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20"/>
  </p:notesMasterIdLst>
  <p:sldIdLst>
    <p:sldId id="259" r:id="rId5"/>
    <p:sldId id="284" r:id="rId6"/>
    <p:sldId id="278" r:id="rId7"/>
    <p:sldId id="279" r:id="rId8"/>
    <p:sldId id="285" r:id="rId9"/>
    <p:sldId id="286" r:id="rId10"/>
    <p:sldId id="287" r:id="rId11"/>
    <p:sldId id="288" r:id="rId12"/>
    <p:sldId id="281" r:id="rId13"/>
    <p:sldId id="292" r:id="rId14"/>
    <p:sldId id="264" r:id="rId15"/>
    <p:sldId id="265" r:id="rId16"/>
    <p:sldId id="289" r:id="rId17"/>
    <p:sldId id="290" r:id="rId18"/>
    <p:sldId id="29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4558" autoAdjust="0"/>
  </p:normalViewPr>
  <p:slideViewPr>
    <p:cSldViewPr>
      <p:cViewPr varScale="1">
        <p:scale>
          <a:sx n="84" d="100"/>
          <a:sy n="84" d="100"/>
        </p:scale>
        <p:origin x="720"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12/22/2024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60F3-3E4C-45D3-826D-AA04F5C248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08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tiên để đi đến câu hỏi.</a:t>
            </a:r>
          </a:p>
          <a:p>
            <a:r>
              <a:rPr lang="en-US" baseline="0"/>
              <a:t>Tại slide câu hỏi, click vào tiên để quay về đây</a:t>
            </a:r>
          </a:p>
          <a:p>
            <a:r>
              <a:rPr lang="en-US" baseline="0"/>
              <a:t>Click vào cây nấm để đi đến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rial" panose="020B0604020202020204" pitchFamily="34" charset="0"/>
                <a:cs typeface="Arial" panose="020B0604020202020204" pitchFamily="34" charset="0"/>
              </a:rPr>
              <a:t>Tác giả	: Phan Thị Linh</a:t>
            </a:r>
          </a:p>
          <a:p>
            <a:r>
              <a:rPr lang="en-US" sz="1200">
                <a:solidFill>
                  <a:schemeClr val="bg1"/>
                </a:solidFill>
                <a:latin typeface="Arial" panose="020B0604020202020204" pitchFamily="34" charset="0"/>
                <a:cs typeface="Arial" panose="020B0604020202020204" pitchFamily="34" charset="0"/>
              </a:rPr>
              <a:t>LH Zalo	: 0916.604.268</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C91E5F-9BD5-49A2-BB11-37556073DA36}"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40189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8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8266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200151"/>
            <a:ext cx="53959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200151"/>
            <a:ext cx="53975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91E5F-9BD5-49A2-BB11-37556073DA36}"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07392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91E5F-9BD5-49A2-BB11-37556073DA36}" type="datetimeFigureOut">
              <a:rPr lang="en-US" smtClean="0"/>
              <a:t>12/22/2024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315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91E5F-9BD5-49A2-BB11-37556073DA36}" type="datetimeFigureOut">
              <a:rPr lang="en-US" smtClean="0"/>
              <a:t>12/22/2024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7743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12/22/2024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731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4362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30532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694497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05980"/>
            <a:ext cx="273526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05980"/>
            <a:ext cx="80581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06904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12/22/2024</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CẨM DUYÊNCẨM DUYÊN"/>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431194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ẨM DUYÊNCẨM DUYÊN"/>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3907327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CẨM DUYÊNCẨM DUYÊN"/>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747766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2908058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416874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691055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327549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96681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432389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757837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5BC210F-3051-48A5-8076-408C2C820407}" type="datetimeFigureOut">
              <a:rPr lang="en-GB" smtClean="0"/>
              <a:t>22/12/2024</a:t>
            </a:fld>
            <a:endParaRPr lang="en-GB"/>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B8BEC42-B372-4298-9BE0-AB487F593B94}" type="slidenum">
              <a:rPr lang="en-GB" smtClean="0"/>
              <a:t>‹#›</a:t>
            </a:fld>
            <a:endParaRPr lang="en-GB"/>
          </a:p>
        </p:txBody>
      </p:sp>
    </p:spTree>
    <p:extLst>
      <p:ext uri="{BB962C8B-B14F-4D97-AF65-F5344CB8AC3E}">
        <p14:creationId xmlns:p14="http://schemas.microsoft.com/office/powerpoint/2010/main" val="11576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12/22/2024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12/22/2024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12/22/2024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12/22/2024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C91E5F-9BD5-49A2-BB11-37556073DA36}" type="datetimeFigureOut">
              <a:rPr lang="en-US" smtClean="0"/>
              <a:t>12/22/2024</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E36CA4-DA90-411A-B432-786EFC2A492A}" type="slidenum">
              <a:rPr lang="en-US" smtClean="0"/>
              <a:t>‹#›</a:t>
            </a:fld>
            <a:endParaRPr lang="en-US"/>
          </a:p>
        </p:txBody>
      </p:sp>
    </p:spTree>
    <p:extLst>
      <p:ext uri="{BB962C8B-B14F-4D97-AF65-F5344CB8AC3E}">
        <p14:creationId xmlns:p14="http://schemas.microsoft.com/office/powerpoint/2010/main" val="2009562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12/22/2024</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0766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6.xml"/><Relationship Id="rId18" Type="http://schemas.openxmlformats.org/officeDocument/2006/relationships/image" Target="../media/image19.GIF"/><Relationship Id="rId3" Type="http://schemas.openxmlformats.org/officeDocument/2006/relationships/slideLayout" Target="../slideLayouts/slideLayout19.xml"/><Relationship Id="rId21" Type="http://schemas.openxmlformats.org/officeDocument/2006/relationships/image" Target="../media/image21.png"/><Relationship Id="rId7" Type="http://schemas.openxmlformats.org/officeDocument/2006/relationships/image" Target="../media/image13.png"/><Relationship Id="rId12" Type="http://schemas.openxmlformats.org/officeDocument/2006/relationships/image" Target="../media/image15.png"/><Relationship Id="rId17" Type="http://schemas.openxmlformats.org/officeDocument/2006/relationships/image" Target="../media/image18.GIF"/><Relationship Id="rId2" Type="http://schemas.openxmlformats.org/officeDocument/2006/relationships/audio" Target="../media/media1.mp3"/><Relationship Id="rId16" Type="http://schemas.openxmlformats.org/officeDocument/2006/relationships/image" Target="../media/image17.png"/><Relationship Id="rId20" Type="http://schemas.openxmlformats.org/officeDocument/2006/relationships/slide" Target="slide9.xml"/><Relationship Id="rId1" Type="http://schemas.microsoft.com/office/2007/relationships/media" Target="../media/media1.mp3"/><Relationship Id="rId6" Type="http://schemas.openxmlformats.org/officeDocument/2006/relationships/slide" Target="slide4.xml"/><Relationship Id="rId11" Type="http://schemas.openxmlformats.org/officeDocument/2006/relationships/slide" Target="slide5.xml"/><Relationship Id="rId5" Type="http://schemas.openxmlformats.org/officeDocument/2006/relationships/image" Target="../media/image12.jpeg"/><Relationship Id="rId15" Type="http://schemas.openxmlformats.org/officeDocument/2006/relationships/slide" Target="slide8.xml"/><Relationship Id="rId23" Type="http://schemas.openxmlformats.org/officeDocument/2006/relationships/image" Target="../media/image23.png"/><Relationship Id="rId10" Type="http://schemas.openxmlformats.org/officeDocument/2006/relationships/image" Target="../media/image14.png"/><Relationship Id="rId19" Type="http://schemas.openxmlformats.org/officeDocument/2006/relationships/image" Target="../media/image20.GIF"/><Relationship Id="rId4" Type="http://schemas.openxmlformats.org/officeDocument/2006/relationships/notesSlide" Target="../notesSlides/notesSlide2.xml"/><Relationship Id="rId9" Type="http://schemas.openxmlformats.org/officeDocument/2006/relationships/slide" Target="slide7.xml"/><Relationship Id="rId14" Type="http://schemas.openxmlformats.org/officeDocument/2006/relationships/image" Target="../media/image16.pn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slide" Target="slide3.xml"/><Relationship Id="rId4" Type="http://schemas.openxmlformats.org/officeDocument/2006/relationships/image" Target="../media/image12.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slide" Target="slide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slide" Target="slide3.xml"/><Relationship Id="rId4" Type="http://schemas.openxmlformats.org/officeDocument/2006/relationships/image" Target="../media/image12.jpeg"/><Relationship Id="rId9" Type="http://schemas.openxmlformats.org/officeDocument/2006/relationships/image" Target="../media/image26.GIF"/></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28.png"/><Relationship Id="rId10" Type="http://schemas.microsoft.com/office/2007/relationships/hdphoto" Target="../media/hdphoto4.wdp"/><Relationship Id="rId4" Type="http://schemas.openxmlformats.org/officeDocument/2006/relationships/image" Target="../media/image27.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50793B-FCC4-436C-9EB8-8CCE4E657C70}"/>
              </a:ext>
            </a:extLst>
          </p:cNvPr>
          <p:cNvSpPr txBox="1"/>
          <p:nvPr/>
        </p:nvSpPr>
        <p:spPr>
          <a:xfrm>
            <a:off x="173422" y="228600"/>
            <a:ext cx="8868104" cy="2754600"/>
          </a:xfrm>
          <a:prstGeom prst="rect">
            <a:avLst/>
          </a:prstGeom>
          <a:noFill/>
        </p:spPr>
        <p:txBody>
          <a:bodyPr wrap="square" rtlCol="0">
            <a:spAutoFit/>
          </a:bodyPr>
          <a:lstStyle/>
          <a:p>
            <a:pPr algn="ctr" defTabSz="685800"/>
            <a:r>
              <a:rPr lang="en-US" sz="1350" b="1" dirty="0">
                <a:solidFill>
                  <a:prstClr val="black"/>
                </a:solidFill>
                <a:latin typeface="Times New Roman" panose="02020603050405020304" pitchFamily="18" charset="0"/>
                <a:cs typeface="Times New Roman" panose="02020603050405020304" pitchFamily="18" charset="0"/>
              </a:rPr>
              <a:t>TR</a:t>
            </a:r>
            <a:r>
              <a:rPr lang="vi-VN" sz="1350" b="1" dirty="0">
                <a:solidFill>
                  <a:prstClr val="black"/>
                </a:solidFill>
                <a:latin typeface="Times New Roman" panose="02020603050405020304" pitchFamily="18" charset="0"/>
                <a:cs typeface="Times New Roman" panose="02020603050405020304" pitchFamily="18" charset="0"/>
              </a:rPr>
              <a:t>Ư</a:t>
            </a:r>
            <a:r>
              <a:rPr lang="en-US" sz="1350" b="1" dirty="0" err="1">
                <a:solidFill>
                  <a:prstClr val="black"/>
                </a:solidFill>
                <a:latin typeface="Times New Roman" panose="02020603050405020304" pitchFamily="18" charset="0"/>
                <a:cs typeface="Times New Roman" panose="02020603050405020304" pitchFamily="18" charset="0"/>
              </a:rPr>
              <a:t>ỜNG</a:t>
            </a:r>
            <a:r>
              <a:rPr lang="en-US" sz="1350" b="1" dirty="0">
                <a:solidFill>
                  <a:prstClr val="black"/>
                </a:solidFill>
                <a:latin typeface="Times New Roman" panose="02020603050405020304" pitchFamily="18" charset="0"/>
                <a:cs typeface="Times New Roman" panose="02020603050405020304" pitchFamily="18" charset="0"/>
              </a:rPr>
              <a:t> </a:t>
            </a:r>
            <a:r>
              <a:rPr lang="en-US" sz="1350" b="1" dirty="0" err="1">
                <a:solidFill>
                  <a:prstClr val="black"/>
                </a:solidFill>
                <a:latin typeface="Times New Roman" panose="02020603050405020304" pitchFamily="18" charset="0"/>
                <a:cs typeface="Times New Roman" panose="02020603050405020304" pitchFamily="18" charset="0"/>
              </a:rPr>
              <a:t>TIỂU</a:t>
            </a:r>
            <a:r>
              <a:rPr lang="en-US" sz="1350" b="1" dirty="0">
                <a:solidFill>
                  <a:prstClr val="black"/>
                </a:solidFill>
                <a:latin typeface="Times New Roman" panose="02020603050405020304" pitchFamily="18" charset="0"/>
                <a:cs typeface="Times New Roman" panose="02020603050405020304" pitchFamily="18" charset="0"/>
              </a:rPr>
              <a:t> </a:t>
            </a:r>
            <a:r>
              <a:rPr lang="en-US" sz="1350" b="1" dirty="0" err="1">
                <a:solidFill>
                  <a:prstClr val="black"/>
                </a:solidFill>
                <a:latin typeface="Times New Roman" panose="02020603050405020304" pitchFamily="18" charset="0"/>
                <a:cs typeface="Times New Roman" panose="02020603050405020304" pitchFamily="18" charset="0"/>
              </a:rPr>
              <a:t>HỌC</a:t>
            </a:r>
            <a:r>
              <a:rPr lang="en-US" sz="1350" b="1" dirty="0">
                <a:solidFill>
                  <a:prstClr val="black"/>
                </a:solidFill>
                <a:latin typeface="Times New Roman" panose="02020603050405020304" pitchFamily="18" charset="0"/>
                <a:cs typeface="Times New Roman" panose="02020603050405020304" pitchFamily="18" charset="0"/>
              </a:rPr>
              <a:t> QUANG </a:t>
            </a:r>
            <a:r>
              <a:rPr lang="en-US" sz="1350" b="1" dirty="0" err="1">
                <a:solidFill>
                  <a:prstClr val="black"/>
                </a:solidFill>
                <a:latin typeface="Times New Roman" panose="02020603050405020304" pitchFamily="18" charset="0"/>
                <a:cs typeface="Times New Roman" panose="02020603050405020304" pitchFamily="18" charset="0"/>
              </a:rPr>
              <a:t>TRUNG</a:t>
            </a:r>
            <a:endParaRPr lang="en-US" sz="1350" b="1" dirty="0">
              <a:solidFill>
                <a:prstClr val="black"/>
              </a:solidFill>
              <a:latin typeface="Times New Roman" panose="02020603050405020304" pitchFamily="18" charset="0"/>
              <a:cs typeface="Times New Roman" panose="02020603050405020304" pitchFamily="18" charset="0"/>
            </a:endParaRPr>
          </a:p>
          <a:p>
            <a:pPr algn="ctr" defTabSz="685800">
              <a:spcAft>
                <a:spcPts val="600"/>
              </a:spcAft>
            </a:pPr>
            <a:r>
              <a:rPr lang="en-US" sz="5400" dirty="0" err="1">
                <a:solidFill>
                  <a:srgbClr val="002060"/>
                </a:solidFill>
                <a:latin typeface="Algerian" panose="04020705040A02060702" pitchFamily="82" charset="0"/>
                <a:cs typeface="Times New Roman" panose="02020603050405020304" pitchFamily="18" charset="0"/>
              </a:rPr>
              <a:t>TOÁN</a:t>
            </a:r>
            <a:endParaRPr lang="en-US" sz="5400" dirty="0">
              <a:solidFill>
                <a:srgbClr val="002060"/>
              </a:solidFill>
              <a:latin typeface="Algerian" panose="04020705040A02060702" pitchFamily="82" charset="0"/>
              <a:cs typeface="Times New Roman" panose="02020603050405020304" pitchFamily="18" charset="0"/>
            </a:endParaRPr>
          </a:p>
          <a:p>
            <a:pPr algn="ctr" defTabSz="685800">
              <a:spcAft>
                <a:spcPts val="600"/>
              </a:spcAft>
            </a:pPr>
            <a:endParaRPr lang="en-US" sz="1350" b="1" dirty="0">
              <a:solidFill>
                <a:prstClr val="black"/>
              </a:solidFill>
              <a:latin typeface="Times New Roman" panose="02020603050405020304" pitchFamily="18" charset="0"/>
              <a:cs typeface="Times New Roman" panose="02020603050405020304" pitchFamily="18" charset="0"/>
            </a:endParaRPr>
          </a:p>
          <a:p>
            <a:pPr algn="ctr" defTabSz="685800">
              <a:spcAft>
                <a:spcPts val="600"/>
              </a:spcAft>
            </a:pPr>
            <a:endPar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685800">
              <a:spcAft>
                <a:spcPts val="600"/>
              </a:spcAft>
            </a:pP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Hoàng</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Nga</a:t>
            </a:r>
          </a:p>
          <a:p>
            <a:pPr algn="ctr" defTabSz="685800">
              <a:spcAft>
                <a:spcPts val="600"/>
              </a:spcAft>
            </a:pP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5D</a:t>
            </a:r>
            <a:endPar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A723690-AC4D-4069-B5C7-A039FFA83284}"/>
              </a:ext>
            </a:extLst>
          </p:cNvPr>
          <p:cNvCxnSpPr/>
          <p:nvPr/>
        </p:nvCxnSpPr>
        <p:spPr>
          <a:xfrm>
            <a:off x="3846786" y="504497"/>
            <a:ext cx="1537139"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00AE7DD7-7572-4C9D-89B2-67091A17F627}"/>
              </a:ext>
            </a:extLst>
          </p:cNvPr>
          <p:cNvPicPr>
            <a:picLocks noChangeAspect="1"/>
          </p:cNvPicPr>
          <p:nvPr/>
        </p:nvPicPr>
        <p:blipFill>
          <a:blip r:embed="rId5"/>
          <a:stretch>
            <a:fillRect/>
          </a:stretch>
        </p:blipFill>
        <p:spPr>
          <a:xfrm>
            <a:off x="1219200" y="1047750"/>
            <a:ext cx="7162800" cy="1435772"/>
          </a:xfrm>
          <a:prstGeom prst="rect">
            <a:avLst/>
          </a:prstGeom>
        </p:spPr>
      </p:pic>
    </p:spTree>
    <p:custDataLst>
      <p:tags r:id="rId1"/>
    </p:custDataLst>
    <p:extLst>
      <p:ext uri="{BB962C8B-B14F-4D97-AF65-F5344CB8AC3E}">
        <p14:creationId xmlns:p14="http://schemas.microsoft.com/office/powerpoint/2010/main" val="19327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278165C6-27BF-13EE-D058-9AC535793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7150"/>
            <a:ext cx="4751294" cy="3671455"/>
          </a:xfrm>
          <a:prstGeom prst="rect">
            <a:avLst/>
          </a:prstGeom>
        </p:spPr>
      </p:pic>
    </p:spTree>
    <p:extLst>
      <p:ext uri="{BB962C8B-B14F-4D97-AF65-F5344CB8AC3E}">
        <p14:creationId xmlns:p14="http://schemas.microsoft.com/office/powerpoint/2010/main" val="14925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en-VN"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en-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BD8A47-E38C-6031-6781-DA6750F150B2}"/>
              </a:ext>
            </a:extLst>
          </p:cNvPr>
          <p:cNvPicPr>
            <a:picLocks noChangeAspect="1"/>
          </p:cNvPicPr>
          <p:nvPr/>
        </p:nvPicPr>
        <p:blipFill>
          <a:blip r:embed="rId2"/>
          <a:stretch>
            <a:fillRect/>
          </a:stretch>
        </p:blipFill>
        <p:spPr>
          <a:xfrm>
            <a:off x="457200" y="1504950"/>
            <a:ext cx="8229600" cy="2587873"/>
          </a:xfrm>
          <a:prstGeom prst="rect">
            <a:avLst/>
          </a:prstGeom>
        </p:spPr>
      </p:pic>
      <p:cxnSp>
        <p:nvCxnSpPr>
          <p:cNvPr id="10" name="Straight Connector 9">
            <a:extLst>
              <a:ext uri="{FF2B5EF4-FFF2-40B4-BE49-F238E27FC236}">
                <a16:creationId xmlns:a16="http://schemas.microsoft.com/office/drawing/2014/main" id="{3468E69D-1CC7-9B44-4A10-883049DFBA58}"/>
              </a:ext>
            </a:extLst>
          </p:cNvPr>
          <p:cNvCxnSpPr/>
          <p:nvPr/>
        </p:nvCxnSpPr>
        <p:spPr>
          <a:xfrm flipV="1">
            <a:off x="1981200" y="203835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1B969B-5172-C3BA-E59D-2F6484F252D4}"/>
              </a:ext>
            </a:extLst>
          </p:cNvPr>
          <p:cNvCxnSpPr>
            <a:cxnSpLocks/>
          </p:cNvCxnSpPr>
          <p:nvPr/>
        </p:nvCxnSpPr>
        <p:spPr>
          <a:xfrm flipH="1">
            <a:off x="2057400" y="3028950"/>
            <a:ext cx="1676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C7576-9C5B-6905-B231-C52164C3AEB4}"/>
              </a:ext>
            </a:extLst>
          </p:cNvPr>
          <p:cNvCxnSpPr>
            <a:cxnSpLocks/>
          </p:cNvCxnSpPr>
          <p:nvPr/>
        </p:nvCxnSpPr>
        <p:spPr>
          <a:xfrm>
            <a:off x="5257800" y="3028950"/>
            <a:ext cx="6858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4B1DD-0348-5E8B-7747-4603BA69AE88}"/>
              </a:ext>
            </a:extLst>
          </p:cNvPr>
          <p:cNvCxnSpPr>
            <a:cxnSpLocks/>
          </p:cNvCxnSpPr>
          <p:nvPr/>
        </p:nvCxnSpPr>
        <p:spPr>
          <a:xfrm flipH="1" flipV="1">
            <a:off x="3581400" y="2038350"/>
            <a:ext cx="34290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i="1" dirty="0">
                <a:effectLst/>
                <a:latin typeface="Cambria" panose="02040503050406030204" pitchFamily="18" charset="0"/>
                <a:ea typeface="Cambria" panose="02040503050406030204" pitchFamily="18" charset="0"/>
              </a:rPr>
              <a:t>l</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kg</a:t>
            </a: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4BD16C5C-B826-28AE-8D9D-5920775D14D7}"/>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0,008</a:t>
            </a:r>
          </a:p>
        </p:txBody>
      </p:sp>
      <p:sp>
        <p:nvSpPr>
          <p:cNvPr id="19" name="Rectangle: Rounded Corners 18">
            <a:extLst>
              <a:ext uri="{FF2B5EF4-FFF2-40B4-BE49-F238E27FC236}">
                <a16:creationId xmlns:a16="http://schemas.microsoft.com/office/drawing/2014/main" id="{CB94B965-0CFD-3FDC-6C4A-F257D25BA5EA}"/>
              </a:ext>
            </a:extLst>
          </p:cNvPr>
          <p:cNvSpPr/>
          <p:nvPr/>
        </p:nvSpPr>
        <p:spPr>
          <a:xfrm>
            <a:off x="3657600" y="22669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0,017</a:t>
            </a:r>
          </a:p>
        </p:txBody>
      </p:sp>
      <p:sp>
        <p:nvSpPr>
          <p:cNvPr id="21" name="Rectangle: Rounded Corners 20">
            <a:extLst>
              <a:ext uri="{FF2B5EF4-FFF2-40B4-BE49-F238E27FC236}">
                <a16:creationId xmlns:a16="http://schemas.microsoft.com/office/drawing/2014/main" id="{9144F0CF-5EBF-3585-B5CC-42CA29A96702}"/>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0,5</a:t>
            </a:r>
          </a:p>
        </p:txBody>
      </p: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animBg="1"/>
      <p:bldP spid="17" grpId="0" animBg="1"/>
      <p:bldP spid="18"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207E82FC-D70C-970B-A51C-3DE367D2E87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
        <p:nvSpPr>
          <p:cNvPr id="12" name="Rectangle: Rounded Corners 11">
            <a:extLst>
              <a:ext uri="{FF2B5EF4-FFF2-40B4-BE49-F238E27FC236}">
                <a16:creationId xmlns:a16="http://schemas.microsoft.com/office/drawing/2014/main" id="{38424360-0D63-5C8E-E2C0-8305A987B1F0}"/>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
        <p:nvSpPr>
          <p:cNvPr id="13" name="Rectangle: Rounded Corners 12">
            <a:extLst>
              <a:ext uri="{FF2B5EF4-FFF2-40B4-BE49-F238E27FC236}">
                <a16:creationId xmlns:a16="http://schemas.microsoft.com/office/drawing/2014/main" id="{7255E8A4-4D7D-5A00-171D-68D97F58E6F8}"/>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497163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en-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609600" y="2038350"/>
            <a:ext cx="4648200" cy="1569660"/>
          </a:xfrm>
          <a:prstGeom prst="rect">
            <a:avLst/>
          </a:prstGeom>
          <a:noFill/>
        </p:spPr>
        <p:txBody>
          <a:bodyPr wrap="square" rtlCol="0">
            <a:spAutoFit/>
          </a:bodyPr>
          <a:lstStyle/>
          <a:p>
            <a:r>
              <a:rPr lang="it-IT" sz="3200" dirty="0">
                <a:solidFill>
                  <a:srgbClr val="FF0000"/>
                </a:solidFill>
                <a:latin typeface="Cambria" panose="02040503050406030204" pitchFamily="18" charset="0"/>
                <a:ea typeface="Cambria" panose="02040503050406030204" pitchFamily="18" charset="0"/>
              </a:rPr>
              <a:t>+ Mai: 156 cm = 1,56 m.</a:t>
            </a:r>
          </a:p>
          <a:p>
            <a:r>
              <a:rPr lang="it-IT" sz="3200" dirty="0">
                <a:solidFill>
                  <a:srgbClr val="FF0000"/>
                </a:solidFill>
                <a:latin typeface="Cambria" panose="02040503050406030204" pitchFamily="18" charset="0"/>
                <a:ea typeface="Cambria" panose="02040503050406030204" pitchFamily="18" charset="0"/>
              </a:rPr>
              <a:t>+ Mi:  125 cm = 1,25 m</a:t>
            </a:r>
          </a:p>
          <a:p>
            <a:r>
              <a:rPr lang="it-IT" sz="3200" dirty="0">
                <a:solidFill>
                  <a:srgbClr val="FF0000"/>
                </a:solidFill>
                <a:latin typeface="Cambria" panose="02040503050406030204" pitchFamily="18" charset="0"/>
                <a:ea typeface="Cambria" panose="02040503050406030204" pitchFamily="18" charset="0"/>
              </a:rPr>
              <a:t>+ Rô-bốt: 90 cm = 0,9 m</a:t>
            </a: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jumping on a rainbow&#10;&#10;Description automatically generated">
            <a:extLst>
              <a:ext uri="{FF2B5EF4-FFF2-40B4-BE49-F238E27FC236}">
                <a16:creationId xmlns:a16="http://schemas.microsoft.com/office/drawing/2014/main" id="{10FD3EF8-92DA-625B-1B4B-6A669DF77C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 y="961"/>
            <a:ext cx="9143985" cy="5142539"/>
          </a:xfrm>
          <a:prstGeom prst="rect">
            <a:avLst/>
          </a:prstGeom>
        </p:spPr>
      </p:pic>
      <p:pic>
        <p:nvPicPr>
          <p:cNvPr id="13" name="Picture 12">
            <a:extLst>
              <a:ext uri="{FF2B5EF4-FFF2-40B4-BE49-F238E27FC236}">
                <a16:creationId xmlns:a16="http://schemas.microsoft.com/office/drawing/2014/main" id="{F53789F1-06CC-E7DB-21F0-32EA0146B24C}"/>
              </a:ext>
            </a:extLst>
          </p:cNvPr>
          <p:cNvPicPr>
            <a:picLocks noChangeAspect="1"/>
          </p:cNvPicPr>
          <p:nvPr/>
        </p:nvPicPr>
        <p:blipFill>
          <a:blip r:embed="rId3"/>
          <a:stretch>
            <a:fillRect/>
          </a:stretch>
        </p:blipFill>
        <p:spPr>
          <a:xfrm>
            <a:off x="457200" y="361950"/>
            <a:ext cx="8224217" cy="1322947"/>
          </a:xfrm>
          <a:prstGeom prst="rect">
            <a:avLst/>
          </a:prstGeom>
        </p:spPr>
      </p:pic>
    </p:spTree>
    <p:extLst>
      <p:ext uri="{BB962C8B-B14F-4D97-AF65-F5344CB8AC3E}">
        <p14:creationId xmlns:p14="http://schemas.microsoft.com/office/powerpoint/2010/main" val="3959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4" name="Picture 3" descr="A close up of a text&#10;&#10;Description automatically generated">
            <a:extLst>
              <a:ext uri="{FF2B5EF4-FFF2-40B4-BE49-F238E27FC236}">
                <a16:creationId xmlns:a16="http://schemas.microsoft.com/office/drawing/2014/main" id="{86C6EDBA-E3EA-943B-ACF0-9329C64F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14350"/>
            <a:ext cx="7162800" cy="2494110"/>
          </a:xfrm>
          <a:prstGeom prst="rect">
            <a:avLst/>
          </a:prstGeom>
        </p:spPr>
      </p:pic>
    </p:spTree>
    <p:extLst>
      <p:ext uri="{BB962C8B-B14F-4D97-AF65-F5344CB8AC3E}">
        <p14:creationId xmlns:p14="http://schemas.microsoft.com/office/powerpoint/2010/main" val="10570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19000"/>
          </a:stretch>
        </a:blipFill>
        <a:effectLst/>
      </p:bgPr>
    </p:bg>
    <p:spTree>
      <p:nvGrpSpPr>
        <p:cNvPr id="1" name=""/>
        <p:cNvGrpSpPr/>
        <p:nvPr/>
      </p:nvGrpSpPr>
      <p:grpSpPr>
        <a:xfrm>
          <a:off x="0" y="0"/>
          <a:ext cx="0" cy="0"/>
          <a:chOff x="0" y="0"/>
          <a:chExt cx="0" cy="0"/>
        </a:xfrm>
      </p:grpSpPr>
      <p:pic>
        <p:nvPicPr>
          <p:cNvPr id="10" name="Picture 9">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11" name="Picture 10">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12" name="Picture 11">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13" name="Picture 1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8">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14" name="Picture 13">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8">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6395357" y="3347356"/>
            <a:ext cx="1132114" cy="1426029"/>
          </a:xfrm>
          <a:prstGeom prst="rect">
            <a:avLst/>
          </a:prstGeom>
        </p:spPr>
      </p:pic>
      <p:pic>
        <p:nvPicPr>
          <p:cNvPr id="15" name="Picture 14"/>
          <p:cNvPicPr>
            <a:picLocks noChangeAspect="1"/>
          </p:cNvPicPr>
          <p:nvPr/>
        </p:nvPicPr>
        <p:blipFill>
          <a:blip r:embed="rId17"/>
          <a:stretch>
            <a:fillRect/>
          </a:stretch>
        </p:blipFill>
        <p:spPr>
          <a:xfrm>
            <a:off x="800100" y="685800"/>
            <a:ext cx="857250" cy="2143125"/>
          </a:xfrm>
          <a:prstGeom prst="rect">
            <a:avLst/>
          </a:prstGeom>
        </p:spPr>
      </p:pic>
      <p:pic>
        <p:nvPicPr>
          <p:cNvPr id="16" name="Picture 15"/>
          <p:cNvPicPr>
            <a:picLocks noChangeAspect="1"/>
          </p:cNvPicPr>
          <p:nvPr/>
        </p:nvPicPr>
        <p:blipFill>
          <a:blip r:embed="rId18"/>
          <a:stretch>
            <a:fillRect/>
          </a:stretch>
        </p:blipFill>
        <p:spPr>
          <a:xfrm>
            <a:off x="7709807" y="353615"/>
            <a:ext cx="1007269" cy="1007269"/>
          </a:xfrm>
          <a:prstGeom prst="rect">
            <a:avLst/>
          </a:prstGeom>
        </p:spPr>
      </p:pic>
      <p:pic>
        <p:nvPicPr>
          <p:cNvPr id="17" name="Picture 16"/>
          <p:cNvPicPr>
            <a:picLocks noChangeAspect="1"/>
          </p:cNvPicPr>
          <p:nvPr/>
        </p:nvPicPr>
        <p:blipFill>
          <a:blip r:embed="rId19"/>
          <a:stretch>
            <a:fillRect/>
          </a:stretch>
        </p:blipFill>
        <p:spPr>
          <a:xfrm>
            <a:off x="3692530" y="2562688"/>
            <a:ext cx="901691" cy="901691"/>
          </a:xfrm>
          <a:prstGeom prst="rect">
            <a:avLst/>
          </a:prstGeom>
        </p:spPr>
      </p:pic>
      <p:pic>
        <p:nvPicPr>
          <p:cNvPr id="18" name="Picture 17"/>
          <p:cNvPicPr>
            <a:picLocks noChangeAspect="1"/>
          </p:cNvPicPr>
          <p:nvPr/>
        </p:nvPicPr>
        <p:blipFill>
          <a:blip r:embed="rId17"/>
          <a:stretch>
            <a:fillRect/>
          </a:stretch>
        </p:blipFill>
        <p:spPr>
          <a:xfrm>
            <a:off x="5657850" y="1814513"/>
            <a:ext cx="857250" cy="2143125"/>
          </a:xfrm>
          <a:prstGeom prst="rect">
            <a:avLst/>
          </a:prstGeom>
        </p:spPr>
      </p:pic>
      <p:pic>
        <p:nvPicPr>
          <p:cNvPr id="19" name="Picture 18"/>
          <p:cNvPicPr>
            <a:picLocks noChangeAspect="1"/>
          </p:cNvPicPr>
          <p:nvPr/>
        </p:nvPicPr>
        <p:blipFill>
          <a:blip r:embed="rId18"/>
          <a:stretch>
            <a:fillRect/>
          </a:stretch>
        </p:blipFill>
        <p:spPr>
          <a:xfrm>
            <a:off x="2623457" y="182166"/>
            <a:ext cx="1007269" cy="1007269"/>
          </a:xfrm>
          <a:prstGeom prst="rect">
            <a:avLst/>
          </a:prstGeom>
        </p:spPr>
      </p:pic>
      <p:pic>
        <p:nvPicPr>
          <p:cNvPr id="1026" name="Picture 2" descr="Mushroom Red Cartoons - Free vector graphic on Pixabay">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55411" y="371474"/>
            <a:ext cx="457200" cy="457200"/>
          </a:xfrm>
          <a:prstGeom prst="rect">
            <a:avLst/>
          </a:prstGeom>
        </p:spPr>
      </p:pic>
      <p:pic>
        <p:nvPicPr>
          <p:cNvPr id="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66963" y="-59871"/>
            <a:ext cx="4494610" cy="10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1" presetClass="mediacall" presetSubtype="0" fill="hold" nodeType="withEffect">
                                  <p:stCondLst>
                                    <p:cond delay="0"/>
                                  </p:stCondLst>
                                  <p:childTnLst>
                                    <p:cmd type="call" cmd="playFrom(0.0)">
                                      <p:cBhvr>
                                        <p:cTn id="3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audio>
              <p:cMediaNode vol="15000" numSld="999">
                <p:cTn id="8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8"/>
          <a:stretch>
            <a:fillRect/>
          </a:stretch>
        </p:blipFill>
        <p:spPr>
          <a:xfrm>
            <a:off x="7200900" y="144235"/>
            <a:ext cx="1007269" cy="1007269"/>
          </a:xfrm>
          <a:prstGeom prst="rect">
            <a:avLst/>
          </a:prstGeom>
        </p:spPr>
      </p:pic>
      <p:sp>
        <p:nvSpPr>
          <p:cNvPr id="2" name="Rectangle 1"/>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dirty="0" err="1">
                <a:solidFill>
                  <a:prstClr val="white"/>
                </a:solidFill>
                <a:latin typeface="Cambria" panose="02040503050406030204" pitchFamily="18" charset="0"/>
                <a:ea typeface="Cambria" panose="02040503050406030204" pitchFamily="18" charset="0"/>
                <a:cs typeface="Arial-Rounded" pitchFamily="34" charset="0"/>
              </a:rPr>
              <a:t>Đọc</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sau</a:t>
            </a:r>
            <a:r>
              <a:rPr lang="en-US" sz="4000" dirty="0">
                <a:solidFill>
                  <a:prstClr val="white"/>
                </a:solidFill>
                <a:latin typeface="Cambria" panose="02040503050406030204" pitchFamily="18" charset="0"/>
                <a:ea typeface="Cambria" panose="02040503050406030204" pitchFamily="18" charset="0"/>
                <a:cs typeface="Arial-Rounded" pitchFamily="34" charset="0"/>
              </a:rPr>
              <a:t>: 35,25.</a:t>
            </a:r>
          </a:p>
        </p:txBody>
      </p:sp>
      <p:sp>
        <p:nvSpPr>
          <p:cNvPr id="5" name="Rectangle 4"/>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8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lăm.</a:t>
            </a:r>
            <a:endParaRPr lang="en-US" sz="4800"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715250" y="857250"/>
            <a:ext cx="1132114" cy="1426029"/>
          </a:xfrm>
          <a:prstGeom prst="rect">
            <a:avLst/>
          </a:prstGeom>
        </p:spPr>
      </p:pic>
      <p:pic>
        <p:nvPicPr>
          <p:cNvPr id="4" name="Picture 3"/>
          <p:cNvPicPr>
            <a:picLocks noChangeAspect="1"/>
          </p:cNvPicPr>
          <p:nvPr/>
        </p:nvPicPr>
        <p:blipFill>
          <a:blip r:embed="rId8"/>
          <a:stretch>
            <a:fillRect/>
          </a:stretch>
        </p:blipFill>
        <p:spPr>
          <a:xfrm>
            <a:off x="7211616" y="0"/>
            <a:ext cx="1007269" cy="10072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3831" y="1485900"/>
            <a:ext cx="163634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8"/>
          <a:stretch>
            <a:fillRect/>
          </a:stretch>
        </p:blipFill>
        <p:spPr>
          <a:xfrm>
            <a:off x="7458075" y="-259216"/>
            <a:ext cx="857250" cy="2143125"/>
          </a:xfrm>
          <a:prstGeom prst="rect">
            <a:avLst/>
          </a:prstGeom>
        </p:spPr>
      </p:pic>
      <p:sp>
        <p:nvSpPr>
          <p:cNvPr id="7" name="Rectangle 6"/>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err="1">
                <a:solidFill>
                  <a:srgbClr val="FFFF00"/>
                </a:solidFill>
                <a:latin typeface="Cambria" panose="02040503050406030204" pitchFamily="18" charset="0"/>
                <a:ea typeface="Cambria" panose="02040503050406030204" pitchFamily="18" charset="0"/>
                <a:cs typeface="Arial-Rounded" pitchFamily="34" charset="0"/>
              </a:rPr>
              <a:t>Số</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thập</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phân</a:t>
            </a:r>
            <a:r>
              <a:rPr lang="en-US" sz="4000" b="1" dirty="0">
                <a:solidFill>
                  <a:srgbClr val="FFFF00"/>
                </a:solidFill>
                <a:latin typeface="Cambria" panose="02040503050406030204" pitchFamily="18" charset="0"/>
                <a:ea typeface="Cambria" panose="02040503050406030204" pitchFamily="18"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7"/>
          <a:stretch>
            <a:fillRect/>
          </a:stretch>
        </p:blipFill>
        <p:spPr>
          <a:xfrm>
            <a:off x="7772400" y="97074"/>
            <a:ext cx="901691" cy="901691"/>
          </a:xfrm>
          <a:prstGeom prst="rect">
            <a:avLst/>
          </a:prstGeom>
        </p:spPr>
      </p:pic>
      <p:sp>
        <p:nvSpPr>
          <p:cNvPr id="6" name="Rectangle 5"/>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3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phẩy.</a:t>
            </a:r>
            <a:endParaRPr lang="en-US" sz="3000" b="1"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7962050" y="1517195"/>
            <a:ext cx="1132114" cy="1426029"/>
          </a:xfrm>
          <a:prstGeom prst="rect">
            <a:avLst/>
          </a:prstGeom>
        </p:spPr>
      </p:pic>
      <p:pic>
        <p:nvPicPr>
          <p:cNvPr id="4" name="Picture 3"/>
          <p:cNvPicPr>
            <a:picLocks noChangeAspect="1"/>
          </p:cNvPicPr>
          <p:nvPr/>
        </p:nvPicPr>
        <p:blipFill>
          <a:blip r:embed="rId8"/>
          <a:stretch>
            <a:fillRect/>
          </a:stretch>
        </p:blipFill>
        <p:spPr>
          <a:xfrm>
            <a:off x="7224543" y="-15648"/>
            <a:ext cx="857250" cy="2143125"/>
          </a:xfrm>
          <a:prstGeom prst="rect">
            <a:avLst/>
          </a:prstGeom>
        </p:spPr>
      </p:pic>
      <p:pic>
        <p:nvPicPr>
          <p:cNvPr id="2" name="Picture 1"/>
          <p:cNvPicPr>
            <a:picLocks noChangeAspect="1"/>
          </p:cNvPicPr>
          <p:nvPr/>
        </p:nvPicPr>
        <p:blipFill>
          <a:blip r:embed="rId9"/>
          <a:stretch>
            <a:fillRect/>
          </a:stretch>
        </p:blipFill>
        <p:spPr>
          <a:xfrm>
            <a:off x="1885950" y="1055914"/>
            <a:ext cx="2682307" cy="2682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8F55B463-419D-4870-977F-8D68AA1037AC}:2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297</Words>
  <Application>Microsoft Office PowerPoint</Application>
  <PresentationFormat>On-screen Show (16:9)</PresentationFormat>
  <Paragraphs>53</Paragraphs>
  <Slides>15</Slides>
  <Notes>6</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KaiTi</vt:lpstr>
      <vt:lpstr>Algerian</vt:lpstr>
      <vt:lpstr>Arial</vt:lpstr>
      <vt:lpstr>Arial-Rounded</vt:lpstr>
      <vt:lpstr>Calibri</vt:lpstr>
      <vt:lpstr>Calibri Light</vt:lpstr>
      <vt:lpstr>Cambria</vt:lpstr>
      <vt:lpstr>Times New Roman</vt:lpstr>
      <vt:lpstr>Office Theme</vt:lpstr>
      <vt:lpstr>1_Office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78</cp:revision>
  <dcterms:created xsi:type="dcterms:W3CDTF">2022-04-03T13:31:22Z</dcterms:created>
  <dcterms:modified xsi:type="dcterms:W3CDTF">2024-12-22T02:31:26Z</dcterms:modified>
</cp:coreProperties>
</file>