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14"/>
  </p:notesMasterIdLst>
  <p:sldIdLst>
    <p:sldId id="310" r:id="rId3"/>
    <p:sldId id="447" r:id="rId4"/>
    <p:sldId id="437" r:id="rId5"/>
    <p:sldId id="448" r:id="rId6"/>
    <p:sldId id="438" r:id="rId7"/>
    <p:sldId id="449" r:id="rId8"/>
    <p:sldId id="450" r:id="rId9"/>
    <p:sldId id="451" r:id="rId10"/>
    <p:sldId id="452" r:id="rId11"/>
    <p:sldId id="284" r:id="rId12"/>
    <p:sldId id="28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6" d="100"/>
          <a:sy n="76" d="100"/>
        </p:scale>
        <p:origin x="869"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8B6F8E-A6CE-46F6-98D3-3ABC1A8250AD}" type="datetimeFigureOut">
              <a:rPr lang="en-US" smtClean="0"/>
              <a:t>26-Dec-24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D966B7-74DC-42A2-A48E-F3462881828B}" type="slidenum">
              <a:rPr lang="en-US" smtClean="0"/>
              <a:t>‹#›</a:t>
            </a:fld>
            <a:endParaRPr lang="en-US"/>
          </a:p>
        </p:txBody>
      </p:sp>
    </p:spTree>
    <p:extLst>
      <p:ext uri="{BB962C8B-B14F-4D97-AF65-F5344CB8AC3E}">
        <p14:creationId xmlns:p14="http://schemas.microsoft.com/office/powerpoint/2010/main" val="2418895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872C4-072E-450B-5403-0FB005E1AE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7E4E58-4301-7854-035D-F8BD5F8B67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49CB33-8860-B703-D604-C38DAB34FC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B14576-4DA4-1BBE-5446-587528E2DE90}"/>
              </a:ext>
            </a:extLst>
          </p:cNvPr>
          <p:cNvSpPr>
            <a:spLocks noGrp="1"/>
          </p:cNvSpPr>
          <p:nvPr>
            <p:ph type="sldNum" sz="quarter" idx="5"/>
          </p:nvPr>
        </p:nvSpPr>
        <p:spPr/>
        <p:txBody>
          <a:bodyPr/>
          <a:lstStyle/>
          <a:p>
            <a:fld id="{F8C59C78-9B51-4E0C-9D0E-AF58CDBBDBB7}" type="slidenum">
              <a:rPr lang="en-US" smtClean="0"/>
              <a:t>1</a:t>
            </a:fld>
            <a:endParaRPr lang="en-US"/>
          </a:p>
        </p:txBody>
      </p:sp>
    </p:spTree>
    <p:extLst>
      <p:ext uri="{BB962C8B-B14F-4D97-AF65-F5344CB8AC3E}">
        <p14:creationId xmlns:p14="http://schemas.microsoft.com/office/powerpoint/2010/main" val="2358219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1BFF75-DADB-4C10-A79F-4A7B5CEDE4E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509975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1BFF75-DADB-4C10-A79F-4A7B5CEDE4E4}"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3618038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1BFF75-DADB-4C10-A79F-4A7B5CEDE4E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2887570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1BFF75-DADB-4C10-A79F-4A7B5CEDE4E4}"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521730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1BFF75-DADB-4C10-A79F-4A7B5CEDE4E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616372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1BFF75-DADB-4C10-A79F-4A7B5CEDE4E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2549127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1BFF75-DADB-4C10-A79F-4A7B5CEDE4E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1619788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1BFF75-DADB-4C10-A79F-4A7B5CEDE4E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1087236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08297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27A1-BF89-2455-AB89-F891BAA2B9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1C0ADF-63C7-C882-9FEA-FF9F582D83E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64FB9-8C8E-2BD5-6637-2E1D9E76876E}"/>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26-Dec-24</a:t>
            </a:fld>
            <a:endParaRPr lang="en-US"/>
          </a:p>
        </p:txBody>
      </p:sp>
      <p:sp>
        <p:nvSpPr>
          <p:cNvPr id="5" name="Footer Placeholder 4">
            <a:extLst>
              <a:ext uri="{FF2B5EF4-FFF2-40B4-BE49-F238E27FC236}">
                <a16:creationId xmlns:a16="http://schemas.microsoft.com/office/drawing/2014/main" id="{0749EC12-3029-8E25-A443-57F0EA26D2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EBB34E-32E0-57C8-EE29-B32DFF07F48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576040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1894-515C-08E3-4AD7-23FE4E963DE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41B13C-6DC8-6F9E-A968-9E7FA9B890E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79B02-76B0-FA52-6C1B-0F149689A907}"/>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26-Dec-24</a:t>
            </a:fld>
            <a:endParaRPr lang="en-US"/>
          </a:p>
        </p:txBody>
      </p:sp>
      <p:sp>
        <p:nvSpPr>
          <p:cNvPr id="5" name="Footer Placeholder 4">
            <a:extLst>
              <a:ext uri="{FF2B5EF4-FFF2-40B4-BE49-F238E27FC236}">
                <a16:creationId xmlns:a16="http://schemas.microsoft.com/office/drawing/2014/main" id="{A4AC090C-5B44-D8AC-96D0-E0FBAD5EA4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3C7C6D-15EF-3201-FE4B-99BF248A7D6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049296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B745-A084-1445-D899-59C31E3D4E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BCCA36-E201-09DB-9377-F5530820B9D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BB1626-38F6-351F-F73F-6C1E51868A3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00D610-92C3-850D-F4CD-AF9A90C46A4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26-Dec-24</a:t>
            </a:fld>
            <a:endParaRPr lang="en-US"/>
          </a:p>
        </p:txBody>
      </p:sp>
      <p:sp>
        <p:nvSpPr>
          <p:cNvPr id="6" name="Footer Placeholder 5">
            <a:extLst>
              <a:ext uri="{FF2B5EF4-FFF2-40B4-BE49-F238E27FC236}">
                <a16:creationId xmlns:a16="http://schemas.microsoft.com/office/drawing/2014/main" id="{254CDDFE-68E9-364F-242A-F583E74F88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1F9ABA-C2E9-4FAB-D5B6-6D8258E9A6B8}"/>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576138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0D21-4B13-587D-A2D9-5E99D2F001D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3F28D2F-BFB4-212E-7647-52AA8EC25FA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20D926-A861-5970-4944-165DEDBD4E9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A9D15-5D70-CDD4-0887-799F6A58228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72FD43-6A37-8FC7-C545-139625012F4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7EB626-EBDF-6887-EAF7-8D22DBF703D2}"/>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26-Dec-24</a:t>
            </a:fld>
            <a:endParaRPr lang="en-US"/>
          </a:p>
        </p:txBody>
      </p:sp>
      <p:sp>
        <p:nvSpPr>
          <p:cNvPr id="8" name="Footer Placeholder 7">
            <a:extLst>
              <a:ext uri="{FF2B5EF4-FFF2-40B4-BE49-F238E27FC236}">
                <a16:creationId xmlns:a16="http://schemas.microsoft.com/office/drawing/2014/main" id="{19E26F4C-1B9E-B07B-7001-1CAA545037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BC1DE3-6985-690E-8867-E64CC13629AD}"/>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873774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E3A7-E39D-86AC-0751-B35A47A10B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C23343C-E329-6C15-486C-6EB1CD7D8AC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26-Dec-24</a:t>
            </a:fld>
            <a:endParaRPr lang="en-US"/>
          </a:p>
        </p:txBody>
      </p:sp>
      <p:sp>
        <p:nvSpPr>
          <p:cNvPr id="4" name="Footer Placeholder 3">
            <a:extLst>
              <a:ext uri="{FF2B5EF4-FFF2-40B4-BE49-F238E27FC236}">
                <a16:creationId xmlns:a16="http://schemas.microsoft.com/office/drawing/2014/main" id="{8AAA05C8-A432-3B2C-BAEA-3450B69FA1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8B39B37-80E6-9B79-16D5-C0C38292FA59}"/>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466979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DAD47-7519-6897-44E5-DBAD98593E6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26-Dec-24</a:t>
            </a:fld>
            <a:endParaRPr lang="en-US"/>
          </a:p>
        </p:txBody>
      </p:sp>
      <p:sp>
        <p:nvSpPr>
          <p:cNvPr id="3" name="Footer Placeholder 2">
            <a:extLst>
              <a:ext uri="{FF2B5EF4-FFF2-40B4-BE49-F238E27FC236}">
                <a16:creationId xmlns:a16="http://schemas.microsoft.com/office/drawing/2014/main" id="{9B5DB4A1-1E72-FDA3-EF0F-7A685EE8EA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243DD24-DC1D-09A2-28AA-CD866088404E}"/>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780999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2576-CE0C-7FB4-CD1D-5CA710E4FA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AEB1DD-7C7E-939D-BB12-F69CBE69E23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54670-6DFB-1F09-C937-D8C22B22A90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93E85-D607-76F9-666C-19B3C19817FD}"/>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26-Dec-24</a:t>
            </a:fld>
            <a:endParaRPr lang="en-US"/>
          </a:p>
        </p:txBody>
      </p:sp>
      <p:sp>
        <p:nvSpPr>
          <p:cNvPr id="6" name="Footer Placeholder 5">
            <a:extLst>
              <a:ext uri="{FF2B5EF4-FFF2-40B4-BE49-F238E27FC236}">
                <a16:creationId xmlns:a16="http://schemas.microsoft.com/office/drawing/2014/main" id="{8FCB23E3-7E52-FF4E-AE0C-1EC8B57852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42456A-0C28-C079-DF99-31F8F5C3F5E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619978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5A14-B090-AB69-42CB-D351D3F85B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8DD392-642F-DB51-97F3-5F27212564E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46B8F2-C8E8-7A53-F182-FF9A3CE612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54AAE-A612-73A8-E5B2-B0926669037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26-Dec-24</a:t>
            </a:fld>
            <a:endParaRPr lang="en-US"/>
          </a:p>
        </p:txBody>
      </p:sp>
      <p:sp>
        <p:nvSpPr>
          <p:cNvPr id="6" name="Footer Placeholder 5">
            <a:extLst>
              <a:ext uri="{FF2B5EF4-FFF2-40B4-BE49-F238E27FC236}">
                <a16:creationId xmlns:a16="http://schemas.microsoft.com/office/drawing/2014/main" id="{EBEE9846-34C6-3964-23C1-97F60A606D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D3A427-039A-6988-4A08-E18C876758E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149220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03B6-A4A6-87C3-B5BC-6816F0E133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FBDD2-3614-AD2F-D406-F6AA13CC180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F1FEC-64A8-900C-EA7F-7602192E682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26-Dec-24</a:t>
            </a:fld>
            <a:endParaRPr lang="en-US"/>
          </a:p>
        </p:txBody>
      </p:sp>
      <p:sp>
        <p:nvSpPr>
          <p:cNvPr id="5" name="Footer Placeholder 4">
            <a:extLst>
              <a:ext uri="{FF2B5EF4-FFF2-40B4-BE49-F238E27FC236}">
                <a16:creationId xmlns:a16="http://schemas.microsoft.com/office/drawing/2014/main" id="{0A3BE049-F3A7-E6C5-EA40-43905CD4DA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369D19-BBC5-2493-89D9-E663BA8F848A}"/>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9691997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BB4E2-0492-BBB1-95AD-83085A006AD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4FDA3-608C-3E18-02DB-AC1A4B87BEA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D723B-2A73-F1DF-D7D1-519B200129B4}"/>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26-Dec-24</a:t>
            </a:fld>
            <a:endParaRPr lang="en-US"/>
          </a:p>
        </p:txBody>
      </p:sp>
      <p:sp>
        <p:nvSpPr>
          <p:cNvPr id="5" name="Footer Placeholder 4">
            <a:extLst>
              <a:ext uri="{FF2B5EF4-FFF2-40B4-BE49-F238E27FC236}">
                <a16:creationId xmlns:a16="http://schemas.microsoft.com/office/drawing/2014/main" id="{A9BDE330-C6AF-4877-8C0E-5C7891315B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CE8FC0-40C8-A484-88F5-BFF0616C98A5}"/>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934224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673622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854523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36349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57268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754694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938080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8F53B-3B91-70BD-2468-96ABAD69D2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837A7C-FD69-65F0-ABE1-0BF13E1521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BAB976-A12A-A1EB-BE6C-A49B851CA9C5}"/>
              </a:ext>
            </a:extLst>
          </p:cNvPr>
          <p:cNvSpPr>
            <a:spLocks noGrp="1"/>
          </p:cNvSpPr>
          <p:nvPr>
            <p:ph type="dt" sz="half" idx="10"/>
          </p:nvPr>
        </p:nvSpPr>
        <p:spPr/>
        <p:txBody>
          <a:bodyPr/>
          <a:lstStyle/>
          <a:p>
            <a:fld id="{8FC4CF81-4DA0-4A42-A03B-5FFF44EACE24}" type="datetimeFigureOut">
              <a:rPr lang="en-US" smtClean="0"/>
              <a:t>26-Dec-24</a:t>
            </a:fld>
            <a:endParaRPr lang="en-US"/>
          </a:p>
        </p:txBody>
      </p:sp>
      <p:sp>
        <p:nvSpPr>
          <p:cNvPr id="5" name="Footer Placeholder 4">
            <a:extLst>
              <a:ext uri="{FF2B5EF4-FFF2-40B4-BE49-F238E27FC236}">
                <a16:creationId xmlns:a16="http://schemas.microsoft.com/office/drawing/2014/main" id="{D89B1695-EA8A-0B53-1E64-939085A9DF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EDAD3E-D865-09DA-6321-3E7AB4787422}"/>
              </a:ext>
            </a:extLst>
          </p:cNvPr>
          <p:cNvSpPr>
            <a:spLocks noGrp="1"/>
          </p:cNvSpPr>
          <p:nvPr>
            <p:ph type="sldNum" sz="quarter" idx="12"/>
          </p:nvPr>
        </p:nvSpPr>
        <p:spPr/>
        <p:txBody>
          <a:bodyPr/>
          <a:lstStyle/>
          <a:p>
            <a:fld id="{A87DEB9F-AC17-4069-B1D1-EB48D4F99A96}" type="slidenum">
              <a:rPr lang="en-US" smtClean="0"/>
              <a:t>‹#›</a:t>
            </a:fld>
            <a:endParaRPr lang="en-US"/>
          </a:p>
        </p:txBody>
      </p:sp>
    </p:spTree>
    <p:extLst>
      <p:ext uri="{BB962C8B-B14F-4D97-AF65-F5344CB8AC3E}">
        <p14:creationId xmlns:p14="http://schemas.microsoft.com/office/powerpoint/2010/main" val="1062759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AF34-91B3-8C83-2393-DDC4402652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3A02A3-E305-4E86-F6CD-7EA4885EF72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B75D49-F0FF-D55A-B8B3-BEB2E5B65D2B}"/>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26-Dec-24</a:t>
            </a:fld>
            <a:endParaRPr lang="en-US"/>
          </a:p>
        </p:txBody>
      </p:sp>
      <p:sp>
        <p:nvSpPr>
          <p:cNvPr id="5" name="Footer Placeholder 4">
            <a:extLst>
              <a:ext uri="{FF2B5EF4-FFF2-40B4-BE49-F238E27FC236}">
                <a16:creationId xmlns:a16="http://schemas.microsoft.com/office/drawing/2014/main" id="{B9FB1298-7E7A-0C8B-EA8C-0F3EB527DC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EE0407-0D19-7E65-BA43-C997C31537CC}"/>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826655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38FC4A53-1856-F97E-6811-C27E7E5015DE}"/>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2668249" y="428625"/>
            <a:ext cx="1266825" cy="1266825"/>
          </a:xfrm>
          <a:prstGeom prst="rect">
            <a:avLst/>
          </a:prstGeom>
        </p:spPr>
      </p:pic>
      <p:pic>
        <p:nvPicPr>
          <p:cNvPr id="4" name="Picture 3" descr="A white circle with leaves and blue text&#10;&#10;Description automatically generated">
            <a:extLst>
              <a:ext uri="{FF2B5EF4-FFF2-40B4-BE49-F238E27FC236}">
                <a16:creationId xmlns:a16="http://schemas.microsoft.com/office/drawing/2014/main" id="{F6035273-DFBA-C136-68C1-2CE4C50FE97E}"/>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417217" y="7519235"/>
            <a:ext cx="1266825" cy="1266825"/>
          </a:xfrm>
          <a:prstGeom prst="rect">
            <a:avLst/>
          </a:prstGeom>
        </p:spPr>
      </p:pic>
    </p:spTree>
    <p:extLst>
      <p:ext uri="{BB962C8B-B14F-4D97-AF65-F5344CB8AC3E}">
        <p14:creationId xmlns:p14="http://schemas.microsoft.com/office/powerpoint/2010/main" val="23554731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80" r:id="rId8"/>
  </p:sldLayoutIdLst>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795488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34ECB-4192-B6BE-8F2A-53E9B939F909}"/>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F98B0901-5035-D6B7-EF2A-152AEF6EE18E}"/>
              </a:ext>
            </a:extLst>
          </p:cNvPr>
          <p:cNvGrpSpPr/>
          <p:nvPr/>
        </p:nvGrpSpPr>
        <p:grpSpPr>
          <a:xfrm>
            <a:off x="5414" y="-101600"/>
            <a:ext cx="12181172" cy="6959600"/>
            <a:chOff x="5414" y="-101600"/>
            <a:chExt cx="12181172" cy="6959600"/>
          </a:xfrm>
        </p:grpSpPr>
        <p:sp>
          <p:nvSpPr>
            <p:cNvPr id="2" name="TextBox 10">
              <a:extLst>
                <a:ext uri="{FF2B5EF4-FFF2-40B4-BE49-F238E27FC236}">
                  <a16:creationId xmlns:a16="http://schemas.microsoft.com/office/drawing/2014/main" id="{4DF43377-B311-1E8A-9E58-15BC1C290881}"/>
                </a:ext>
              </a:extLst>
            </p:cNvPr>
            <p:cNvSpPr txBox="1"/>
            <p:nvPr/>
          </p:nvSpPr>
          <p:spPr>
            <a:xfrm>
              <a:off x="5265530" y="4678114"/>
              <a:ext cx="1196068" cy="9233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Nguyễn</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Ái</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Quyên</a:t>
              </a: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65DA75A8-7B76-4DEE-3AF3-24C3B54F7DB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414" y="-101600"/>
              <a:ext cx="12181172" cy="6959600"/>
            </a:xfrm>
            <a:prstGeom prst="rect">
              <a:avLst/>
            </a:prstGeom>
          </p:spPr>
        </p:pic>
      </p:grpSp>
      <p:sp>
        <p:nvSpPr>
          <p:cNvPr id="22" name="Rectangle: Rounded Corners 21">
            <a:extLst>
              <a:ext uri="{FF2B5EF4-FFF2-40B4-BE49-F238E27FC236}">
                <a16:creationId xmlns:a16="http://schemas.microsoft.com/office/drawing/2014/main" id="{63E6FB58-C191-C92C-2C3F-EC0FA3990392}"/>
              </a:ext>
            </a:extLst>
          </p:cNvPr>
          <p:cNvSpPr/>
          <p:nvPr/>
        </p:nvSpPr>
        <p:spPr>
          <a:xfrm>
            <a:off x="871487" y="229113"/>
            <a:ext cx="10597554" cy="4383528"/>
          </a:xfrm>
          <a:prstGeom prst="roundRect">
            <a:avLst/>
          </a:prstGeom>
          <a:solidFill>
            <a:schemeClr val="bg1">
              <a:alpha val="88000"/>
            </a:schemeClr>
          </a:solidFill>
          <a:ln>
            <a:solidFill>
              <a:srgbClr val="99FF33"/>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2493885C-010E-D9CE-CFEC-86F463B5516F}"/>
              </a:ext>
            </a:extLst>
          </p:cNvPr>
          <p:cNvPicPr>
            <a:picLocks noChangeAspect="1"/>
          </p:cNvPicPr>
          <p:nvPr/>
        </p:nvPicPr>
        <p:blipFill>
          <a:blip r:embed="rId5"/>
          <a:stretch>
            <a:fillRect/>
          </a:stretch>
        </p:blipFill>
        <p:spPr>
          <a:xfrm>
            <a:off x="6364227" y="3978236"/>
            <a:ext cx="5591469" cy="2743355"/>
          </a:xfrm>
          <a:prstGeom prst="rect">
            <a:avLst/>
          </a:prstGeom>
        </p:spPr>
      </p:pic>
      <p:pic>
        <p:nvPicPr>
          <p:cNvPr id="10" name="Picture 9">
            <a:extLst>
              <a:ext uri="{FF2B5EF4-FFF2-40B4-BE49-F238E27FC236}">
                <a16:creationId xmlns:a16="http://schemas.microsoft.com/office/drawing/2014/main" id="{7E8946B8-5180-2D3C-AED8-FD096E4EA30E}"/>
              </a:ext>
            </a:extLst>
          </p:cNvPr>
          <p:cNvPicPr>
            <a:picLocks noChangeAspect="1"/>
          </p:cNvPicPr>
          <p:nvPr/>
        </p:nvPicPr>
        <p:blipFill>
          <a:blip r:embed="rId6"/>
          <a:stretch>
            <a:fillRect/>
          </a:stretch>
        </p:blipFill>
        <p:spPr>
          <a:xfrm>
            <a:off x="327227" y="4337302"/>
            <a:ext cx="4717231" cy="2380254"/>
          </a:xfrm>
          <a:prstGeom prst="rect">
            <a:avLst/>
          </a:prstGeom>
        </p:spPr>
      </p:pic>
      <p:pic>
        <p:nvPicPr>
          <p:cNvPr id="7" name="Picture 6">
            <a:extLst>
              <a:ext uri="{FF2B5EF4-FFF2-40B4-BE49-F238E27FC236}">
                <a16:creationId xmlns:a16="http://schemas.microsoft.com/office/drawing/2014/main" id="{541A77A2-331C-BD90-7788-D0D6F6E8A5EF}"/>
              </a:ext>
            </a:extLst>
          </p:cNvPr>
          <p:cNvPicPr>
            <a:picLocks noChangeAspect="1"/>
          </p:cNvPicPr>
          <p:nvPr/>
        </p:nvPicPr>
        <p:blipFill>
          <a:blip r:embed="rId7"/>
          <a:stretch>
            <a:fillRect/>
          </a:stretch>
        </p:blipFill>
        <p:spPr>
          <a:xfrm>
            <a:off x="2177017" y="136409"/>
            <a:ext cx="8169348" cy="1066892"/>
          </a:xfrm>
          <a:prstGeom prst="rect">
            <a:avLst/>
          </a:prstGeom>
        </p:spPr>
      </p:pic>
      <p:sp>
        <p:nvSpPr>
          <p:cNvPr id="8" name="TextBox 7">
            <a:extLst>
              <a:ext uri="{FF2B5EF4-FFF2-40B4-BE49-F238E27FC236}">
                <a16:creationId xmlns:a16="http://schemas.microsoft.com/office/drawing/2014/main" id="{B813DFDF-DDCF-9414-1B2C-03BE846FE3F4}"/>
              </a:ext>
            </a:extLst>
          </p:cNvPr>
          <p:cNvSpPr txBox="1"/>
          <p:nvPr/>
        </p:nvSpPr>
        <p:spPr>
          <a:xfrm>
            <a:off x="2842216" y="760778"/>
            <a:ext cx="6838950"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Sách</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kết</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nối</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tri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thức</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với</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cuộc</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sống</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Lớp</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Năm</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học</a:t>
            </a: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2024-2025</a:t>
            </a:r>
          </a:p>
        </p:txBody>
      </p:sp>
      <p:sp>
        <p:nvSpPr>
          <p:cNvPr id="11" name="TextBox 10">
            <a:extLst>
              <a:ext uri="{FF2B5EF4-FFF2-40B4-BE49-F238E27FC236}">
                <a16:creationId xmlns:a16="http://schemas.microsoft.com/office/drawing/2014/main" id="{F306540A-1F72-8516-677A-2201CCD77C9B}"/>
              </a:ext>
            </a:extLst>
          </p:cNvPr>
          <p:cNvSpPr txBox="1"/>
          <p:nvPr/>
        </p:nvSpPr>
        <p:spPr>
          <a:xfrm>
            <a:off x="871487" y="1921070"/>
            <a:ext cx="10597553" cy="236988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002060"/>
                </a:solidFill>
                <a:latin typeface="Times New Roman" panose="02020603050405020304" pitchFamily="18" charset="0"/>
                <a:cs typeface="Times New Roman" panose="02020603050405020304" pitchFamily="18" charset="0"/>
              </a:rPr>
              <a:t>MÔN:</a:t>
            </a:r>
            <a:r>
              <a:rPr kumimoji="0" lang="vi-VN" sz="4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lang="en-US" sz="4000" b="1" dirty="0">
                <a:solidFill>
                  <a:srgbClr val="002060"/>
                </a:solidFill>
                <a:latin typeface="Times New Roman" panose="02020603050405020304" pitchFamily="18" charset="0"/>
                <a:cs typeface="Times New Roman" panose="02020603050405020304" pitchFamily="18" charset="0"/>
              </a:rPr>
              <a:t>ĐẠO ĐỨC</a:t>
            </a:r>
            <a:endParaRPr kumimoji="0" lang="vi-VN" sz="4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rgbClr val="002060"/>
                </a:solidFill>
                <a:latin typeface="Times New Roman" panose="02020603050405020304" pitchFamily="18" charset="0"/>
                <a:cs typeface="Times New Roman" panose="02020603050405020304" pitchFamily="18" charset="0"/>
              </a:rPr>
              <a:t>Bài</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Thực</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hành</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kĩ</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năng</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cuối</a:t>
            </a:r>
            <a:r>
              <a:rPr lang="en-US" sz="4000" b="1" dirty="0">
                <a:solidFill>
                  <a:srgbClr val="002060"/>
                </a:solidFill>
                <a:latin typeface="Times New Roman" panose="02020603050405020304" pitchFamily="18" charset="0"/>
                <a:cs typeface="Times New Roman" panose="02020603050405020304" pitchFamily="18" charset="0"/>
              </a:rPr>
              <a:t> HKI</a:t>
            </a:r>
            <a:endPar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000" b="1" dirty="0">
              <a:solidFill>
                <a:srgbClr val="00206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Giáo viên: </a:t>
            </a:r>
            <a:r>
              <a:rPr kumimoji="0" lang="en-US" sz="2800" b="1" i="1"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Nguyễn</a:t>
            </a:r>
            <a:r>
              <a:rPr kumimoji="0" lang="en-US" sz="2800" b="1" i="1"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Thị</a:t>
            </a:r>
            <a:r>
              <a:rPr kumimoji="0" lang="en-US" sz="2800" b="1" i="1"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Lan </a:t>
            </a:r>
            <a:r>
              <a:rPr kumimoji="0" lang="en-US" sz="2800" b="1" i="1"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Hương</a:t>
            </a:r>
            <a:endParaRPr kumimoji="0" lang="vi-VN" sz="2800" b="1" i="1"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44021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 name="Picture 2" descr="A picture containing text, toy, doll&#10;&#10;Description automatically generated">
            <a:extLst>
              <a:ext uri="{FF2B5EF4-FFF2-40B4-BE49-F238E27FC236}">
                <a16:creationId xmlns:a16="http://schemas.microsoft.com/office/drawing/2014/main" id="{AA6D92D0-2B6E-6423-110D-F0A782A18C4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93518" y="352136"/>
            <a:ext cx="12192000" cy="6505864"/>
          </a:xfrm>
          <a:prstGeom prst="rect">
            <a:avLst/>
          </a:prstGeom>
        </p:spPr>
      </p:pic>
      <p:sp>
        <p:nvSpPr>
          <p:cNvPr id="5" name="TextBox 4">
            <a:extLst>
              <a:ext uri="{FF2B5EF4-FFF2-40B4-BE49-F238E27FC236}">
                <a16:creationId xmlns:a16="http://schemas.microsoft.com/office/drawing/2014/main" id="{182E3090-F844-DDA9-8CEC-19EB765EC352}"/>
              </a:ext>
            </a:extLst>
          </p:cNvPr>
          <p:cNvSpPr txBox="1"/>
          <p:nvPr/>
        </p:nvSpPr>
        <p:spPr>
          <a:xfrm>
            <a:off x="3467099" y="1923473"/>
            <a:ext cx="5444837" cy="3785652"/>
          </a:xfrm>
          <a:prstGeom prst="rect">
            <a:avLst/>
          </a:prstGeom>
          <a:noFill/>
        </p:spPr>
        <p:txBody>
          <a:bodyPr wrap="square" rtlCol="0">
            <a:spAutoFit/>
          </a:bodyPr>
          <a:lstStyle/>
          <a:p>
            <a:pPr lvl="0" algn="just"/>
            <a:r>
              <a:rPr lang="vi-VN" sz="4000" b="1" dirty="0">
                <a:solidFill>
                  <a:prstClr val="white"/>
                </a:solidFill>
                <a:latin typeface="Calibri" panose="020F0502020204030204"/>
              </a:rPr>
              <a:t>Hồng nên khuyên bạn không được lười biếng, càng không thể nói dối thầy cô, khuyên bạn cùng đi lao động với mình.</a:t>
            </a:r>
            <a:endPar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96E267DE-BB40-169A-923C-F6B7AB2A9570}"/>
              </a:ext>
            </a:extLst>
          </p:cNvPr>
          <p:cNvPicPr>
            <a:picLocks noChangeAspect="1"/>
          </p:cNvPicPr>
          <p:nvPr/>
        </p:nvPicPr>
        <p:blipFill>
          <a:blip r:embed="rId4"/>
          <a:stretch>
            <a:fillRect/>
          </a:stretch>
        </p:blipFill>
        <p:spPr>
          <a:xfrm>
            <a:off x="2418844" y="739855"/>
            <a:ext cx="2877561" cy="1072989"/>
          </a:xfrm>
          <a:prstGeom prst="rect">
            <a:avLst/>
          </a:prstGeom>
        </p:spPr>
      </p:pic>
    </p:spTree>
    <p:extLst>
      <p:ext uri="{BB962C8B-B14F-4D97-AF65-F5344CB8AC3E}">
        <p14:creationId xmlns:p14="http://schemas.microsoft.com/office/powerpoint/2010/main" val="337750115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 name="Picture 2" descr="A picture containing text, toy, doll&#10;&#10;Description automatically generated">
            <a:extLst>
              <a:ext uri="{FF2B5EF4-FFF2-40B4-BE49-F238E27FC236}">
                <a16:creationId xmlns:a16="http://schemas.microsoft.com/office/drawing/2014/main" id="{AA6D92D0-2B6E-6423-110D-F0A782A18C4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93518" y="352136"/>
            <a:ext cx="12192000" cy="6505864"/>
          </a:xfrm>
          <a:prstGeom prst="rect">
            <a:avLst/>
          </a:prstGeom>
        </p:spPr>
      </p:pic>
      <p:sp>
        <p:nvSpPr>
          <p:cNvPr id="5" name="TextBox 4">
            <a:extLst>
              <a:ext uri="{FF2B5EF4-FFF2-40B4-BE49-F238E27FC236}">
                <a16:creationId xmlns:a16="http://schemas.microsoft.com/office/drawing/2014/main" id="{182E3090-F844-DDA9-8CEC-19EB765EC352}"/>
              </a:ext>
            </a:extLst>
          </p:cNvPr>
          <p:cNvSpPr txBox="1"/>
          <p:nvPr/>
        </p:nvSpPr>
        <p:spPr>
          <a:xfrm>
            <a:off x="2772269" y="1712242"/>
            <a:ext cx="6647461" cy="2800767"/>
          </a:xfrm>
          <a:prstGeom prst="rect">
            <a:avLst/>
          </a:prstGeom>
          <a:noFill/>
        </p:spPr>
        <p:txBody>
          <a:bodyPr wrap="square" rtlCol="0">
            <a:spAutoFit/>
          </a:bodyPr>
          <a:lstStyle/>
          <a:p>
            <a:pPr lvl="0" algn="just"/>
            <a:r>
              <a:rPr lang="vi-VN" sz="4400" b="1" dirty="0">
                <a:solidFill>
                  <a:prstClr val="white"/>
                </a:solidFill>
                <a:latin typeface="Calibri" panose="020F0502020204030204"/>
              </a:rPr>
              <a:t>Lương nên làm xong công việc của mình rồi mới cùng bạn đi chơi bóng vì việc hôm nay chớ để ngày mai.</a:t>
            </a:r>
            <a:endParaRPr kumimoji="0" lang="en-US" sz="4400" b="1" i="0" u="none" strike="noStrike" kern="1200" cap="none" spc="0" normalizeH="0" baseline="0" noProof="0" dirty="0">
              <a:ln>
                <a:noFill/>
              </a:ln>
              <a:solidFill>
                <a:prstClr val="white"/>
              </a:solidFill>
              <a:effectLst/>
              <a:uLnTx/>
              <a:uFillTx/>
              <a:latin typeface="Calibri" panose="020F0502020204030204"/>
            </a:endParaRPr>
          </a:p>
        </p:txBody>
      </p:sp>
      <p:pic>
        <p:nvPicPr>
          <p:cNvPr id="2" name="Picture 1">
            <a:extLst>
              <a:ext uri="{FF2B5EF4-FFF2-40B4-BE49-F238E27FC236}">
                <a16:creationId xmlns:a16="http://schemas.microsoft.com/office/drawing/2014/main" id="{69D3E2D0-BEE6-4441-1967-0263BF9BA562}"/>
              </a:ext>
            </a:extLst>
          </p:cNvPr>
          <p:cNvPicPr>
            <a:picLocks noChangeAspect="1"/>
          </p:cNvPicPr>
          <p:nvPr/>
        </p:nvPicPr>
        <p:blipFill>
          <a:blip r:embed="rId4"/>
          <a:stretch>
            <a:fillRect/>
          </a:stretch>
        </p:blipFill>
        <p:spPr>
          <a:xfrm>
            <a:off x="2533524" y="635080"/>
            <a:ext cx="2895851" cy="1072989"/>
          </a:xfrm>
          <a:prstGeom prst="rect">
            <a:avLst/>
          </a:prstGeom>
        </p:spPr>
      </p:pic>
    </p:spTree>
    <p:extLst>
      <p:ext uri="{BB962C8B-B14F-4D97-AF65-F5344CB8AC3E}">
        <p14:creationId xmlns:p14="http://schemas.microsoft.com/office/powerpoint/2010/main" val="20721362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B6DC53-4345-0995-31DB-3B1791522290}"/>
              </a:ext>
            </a:extLst>
          </p:cNvPr>
          <p:cNvPicPr>
            <a:picLocks noChangeAspect="1"/>
          </p:cNvPicPr>
          <p:nvPr/>
        </p:nvPicPr>
        <p:blipFill>
          <a:blip r:embed="rId4"/>
          <a:stretch>
            <a:fillRect/>
          </a:stretch>
        </p:blipFill>
        <p:spPr>
          <a:xfrm>
            <a:off x="715858" y="1436382"/>
            <a:ext cx="2352640" cy="5080547"/>
          </a:xfrm>
          <a:prstGeom prst="rect">
            <a:avLst/>
          </a:prstGeom>
        </p:spPr>
      </p:pic>
      <p:sp>
        <p:nvSpPr>
          <p:cNvPr id="6" name="Speech Bubble: Oval 5">
            <a:extLst>
              <a:ext uri="{FF2B5EF4-FFF2-40B4-BE49-F238E27FC236}">
                <a16:creationId xmlns:a16="http://schemas.microsoft.com/office/drawing/2014/main" id="{E015B1CA-4208-9C79-5C36-3E5CAAB80BBD}"/>
              </a:ext>
            </a:extLst>
          </p:cNvPr>
          <p:cNvSpPr/>
          <p:nvPr/>
        </p:nvSpPr>
        <p:spPr>
          <a:xfrm>
            <a:off x="2600421" y="1030483"/>
            <a:ext cx="3776628" cy="222824"/>
          </a:xfrm>
          <a:prstGeom prst="wedgeEllipseCallout">
            <a:avLst>
              <a:gd name="adj1" fmla="val -42879"/>
              <a:gd name="adj2" fmla="val 69985"/>
            </a:avLst>
          </a:prstGeom>
          <a:solidFill>
            <a:schemeClr val="accent4">
              <a:lumMod val="20000"/>
              <a:lumOff val="8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en-US" sz="2800" dirty="0" err="1">
                <a:solidFill>
                  <a:srgbClr val="00B0F0"/>
                </a:solidFill>
                <a:latin typeface="Arial" panose="020B0604020202020204" pitchFamily="34" charset="0"/>
                <a:cs typeface="Arial" panose="020B0604020202020204" pitchFamily="34" charset="0"/>
              </a:rPr>
              <a:t>Người</a:t>
            </a:r>
            <a:r>
              <a:rPr lang="en-US" sz="2800" dirty="0">
                <a:solidFill>
                  <a:srgbClr val="00B0F0"/>
                </a:solidFill>
                <a:latin typeface="Arial" panose="020B0604020202020204" pitchFamily="34" charset="0"/>
                <a:cs typeface="Arial" panose="020B0604020202020204" pitchFamily="34" charset="0"/>
              </a:rPr>
              <a:t> ''</a:t>
            </a:r>
            <a:r>
              <a:rPr lang="en-US" sz="2800" dirty="0" err="1">
                <a:solidFill>
                  <a:srgbClr val="00B0F0"/>
                </a:solidFill>
                <a:latin typeface="Arial" panose="020B0604020202020204" pitchFamily="34" charset="0"/>
                <a:cs typeface="Arial" panose="020B0604020202020204" pitchFamily="34" charset="0"/>
              </a:rPr>
              <a:t>chiến</a:t>
            </a:r>
            <a:r>
              <a:rPr lang="en-US" sz="2800" dirty="0">
                <a:solidFill>
                  <a:srgbClr val="00B0F0"/>
                </a:solidFill>
                <a:latin typeface="Arial" panose="020B0604020202020204" pitchFamily="34" charset="0"/>
                <a:cs typeface="Arial" panose="020B0604020202020204" pitchFamily="34" charset="0"/>
              </a:rPr>
              <a:t> </a:t>
            </a:r>
            <a:r>
              <a:rPr lang="en-US" sz="2800" dirty="0" err="1">
                <a:solidFill>
                  <a:srgbClr val="00B0F0"/>
                </a:solidFill>
                <a:latin typeface="Arial" panose="020B0604020202020204" pitchFamily="34" charset="0"/>
                <a:cs typeface="Arial" panose="020B0604020202020204" pitchFamily="34" charset="0"/>
              </a:rPr>
              <a:t>sĩ</a:t>
            </a:r>
            <a:r>
              <a:rPr lang="en-US" sz="2800" dirty="0">
                <a:solidFill>
                  <a:srgbClr val="00B0F0"/>
                </a:solidFill>
                <a:latin typeface="Arial" panose="020B0604020202020204" pitchFamily="34" charset="0"/>
                <a:cs typeface="Arial" panose="020B0604020202020204" pitchFamily="34" charset="0"/>
              </a:rPr>
              <a:t> </a:t>
            </a:r>
            <a:r>
              <a:rPr lang="en-US" sz="2800" dirty="0" err="1">
                <a:solidFill>
                  <a:srgbClr val="00B0F0"/>
                </a:solidFill>
                <a:latin typeface="Arial" panose="020B0604020202020204" pitchFamily="34" charset="0"/>
                <a:cs typeface="Arial" panose="020B0604020202020204" pitchFamily="34" charset="0"/>
              </a:rPr>
              <a:t>áo</a:t>
            </a:r>
            <a:r>
              <a:rPr lang="en-US" sz="2800" dirty="0">
                <a:solidFill>
                  <a:srgbClr val="00B0F0"/>
                </a:solidFill>
                <a:latin typeface="Arial" panose="020B0604020202020204" pitchFamily="34" charset="0"/>
                <a:cs typeface="Arial" panose="020B0604020202020204" pitchFamily="34" charset="0"/>
              </a:rPr>
              <a:t> </a:t>
            </a:r>
            <a:r>
              <a:rPr lang="en-US" sz="2800" dirty="0" err="1">
                <a:solidFill>
                  <a:srgbClr val="00B0F0"/>
                </a:solidFill>
                <a:latin typeface="Arial" panose="020B0604020202020204" pitchFamily="34" charset="0"/>
                <a:cs typeface="Arial" panose="020B0604020202020204" pitchFamily="34" charset="0"/>
              </a:rPr>
              <a:t>trắng</a:t>
            </a:r>
            <a:r>
              <a:rPr lang="en-US" sz="2800" dirty="0">
                <a:solidFill>
                  <a:srgbClr val="00B0F0"/>
                </a:solidFill>
                <a:latin typeface="Arial" panose="020B0604020202020204" pitchFamily="34" charset="0"/>
                <a:cs typeface="Arial" panose="020B0604020202020204" pitchFamily="34" charset="0"/>
              </a:rPr>
              <a:t>'' </a:t>
            </a:r>
            <a:r>
              <a:rPr lang="en-US" sz="2800" dirty="0" err="1">
                <a:solidFill>
                  <a:srgbClr val="00B0F0"/>
                </a:solidFill>
                <a:latin typeface="Arial" panose="020B0604020202020204" pitchFamily="34" charset="0"/>
                <a:cs typeface="Arial" panose="020B0604020202020204" pitchFamily="34" charset="0"/>
              </a:rPr>
              <a:t>trong</a:t>
            </a:r>
            <a:r>
              <a:rPr lang="en-US" sz="2800" dirty="0">
                <a:solidFill>
                  <a:srgbClr val="00B0F0"/>
                </a:solidFill>
                <a:latin typeface="Arial" panose="020B0604020202020204" pitchFamily="34" charset="0"/>
                <a:cs typeface="Arial" panose="020B0604020202020204" pitchFamily="34" charset="0"/>
              </a:rPr>
              <a:t> </a:t>
            </a:r>
            <a:r>
              <a:rPr lang="en-US" sz="2800" dirty="0" err="1">
                <a:solidFill>
                  <a:srgbClr val="00B0F0"/>
                </a:solidFill>
                <a:latin typeface="Arial" panose="020B0604020202020204" pitchFamily="34" charset="0"/>
                <a:cs typeface="Arial" panose="020B0604020202020204" pitchFamily="34" charset="0"/>
              </a:rPr>
              <a:t>bài</a:t>
            </a:r>
            <a:r>
              <a:rPr lang="en-US" sz="2800" dirty="0">
                <a:solidFill>
                  <a:srgbClr val="00B0F0"/>
                </a:solidFill>
                <a:latin typeface="Arial" panose="020B0604020202020204" pitchFamily="34" charset="0"/>
                <a:cs typeface="Arial" panose="020B0604020202020204" pitchFamily="34" charset="0"/>
              </a:rPr>
              <a:t> </a:t>
            </a:r>
            <a:r>
              <a:rPr lang="en-US" sz="2800" dirty="0" err="1">
                <a:solidFill>
                  <a:srgbClr val="00B0F0"/>
                </a:solidFill>
                <a:latin typeface="Arial" panose="020B0604020202020204" pitchFamily="34" charset="0"/>
                <a:cs typeface="Arial" panose="020B0604020202020204" pitchFamily="34" charset="0"/>
              </a:rPr>
              <a:t>hát</a:t>
            </a:r>
            <a:r>
              <a:rPr lang="en-US" sz="2800" dirty="0">
                <a:solidFill>
                  <a:srgbClr val="00B0F0"/>
                </a:solidFill>
                <a:latin typeface="Arial" panose="020B0604020202020204" pitchFamily="34" charset="0"/>
                <a:cs typeface="Arial" panose="020B0604020202020204" pitchFamily="34" charset="0"/>
              </a:rPr>
              <a:t> </a:t>
            </a:r>
            <a:r>
              <a:rPr lang="en-US" sz="2800" dirty="0" err="1">
                <a:solidFill>
                  <a:srgbClr val="00B0F0"/>
                </a:solidFill>
                <a:latin typeface="Arial" panose="020B0604020202020204" pitchFamily="34" charset="0"/>
                <a:cs typeface="Arial" panose="020B0604020202020204" pitchFamily="34" charset="0"/>
              </a:rPr>
              <a:t>là</a:t>
            </a:r>
            <a:r>
              <a:rPr lang="en-US" sz="2800" dirty="0">
                <a:solidFill>
                  <a:srgbClr val="00B0F0"/>
                </a:solidFill>
                <a:latin typeface="Arial" panose="020B0604020202020204" pitchFamily="34" charset="0"/>
                <a:cs typeface="Arial" panose="020B0604020202020204" pitchFamily="34" charset="0"/>
              </a:rPr>
              <a:t> ai ?</a:t>
            </a:r>
          </a:p>
        </p:txBody>
      </p:sp>
      <p:sp>
        <p:nvSpPr>
          <p:cNvPr id="7" name="Double Wave 6">
            <a:extLst>
              <a:ext uri="{FF2B5EF4-FFF2-40B4-BE49-F238E27FC236}">
                <a16:creationId xmlns:a16="http://schemas.microsoft.com/office/drawing/2014/main" id="{F12C17EB-817B-CF84-B3B2-E654EE16BD83}"/>
              </a:ext>
            </a:extLst>
          </p:cNvPr>
          <p:cNvSpPr/>
          <p:nvPr/>
        </p:nvSpPr>
        <p:spPr>
          <a:xfrm>
            <a:off x="5609412" y="3075178"/>
            <a:ext cx="5141310" cy="1638795"/>
          </a:xfrm>
          <a:prstGeom prst="doubleWave">
            <a:avLst/>
          </a:prstGeom>
          <a:solidFill>
            <a:schemeClr val="accent6">
              <a:lumMod val="20000"/>
              <a:lumOff val="8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8" name="TextBox 7">
            <a:extLst>
              <a:ext uri="{FF2B5EF4-FFF2-40B4-BE49-F238E27FC236}">
                <a16:creationId xmlns:a16="http://schemas.microsoft.com/office/drawing/2014/main" id="{797DC58A-849E-707C-9B6E-826D3F762864}"/>
              </a:ext>
            </a:extLst>
          </p:cNvPr>
          <p:cNvSpPr txBox="1"/>
          <p:nvPr/>
        </p:nvSpPr>
        <p:spPr>
          <a:xfrm>
            <a:off x="6210794" y="3509854"/>
            <a:ext cx="4155658" cy="769441"/>
          </a:xfrm>
          <a:prstGeom prst="rect">
            <a:avLst/>
          </a:prstGeom>
          <a:noFill/>
        </p:spPr>
        <p:txBody>
          <a:bodyPr wrap="square" rtlCol="0">
            <a:spAutoFit/>
          </a:bodyPr>
          <a:lstStyle/>
          <a:p>
            <a:r>
              <a:rPr lang="en-US" sz="4400">
                <a:solidFill>
                  <a:srgbClr val="FF0000"/>
                </a:solidFill>
                <a:latin typeface="Arial" panose="020B0604020202020204" pitchFamily="34" charset="0"/>
                <a:cs typeface="Arial" panose="020B0604020202020204" pitchFamily="34" charset="0"/>
              </a:rPr>
              <a:t>Là các y, bác sĩ</a:t>
            </a:r>
          </a:p>
        </p:txBody>
      </p:sp>
      <p:sp>
        <p:nvSpPr>
          <p:cNvPr id="9" name="Speech Bubble: Oval 8">
            <a:extLst>
              <a:ext uri="{FF2B5EF4-FFF2-40B4-BE49-F238E27FC236}">
                <a16:creationId xmlns:a16="http://schemas.microsoft.com/office/drawing/2014/main" id="{128B7AF4-3F4B-1CF1-4E59-4E53E6401752}"/>
              </a:ext>
            </a:extLst>
          </p:cNvPr>
          <p:cNvSpPr/>
          <p:nvPr/>
        </p:nvSpPr>
        <p:spPr>
          <a:xfrm>
            <a:off x="4225271" y="1678896"/>
            <a:ext cx="3926408" cy="1638795"/>
          </a:xfrm>
          <a:prstGeom prst="wedgeEllipseCallout">
            <a:avLst>
              <a:gd name="adj1" fmla="val -44694"/>
              <a:gd name="adj2" fmla="val 60875"/>
            </a:avLst>
          </a:prstGeom>
          <a:solidFill>
            <a:srgbClr val="FFFF00"/>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err="1">
                <a:solidFill>
                  <a:srgbClr val="002060"/>
                </a:solidFill>
                <a:latin typeface="Times New Roman" panose="02020603050405020304" pitchFamily="18" charset="0"/>
                <a:cs typeface="Times New Roman" panose="02020603050405020304" pitchFamily="18" charset="0"/>
              </a:rPr>
              <a:t>Họ</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đã</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có</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những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đóng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góp</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gì</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đất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nước</a:t>
            </a:r>
            <a:r>
              <a:rPr lang="en-US" sz="2400" dirty="0">
                <a:solidFill>
                  <a:srgbClr val="002060"/>
                </a:solidFill>
                <a:latin typeface="Times New Roman" panose="02020603050405020304" pitchFamily="18" charset="0"/>
                <a:cs typeface="Times New Roman" panose="02020603050405020304" pitchFamily="18" charset="0"/>
              </a:rPr>
              <a:t> ?</a:t>
            </a:r>
          </a:p>
        </p:txBody>
      </p:sp>
      <p:sp>
        <p:nvSpPr>
          <p:cNvPr id="10" name="Double Wave 9">
            <a:extLst>
              <a:ext uri="{FF2B5EF4-FFF2-40B4-BE49-F238E27FC236}">
                <a16:creationId xmlns:a16="http://schemas.microsoft.com/office/drawing/2014/main" id="{F8E00CBA-F849-DBF7-1F23-0C62F90BAF8C}"/>
              </a:ext>
            </a:extLst>
          </p:cNvPr>
          <p:cNvSpPr/>
          <p:nvPr/>
        </p:nvSpPr>
        <p:spPr>
          <a:xfrm>
            <a:off x="4170161" y="3075178"/>
            <a:ext cx="7127491" cy="1941085"/>
          </a:xfrm>
          <a:prstGeom prst="doubleWave">
            <a:avLst/>
          </a:prstGeom>
          <a:solidFill>
            <a:schemeClr val="accent6">
              <a:lumMod val="20000"/>
              <a:lumOff val="8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11" name="TextBox 10">
            <a:extLst>
              <a:ext uri="{FF2B5EF4-FFF2-40B4-BE49-F238E27FC236}">
                <a16:creationId xmlns:a16="http://schemas.microsoft.com/office/drawing/2014/main" id="{40998C96-58A9-498E-3329-0A4B084BB7DB}"/>
              </a:ext>
            </a:extLst>
          </p:cNvPr>
          <p:cNvSpPr txBox="1"/>
          <p:nvPr/>
        </p:nvSpPr>
        <p:spPr>
          <a:xfrm>
            <a:off x="4452639" y="3258253"/>
            <a:ext cx="6777435" cy="1574934"/>
          </a:xfrm>
          <a:prstGeom prst="rect">
            <a:avLst/>
          </a:prstGeom>
          <a:noFill/>
        </p:spPr>
        <p:txBody>
          <a:bodyPr wrap="square" rtlCol="0">
            <a:spAutoFit/>
          </a:bodyPr>
          <a:lstStyle/>
          <a:p>
            <a:pPr algn="just"/>
            <a:r>
              <a:rPr lang="en-US" sz="3200">
                <a:solidFill>
                  <a:srgbClr val="FF0000"/>
                </a:solidFill>
                <a:latin typeface="Arial" panose="020B0604020202020204" pitchFamily="34" charset="0"/>
                <a:cs typeface="Arial" panose="020B0604020202020204" pitchFamily="34" charset="0"/>
              </a:rPr>
              <a:t>Họ ngày đêm thầm lặng chống dịch, giữ bình an cho đất nước, hi sinh thời gian, sức khoẻ vì mọi người </a:t>
            </a:r>
          </a:p>
        </p:txBody>
      </p:sp>
      <p:sp>
        <p:nvSpPr>
          <p:cNvPr id="12" name="Speech Bubble: Oval 11">
            <a:extLst>
              <a:ext uri="{FF2B5EF4-FFF2-40B4-BE49-F238E27FC236}">
                <a16:creationId xmlns:a16="http://schemas.microsoft.com/office/drawing/2014/main" id="{AF6BC15A-A186-4C80-4CBC-8AE8CA4760A6}"/>
              </a:ext>
            </a:extLst>
          </p:cNvPr>
          <p:cNvSpPr/>
          <p:nvPr/>
        </p:nvSpPr>
        <p:spPr>
          <a:xfrm>
            <a:off x="8032759" y="1030483"/>
            <a:ext cx="3827579" cy="1546157"/>
          </a:xfrm>
          <a:prstGeom prst="wedgeEllipseCallout">
            <a:avLst>
              <a:gd name="adj1" fmla="val -44694"/>
              <a:gd name="adj2" fmla="val 60875"/>
            </a:avLst>
          </a:prstGeom>
          <a:solidFill>
            <a:srgbClr val="FFFF00"/>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err="1">
                <a:solidFill>
                  <a:srgbClr val="002060"/>
                </a:solidFill>
                <a:latin typeface="Times New Roman" panose="02020603050405020304" pitchFamily="18" charset="0"/>
                <a:cs typeface="Times New Roman" panose="02020603050405020304" pitchFamily="18" charset="0"/>
              </a:rPr>
              <a:t>Lòng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biết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ơn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đối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với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họ</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được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thể</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hiện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như</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thế</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nào</a:t>
            </a:r>
            <a:r>
              <a:rPr lang="en-US" sz="2800" dirty="0">
                <a:solidFill>
                  <a:srgbClr val="002060"/>
                </a:solidFill>
                <a:latin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a16="http://schemas.microsoft.com/office/drawing/2014/main" id="{9513676F-67E9-321B-ACF4-9C4D765CA5B3}"/>
              </a:ext>
            </a:extLst>
          </p:cNvPr>
          <p:cNvSpPr txBox="1"/>
          <p:nvPr/>
        </p:nvSpPr>
        <p:spPr>
          <a:xfrm>
            <a:off x="4520217" y="4981578"/>
            <a:ext cx="6777435" cy="1574934"/>
          </a:xfrm>
          <a:prstGeom prst="rect">
            <a:avLst/>
          </a:prstGeom>
          <a:noFill/>
        </p:spPr>
        <p:txBody>
          <a:bodyPr wrap="square" rtlCol="0">
            <a:spAutoFit/>
          </a:bodyPr>
          <a:lstStyle/>
          <a:p>
            <a:r>
              <a:rPr lang="en-US" sz="3200" dirty="0" err="1">
                <a:solidFill>
                  <a:srgbClr val="FF0000"/>
                </a:solidFill>
                <a:latin typeface="Arial" panose="020B0604020202020204" pitchFamily="34" charset="0"/>
                <a:cs typeface="Arial" panose="020B0604020202020204" pitchFamily="34" charset="0"/>
              </a:rPr>
              <a:t>Lòng</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biết</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ơn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đối</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với</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họ</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được</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thông</a:t>
            </a:r>
            <a:r>
              <a:rPr lang="en-US" sz="3200" dirty="0">
                <a:solidFill>
                  <a:srgbClr val="FF0000"/>
                </a:solidFill>
                <a:latin typeface="Arial" panose="020B0604020202020204" pitchFamily="34" charset="0"/>
                <a:cs typeface="Arial" panose="020B0604020202020204" pitchFamily="34" charset="0"/>
              </a:rPr>
              <a:t> qua </a:t>
            </a:r>
            <a:r>
              <a:rPr lang="en-US" sz="3200" dirty="0" err="1">
                <a:solidFill>
                  <a:srgbClr val="FF0000"/>
                </a:solidFill>
                <a:latin typeface="Arial" panose="020B0604020202020204" pitchFamily="34" charset="0"/>
                <a:cs typeface="Arial" panose="020B0604020202020204" pitchFamily="34" charset="0"/>
              </a:rPr>
              <a:t>lời</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cảm</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ơn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sự</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quyết</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tâm</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đồng</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lòng</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chống</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dịch</a:t>
            </a:r>
            <a:endParaRPr lang="en-US" sz="3200" dirty="0">
              <a:solidFill>
                <a:srgbClr val="FF000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285C81D-EFEF-188E-73FC-87841A02CDDD}"/>
              </a:ext>
            </a:extLst>
          </p:cNvPr>
          <p:cNvSpPr txBox="1"/>
          <p:nvPr/>
        </p:nvSpPr>
        <p:spPr>
          <a:xfrm>
            <a:off x="3172767" y="89650"/>
            <a:ext cx="6968532" cy="369332"/>
          </a:xfrm>
          <a:prstGeom prst="rect">
            <a:avLst/>
          </a:prstGeom>
          <a:noFill/>
        </p:spPr>
        <p:txBody>
          <a:bodyPr wrap="square">
            <a:spAutoFit/>
          </a:bodyPr>
          <a:lstStyle/>
          <a:p>
            <a:r>
              <a:rPr lang="en-US" dirty="0"/>
              <a:t>https://www.youtube.com/watch?v=L52F-bu-_p4</a:t>
            </a:r>
          </a:p>
        </p:txBody>
      </p:sp>
    </p:spTree>
    <p:extLst>
      <p:ext uri="{BB962C8B-B14F-4D97-AF65-F5344CB8AC3E}">
        <p14:creationId xmlns:p14="http://schemas.microsoft.com/office/powerpoint/2010/main" val="186813030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10" presetClass="exit" presetSubtype="0" fill="hold" grpId="1" nodeType="with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arn(inVertical)">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par>
                                <p:cTn id="51" presetID="10" presetClass="exit" presetSubtype="0" fill="hold" grpId="1" nodeType="withEffect">
                                  <p:stCondLst>
                                    <p:cond delay="0"/>
                                  </p:stCondLst>
                                  <p:childTnLst>
                                    <p:animEffect transition="out" filter="fade">
                                      <p:cBhvr>
                                        <p:cTn id="52" dur="500"/>
                                        <p:tgtEl>
                                          <p:spTgt spid="10"/>
                                        </p:tgtEl>
                                      </p:cBhvr>
                                    </p:animEffect>
                                    <p:set>
                                      <p:cBhvr>
                                        <p:cTn id="53" dur="1" fill="hold">
                                          <p:stCondLst>
                                            <p:cond delay="499"/>
                                          </p:stCondLst>
                                        </p:cTn>
                                        <p:tgtEl>
                                          <p:spTgt spid="10"/>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11"/>
                                        </p:tgtEl>
                                      </p:cBhvr>
                                    </p:animEffect>
                                    <p:set>
                                      <p:cBhvr>
                                        <p:cTn id="56" dur="1" fill="hold">
                                          <p:stCondLst>
                                            <p:cond delay="499"/>
                                          </p:stCondLst>
                                        </p:cTn>
                                        <p:tgtEl>
                                          <p:spTgt spid="11"/>
                                        </p:tgtEl>
                                        <p:attrNameLst>
                                          <p:attrName>style.visibility</p:attrName>
                                        </p:attrNameLst>
                                      </p:cBhvr>
                                      <p:to>
                                        <p:strVal val="hidden"/>
                                      </p:to>
                                    </p:set>
                                  </p:childTnLst>
                                </p:cTn>
                              </p:par>
                              <p:par>
                                <p:cTn id="57" presetID="16" presetClass="entr" presetSubtype="21"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barn(inVertical)">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p:bldP spid="8" grpId="1"/>
      <p:bldP spid="9" grpId="0" animBg="1"/>
      <p:bldP spid="10" grpId="0" animBg="1"/>
      <p:bldP spid="10" grpId="1" animBg="1"/>
      <p:bldP spid="11" grpId="0"/>
      <p:bldP spid="11" grpId="1"/>
      <p:bldP spid="12" grpId="0" animBg="1"/>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970047-8083-B61E-C7E2-A35C25ACF5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527938"/>
            <a:ext cx="5438774" cy="4040417"/>
          </a:xfrm>
          <a:prstGeom prst="rect">
            <a:avLst/>
          </a:prstGeom>
        </p:spPr>
      </p:pic>
      <p:sp>
        <p:nvSpPr>
          <p:cNvPr id="4" name="Rectangle: Rounded Corners 3">
            <a:extLst>
              <a:ext uri="{FF2B5EF4-FFF2-40B4-BE49-F238E27FC236}">
                <a16:creationId xmlns:a16="http://schemas.microsoft.com/office/drawing/2014/main" id="{0875DA1D-BE9C-57D2-74E4-969FE7C3BECB}"/>
              </a:ext>
            </a:extLst>
          </p:cNvPr>
          <p:cNvSpPr/>
          <p:nvPr/>
        </p:nvSpPr>
        <p:spPr>
          <a:xfrm>
            <a:off x="1941577" y="868027"/>
            <a:ext cx="9269348" cy="1070219"/>
          </a:xfrm>
          <a:prstGeom prst="roundRect">
            <a:avLst/>
          </a:prstGeom>
          <a:solidFill>
            <a:srgbClr val="FFFF00"/>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vi-VN" sz="3600" b="1" dirty="0">
                <a:solidFill>
                  <a:srgbClr val="C00000"/>
                </a:solidFill>
                <a:latin typeface="Calibri" panose="020F0502020204030204" pitchFamily="34" charset="0"/>
                <a:cs typeface="Calibri" panose="020F0502020204030204" pitchFamily="34" charset="0"/>
              </a:rPr>
              <a:t>Video câu chuyện nói về nhân vật nào? Người đó nhặt được thứ gì khi đang làm việc?</a:t>
            </a:r>
            <a:endParaRPr lang="en-US" sz="4400" b="1" dirty="0">
              <a:solidFill>
                <a:srgbClr val="C00000"/>
              </a:solidFill>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720F53AC-82E7-F6B6-018E-4E2A11925DCD}"/>
              </a:ext>
            </a:extLst>
          </p:cNvPr>
          <p:cNvSpPr/>
          <p:nvPr/>
        </p:nvSpPr>
        <p:spPr>
          <a:xfrm>
            <a:off x="2617852" y="2220577"/>
            <a:ext cx="6583298" cy="770273"/>
          </a:xfrm>
          <a:prstGeom prst="roundRect">
            <a:avLst/>
          </a:prstGeom>
          <a:solidFill>
            <a:srgbClr val="FFFF00"/>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vi-VN" sz="3600" b="1" dirty="0">
                <a:solidFill>
                  <a:srgbClr val="C00000"/>
                </a:solidFill>
                <a:latin typeface="Calibri" panose="020F0502020204030204" pitchFamily="34" charset="0"/>
                <a:cs typeface="Calibri" panose="020F0502020204030204" pitchFamily="34" charset="0"/>
              </a:rPr>
              <a:t>Người đó đã gặp nguy hiểm gì?</a:t>
            </a:r>
            <a:endParaRPr lang="en-US" sz="4400" b="1" dirty="0">
              <a:solidFill>
                <a:srgbClr val="C00000"/>
              </a:solidFill>
              <a:latin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F5FA36FA-26AB-7F47-FFD1-E876A1A62802}"/>
              </a:ext>
            </a:extLst>
          </p:cNvPr>
          <p:cNvSpPr/>
          <p:nvPr/>
        </p:nvSpPr>
        <p:spPr>
          <a:xfrm>
            <a:off x="4618102" y="3296902"/>
            <a:ext cx="5545073" cy="770273"/>
          </a:xfrm>
          <a:prstGeom prst="roundRect">
            <a:avLst/>
          </a:prstGeom>
          <a:solidFill>
            <a:srgbClr val="FFFF00"/>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vi-VN" sz="3600" b="1" dirty="0">
                <a:solidFill>
                  <a:srgbClr val="C00000"/>
                </a:solidFill>
                <a:latin typeface="Calibri" panose="020F0502020204030204" pitchFamily="34" charset="0"/>
                <a:cs typeface="Calibri" panose="020F0502020204030204" pitchFamily="34" charset="0"/>
              </a:rPr>
              <a:t>Kết quả câu chuyện ra sao?</a:t>
            </a:r>
            <a:endParaRPr lang="en-US" sz="4400" b="1" dirty="0">
              <a:solidFill>
                <a:srgbClr val="C00000"/>
              </a:solidFill>
              <a:latin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F463242A-C5A8-405D-F2CB-458640A1F79D}"/>
              </a:ext>
            </a:extLst>
          </p:cNvPr>
          <p:cNvSpPr/>
          <p:nvPr/>
        </p:nvSpPr>
        <p:spPr>
          <a:xfrm>
            <a:off x="5627752" y="4344652"/>
            <a:ext cx="5821298" cy="998873"/>
          </a:xfrm>
          <a:prstGeom prst="roundRect">
            <a:avLst/>
          </a:prstGeom>
          <a:solidFill>
            <a:srgbClr val="FFFF00"/>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vi-VN" sz="3600" b="1">
                <a:solidFill>
                  <a:srgbClr val="C00000"/>
                </a:solidFill>
                <a:latin typeface="Calibri" panose="020F0502020204030204" pitchFamily="34" charset="0"/>
                <a:cs typeface="Calibri" panose="020F0502020204030204" pitchFamily="34" charset="0"/>
              </a:rPr>
              <a:t>Qua câu chuyện trên, em có thể rút ra điều gì?</a:t>
            </a:r>
            <a:endParaRPr lang="en-US" sz="4400" b="1" dirty="0">
              <a:solidFill>
                <a:srgbClr val="C0000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912625DE-0909-5F4F-DF51-F5C0968A5273}"/>
              </a:ext>
            </a:extLst>
          </p:cNvPr>
          <p:cNvSpPr txBox="1"/>
          <p:nvPr/>
        </p:nvSpPr>
        <p:spPr>
          <a:xfrm>
            <a:off x="2974458" y="172864"/>
            <a:ext cx="6969642" cy="369332"/>
          </a:xfrm>
          <a:prstGeom prst="rect">
            <a:avLst/>
          </a:prstGeom>
          <a:noFill/>
        </p:spPr>
        <p:txBody>
          <a:bodyPr wrap="square">
            <a:spAutoFit/>
          </a:bodyPr>
          <a:lstStyle/>
          <a:p>
            <a:r>
              <a:rPr lang="en-US" dirty="0"/>
              <a:t>https://www.youtube.com/watch?v=Tw4fvZRtWdo</a:t>
            </a:r>
          </a:p>
        </p:txBody>
      </p:sp>
    </p:spTree>
    <p:extLst>
      <p:ext uri="{BB962C8B-B14F-4D97-AF65-F5344CB8AC3E}">
        <p14:creationId xmlns:p14="http://schemas.microsoft.com/office/powerpoint/2010/main" val="97088802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0CA2450-30FD-3285-D744-05E9F8D81BB4}"/>
              </a:ext>
            </a:extLst>
          </p:cNvPr>
          <p:cNvGrpSpPr/>
          <p:nvPr/>
        </p:nvGrpSpPr>
        <p:grpSpPr>
          <a:xfrm>
            <a:off x="1614068" y="1019175"/>
            <a:ext cx="7891882" cy="1057275"/>
            <a:chOff x="647361" y="477443"/>
            <a:chExt cx="8438540" cy="1187014"/>
          </a:xfrm>
        </p:grpSpPr>
        <p:sp>
          <p:nvSpPr>
            <p:cNvPr id="4" name="Rectangle: Rounded Corners 3">
              <a:extLst>
                <a:ext uri="{FF2B5EF4-FFF2-40B4-BE49-F238E27FC236}">
                  <a16:creationId xmlns:a16="http://schemas.microsoft.com/office/drawing/2014/main" id="{38065DA5-DAA0-B271-B8D5-107428CBB345}"/>
                </a:ext>
              </a:extLst>
            </p:cNvPr>
            <p:cNvSpPr/>
            <p:nvPr/>
          </p:nvSpPr>
          <p:spPr>
            <a:xfrm>
              <a:off x="647361" y="477443"/>
              <a:ext cx="8438540" cy="1187014"/>
            </a:xfrm>
            <a:custGeom>
              <a:avLst/>
              <a:gdLst>
                <a:gd name="connsiteX0" fmla="*/ 0 w 8438540"/>
                <a:gd name="connsiteY0" fmla="*/ 197840 h 1187014"/>
                <a:gd name="connsiteX1" fmla="*/ 197840 w 8438540"/>
                <a:gd name="connsiteY1" fmla="*/ 0 h 1187014"/>
                <a:gd name="connsiteX2" fmla="*/ 8240700 w 8438540"/>
                <a:gd name="connsiteY2" fmla="*/ 0 h 1187014"/>
                <a:gd name="connsiteX3" fmla="*/ 8438540 w 8438540"/>
                <a:gd name="connsiteY3" fmla="*/ 197840 h 1187014"/>
                <a:gd name="connsiteX4" fmla="*/ 8438540 w 8438540"/>
                <a:gd name="connsiteY4" fmla="*/ 989174 h 1187014"/>
                <a:gd name="connsiteX5" fmla="*/ 8240700 w 8438540"/>
                <a:gd name="connsiteY5" fmla="*/ 1187014 h 1187014"/>
                <a:gd name="connsiteX6" fmla="*/ 197840 w 8438540"/>
                <a:gd name="connsiteY6" fmla="*/ 1187014 h 1187014"/>
                <a:gd name="connsiteX7" fmla="*/ 0 w 8438540"/>
                <a:gd name="connsiteY7" fmla="*/ 989174 h 1187014"/>
                <a:gd name="connsiteX8" fmla="*/ 0 w 8438540"/>
                <a:gd name="connsiteY8" fmla="*/ 197840 h 118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38540" h="1187014" fill="none" extrusionOk="0">
                  <a:moveTo>
                    <a:pt x="0" y="197840"/>
                  </a:moveTo>
                  <a:cubicBezTo>
                    <a:pt x="10008" y="82387"/>
                    <a:pt x="96949" y="-6704"/>
                    <a:pt x="197840" y="0"/>
                  </a:cubicBezTo>
                  <a:cubicBezTo>
                    <a:pt x="1495338" y="58574"/>
                    <a:pt x="6327720" y="-34421"/>
                    <a:pt x="8240700" y="0"/>
                  </a:cubicBezTo>
                  <a:cubicBezTo>
                    <a:pt x="8330609" y="3516"/>
                    <a:pt x="8439482" y="86707"/>
                    <a:pt x="8438540" y="197840"/>
                  </a:cubicBezTo>
                  <a:cubicBezTo>
                    <a:pt x="8369367" y="549127"/>
                    <a:pt x="8503723" y="857514"/>
                    <a:pt x="8438540" y="989174"/>
                  </a:cubicBezTo>
                  <a:cubicBezTo>
                    <a:pt x="8450977" y="1091538"/>
                    <a:pt x="8366622" y="1182647"/>
                    <a:pt x="8240700" y="1187014"/>
                  </a:cubicBezTo>
                  <a:cubicBezTo>
                    <a:pt x="5867526" y="1108890"/>
                    <a:pt x="2730405" y="1155196"/>
                    <a:pt x="197840" y="1187014"/>
                  </a:cubicBezTo>
                  <a:cubicBezTo>
                    <a:pt x="74722" y="1180930"/>
                    <a:pt x="9103" y="1104008"/>
                    <a:pt x="0" y="989174"/>
                  </a:cubicBezTo>
                  <a:cubicBezTo>
                    <a:pt x="-61338" y="856984"/>
                    <a:pt x="39557" y="364117"/>
                    <a:pt x="0" y="197840"/>
                  </a:cubicBezTo>
                  <a:close/>
                </a:path>
                <a:path w="8438540" h="1187014" stroke="0" extrusionOk="0">
                  <a:moveTo>
                    <a:pt x="0" y="197840"/>
                  </a:moveTo>
                  <a:cubicBezTo>
                    <a:pt x="-13000" y="81211"/>
                    <a:pt x="87431" y="-1097"/>
                    <a:pt x="197840" y="0"/>
                  </a:cubicBezTo>
                  <a:cubicBezTo>
                    <a:pt x="2098896" y="-126865"/>
                    <a:pt x="6675121" y="-164965"/>
                    <a:pt x="8240700" y="0"/>
                  </a:cubicBezTo>
                  <a:cubicBezTo>
                    <a:pt x="8353833" y="2720"/>
                    <a:pt x="8439267" y="72092"/>
                    <a:pt x="8438540" y="197840"/>
                  </a:cubicBezTo>
                  <a:cubicBezTo>
                    <a:pt x="8466856" y="474057"/>
                    <a:pt x="8385142" y="737113"/>
                    <a:pt x="8438540" y="989174"/>
                  </a:cubicBezTo>
                  <a:cubicBezTo>
                    <a:pt x="8440929" y="1091263"/>
                    <a:pt x="8345507" y="1189331"/>
                    <a:pt x="8240700" y="1187014"/>
                  </a:cubicBezTo>
                  <a:cubicBezTo>
                    <a:pt x="4655443" y="1113032"/>
                    <a:pt x="4174143" y="1265586"/>
                    <a:pt x="197840" y="1187014"/>
                  </a:cubicBezTo>
                  <a:cubicBezTo>
                    <a:pt x="95685" y="1180407"/>
                    <a:pt x="-5686" y="1091296"/>
                    <a:pt x="0" y="989174"/>
                  </a:cubicBezTo>
                  <a:cubicBezTo>
                    <a:pt x="-52271" y="689927"/>
                    <a:pt x="-28900" y="385420"/>
                    <a:pt x="0" y="197840"/>
                  </a:cubicBezTo>
                  <a:close/>
                </a:path>
              </a:pathLst>
            </a:custGeom>
            <a:solidFill>
              <a:srgbClr val="FFFF00"/>
            </a:solidFill>
            <a:ln w="28575">
              <a:solidFill>
                <a:schemeClr val="accent4">
                  <a:lumMod val="75000"/>
                </a:schemeClr>
              </a:solidFill>
              <a:extLst>
                <a:ext uri="{C807C97D-BFC1-408E-A445-0C87EB9F89A2}">
                  <ask:lineSketchStyleProps xmlns:ask="http://schemas.microsoft.com/office/drawing/2018/sketchyshapes" sd="2489513004">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vi-VN" sz="3733" b="1" i="0" u="none" strike="noStrike" kern="0" cap="none" spc="0" normalizeH="0" baseline="0" noProof="0" dirty="0">
                <a:ln>
                  <a:noFill/>
                </a:ln>
                <a:solidFill>
                  <a:srgbClr val="2B3978">
                    <a:lumMod val="50000"/>
                  </a:srgbClr>
                </a:solidFill>
                <a:effectLst/>
                <a:uLnTx/>
                <a:uFillTx/>
                <a:latin typeface="Calibri" panose="020F0502020204030204" pitchFamily="34" charset="0"/>
                <a:ea typeface="+mn-ea"/>
                <a:cs typeface="Calibri" panose="020F0502020204030204" pitchFamily="34" charset="0"/>
                <a:sym typeface="Arial"/>
              </a:endParaRPr>
            </a:p>
          </p:txBody>
        </p:sp>
        <p:sp>
          <p:nvSpPr>
            <p:cNvPr id="5" name="TextBox 4">
              <a:extLst>
                <a:ext uri="{FF2B5EF4-FFF2-40B4-BE49-F238E27FC236}">
                  <a16:creationId xmlns:a16="http://schemas.microsoft.com/office/drawing/2014/main" id="{EE1F29F4-B120-1CDC-A225-184FE18DD13D}"/>
                </a:ext>
              </a:extLst>
            </p:cNvPr>
            <p:cNvSpPr txBox="1"/>
            <p:nvPr/>
          </p:nvSpPr>
          <p:spPr>
            <a:xfrm>
              <a:off x="836293" y="548635"/>
              <a:ext cx="8022910" cy="57798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Người đó đã gặp nguy hiểm gì?</a:t>
              </a:r>
            </a:p>
          </p:txBody>
        </p:sp>
      </p:grpSp>
      <p:sp>
        <p:nvSpPr>
          <p:cNvPr id="6" name="TextBox 5">
            <a:extLst>
              <a:ext uri="{FF2B5EF4-FFF2-40B4-BE49-F238E27FC236}">
                <a16:creationId xmlns:a16="http://schemas.microsoft.com/office/drawing/2014/main" id="{5CB19995-2EB2-6641-F29C-F8577DCD74CE}"/>
              </a:ext>
            </a:extLst>
          </p:cNvPr>
          <p:cNvSpPr txBox="1"/>
          <p:nvPr/>
        </p:nvSpPr>
        <p:spPr>
          <a:xfrm>
            <a:off x="2652581" y="2936934"/>
            <a:ext cx="8253544" cy="1754326"/>
          </a:xfrm>
          <a:custGeom>
            <a:avLst/>
            <a:gdLst>
              <a:gd name="connsiteX0" fmla="*/ 0 w 8253544"/>
              <a:gd name="connsiteY0" fmla="*/ 0 h 1754326"/>
              <a:gd name="connsiteX1" fmla="*/ 8253544 w 8253544"/>
              <a:gd name="connsiteY1" fmla="*/ 0 h 1754326"/>
              <a:gd name="connsiteX2" fmla="*/ 8253544 w 8253544"/>
              <a:gd name="connsiteY2" fmla="*/ 1754326 h 1754326"/>
              <a:gd name="connsiteX3" fmla="*/ 0 w 8253544"/>
              <a:gd name="connsiteY3" fmla="*/ 1754326 h 1754326"/>
              <a:gd name="connsiteX4" fmla="*/ 0 w 8253544"/>
              <a:gd name="connsiteY4" fmla="*/ 0 h 1754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3544" h="1754326" fill="none" extrusionOk="0">
                <a:moveTo>
                  <a:pt x="0" y="0"/>
                </a:moveTo>
                <a:cubicBezTo>
                  <a:pt x="2597766" y="5222"/>
                  <a:pt x="5734371" y="24918"/>
                  <a:pt x="8253544" y="0"/>
                </a:cubicBezTo>
                <a:cubicBezTo>
                  <a:pt x="8318119" y="239465"/>
                  <a:pt x="8155471" y="1500058"/>
                  <a:pt x="8253544" y="1754326"/>
                </a:cubicBezTo>
                <a:cubicBezTo>
                  <a:pt x="5535826" y="1589565"/>
                  <a:pt x="1866495" y="1872476"/>
                  <a:pt x="0" y="1754326"/>
                </a:cubicBezTo>
                <a:cubicBezTo>
                  <a:pt x="-8328" y="1287393"/>
                  <a:pt x="-71301" y="628243"/>
                  <a:pt x="0" y="0"/>
                </a:cubicBezTo>
                <a:close/>
              </a:path>
              <a:path w="8253544" h="1754326" stroke="0" extrusionOk="0">
                <a:moveTo>
                  <a:pt x="0" y="0"/>
                </a:moveTo>
                <a:cubicBezTo>
                  <a:pt x="2044920" y="11849"/>
                  <a:pt x="6422747" y="-161459"/>
                  <a:pt x="8253544" y="0"/>
                </a:cubicBezTo>
                <a:cubicBezTo>
                  <a:pt x="8227730" y="606792"/>
                  <a:pt x="8107014" y="1569389"/>
                  <a:pt x="8253544" y="1754326"/>
                </a:cubicBezTo>
                <a:cubicBezTo>
                  <a:pt x="4395604" y="1608466"/>
                  <a:pt x="3164486" y="1676002"/>
                  <a:pt x="0" y="1754326"/>
                </a:cubicBezTo>
                <a:cubicBezTo>
                  <a:pt x="-86507" y="1268396"/>
                  <a:pt x="-134028" y="80093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Câu</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chuyện</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nói</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về</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một</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công</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nhân</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vệ</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sinh</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ở Trung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Quốc</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đã</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nhặt</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được</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1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chiếc</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ví</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trong</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lúc</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đang</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làm</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việc</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endPar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Freeform: Shape 34">
            <a:extLst>
              <a:ext uri="{FF2B5EF4-FFF2-40B4-BE49-F238E27FC236}">
                <a16:creationId xmlns:a16="http://schemas.microsoft.com/office/drawing/2014/main" id="{0825E829-4A53-FE34-9721-DCFCFAE29ADB}"/>
              </a:ext>
            </a:extLst>
          </p:cNvPr>
          <p:cNvSpPr/>
          <p:nvPr/>
        </p:nvSpPr>
        <p:spPr>
          <a:xfrm>
            <a:off x="1837715" y="1987585"/>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4539328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0CA2450-30FD-3285-D744-05E9F8D81BB4}"/>
              </a:ext>
            </a:extLst>
          </p:cNvPr>
          <p:cNvGrpSpPr/>
          <p:nvPr/>
        </p:nvGrpSpPr>
        <p:grpSpPr>
          <a:xfrm>
            <a:off x="1614068" y="622665"/>
            <a:ext cx="9873082" cy="1453785"/>
            <a:chOff x="647361" y="477443"/>
            <a:chExt cx="8438540" cy="1187014"/>
          </a:xfrm>
        </p:grpSpPr>
        <p:sp>
          <p:nvSpPr>
            <p:cNvPr id="4" name="Rectangle: Rounded Corners 3">
              <a:extLst>
                <a:ext uri="{FF2B5EF4-FFF2-40B4-BE49-F238E27FC236}">
                  <a16:creationId xmlns:a16="http://schemas.microsoft.com/office/drawing/2014/main" id="{38065DA5-DAA0-B271-B8D5-107428CBB345}"/>
                </a:ext>
              </a:extLst>
            </p:cNvPr>
            <p:cNvSpPr/>
            <p:nvPr/>
          </p:nvSpPr>
          <p:spPr>
            <a:xfrm>
              <a:off x="647361" y="477443"/>
              <a:ext cx="8438540" cy="1187014"/>
            </a:xfrm>
            <a:custGeom>
              <a:avLst/>
              <a:gdLst>
                <a:gd name="connsiteX0" fmla="*/ 0 w 8438540"/>
                <a:gd name="connsiteY0" fmla="*/ 197840 h 1187014"/>
                <a:gd name="connsiteX1" fmla="*/ 197840 w 8438540"/>
                <a:gd name="connsiteY1" fmla="*/ 0 h 1187014"/>
                <a:gd name="connsiteX2" fmla="*/ 8240700 w 8438540"/>
                <a:gd name="connsiteY2" fmla="*/ 0 h 1187014"/>
                <a:gd name="connsiteX3" fmla="*/ 8438540 w 8438540"/>
                <a:gd name="connsiteY3" fmla="*/ 197840 h 1187014"/>
                <a:gd name="connsiteX4" fmla="*/ 8438540 w 8438540"/>
                <a:gd name="connsiteY4" fmla="*/ 989174 h 1187014"/>
                <a:gd name="connsiteX5" fmla="*/ 8240700 w 8438540"/>
                <a:gd name="connsiteY5" fmla="*/ 1187014 h 1187014"/>
                <a:gd name="connsiteX6" fmla="*/ 197840 w 8438540"/>
                <a:gd name="connsiteY6" fmla="*/ 1187014 h 1187014"/>
                <a:gd name="connsiteX7" fmla="*/ 0 w 8438540"/>
                <a:gd name="connsiteY7" fmla="*/ 989174 h 1187014"/>
                <a:gd name="connsiteX8" fmla="*/ 0 w 8438540"/>
                <a:gd name="connsiteY8" fmla="*/ 197840 h 118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38540" h="1187014" fill="none" extrusionOk="0">
                  <a:moveTo>
                    <a:pt x="0" y="197840"/>
                  </a:moveTo>
                  <a:cubicBezTo>
                    <a:pt x="10008" y="82387"/>
                    <a:pt x="96949" y="-6704"/>
                    <a:pt x="197840" y="0"/>
                  </a:cubicBezTo>
                  <a:cubicBezTo>
                    <a:pt x="1495338" y="58574"/>
                    <a:pt x="6327720" y="-34421"/>
                    <a:pt x="8240700" y="0"/>
                  </a:cubicBezTo>
                  <a:cubicBezTo>
                    <a:pt x="8330609" y="3516"/>
                    <a:pt x="8439482" y="86707"/>
                    <a:pt x="8438540" y="197840"/>
                  </a:cubicBezTo>
                  <a:cubicBezTo>
                    <a:pt x="8369367" y="549127"/>
                    <a:pt x="8503723" y="857514"/>
                    <a:pt x="8438540" y="989174"/>
                  </a:cubicBezTo>
                  <a:cubicBezTo>
                    <a:pt x="8450977" y="1091538"/>
                    <a:pt x="8366622" y="1182647"/>
                    <a:pt x="8240700" y="1187014"/>
                  </a:cubicBezTo>
                  <a:cubicBezTo>
                    <a:pt x="5867526" y="1108890"/>
                    <a:pt x="2730405" y="1155196"/>
                    <a:pt x="197840" y="1187014"/>
                  </a:cubicBezTo>
                  <a:cubicBezTo>
                    <a:pt x="74722" y="1180930"/>
                    <a:pt x="9103" y="1104008"/>
                    <a:pt x="0" y="989174"/>
                  </a:cubicBezTo>
                  <a:cubicBezTo>
                    <a:pt x="-61338" y="856984"/>
                    <a:pt x="39557" y="364117"/>
                    <a:pt x="0" y="197840"/>
                  </a:cubicBezTo>
                  <a:close/>
                </a:path>
                <a:path w="8438540" h="1187014" stroke="0" extrusionOk="0">
                  <a:moveTo>
                    <a:pt x="0" y="197840"/>
                  </a:moveTo>
                  <a:cubicBezTo>
                    <a:pt x="-13000" y="81211"/>
                    <a:pt x="87431" y="-1097"/>
                    <a:pt x="197840" y="0"/>
                  </a:cubicBezTo>
                  <a:cubicBezTo>
                    <a:pt x="2098896" y="-126865"/>
                    <a:pt x="6675121" y="-164965"/>
                    <a:pt x="8240700" y="0"/>
                  </a:cubicBezTo>
                  <a:cubicBezTo>
                    <a:pt x="8353833" y="2720"/>
                    <a:pt x="8439267" y="72092"/>
                    <a:pt x="8438540" y="197840"/>
                  </a:cubicBezTo>
                  <a:cubicBezTo>
                    <a:pt x="8466856" y="474057"/>
                    <a:pt x="8385142" y="737113"/>
                    <a:pt x="8438540" y="989174"/>
                  </a:cubicBezTo>
                  <a:cubicBezTo>
                    <a:pt x="8440929" y="1091263"/>
                    <a:pt x="8345507" y="1189331"/>
                    <a:pt x="8240700" y="1187014"/>
                  </a:cubicBezTo>
                  <a:cubicBezTo>
                    <a:pt x="4655443" y="1113032"/>
                    <a:pt x="4174143" y="1265586"/>
                    <a:pt x="197840" y="1187014"/>
                  </a:cubicBezTo>
                  <a:cubicBezTo>
                    <a:pt x="95685" y="1180407"/>
                    <a:pt x="-5686" y="1091296"/>
                    <a:pt x="0" y="989174"/>
                  </a:cubicBezTo>
                  <a:cubicBezTo>
                    <a:pt x="-52271" y="689927"/>
                    <a:pt x="-28900" y="385420"/>
                    <a:pt x="0" y="197840"/>
                  </a:cubicBezTo>
                  <a:close/>
                </a:path>
              </a:pathLst>
            </a:custGeom>
            <a:solidFill>
              <a:srgbClr val="FFFF00"/>
            </a:solidFill>
            <a:ln w="28575">
              <a:solidFill>
                <a:schemeClr val="accent4">
                  <a:lumMod val="75000"/>
                </a:schemeClr>
              </a:solidFill>
              <a:extLst>
                <a:ext uri="{C807C97D-BFC1-408E-A445-0C87EB9F89A2}">
                  <ask:lineSketchStyleProps xmlns:ask="http://schemas.microsoft.com/office/drawing/2018/sketchyshapes" sd="2489513004">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vi-VN" sz="3733" b="1" i="0" u="none" strike="noStrike" kern="0" cap="none" spc="0" normalizeH="0" baseline="0" noProof="0" dirty="0">
                <a:ln>
                  <a:noFill/>
                </a:ln>
                <a:solidFill>
                  <a:srgbClr val="2B3978">
                    <a:lumMod val="50000"/>
                  </a:srgbClr>
                </a:solidFill>
                <a:effectLst/>
                <a:uLnTx/>
                <a:uFillTx/>
                <a:latin typeface="Calibri" panose="020F0502020204030204" pitchFamily="34" charset="0"/>
                <a:ea typeface="+mn-ea"/>
                <a:cs typeface="Calibri" panose="020F0502020204030204" pitchFamily="34" charset="0"/>
                <a:sym typeface="Arial"/>
              </a:endParaRPr>
            </a:p>
          </p:txBody>
        </p:sp>
        <p:sp>
          <p:nvSpPr>
            <p:cNvPr id="5" name="TextBox 4">
              <a:extLst>
                <a:ext uri="{FF2B5EF4-FFF2-40B4-BE49-F238E27FC236}">
                  <a16:creationId xmlns:a16="http://schemas.microsoft.com/office/drawing/2014/main" id="{EE1F29F4-B120-1CDC-A225-184FE18DD13D}"/>
                </a:ext>
              </a:extLst>
            </p:cNvPr>
            <p:cNvSpPr txBox="1"/>
            <p:nvPr/>
          </p:nvSpPr>
          <p:spPr>
            <a:xfrm>
              <a:off x="836293" y="548635"/>
              <a:ext cx="8022910" cy="98006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Video câu chuyện nói về nhân vật nào? Người đó nhặt được thứ gì khi đang làm việc?</a:t>
              </a:r>
            </a:p>
          </p:txBody>
        </p:sp>
      </p:grpSp>
      <p:sp>
        <p:nvSpPr>
          <p:cNvPr id="6" name="TextBox 5">
            <a:extLst>
              <a:ext uri="{FF2B5EF4-FFF2-40B4-BE49-F238E27FC236}">
                <a16:creationId xmlns:a16="http://schemas.microsoft.com/office/drawing/2014/main" id="{5CB19995-2EB2-6641-F29C-F8577DCD74CE}"/>
              </a:ext>
            </a:extLst>
          </p:cNvPr>
          <p:cNvSpPr txBox="1"/>
          <p:nvPr/>
        </p:nvSpPr>
        <p:spPr>
          <a:xfrm>
            <a:off x="2652581" y="2936934"/>
            <a:ext cx="8253544" cy="1754326"/>
          </a:xfrm>
          <a:custGeom>
            <a:avLst/>
            <a:gdLst>
              <a:gd name="connsiteX0" fmla="*/ 0 w 8253544"/>
              <a:gd name="connsiteY0" fmla="*/ 0 h 1754326"/>
              <a:gd name="connsiteX1" fmla="*/ 8253544 w 8253544"/>
              <a:gd name="connsiteY1" fmla="*/ 0 h 1754326"/>
              <a:gd name="connsiteX2" fmla="*/ 8253544 w 8253544"/>
              <a:gd name="connsiteY2" fmla="*/ 1754326 h 1754326"/>
              <a:gd name="connsiteX3" fmla="*/ 0 w 8253544"/>
              <a:gd name="connsiteY3" fmla="*/ 1754326 h 1754326"/>
              <a:gd name="connsiteX4" fmla="*/ 0 w 8253544"/>
              <a:gd name="connsiteY4" fmla="*/ 0 h 1754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3544" h="1754326" fill="none" extrusionOk="0">
                <a:moveTo>
                  <a:pt x="0" y="0"/>
                </a:moveTo>
                <a:cubicBezTo>
                  <a:pt x="2597766" y="5222"/>
                  <a:pt x="5734371" y="24918"/>
                  <a:pt x="8253544" y="0"/>
                </a:cubicBezTo>
                <a:cubicBezTo>
                  <a:pt x="8318119" y="239465"/>
                  <a:pt x="8155471" y="1500058"/>
                  <a:pt x="8253544" y="1754326"/>
                </a:cubicBezTo>
                <a:cubicBezTo>
                  <a:pt x="5535826" y="1589565"/>
                  <a:pt x="1866495" y="1872476"/>
                  <a:pt x="0" y="1754326"/>
                </a:cubicBezTo>
                <a:cubicBezTo>
                  <a:pt x="-8328" y="1287393"/>
                  <a:pt x="-71301" y="628243"/>
                  <a:pt x="0" y="0"/>
                </a:cubicBezTo>
                <a:close/>
              </a:path>
              <a:path w="8253544" h="1754326" stroke="0" extrusionOk="0">
                <a:moveTo>
                  <a:pt x="0" y="0"/>
                </a:moveTo>
                <a:cubicBezTo>
                  <a:pt x="2044920" y="11849"/>
                  <a:pt x="6422747" y="-161459"/>
                  <a:pt x="8253544" y="0"/>
                </a:cubicBezTo>
                <a:cubicBezTo>
                  <a:pt x="8227730" y="606792"/>
                  <a:pt x="8107014" y="1569389"/>
                  <a:pt x="8253544" y="1754326"/>
                </a:cubicBezTo>
                <a:cubicBezTo>
                  <a:pt x="4395604" y="1608466"/>
                  <a:pt x="3164486" y="1676002"/>
                  <a:pt x="0" y="1754326"/>
                </a:cubicBezTo>
                <a:cubicBezTo>
                  <a:pt x="-86507" y="1268396"/>
                  <a:pt x="-134028" y="80093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en-US" sz="3600" b="1" dirty="0" err="1">
                <a:latin typeface="Calibri" panose="020F0502020204030204" pitchFamily="34" charset="0"/>
                <a:cs typeface="Calibri" panose="020F0502020204030204" pitchFamily="34" charset="0"/>
              </a:rPr>
              <a:t>Cô</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công</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nhân</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đã</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bị</a:t>
            </a:r>
            <a:r>
              <a:rPr lang="en-US" sz="3600" b="1" dirty="0">
                <a:latin typeface="Calibri" panose="020F0502020204030204" pitchFamily="34" charset="0"/>
                <a:cs typeface="Calibri" panose="020F0502020204030204" pitchFamily="34" charset="0"/>
              </a:rPr>
              <a:t> 10 </a:t>
            </a:r>
            <a:r>
              <a:rPr lang="en-US" sz="3600" b="1" dirty="0" err="1">
                <a:latin typeface="Calibri" panose="020F0502020204030204" pitchFamily="34" charset="0"/>
                <a:cs typeface="Calibri" panose="020F0502020204030204" pitchFamily="34" charset="0"/>
              </a:rPr>
              <a:t>người</a:t>
            </a:r>
            <a:r>
              <a:rPr lang="en-US" sz="3600" b="1" dirty="0">
                <a:latin typeface="Calibri" panose="020F0502020204030204" pitchFamily="34" charset="0"/>
                <a:cs typeface="Calibri" panose="020F0502020204030204" pitchFamily="34" charset="0"/>
              </a:rPr>
              <a:t> bao </a:t>
            </a:r>
            <a:r>
              <a:rPr lang="en-US" sz="3600" b="1" dirty="0" err="1">
                <a:latin typeface="Calibri" panose="020F0502020204030204" pitchFamily="34" charset="0"/>
                <a:cs typeface="Calibri" panose="020F0502020204030204" pitchFamily="34" charset="0"/>
              </a:rPr>
              <a:t>vây</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và</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nhận</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đó</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là</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chiếc</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ví</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của</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họ</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Thậm</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chí</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có</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người</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còn</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muốn</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cướp</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đi</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chiếc</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ví</a:t>
            </a:r>
            <a:r>
              <a:rPr lang="en-US" sz="3600" b="1" dirty="0">
                <a:latin typeface="Calibri" panose="020F0502020204030204" pitchFamily="34" charset="0"/>
                <a:cs typeface="Calibri" panose="020F0502020204030204" pitchFamily="34" charset="0"/>
              </a:rPr>
              <a:t>. </a:t>
            </a:r>
            <a:endParaRPr lang="vi-VN" sz="3600" b="1" dirty="0">
              <a:latin typeface="Calibri" panose="020F0502020204030204" pitchFamily="34" charset="0"/>
              <a:cs typeface="Calibri" panose="020F0502020204030204" pitchFamily="34" charset="0"/>
            </a:endParaRPr>
          </a:p>
        </p:txBody>
      </p:sp>
      <p:sp>
        <p:nvSpPr>
          <p:cNvPr id="7" name="Freeform: Shape 34">
            <a:extLst>
              <a:ext uri="{FF2B5EF4-FFF2-40B4-BE49-F238E27FC236}">
                <a16:creationId xmlns:a16="http://schemas.microsoft.com/office/drawing/2014/main" id="{0825E829-4A53-FE34-9721-DCFCFAE29ADB}"/>
              </a:ext>
            </a:extLst>
          </p:cNvPr>
          <p:cNvSpPr/>
          <p:nvPr/>
        </p:nvSpPr>
        <p:spPr>
          <a:xfrm>
            <a:off x="1837715" y="1987585"/>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49749554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0CA2450-30FD-3285-D744-05E9F8D81BB4}"/>
              </a:ext>
            </a:extLst>
          </p:cNvPr>
          <p:cNvGrpSpPr/>
          <p:nvPr/>
        </p:nvGrpSpPr>
        <p:grpSpPr>
          <a:xfrm>
            <a:off x="1614068" y="1019175"/>
            <a:ext cx="7891882" cy="1057275"/>
            <a:chOff x="647361" y="477443"/>
            <a:chExt cx="8438540" cy="1187014"/>
          </a:xfrm>
        </p:grpSpPr>
        <p:sp>
          <p:nvSpPr>
            <p:cNvPr id="4" name="Rectangle: Rounded Corners 3">
              <a:extLst>
                <a:ext uri="{FF2B5EF4-FFF2-40B4-BE49-F238E27FC236}">
                  <a16:creationId xmlns:a16="http://schemas.microsoft.com/office/drawing/2014/main" id="{38065DA5-DAA0-B271-B8D5-107428CBB345}"/>
                </a:ext>
              </a:extLst>
            </p:cNvPr>
            <p:cNvSpPr/>
            <p:nvPr/>
          </p:nvSpPr>
          <p:spPr>
            <a:xfrm>
              <a:off x="647361" y="477443"/>
              <a:ext cx="8438540" cy="1187014"/>
            </a:xfrm>
            <a:custGeom>
              <a:avLst/>
              <a:gdLst>
                <a:gd name="connsiteX0" fmla="*/ 0 w 8438540"/>
                <a:gd name="connsiteY0" fmla="*/ 197840 h 1187014"/>
                <a:gd name="connsiteX1" fmla="*/ 197840 w 8438540"/>
                <a:gd name="connsiteY1" fmla="*/ 0 h 1187014"/>
                <a:gd name="connsiteX2" fmla="*/ 8240700 w 8438540"/>
                <a:gd name="connsiteY2" fmla="*/ 0 h 1187014"/>
                <a:gd name="connsiteX3" fmla="*/ 8438540 w 8438540"/>
                <a:gd name="connsiteY3" fmla="*/ 197840 h 1187014"/>
                <a:gd name="connsiteX4" fmla="*/ 8438540 w 8438540"/>
                <a:gd name="connsiteY4" fmla="*/ 989174 h 1187014"/>
                <a:gd name="connsiteX5" fmla="*/ 8240700 w 8438540"/>
                <a:gd name="connsiteY5" fmla="*/ 1187014 h 1187014"/>
                <a:gd name="connsiteX6" fmla="*/ 197840 w 8438540"/>
                <a:gd name="connsiteY6" fmla="*/ 1187014 h 1187014"/>
                <a:gd name="connsiteX7" fmla="*/ 0 w 8438540"/>
                <a:gd name="connsiteY7" fmla="*/ 989174 h 1187014"/>
                <a:gd name="connsiteX8" fmla="*/ 0 w 8438540"/>
                <a:gd name="connsiteY8" fmla="*/ 197840 h 118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38540" h="1187014" fill="none" extrusionOk="0">
                  <a:moveTo>
                    <a:pt x="0" y="197840"/>
                  </a:moveTo>
                  <a:cubicBezTo>
                    <a:pt x="10008" y="82387"/>
                    <a:pt x="96949" y="-6704"/>
                    <a:pt x="197840" y="0"/>
                  </a:cubicBezTo>
                  <a:cubicBezTo>
                    <a:pt x="1495338" y="58574"/>
                    <a:pt x="6327720" y="-34421"/>
                    <a:pt x="8240700" y="0"/>
                  </a:cubicBezTo>
                  <a:cubicBezTo>
                    <a:pt x="8330609" y="3516"/>
                    <a:pt x="8439482" y="86707"/>
                    <a:pt x="8438540" y="197840"/>
                  </a:cubicBezTo>
                  <a:cubicBezTo>
                    <a:pt x="8369367" y="549127"/>
                    <a:pt x="8503723" y="857514"/>
                    <a:pt x="8438540" y="989174"/>
                  </a:cubicBezTo>
                  <a:cubicBezTo>
                    <a:pt x="8450977" y="1091538"/>
                    <a:pt x="8366622" y="1182647"/>
                    <a:pt x="8240700" y="1187014"/>
                  </a:cubicBezTo>
                  <a:cubicBezTo>
                    <a:pt x="5867526" y="1108890"/>
                    <a:pt x="2730405" y="1155196"/>
                    <a:pt x="197840" y="1187014"/>
                  </a:cubicBezTo>
                  <a:cubicBezTo>
                    <a:pt x="74722" y="1180930"/>
                    <a:pt x="9103" y="1104008"/>
                    <a:pt x="0" y="989174"/>
                  </a:cubicBezTo>
                  <a:cubicBezTo>
                    <a:pt x="-61338" y="856984"/>
                    <a:pt x="39557" y="364117"/>
                    <a:pt x="0" y="197840"/>
                  </a:cubicBezTo>
                  <a:close/>
                </a:path>
                <a:path w="8438540" h="1187014" stroke="0" extrusionOk="0">
                  <a:moveTo>
                    <a:pt x="0" y="197840"/>
                  </a:moveTo>
                  <a:cubicBezTo>
                    <a:pt x="-13000" y="81211"/>
                    <a:pt x="87431" y="-1097"/>
                    <a:pt x="197840" y="0"/>
                  </a:cubicBezTo>
                  <a:cubicBezTo>
                    <a:pt x="2098896" y="-126865"/>
                    <a:pt x="6675121" y="-164965"/>
                    <a:pt x="8240700" y="0"/>
                  </a:cubicBezTo>
                  <a:cubicBezTo>
                    <a:pt x="8353833" y="2720"/>
                    <a:pt x="8439267" y="72092"/>
                    <a:pt x="8438540" y="197840"/>
                  </a:cubicBezTo>
                  <a:cubicBezTo>
                    <a:pt x="8466856" y="474057"/>
                    <a:pt x="8385142" y="737113"/>
                    <a:pt x="8438540" y="989174"/>
                  </a:cubicBezTo>
                  <a:cubicBezTo>
                    <a:pt x="8440929" y="1091263"/>
                    <a:pt x="8345507" y="1189331"/>
                    <a:pt x="8240700" y="1187014"/>
                  </a:cubicBezTo>
                  <a:cubicBezTo>
                    <a:pt x="4655443" y="1113032"/>
                    <a:pt x="4174143" y="1265586"/>
                    <a:pt x="197840" y="1187014"/>
                  </a:cubicBezTo>
                  <a:cubicBezTo>
                    <a:pt x="95685" y="1180407"/>
                    <a:pt x="-5686" y="1091296"/>
                    <a:pt x="0" y="989174"/>
                  </a:cubicBezTo>
                  <a:cubicBezTo>
                    <a:pt x="-52271" y="689927"/>
                    <a:pt x="-28900" y="385420"/>
                    <a:pt x="0" y="197840"/>
                  </a:cubicBezTo>
                  <a:close/>
                </a:path>
              </a:pathLst>
            </a:custGeom>
            <a:solidFill>
              <a:srgbClr val="FFFF00"/>
            </a:solidFill>
            <a:ln w="28575">
              <a:solidFill>
                <a:schemeClr val="accent4">
                  <a:lumMod val="75000"/>
                </a:schemeClr>
              </a:solidFill>
              <a:extLst>
                <a:ext uri="{C807C97D-BFC1-408E-A445-0C87EB9F89A2}">
                  <ask:lineSketchStyleProps xmlns:ask="http://schemas.microsoft.com/office/drawing/2018/sketchyshapes" sd="2489513004">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vi-VN" sz="3733" b="1" i="0" u="none" strike="noStrike" kern="0" cap="none" spc="0" normalizeH="0" baseline="0" noProof="0" dirty="0">
                <a:ln>
                  <a:noFill/>
                </a:ln>
                <a:solidFill>
                  <a:srgbClr val="2B3978">
                    <a:lumMod val="50000"/>
                  </a:srgbClr>
                </a:solidFill>
                <a:effectLst/>
                <a:uLnTx/>
                <a:uFillTx/>
                <a:latin typeface="Calibri" panose="020F0502020204030204" pitchFamily="34" charset="0"/>
                <a:ea typeface="+mn-ea"/>
                <a:cs typeface="Calibri" panose="020F0502020204030204" pitchFamily="34" charset="0"/>
                <a:sym typeface="Arial"/>
              </a:endParaRPr>
            </a:p>
          </p:txBody>
        </p:sp>
        <p:sp>
          <p:nvSpPr>
            <p:cNvPr id="5" name="TextBox 4">
              <a:extLst>
                <a:ext uri="{FF2B5EF4-FFF2-40B4-BE49-F238E27FC236}">
                  <a16:creationId xmlns:a16="http://schemas.microsoft.com/office/drawing/2014/main" id="{EE1F29F4-B120-1CDC-A225-184FE18DD13D}"/>
                </a:ext>
              </a:extLst>
            </p:cNvPr>
            <p:cNvSpPr txBox="1"/>
            <p:nvPr/>
          </p:nvSpPr>
          <p:spPr>
            <a:xfrm>
              <a:off x="836293" y="548635"/>
              <a:ext cx="8022910" cy="79475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Kết quả câu chuyện ra sao?</a:t>
              </a:r>
            </a:p>
          </p:txBody>
        </p:sp>
      </p:grpSp>
      <p:sp>
        <p:nvSpPr>
          <p:cNvPr id="6" name="TextBox 5">
            <a:extLst>
              <a:ext uri="{FF2B5EF4-FFF2-40B4-BE49-F238E27FC236}">
                <a16:creationId xmlns:a16="http://schemas.microsoft.com/office/drawing/2014/main" id="{5CB19995-2EB2-6641-F29C-F8577DCD74CE}"/>
              </a:ext>
            </a:extLst>
          </p:cNvPr>
          <p:cNvSpPr txBox="1"/>
          <p:nvPr/>
        </p:nvSpPr>
        <p:spPr>
          <a:xfrm>
            <a:off x="2652581" y="2936934"/>
            <a:ext cx="9034594" cy="1200329"/>
          </a:xfrm>
          <a:custGeom>
            <a:avLst/>
            <a:gdLst>
              <a:gd name="connsiteX0" fmla="*/ 0 w 9034594"/>
              <a:gd name="connsiteY0" fmla="*/ 0 h 1200329"/>
              <a:gd name="connsiteX1" fmla="*/ 9034594 w 9034594"/>
              <a:gd name="connsiteY1" fmla="*/ 0 h 1200329"/>
              <a:gd name="connsiteX2" fmla="*/ 9034594 w 9034594"/>
              <a:gd name="connsiteY2" fmla="*/ 1200329 h 1200329"/>
              <a:gd name="connsiteX3" fmla="*/ 0 w 9034594"/>
              <a:gd name="connsiteY3" fmla="*/ 1200329 h 1200329"/>
              <a:gd name="connsiteX4" fmla="*/ 0 w 9034594"/>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4594" h="1200329" fill="none" extrusionOk="0">
                <a:moveTo>
                  <a:pt x="0" y="0"/>
                </a:moveTo>
                <a:cubicBezTo>
                  <a:pt x="2038149" y="5222"/>
                  <a:pt x="7577198" y="24918"/>
                  <a:pt x="9034594" y="0"/>
                </a:cubicBezTo>
                <a:cubicBezTo>
                  <a:pt x="9101328" y="180425"/>
                  <a:pt x="9087611" y="1037242"/>
                  <a:pt x="9034594" y="1200329"/>
                </a:cubicBezTo>
                <a:cubicBezTo>
                  <a:pt x="5756596" y="1035568"/>
                  <a:pt x="2507437" y="1318479"/>
                  <a:pt x="0" y="1200329"/>
                </a:cubicBezTo>
                <a:cubicBezTo>
                  <a:pt x="40680" y="790633"/>
                  <a:pt x="-39089" y="241570"/>
                  <a:pt x="0" y="0"/>
                </a:cubicBezTo>
                <a:close/>
              </a:path>
              <a:path w="9034594" h="1200329" stroke="0" extrusionOk="0">
                <a:moveTo>
                  <a:pt x="0" y="0"/>
                </a:moveTo>
                <a:cubicBezTo>
                  <a:pt x="2426296" y="11849"/>
                  <a:pt x="4828955" y="-161459"/>
                  <a:pt x="9034594" y="0"/>
                </a:cubicBezTo>
                <a:cubicBezTo>
                  <a:pt x="8959552" y="255061"/>
                  <a:pt x="9105116" y="845340"/>
                  <a:pt x="9034594" y="1200329"/>
                </a:cubicBezTo>
                <a:cubicBezTo>
                  <a:pt x="6258776" y="1054469"/>
                  <a:pt x="3679376" y="1122005"/>
                  <a:pt x="0" y="1200329"/>
                </a:cubicBezTo>
                <a:cubicBezTo>
                  <a:pt x="-104018" y="661816"/>
                  <a:pt x="-19313" y="34284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Cô</a:t>
            </a:r>
            <a:r>
              <a:rPr kumimoji="0" lang="en-US" sz="36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công</a:t>
            </a:r>
            <a:r>
              <a:rPr kumimoji="0" lang="en-US" sz="36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nhân</a:t>
            </a:r>
            <a:r>
              <a:rPr kumimoji="0" lang="en-US" sz="36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đã</a:t>
            </a:r>
            <a:r>
              <a:rPr kumimoji="0" lang="en-US" sz="36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giao</a:t>
            </a:r>
            <a:r>
              <a:rPr kumimoji="0" lang="en-US" sz="36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chiếc</a:t>
            </a:r>
            <a:r>
              <a:rPr kumimoji="0" lang="en-US" sz="36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ví</a:t>
            </a:r>
            <a:r>
              <a:rPr kumimoji="0" lang="en-US" sz="36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cho</a:t>
            </a:r>
            <a:r>
              <a:rPr kumimoji="0" lang="en-US" sz="36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đơn</a:t>
            </a:r>
            <a:r>
              <a:rPr kumimoji="0" lang="en-US" sz="36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vị</a:t>
            </a:r>
            <a:r>
              <a:rPr kumimoji="0" lang="en-US" sz="36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quản</a:t>
            </a:r>
            <a:r>
              <a:rPr kumimoji="0" lang="en-US" sz="36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lý</a:t>
            </a:r>
            <a:r>
              <a:rPr kumimoji="0" lang="en-US" sz="36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tiếp</a:t>
            </a:r>
            <a:r>
              <a:rPr kumimoji="0" lang="en-US" sz="36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nhận</a:t>
            </a:r>
            <a:r>
              <a:rPr kumimoji="0" lang="en-US" sz="36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để</a:t>
            </a:r>
            <a:r>
              <a:rPr kumimoji="0" lang="en-US" sz="36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trả</a:t>
            </a:r>
            <a:r>
              <a:rPr kumimoji="0" lang="en-US" sz="36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cho</a:t>
            </a:r>
            <a:r>
              <a:rPr kumimoji="0" lang="en-US" sz="36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người</a:t>
            </a:r>
            <a:r>
              <a:rPr kumimoji="0" lang="en-US" sz="36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đánh</a:t>
            </a:r>
            <a:r>
              <a:rPr kumimoji="0" lang="en-US" sz="36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mất</a:t>
            </a:r>
            <a:r>
              <a:rPr kumimoji="0" lang="en-US" sz="36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endPar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Freeform: Shape 34">
            <a:extLst>
              <a:ext uri="{FF2B5EF4-FFF2-40B4-BE49-F238E27FC236}">
                <a16:creationId xmlns:a16="http://schemas.microsoft.com/office/drawing/2014/main" id="{0825E829-4A53-FE34-9721-DCFCFAE29ADB}"/>
              </a:ext>
            </a:extLst>
          </p:cNvPr>
          <p:cNvSpPr/>
          <p:nvPr/>
        </p:nvSpPr>
        <p:spPr>
          <a:xfrm>
            <a:off x="1837715" y="1987585"/>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356216522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0CA2450-30FD-3285-D744-05E9F8D81BB4}"/>
              </a:ext>
            </a:extLst>
          </p:cNvPr>
          <p:cNvGrpSpPr/>
          <p:nvPr/>
        </p:nvGrpSpPr>
        <p:grpSpPr>
          <a:xfrm>
            <a:off x="1304926" y="1019175"/>
            <a:ext cx="10706100" cy="1386850"/>
            <a:chOff x="647361" y="477443"/>
            <a:chExt cx="8438540" cy="1557031"/>
          </a:xfrm>
        </p:grpSpPr>
        <p:sp>
          <p:nvSpPr>
            <p:cNvPr id="4" name="Rectangle: Rounded Corners 3">
              <a:extLst>
                <a:ext uri="{FF2B5EF4-FFF2-40B4-BE49-F238E27FC236}">
                  <a16:creationId xmlns:a16="http://schemas.microsoft.com/office/drawing/2014/main" id="{38065DA5-DAA0-B271-B8D5-107428CBB345}"/>
                </a:ext>
              </a:extLst>
            </p:cNvPr>
            <p:cNvSpPr/>
            <p:nvPr/>
          </p:nvSpPr>
          <p:spPr>
            <a:xfrm>
              <a:off x="647361" y="477443"/>
              <a:ext cx="8438540" cy="1187014"/>
            </a:xfrm>
            <a:custGeom>
              <a:avLst/>
              <a:gdLst>
                <a:gd name="connsiteX0" fmla="*/ 0 w 8438540"/>
                <a:gd name="connsiteY0" fmla="*/ 197840 h 1187014"/>
                <a:gd name="connsiteX1" fmla="*/ 197840 w 8438540"/>
                <a:gd name="connsiteY1" fmla="*/ 0 h 1187014"/>
                <a:gd name="connsiteX2" fmla="*/ 8240700 w 8438540"/>
                <a:gd name="connsiteY2" fmla="*/ 0 h 1187014"/>
                <a:gd name="connsiteX3" fmla="*/ 8438540 w 8438540"/>
                <a:gd name="connsiteY3" fmla="*/ 197840 h 1187014"/>
                <a:gd name="connsiteX4" fmla="*/ 8438540 w 8438540"/>
                <a:gd name="connsiteY4" fmla="*/ 989174 h 1187014"/>
                <a:gd name="connsiteX5" fmla="*/ 8240700 w 8438540"/>
                <a:gd name="connsiteY5" fmla="*/ 1187014 h 1187014"/>
                <a:gd name="connsiteX6" fmla="*/ 197840 w 8438540"/>
                <a:gd name="connsiteY6" fmla="*/ 1187014 h 1187014"/>
                <a:gd name="connsiteX7" fmla="*/ 0 w 8438540"/>
                <a:gd name="connsiteY7" fmla="*/ 989174 h 1187014"/>
                <a:gd name="connsiteX8" fmla="*/ 0 w 8438540"/>
                <a:gd name="connsiteY8" fmla="*/ 197840 h 118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38540" h="1187014" fill="none" extrusionOk="0">
                  <a:moveTo>
                    <a:pt x="0" y="197840"/>
                  </a:moveTo>
                  <a:cubicBezTo>
                    <a:pt x="10008" y="82387"/>
                    <a:pt x="96949" y="-6704"/>
                    <a:pt x="197840" y="0"/>
                  </a:cubicBezTo>
                  <a:cubicBezTo>
                    <a:pt x="1495338" y="58574"/>
                    <a:pt x="6327720" y="-34421"/>
                    <a:pt x="8240700" y="0"/>
                  </a:cubicBezTo>
                  <a:cubicBezTo>
                    <a:pt x="8330609" y="3516"/>
                    <a:pt x="8439482" y="86707"/>
                    <a:pt x="8438540" y="197840"/>
                  </a:cubicBezTo>
                  <a:cubicBezTo>
                    <a:pt x="8369367" y="549127"/>
                    <a:pt x="8503723" y="857514"/>
                    <a:pt x="8438540" y="989174"/>
                  </a:cubicBezTo>
                  <a:cubicBezTo>
                    <a:pt x="8450977" y="1091538"/>
                    <a:pt x="8366622" y="1182647"/>
                    <a:pt x="8240700" y="1187014"/>
                  </a:cubicBezTo>
                  <a:cubicBezTo>
                    <a:pt x="5867526" y="1108890"/>
                    <a:pt x="2730405" y="1155196"/>
                    <a:pt x="197840" y="1187014"/>
                  </a:cubicBezTo>
                  <a:cubicBezTo>
                    <a:pt x="74722" y="1180930"/>
                    <a:pt x="9103" y="1104008"/>
                    <a:pt x="0" y="989174"/>
                  </a:cubicBezTo>
                  <a:cubicBezTo>
                    <a:pt x="-61338" y="856984"/>
                    <a:pt x="39557" y="364117"/>
                    <a:pt x="0" y="197840"/>
                  </a:cubicBezTo>
                  <a:close/>
                </a:path>
                <a:path w="8438540" h="1187014" stroke="0" extrusionOk="0">
                  <a:moveTo>
                    <a:pt x="0" y="197840"/>
                  </a:moveTo>
                  <a:cubicBezTo>
                    <a:pt x="-13000" y="81211"/>
                    <a:pt x="87431" y="-1097"/>
                    <a:pt x="197840" y="0"/>
                  </a:cubicBezTo>
                  <a:cubicBezTo>
                    <a:pt x="2098896" y="-126865"/>
                    <a:pt x="6675121" y="-164965"/>
                    <a:pt x="8240700" y="0"/>
                  </a:cubicBezTo>
                  <a:cubicBezTo>
                    <a:pt x="8353833" y="2720"/>
                    <a:pt x="8439267" y="72092"/>
                    <a:pt x="8438540" y="197840"/>
                  </a:cubicBezTo>
                  <a:cubicBezTo>
                    <a:pt x="8466856" y="474057"/>
                    <a:pt x="8385142" y="737113"/>
                    <a:pt x="8438540" y="989174"/>
                  </a:cubicBezTo>
                  <a:cubicBezTo>
                    <a:pt x="8440929" y="1091263"/>
                    <a:pt x="8345507" y="1189331"/>
                    <a:pt x="8240700" y="1187014"/>
                  </a:cubicBezTo>
                  <a:cubicBezTo>
                    <a:pt x="4655443" y="1113032"/>
                    <a:pt x="4174143" y="1265586"/>
                    <a:pt x="197840" y="1187014"/>
                  </a:cubicBezTo>
                  <a:cubicBezTo>
                    <a:pt x="95685" y="1180407"/>
                    <a:pt x="-5686" y="1091296"/>
                    <a:pt x="0" y="989174"/>
                  </a:cubicBezTo>
                  <a:cubicBezTo>
                    <a:pt x="-52271" y="689927"/>
                    <a:pt x="-28900" y="385420"/>
                    <a:pt x="0" y="197840"/>
                  </a:cubicBezTo>
                  <a:close/>
                </a:path>
              </a:pathLst>
            </a:custGeom>
            <a:solidFill>
              <a:srgbClr val="FFFF00"/>
            </a:solidFill>
            <a:ln w="28575">
              <a:solidFill>
                <a:schemeClr val="accent4">
                  <a:lumMod val="75000"/>
                </a:schemeClr>
              </a:solidFill>
              <a:extLst>
                <a:ext uri="{C807C97D-BFC1-408E-A445-0C87EB9F89A2}">
                  <ask:lineSketchStyleProps xmlns:ask="http://schemas.microsoft.com/office/drawing/2018/sketchyshapes" sd="2489513004">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vi-VN" sz="3733" b="1" i="0" u="none" strike="noStrike" kern="0" cap="none" spc="0" normalizeH="0" baseline="0" noProof="0" dirty="0">
                <a:ln>
                  <a:noFill/>
                </a:ln>
                <a:solidFill>
                  <a:srgbClr val="2B3978">
                    <a:lumMod val="50000"/>
                  </a:srgbClr>
                </a:solidFill>
                <a:effectLst/>
                <a:uLnTx/>
                <a:uFillTx/>
                <a:latin typeface="Calibri" panose="020F0502020204030204" pitchFamily="34" charset="0"/>
                <a:ea typeface="+mn-ea"/>
                <a:cs typeface="Calibri" panose="020F0502020204030204" pitchFamily="34" charset="0"/>
                <a:sym typeface="Arial"/>
              </a:endParaRPr>
            </a:p>
          </p:txBody>
        </p:sp>
        <p:sp>
          <p:nvSpPr>
            <p:cNvPr id="5" name="TextBox 4">
              <a:extLst>
                <a:ext uri="{FF2B5EF4-FFF2-40B4-BE49-F238E27FC236}">
                  <a16:creationId xmlns:a16="http://schemas.microsoft.com/office/drawing/2014/main" id="{EE1F29F4-B120-1CDC-A225-184FE18DD13D}"/>
                </a:ext>
              </a:extLst>
            </p:cNvPr>
            <p:cNvSpPr txBox="1"/>
            <p:nvPr/>
          </p:nvSpPr>
          <p:spPr>
            <a:xfrm>
              <a:off x="836293" y="548635"/>
              <a:ext cx="8022910" cy="148583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Qua câu chuyện trên, em có thể rút ra điều gì?</a:t>
              </a:r>
            </a:p>
          </p:txBody>
        </p:sp>
      </p:grpSp>
      <p:sp>
        <p:nvSpPr>
          <p:cNvPr id="6" name="TextBox 5">
            <a:extLst>
              <a:ext uri="{FF2B5EF4-FFF2-40B4-BE49-F238E27FC236}">
                <a16:creationId xmlns:a16="http://schemas.microsoft.com/office/drawing/2014/main" id="{5CB19995-2EB2-6641-F29C-F8577DCD74CE}"/>
              </a:ext>
            </a:extLst>
          </p:cNvPr>
          <p:cNvSpPr txBox="1"/>
          <p:nvPr/>
        </p:nvSpPr>
        <p:spPr>
          <a:xfrm>
            <a:off x="2452556" y="3022659"/>
            <a:ext cx="9034594" cy="2308324"/>
          </a:xfrm>
          <a:custGeom>
            <a:avLst/>
            <a:gdLst>
              <a:gd name="connsiteX0" fmla="*/ 0 w 9034594"/>
              <a:gd name="connsiteY0" fmla="*/ 0 h 2308324"/>
              <a:gd name="connsiteX1" fmla="*/ 9034594 w 9034594"/>
              <a:gd name="connsiteY1" fmla="*/ 0 h 2308324"/>
              <a:gd name="connsiteX2" fmla="*/ 9034594 w 9034594"/>
              <a:gd name="connsiteY2" fmla="*/ 2308324 h 2308324"/>
              <a:gd name="connsiteX3" fmla="*/ 0 w 9034594"/>
              <a:gd name="connsiteY3" fmla="*/ 2308324 h 2308324"/>
              <a:gd name="connsiteX4" fmla="*/ 0 w 9034594"/>
              <a:gd name="connsiteY4" fmla="*/ 0 h 230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4594" h="2308324" fill="none" extrusionOk="0">
                <a:moveTo>
                  <a:pt x="0" y="0"/>
                </a:moveTo>
                <a:cubicBezTo>
                  <a:pt x="2038149" y="5222"/>
                  <a:pt x="7577198" y="24918"/>
                  <a:pt x="9034594" y="0"/>
                </a:cubicBezTo>
                <a:cubicBezTo>
                  <a:pt x="8873349" y="295473"/>
                  <a:pt x="8990834" y="1186317"/>
                  <a:pt x="9034594" y="2308324"/>
                </a:cubicBezTo>
                <a:cubicBezTo>
                  <a:pt x="5756596" y="2143563"/>
                  <a:pt x="2507437" y="2426474"/>
                  <a:pt x="0" y="2308324"/>
                </a:cubicBezTo>
                <a:cubicBezTo>
                  <a:pt x="-55725" y="1490219"/>
                  <a:pt x="17072" y="609588"/>
                  <a:pt x="0" y="0"/>
                </a:cubicBezTo>
                <a:close/>
              </a:path>
              <a:path w="9034594" h="2308324" stroke="0" extrusionOk="0">
                <a:moveTo>
                  <a:pt x="0" y="0"/>
                </a:moveTo>
                <a:cubicBezTo>
                  <a:pt x="2426296" y="11849"/>
                  <a:pt x="4828955" y="-161459"/>
                  <a:pt x="9034594" y="0"/>
                </a:cubicBezTo>
                <a:cubicBezTo>
                  <a:pt x="9037724" y="699270"/>
                  <a:pt x="8933418" y="2031698"/>
                  <a:pt x="9034594" y="2308324"/>
                </a:cubicBezTo>
                <a:cubicBezTo>
                  <a:pt x="6258776" y="2162464"/>
                  <a:pt x="3679376" y="2230000"/>
                  <a:pt x="0" y="2308324"/>
                </a:cubicBezTo>
                <a:cubicBezTo>
                  <a:pt x="74291" y="1581858"/>
                  <a:pt x="168006" y="1077334"/>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en-US" sz="3600" b="1" dirty="0" err="1">
                <a:solidFill>
                  <a:prstClr val="black"/>
                </a:solidFill>
                <a:latin typeface="Calibri" panose="020F0502020204030204" pitchFamily="34" charset="0"/>
                <a:cs typeface="Calibri" panose="020F0502020204030204" pitchFamily="34" charset="0"/>
              </a:rPr>
              <a:t>Em</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rút</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ra</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được</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bài</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học</a:t>
            </a:r>
            <a:r>
              <a:rPr lang="en-US" sz="3600" b="1" dirty="0">
                <a:solidFill>
                  <a:prstClr val="black"/>
                </a:solidFill>
                <a:latin typeface="Calibri" panose="020F0502020204030204" pitchFamily="34" charset="0"/>
                <a:cs typeface="Calibri" panose="020F0502020204030204" pitchFamily="34" charset="0"/>
              </a:rPr>
              <a:t>: Trong </a:t>
            </a:r>
            <a:r>
              <a:rPr lang="en-US" sz="3600" b="1" dirty="0" err="1">
                <a:solidFill>
                  <a:prstClr val="black"/>
                </a:solidFill>
                <a:latin typeface="Calibri" panose="020F0502020204030204" pitchFamily="34" charset="0"/>
                <a:cs typeface="Calibri" panose="020F0502020204030204" pitchFamily="34" charset="0"/>
              </a:rPr>
              <a:t>cuộc</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sống</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chúng</a:t>
            </a:r>
            <a:r>
              <a:rPr lang="en-US" sz="3600" b="1" dirty="0">
                <a:solidFill>
                  <a:prstClr val="black"/>
                </a:solidFill>
                <a:latin typeface="Calibri" panose="020F0502020204030204" pitchFamily="34" charset="0"/>
                <a:cs typeface="Calibri" panose="020F0502020204030204" pitchFamily="34" charset="0"/>
              </a:rPr>
              <a:t> ta </a:t>
            </a:r>
            <a:r>
              <a:rPr lang="en-US" sz="3600" b="1" dirty="0" err="1">
                <a:solidFill>
                  <a:prstClr val="black"/>
                </a:solidFill>
                <a:latin typeface="Calibri" panose="020F0502020204030204" pitchFamily="34" charset="0"/>
                <a:cs typeface="Calibri" panose="020F0502020204030204" pitchFamily="34" charset="0"/>
              </a:rPr>
              <a:t>nên</a:t>
            </a:r>
            <a:r>
              <a:rPr lang="en-US" sz="3600" b="1" dirty="0">
                <a:solidFill>
                  <a:prstClr val="black"/>
                </a:solidFill>
                <a:latin typeface="Calibri" panose="020F0502020204030204" pitchFamily="34" charset="0"/>
                <a:cs typeface="Calibri" panose="020F0502020204030204" pitchFamily="34" charset="0"/>
              </a:rPr>
              <a:t> </a:t>
            </a:r>
            <a:r>
              <a:rPr lang="vi-VN" sz="3600" b="1" dirty="0">
                <a:solidFill>
                  <a:prstClr val="black"/>
                </a:solidFill>
                <a:latin typeface="Calibri" panose="020F0502020204030204" pitchFamily="34" charset="0"/>
                <a:cs typeface="Calibri" panose="020F0502020204030204" pitchFamily="34" charset="0"/>
              </a:rPr>
              <a:t>bảo vệ, tôn trọng tài sản của người khác, nhặt được của rơi</a:t>
            </a:r>
            <a:r>
              <a:rPr lang="en-US" sz="3600" b="1" dirty="0">
                <a:solidFill>
                  <a:prstClr val="black"/>
                </a:solidFill>
                <a:latin typeface="Calibri" panose="020F0502020204030204" pitchFamily="34" charset="0"/>
                <a:cs typeface="Calibri" panose="020F0502020204030204" pitchFamily="34" charset="0"/>
              </a:rPr>
              <a:t> </a:t>
            </a:r>
            <a:r>
              <a:rPr lang="en-US" sz="3600" b="1" dirty="0" err="1">
                <a:solidFill>
                  <a:prstClr val="black"/>
                </a:solidFill>
                <a:latin typeface="Calibri" panose="020F0502020204030204" pitchFamily="34" charset="0"/>
                <a:cs typeface="Calibri" panose="020F0502020204030204" pitchFamily="34" charset="0"/>
              </a:rPr>
              <a:t>nên</a:t>
            </a:r>
            <a:r>
              <a:rPr lang="vi-VN" sz="3600" b="1" dirty="0">
                <a:solidFill>
                  <a:prstClr val="black"/>
                </a:solidFill>
                <a:latin typeface="Calibri" panose="020F0502020204030204" pitchFamily="34" charset="0"/>
                <a:cs typeface="Calibri" panose="020F0502020204030204" pitchFamily="34" charset="0"/>
              </a:rPr>
              <a:t> trả người đánh mất...</a:t>
            </a:r>
            <a:endPar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Freeform: Shape 34">
            <a:extLst>
              <a:ext uri="{FF2B5EF4-FFF2-40B4-BE49-F238E27FC236}">
                <a16:creationId xmlns:a16="http://schemas.microsoft.com/office/drawing/2014/main" id="{0825E829-4A53-FE34-9721-DCFCFAE29ADB}"/>
              </a:ext>
            </a:extLst>
          </p:cNvPr>
          <p:cNvSpPr/>
          <p:nvPr/>
        </p:nvSpPr>
        <p:spPr>
          <a:xfrm>
            <a:off x="1494815" y="2054260"/>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185104903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161288" y="347473"/>
            <a:ext cx="3108960" cy="556223"/>
          </a:xfrm>
          <a:prstGeom prst="rect">
            <a:avLst/>
          </a:prstGeom>
          <a:solidFill>
            <a:srgbClr val="E6E6E6"/>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Rectangle: Rounded Corners 13">
            <a:extLst>
              <a:ext uri="{FF2B5EF4-FFF2-40B4-BE49-F238E27FC236}">
                <a16:creationId xmlns:a16="http://schemas.microsoft.com/office/drawing/2014/main" id="{AB9F1016-38E5-FD9D-5DBE-9A1B87989094}"/>
              </a:ext>
            </a:extLst>
          </p:cNvPr>
          <p:cNvSpPr/>
          <p:nvPr/>
        </p:nvSpPr>
        <p:spPr>
          <a:xfrm>
            <a:off x="298939" y="244878"/>
            <a:ext cx="11769236" cy="898122"/>
          </a:xfrm>
          <a:prstGeom prst="roundRect">
            <a:avLst/>
          </a:prstGeom>
          <a:solidFill>
            <a:schemeClr val="accent3">
              <a:lumMod val="20000"/>
              <a:lumOff val="80000"/>
            </a:schemeClr>
          </a:solidFill>
          <a:ln>
            <a:solidFill>
              <a:schemeClr val="accent3">
                <a:lumMod val="75000"/>
              </a:schemeClr>
            </a:solidFill>
            <a:prstDash val="lgDashDotDot"/>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TextBox 14">
            <a:extLst>
              <a:ext uri="{FF2B5EF4-FFF2-40B4-BE49-F238E27FC236}">
                <a16:creationId xmlns:a16="http://schemas.microsoft.com/office/drawing/2014/main" id="{1E925A08-6FFE-3305-35D6-33C96DDBEDCC}"/>
              </a:ext>
            </a:extLst>
          </p:cNvPr>
          <p:cNvSpPr txBox="1"/>
          <p:nvPr/>
        </p:nvSpPr>
        <p:spPr>
          <a:xfrm>
            <a:off x="228600" y="230982"/>
            <a:ext cx="11963400" cy="954107"/>
          </a:xfrm>
          <a:prstGeom prst="rect">
            <a:avLst/>
          </a:prstGeom>
          <a:noFill/>
        </p:spPr>
        <p:txBody>
          <a:bodyPr wrap="square" rtlCol="0">
            <a:spAutoFit/>
          </a:bodyPr>
          <a:lstStyle/>
          <a:p>
            <a:pPr lvl="0" algn="ctr" defTabSz="457189"/>
            <a:r>
              <a:rPr lang="nl-NL" sz="2800" b="1" i="1" dirty="0"/>
              <a:t>Em hãy cùng các bạn trong nhóm tìm những biểu hiện của yêu lao động và lười lao động rồi ghi vào phiếu học tập </a:t>
            </a:r>
            <a:endPar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aphicFrame>
        <p:nvGraphicFramePr>
          <p:cNvPr id="4" name="Table 4">
            <a:extLst>
              <a:ext uri="{FF2B5EF4-FFF2-40B4-BE49-F238E27FC236}">
                <a16:creationId xmlns:a16="http://schemas.microsoft.com/office/drawing/2014/main" id="{049271C2-0A44-002B-8A6E-C66DDCE1982D}"/>
              </a:ext>
            </a:extLst>
          </p:cNvPr>
          <p:cNvGraphicFramePr>
            <a:graphicFrameLocks noGrp="1"/>
          </p:cNvGraphicFramePr>
          <p:nvPr>
            <p:extLst>
              <p:ext uri="{D42A27DB-BD31-4B8C-83A1-F6EECF244321}">
                <p14:modId xmlns:p14="http://schemas.microsoft.com/office/powerpoint/2010/main" val="658492278"/>
              </p:ext>
            </p:extLst>
          </p:nvPr>
        </p:nvGraphicFramePr>
        <p:xfrm>
          <a:off x="695324" y="1548340"/>
          <a:ext cx="11077576" cy="4443098"/>
        </p:xfrm>
        <a:graphic>
          <a:graphicData uri="http://schemas.openxmlformats.org/drawingml/2006/table">
            <a:tbl>
              <a:tblPr firstRow="1" bandRow="1">
                <a:tableStyleId>{21E4AEA4-8DFA-4A89-87EB-49C32662AFE0}</a:tableStyleId>
              </a:tblPr>
              <a:tblGrid>
                <a:gridCol w="5538788">
                  <a:extLst>
                    <a:ext uri="{9D8B030D-6E8A-4147-A177-3AD203B41FA5}">
                      <a16:colId xmlns:a16="http://schemas.microsoft.com/office/drawing/2014/main" val="1749319845"/>
                    </a:ext>
                  </a:extLst>
                </a:gridCol>
                <a:gridCol w="5538788">
                  <a:extLst>
                    <a:ext uri="{9D8B030D-6E8A-4147-A177-3AD203B41FA5}">
                      <a16:colId xmlns:a16="http://schemas.microsoft.com/office/drawing/2014/main" val="2593834258"/>
                    </a:ext>
                  </a:extLst>
                </a:gridCol>
              </a:tblGrid>
              <a:tr h="0">
                <a:tc>
                  <a:txBody>
                    <a:bodyPr/>
                    <a:lstStyle/>
                    <a:p>
                      <a:pPr algn="ctr"/>
                      <a:r>
                        <a:rPr lang="en-US" sz="3600" dirty="0" err="1"/>
                        <a:t>Biểu</a:t>
                      </a:r>
                      <a:r>
                        <a:rPr lang="en-US" sz="3600" dirty="0"/>
                        <a:t> </a:t>
                      </a:r>
                      <a:r>
                        <a:rPr lang="en-US" sz="3600" dirty="0" err="1"/>
                        <a:t>hiện</a:t>
                      </a:r>
                      <a:r>
                        <a:rPr lang="en-US" sz="3600" dirty="0"/>
                        <a:t> </a:t>
                      </a:r>
                      <a:r>
                        <a:rPr lang="en-US" sz="3600" dirty="0" err="1"/>
                        <a:t>của</a:t>
                      </a:r>
                      <a:r>
                        <a:rPr lang="en-US" sz="3600" dirty="0"/>
                        <a:t> </a:t>
                      </a:r>
                      <a:r>
                        <a:rPr lang="en-US" sz="3600" dirty="0" err="1"/>
                        <a:t>yêu</a:t>
                      </a:r>
                      <a:r>
                        <a:rPr lang="en-US" sz="3600" dirty="0"/>
                        <a:t> </a:t>
                      </a:r>
                      <a:r>
                        <a:rPr lang="en-US" sz="3600" dirty="0" err="1"/>
                        <a:t>lao</a:t>
                      </a:r>
                      <a:r>
                        <a:rPr lang="en-US" sz="3600" dirty="0"/>
                        <a:t> </a:t>
                      </a:r>
                      <a:r>
                        <a:rPr lang="en-US" sz="3600" dirty="0" err="1"/>
                        <a:t>động</a:t>
                      </a:r>
                      <a:endParaRPr lang="en-US" sz="3600" dirty="0"/>
                    </a:p>
                  </a:txBody>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3600" dirty="0" err="1"/>
                        <a:t>Biểu</a:t>
                      </a:r>
                      <a:r>
                        <a:rPr lang="en-US" sz="3600" dirty="0"/>
                        <a:t> </a:t>
                      </a:r>
                      <a:r>
                        <a:rPr lang="en-US" sz="3600" dirty="0" err="1"/>
                        <a:t>hiện</a:t>
                      </a:r>
                      <a:r>
                        <a:rPr lang="en-US" sz="3600" dirty="0"/>
                        <a:t> </a:t>
                      </a:r>
                      <a:r>
                        <a:rPr lang="en-US" sz="3600" dirty="0" err="1"/>
                        <a:t>của</a:t>
                      </a:r>
                      <a:r>
                        <a:rPr lang="en-US" sz="3600" dirty="0"/>
                        <a:t> </a:t>
                      </a:r>
                      <a:r>
                        <a:rPr lang="en-US" sz="3600" dirty="0" err="1"/>
                        <a:t>lười</a:t>
                      </a:r>
                      <a:r>
                        <a:rPr lang="en-US" sz="3600" dirty="0"/>
                        <a:t> </a:t>
                      </a:r>
                      <a:r>
                        <a:rPr lang="en-US" sz="3600" dirty="0" err="1"/>
                        <a:t>lao</a:t>
                      </a:r>
                      <a:r>
                        <a:rPr lang="en-US" sz="3600" dirty="0"/>
                        <a:t> </a:t>
                      </a:r>
                      <a:r>
                        <a:rPr lang="en-US" sz="3600" dirty="0" err="1"/>
                        <a:t>động</a:t>
                      </a:r>
                      <a:endParaRPr lang="en-US" sz="3600" dirty="0"/>
                    </a:p>
                    <a:p>
                      <a:pPr algn="ctr"/>
                      <a:endParaRPr lang="en-US" sz="3600" dirty="0"/>
                    </a:p>
                  </a:txBody>
                  <a:tcPr/>
                </a:tc>
                <a:extLst>
                  <a:ext uri="{0D108BD9-81ED-4DB2-BD59-A6C34878D82A}">
                    <a16:rowId xmlns:a16="http://schemas.microsoft.com/office/drawing/2014/main" val="1830529724"/>
                  </a:ext>
                </a:extLst>
              </a:tr>
              <a:tr h="3254378">
                <a:tc>
                  <a:txBody>
                    <a:bodyPr/>
                    <a:lstStyle/>
                    <a:p>
                      <a:pPr algn="ctr"/>
                      <a:endParaRPr lang="en-US" sz="3600" dirty="0"/>
                    </a:p>
                  </a:txBody>
                  <a:tcPr/>
                </a:tc>
                <a:tc>
                  <a:txBody>
                    <a:bodyPr/>
                    <a:lstStyle/>
                    <a:p>
                      <a:pPr algn="ctr"/>
                      <a:endParaRPr lang="en-US" sz="3600" dirty="0"/>
                    </a:p>
                  </a:txBody>
                  <a:tcPr/>
                </a:tc>
                <a:extLst>
                  <a:ext uri="{0D108BD9-81ED-4DB2-BD59-A6C34878D82A}">
                    <a16:rowId xmlns:a16="http://schemas.microsoft.com/office/drawing/2014/main" val="1853195608"/>
                  </a:ext>
                </a:extLst>
              </a:tr>
            </a:tbl>
          </a:graphicData>
        </a:graphic>
      </p:graphicFrame>
    </p:spTree>
    <p:extLst>
      <p:ext uri="{BB962C8B-B14F-4D97-AF65-F5344CB8AC3E}">
        <p14:creationId xmlns:p14="http://schemas.microsoft.com/office/powerpoint/2010/main" val="218953293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AB9F1016-38E5-FD9D-5DBE-9A1B87989094}"/>
              </a:ext>
            </a:extLst>
          </p:cNvPr>
          <p:cNvSpPr/>
          <p:nvPr/>
        </p:nvSpPr>
        <p:spPr>
          <a:xfrm>
            <a:off x="3661264" y="82953"/>
            <a:ext cx="5406536" cy="898122"/>
          </a:xfrm>
          <a:prstGeom prst="roundRect">
            <a:avLst/>
          </a:prstGeom>
          <a:solidFill>
            <a:schemeClr val="accent3">
              <a:lumMod val="20000"/>
              <a:lumOff val="80000"/>
            </a:schemeClr>
          </a:solidFill>
          <a:ln>
            <a:solidFill>
              <a:schemeClr val="accent3">
                <a:lumMod val="75000"/>
              </a:schemeClr>
            </a:solidFill>
            <a:prstDash val="lgDashDotDot"/>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TextBox 14">
            <a:extLst>
              <a:ext uri="{FF2B5EF4-FFF2-40B4-BE49-F238E27FC236}">
                <a16:creationId xmlns:a16="http://schemas.microsoft.com/office/drawing/2014/main" id="{1E925A08-6FFE-3305-35D6-33C96DDBEDCC}"/>
              </a:ext>
            </a:extLst>
          </p:cNvPr>
          <p:cNvSpPr txBox="1"/>
          <p:nvPr/>
        </p:nvSpPr>
        <p:spPr>
          <a:xfrm>
            <a:off x="3714750" y="116682"/>
            <a:ext cx="5495731" cy="769441"/>
          </a:xfrm>
          <a:prstGeom prst="rect">
            <a:avLst/>
          </a:prstGeom>
          <a:noFill/>
        </p:spPr>
        <p:txBody>
          <a:bodyPr wrap="square" rtlCol="0">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nl-NL" sz="4400" b="1" i="1" u="none" strike="noStrike" kern="1200" cap="none" spc="0" normalizeH="0" baseline="0" noProof="0" dirty="0">
                <a:ln>
                  <a:noFill/>
                </a:ln>
                <a:solidFill>
                  <a:prstClr val="black"/>
                </a:solidFill>
                <a:effectLst/>
                <a:uLnTx/>
                <a:uFillTx/>
                <a:latin typeface="Calibri"/>
                <a:ea typeface="+mn-ea"/>
                <a:cs typeface="+mn-cs"/>
              </a:rPr>
              <a:t>Xử</a:t>
            </a:r>
            <a:r>
              <a:rPr kumimoji="0" lang="nl-NL" sz="4400" b="1" i="1" u="none" strike="noStrike" kern="1200" cap="none" spc="0" normalizeH="0" noProof="0" dirty="0">
                <a:ln>
                  <a:noFill/>
                </a:ln>
                <a:solidFill>
                  <a:prstClr val="black"/>
                </a:solidFill>
                <a:effectLst/>
                <a:uLnTx/>
                <a:uFillTx/>
                <a:latin typeface="Calibri"/>
                <a:ea typeface="+mn-ea"/>
                <a:cs typeface="+mn-cs"/>
              </a:rPr>
              <a:t> lý tình huống</a:t>
            </a:r>
            <a:endParaRPr kumimoji="0" lang="vi-VN" sz="6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Rectangle: Rounded Corners 6">
            <a:extLst>
              <a:ext uri="{FF2B5EF4-FFF2-40B4-BE49-F238E27FC236}">
                <a16:creationId xmlns:a16="http://schemas.microsoft.com/office/drawing/2014/main" id="{45FE8658-C66D-056D-5BA5-EFF515C081E5}"/>
              </a:ext>
            </a:extLst>
          </p:cNvPr>
          <p:cNvSpPr/>
          <p:nvPr/>
        </p:nvSpPr>
        <p:spPr>
          <a:xfrm>
            <a:off x="872877" y="1430025"/>
            <a:ext cx="10928598" cy="2132325"/>
          </a:xfrm>
          <a:custGeom>
            <a:avLst/>
            <a:gdLst>
              <a:gd name="connsiteX0" fmla="*/ 0 w 10928598"/>
              <a:gd name="connsiteY0" fmla="*/ 355395 h 2132325"/>
              <a:gd name="connsiteX1" fmla="*/ 355395 w 10928598"/>
              <a:gd name="connsiteY1" fmla="*/ 0 h 2132325"/>
              <a:gd name="connsiteX2" fmla="*/ 10573203 w 10928598"/>
              <a:gd name="connsiteY2" fmla="*/ 0 h 2132325"/>
              <a:gd name="connsiteX3" fmla="*/ 10928598 w 10928598"/>
              <a:gd name="connsiteY3" fmla="*/ 355395 h 2132325"/>
              <a:gd name="connsiteX4" fmla="*/ 10928598 w 10928598"/>
              <a:gd name="connsiteY4" fmla="*/ 1776930 h 2132325"/>
              <a:gd name="connsiteX5" fmla="*/ 10573203 w 10928598"/>
              <a:gd name="connsiteY5" fmla="*/ 2132325 h 2132325"/>
              <a:gd name="connsiteX6" fmla="*/ 355395 w 10928598"/>
              <a:gd name="connsiteY6" fmla="*/ 2132325 h 2132325"/>
              <a:gd name="connsiteX7" fmla="*/ 0 w 10928598"/>
              <a:gd name="connsiteY7" fmla="*/ 1776930 h 2132325"/>
              <a:gd name="connsiteX8" fmla="*/ 0 w 10928598"/>
              <a:gd name="connsiteY8" fmla="*/ 355395 h 213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28598" h="2132325" fill="none" extrusionOk="0">
                <a:moveTo>
                  <a:pt x="0" y="355395"/>
                </a:moveTo>
                <a:cubicBezTo>
                  <a:pt x="3015" y="168077"/>
                  <a:pt x="151437" y="-3563"/>
                  <a:pt x="355395" y="0"/>
                </a:cubicBezTo>
                <a:cubicBezTo>
                  <a:pt x="3133034" y="37724"/>
                  <a:pt x="9353859" y="-109534"/>
                  <a:pt x="10573203" y="0"/>
                </a:cubicBezTo>
                <a:cubicBezTo>
                  <a:pt x="10769983" y="11143"/>
                  <a:pt x="10952078" y="135713"/>
                  <a:pt x="10928598" y="355395"/>
                </a:cubicBezTo>
                <a:cubicBezTo>
                  <a:pt x="10895279" y="774442"/>
                  <a:pt x="10879818" y="1334810"/>
                  <a:pt x="10928598" y="1776930"/>
                </a:cubicBezTo>
                <a:cubicBezTo>
                  <a:pt x="10939677" y="1996788"/>
                  <a:pt x="10765689" y="2123986"/>
                  <a:pt x="10573203" y="2132325"/>
                </a:cubicBezTo>
                <a:cubicBezTo>
                  <a:pt x="6803600" y="2220431"/>
                  <a:pt x="1709429" y="2279934"/>
                  <a:pt x="355395" y="2132325"/>
                </a:cubicBezTo>
                <a:cubicBezTo>
                  <a:pt x="135291" y="2147675"/>
                  <a:pt x="-5983" y="1991759"/>
                  <a:pt x="0" y="1776930"/>
                </a:cubicBezTo>
                <a:cubicBezTo>
                  <a:pt x="35581" y="1587332"/>
                  <a:pt x="7503" y="1017479"/>
                  <a:pt x="0" y="355395"/>
                </a:cubicBezTo>
                <a:close/>
              </a:path>
              <a:path w="10928598" h="2132325" stroke="0" extrusionOk="0">
                <a:moveTo>
                  <a:pt x="0" y="355395"/>
                </a:moveTo>
                <a:cubicBezTo>
                  <a:pt x="-1342" y="183190"/>
                  <a:pt x="159043" y="3216"/>
                  <a:pt x="355395" y="0"/>
                </a:cubicBezTo>
                <a:cubicBezTo>
                  <a:pt x="3327211" y="-88882"/>
                  <a:pt x="7059217" y="158302"/>
                  <a:pt x="10573203" y="0"/>
                </a:cubicBezTo>
                <a:cubicBezTo>
                  <a:pt x="10757800" y="-34735"/>
                  <a:pt x="10918503" y="191407"/>
                  <a:pt x="10928598" y="355395"/>
                </a:cubicBezTo>
                <a:cubicBezTo>
                  <a:pt x="10891276" y="594761"/>
                  <a:pt x="10983298" y="1578279"/>
                  <a:pt x="10928598" y="1776930"/>
                </a:cubicBezTo>
                <a:cubicBezTo>
                  <a:pt x="10935281" y="1962317"/>
                  <a:pt x="10755223" y="2146215"/>
                  <a:pt x="10573203" y="2132325"/>
                </a:cubicBezTo>
                <a:cubicBezTo>
                  <a:pt x="9276797" y="2120660"/>
                  <a:pt x="3940763" y="2072986"/>
                  <a:pt x="355395" y="2132325"/>
                </a:cubicBezTo>
                <a:cubicBezTo>
                  <a:pt x="166154" y="2127707"/>
                  <a:pt x="-3955" y="1969507"/>
                  <a:pt x="0" y="1776930"/>
                </a:cubicBezTo>
                <a:cubicBezTo>
                  <a:pt x="101873" y="1342316"/>
                  <a:pt x="63847" y="1051676"/>
                  <a:pt x="0" y="355395"/>
                </a:cubicBezTo>
                <a:close/>
              </a:path>
            </a:pathLst>
          </a:custGeom>
          <a:solidFill>
            <a:schemeClr val="accent5">
              <a:lumMod val="20000"/>
              <a:lumOff val="80000"/>
            </a:schemeClr>
          </a:solidFill>
          <a:ln w="38100">
            <a:solidFill>
              <a:schemeClr val="accent2"/>
            </a:solidFill>
            <a:prstDash val="dash"/>
            <a:extLst>
              <a:ext uri="{C807C97D-BFC1-408E-A445-0C87EB9F89A2}">
                <ask:lineSketchStyleProps xmlns:ask="http://schemas.microsoft.com/office/drawing/2018/sketchyshapes" sd="276858111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b="1" dirty="0">
                <a:solidFill>
                  <a:srgbClr val="002060"/>
                </a:solidFill>
                <a:latin typeface="Calibri" panose="020F0502020204030204" pitchFamily="34" charset="0"/>
                <a:ea typeface="Calibri" panose="020F0502020204030204" pitchFamily="34" charset="0"/>
                <a:cs typeface="Calibri" panose="020F0502020204030204" pitchFamily="34" charset="0"/>
              </a:rPr>
              <a:t>a</a:t>
            </a:r>
            <a:r>
              <a:rPr lang="en-US" sz="3200" b="1" dirty="0">
                <a:solidFill>
                  <a:srgbClr val="002060"/>
                </a:solidFill>
                <a:latin typeface="Calibri" panose="020F0502020204030204" pitchFamily="34" charset="0"/>
                <a:ea typeface="Calibri" panose="020F0502020204030204" pitchFamily="34" charset="0"/>
                <a:cs typeface="Calibri" panose="020F0502020204030204" pitchFamily="34" charset="0"/>
              </a:rPr>
              <a:t>)</a:t>
            </a:r>
            <a:r>
              <a:rPr lang="vi-VN" sz="3200" b="1" dirty="0">
                <a:solidFill>
                  <a:srgbClr val="002060"/>
                </a:solidFill>
                <a:latin typeface="Calibri" panose="020F0502020204030204" pitchFamily="34" charset="0"/>
                <a:ea typeface="Calibri" panose="020F0502020204030204" pitchFamily="34" charset="0"/>
                <a:cs typeface="Calibri" panose="020F0502020204030204" pitchFamily="34" charset="0"/>
              </a:rPr>
              <a:t> Sáng nay, cả lớp đi lao động trồng cây xung quanh trường. Hồng rủ Nhàn cùng đi. Trời lạnh, Nhàn không muốn chui ra khỏi chăn ấm nên nhờ Hồng xin phép hộ với lý do bị ốm.</a:t>
            </a:r>
          </a:p>
          <a:p>
            <a:pPr lvl="0" algn="just">
              <a:defRPr/>
            </a:pPr>
            <a:r>
              <a:rPr lang="vi-VN" sz="3200" b="1" dirty="0">
                <a:solidFill>
                  <a:srgbClr val="002060"/>
                </a:solidFill>
                <a:latin typeface="Calibri" panose="020F0502020204030204" pitchFamily="34" charset="0"/>
                <a:ea typeface="Calibri" panose="020F0502020204030204" pitchFamily="34" charset="0"/>
                <a:cs typeface="Calibri" panose="020F0502020204030204" pitchFamily="34" charset="0"/>
              </a:rPr>
              <a:t>Theo em, Hồng nên làm gì trong tình huống đó?</a:t>
            </a:r>
          </a:p>
        </p:txBody>
      </p:sp>
      <p:sp>
        <p:nvSpPr>
          <p:cNvPr id="8" name="Rectangle: Rounded Corners 7">
            <a:extLst>
              <a:ext uri="{FF2B5EF4-FFF2-40B4-BE49-F238E27FC236}">
                <a16:creationId xmlns:a16="http://schemas.microsoft.com/office/drawing/2014/main" id="{38B82092-E16E-E288-4FE0-6DAD4844DE46}"/>
              </a:ext>
            </a:extLst>
          </p:cNvPr>
          <p:cNvSpPr/>
          <p:nvPr/>
        </p:nvSpPr>
        <p:spPr>
          <a:xfrm>
            <a:off x="910977" y="3992250"/>
            <a:ext cx="10928598" cy="2132325"/>
          </a:xfrm>
          <a:custGeom>
            <a:avLst/>
            <a:gdLst>
              <a:gd name="connsiteX0" fmla="*/ 0 w 10928598"/>
              <a:gd name="connsiteY0" fmla="*/ 355395 h 2132325"/>
              <a:gd name="connsiteX1" fmla="*/ 355395 w 10928598"/>
              <a:gd name="connsiteY1" fmla="*/ 0 h 2132325"/>
              <a:gd name="connsiteX2" fmla="*/ 10573203 w 10928598"/>
              <a:gd name="connsiteY2" fmla="*/ 0 h 2132325"/>
              <a:gd name="connsiteX3" fmla="*/ 10928598 w 10928598"/>
              <a:gd name="connsiteY3" fmla="*/ 355395 h 2132325"/>
              <a:gd name="connsiteX4" fmla="*/ 10928598 w 10928598"/>
              <a:gd name="connsiteY4" fmla="*/ 1776930 h 2132325"/>
              <a:gd name="connsiteX5" fmla="*/ 10573203 w 10928598"/>
              <a:gd name="connsiteY5" fmla="*/ 2132325 h 2132325"/>
              <a:gd name="connsiteX6" fmla="*/ 355395 w 10928598"/>
              <a:gd name="connsiteY6" fmla="*/ 2132325 h 2132325"/>
              <a:gd name="connsiteX7" fmla="*/ 0 w 10928598"/>
              <a:gd name="connsiteY7" fmla="*/ 1776930 h 2132325"/>
              <a:gd name="connsiteX8" fmla="*/ 0 w 10928598"/>
              <a:gd name="connsiteY8" fmla="*/ 355395 h 213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28598" h="2132325" fill="none" extrusionOk="0">
                <a:moveTo>
                  <a:pt x="0" y="355395"/>
                </a:moveTo>
                <a:cubicBezTo>
                  <a:pt x="3015" y="168077"/>
                  <a:pt x="151437" y="-3563"/>
                  <a:pt x="355395" y="0"/>
                </a:cubicBezTo>
                <a:cubicBezTo>
                  <a:pt x="3133034" y="37724"/>
                  <a:pt x="9353859" y="-109534"/>
                  <a:pt x="10573203" y="0"/>
                </a:cubicBezTo>
                <a:cubicBezTo>
                  <a:pt x="10769983" y="11143"/>
                  <a:pt x="10952078" y="135713"/>
                  <a:pt x="10928598" y="355395"/>
                </a:cubicBezTo>
                <a:cubicBezTo>
                  <a:pt x="10895279" y="774442"/>
                  <a:pt x="10879818" y="1334810"/>
                  <a:pt x="10928598" y="1776930"/>
                </a:cubicBezTo>
                <a:cubicBezTo>
                  <a:pt x="10939677" y="1996788"/>
                  <a:pt x="10765689" y="2123986"/>
                  <a:pt x="10573203" y="2132325"/>
                </a:cubicBezTo>
                <a:cubicBezTo>
                  <a:pt x="6803600" y="2220431"/>
                  <a:pt x="1709429" y="2279934"/>
                  <a:pt x="355395" y="2132325"/>
                </a:cubicBezTo>
                <a:cubicBezTo>
                  <a:pt x="135291" y="2147675"/>
                  <a:pt x="-5983" y="1991759"/>
                  <a:pt x="0" y="1776930"/>
                </a:cubicBezTo>
                <a:cubicBezTo>
                  <a:pt x="35581" y="1587332"/>
                  <a:pt x="7503" y="1017479"/>
                  <a:pt x="0" y="355395"/>
                </a:cubicBezTo>
                <a:close/>
              </a:path>
              <a:path w="10928598" h="2132325" stroke="0" extrusionOk="0">
                <a:moveTo>
                  <a:pt x="0" y="355395"/>
                </a:moveTo>
                <a:cubicBezTo>
                  <a:pt x="-1342" y="183190"/>
                  <a:pt x="159043" y="3216"/>
                  <a:pt x="355395" y="0"/>
                </a:cubicBezTo>
                <a:cubicBezTo>
                  <a:pt x="3327211" y="-88882"/>
                  <a:pt x="7059217" y="158302"/>
                  <a:pt x="10573203" y="0"/>
                </a:cubicBezTo>
                <a:cubicBezTo>
                  <a:pt x="10757800" y="-34735"/>
                  <a:pt x="10918503" y="191407"/>
                  <a:pt x="10928598" y="355395"/>
                </a:cubicBezTo>
                <a:cubicBezTo>
                  <a:pt x="10891276" y="594761"/>
                  <a:pt x="10983298" y="1578279"/>
                  <a:pt x="10928598" y="1776930"/>
                </a:cubicBezTo>
                <a:cubicBezTo>
                  <a:pt x="10935281" y="1962317"/>
                  <a:pt x="10755223" y="2146215"/>
                  <a:pt x="10573203" y="2132325"/>
                </a:cubicBezTo>
                <a:cubicBezTo>
                  <a:pt x="9276797" y="2120660"/>
                  <a:pt x="3940763" y="2072986"/>
                  <a:pt x="355395" y="2132325"/>
                </a:cubicBezTo>
                <a:cubicBezTo>
                  <a:pt x="166154" y="2127707"/>
                  <a:pt x="-3955" y="1969507"/>
                  <a:pt x="0" y="1776930"/>
                </a:cubicBezTo>
                <a:cubicBezTo>
                  <a:pt x="101873" y="1342316"/>
                  <a:pt x="63847" y="1051676"/>
                  <a:pt x="0" y="355395"/>
                </a:cubicBezTo>
                <a:close/>
              </a:path>
            </a:pathLst>
          </a:custGeom>
          <a:solidFill>
            <a:schemeClr val="accent5">
              <a:lumMod val="20000"/>
              <a:lumOff val="80000"/>
            </a:schemeClr>
          </a:solidFill>
          <a:ln w="38100">
            <a:solidFill>
              <a:schemeClr val="accent2"/>
            </a:solidFill>
            <a:prstDash val="dash"/>
            <a:extLst>
              <a:ext uri="{C807C97D-BFC1-408E-A445-0C87EB9F89A2}">
                <ask:lineSketchStyleProps xmlns:ask="http://schemas.microsoft.com/office/drawing/2018/sketchyshapes" sd="276858111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b="1" dirty="0">
                <a:solidFill>
                  <a:srgbClr val="002060"/>
                </a:solidFill>
                <a:latin typeface="Calibri" panose="020F0502020204030204" pitchFamily="34" charset="0"/>
                <a:ea typeface="Calibri" panose="020F0502020204030204" pitchFamily="34" charset="0"/>
                <a:cs typeface="Calibri" panose="020F0502020204030204" pitchFamily="34" charset="0"/>
              </a:rPr>
              <a:t>b</a:t>
            </a:r>
            <a:r>
              <a:rPr lang="en-US" sz="3200" b="1" dirty="0">
                <a:solidFill>
                  <a:srgbClr val="002060"/>
                </a:solidFill>
                <a:latin typeface="Calibri" panose="020F0502020204030204" pitchFamily="34" charset="0"/>
                <a:ea typeface="Calibri" panose="020F0502020204030204" pitchFamily="34" charset="0"/>
                <a:cs typeface="Calibri" panose="020F0502020204030204" pitchFamily="34" charset="0"/>
              </a:rPr>
              <a:t>)</a:t>
            </a:r>
            <a:r>
              <a:rPr lang="vi-VN" sz="3200" b="1" dirty="0">
                <a:solidFill>
                  <a:srgbClr val="002060"/>
                </a:solidFill>
                <a:latin typeface="Calibri" panose="020F0502020204030204" pitchFamily="34" charset="0"/>
                <a:ea typeface="Calibri" panose="020F0502020204030204" pitchFamily="34" charset="0"/>
                <a:cs typeface="Calibri" panose="020F0502020204030204" pitchFamily="34" charset="0"/>
              </a:rPr>
              <a:t> Chiều nay, Lương đang nhổ cỏ ngoài vườn thì Toàn sang rủ đi đá bóng. Thấy Lương ngần ngại, Toàn bảo: “Để đấy, mai nhổ cũng được có sao đâu!”</a:t>
            </a:r>
          </a:p>
          <a:p>
            <a:pPr lvl="0" algn="just">
              <a:defRPr/>
            </a:pPr>
            <a:r>
              <a:rPr lang="vi-VN" sz="3200" b="1" dirty="0">
                <a:solidFill>
                  <a:srgbClr val="002060"/>
                </a:solidFill>
                <a:latin typeface="Calibri" panose="020F0502020204030204" pitchFamily="34" charset="0"/>
                <a:ea typeface="Calibri" panose="020F0502020204030204" pitchFamily="34" charset="0"/>
                <a:cs typeface="Calibri" panose="020F0502020204030204" pitchFamily="34" charset="0"/>
              </a:rPr>
              <a:t>Theo em, Lương sẽ ứng xử như thế nào?</a:t>
            </a:r>
          </a:p>
        </p:txBody>
      </p:sp>
    </p:spTree>
    <p:extLst>
      <p:ext uri="{BB962C8B-B14F-4D97-AF65-F5344CB8AC3E}">
        <p14:creationId xmlns:p14="http://schemas.microsoft.com/office/powerpoint/2010/main" val="320920650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 grpId="0" animBg="1"/>
      <p:bldP spid="8" grpId="0" animBg="1"/>
    </p:bld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lumMod val="20000"/>
            <a:lumOff val="80000"/>
            <a:alpha val="80000"/>
          </a:schemeClr>
        </a:solidFill>
        <a:ln>
          <a:solidFill>
            <a:schemeClr val="accent3">
              <a:lumMod val="75000"/>
            </a:schemeClr>
          </a:solidFill>
        </a:ln>
      </a:spPr>
      <a:bodyPr rtlCol="0" anchor="ctr"/>
      <a:lstStyle>
        <a:defPPr algn="ctr">
          <a:defRPr dirty="0"/>
        </a:defPPr>
      </a:lstStyle>
      <a:style>
        <a:lnRef idx="1">
          <a:schemeClr val="accent5"/>
        </a:lnRef>
        <a:fillRef idx="2">
          <a:schemeClr val="accent5"/>
        </a:fillRef>
        <a:effectRef idx="1">
          <a:schemeClr val="accent5"/>
        </a:effectRef>
        <a:fontRef idx="minor">
          <a:schemeClr val="dk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566</Words>
  <Application>Microsoft Office PowerPoint</Application>
  <PresentationFormat>Widescreen</PresentationFormat>
  <Paragraphs>46</Paragraphs>
  <Slides>11</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微软雅黑</vt:lpstr>
      <vt:lpstr>Arial</vt:lpstr>
      <vt:lpstr>Calibri</vt:lpstr>
      <vt:lpstr>Cambria</vt:lpstr>
      <vt:lpstr>inpin heiti</vt:lpstr>
      <vt:lpstr>Times New Roman</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ASUS</cp:lastModifiedBy>
  <cp:revision>24</cp:revision>
  <dcterms:created xsi:type="dcterms:W3CDTF">2023-09-19T11:40:29Z</dcterms:created>
  <dcterms:modified xsi:type="dcterms:W3CDTF">2024-12-26T03:03:16Z</dcterms:modified>
</cp:coreProperties>
</file>