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01" r:id="rId3"/>
  </p:sldMasterIdLst>
  <p:notesMasterIdLst>
    <p:notesMasterId r:id="rId14"/>
  </p:notesMasterIdLst>
  <p:handoutMasterIdLst>
    <p:handoutMasterId r:id="rId15"/>
  </p:handoutMasterIdLst>
  <p:sldIdLst>
    <p:sldId id="621" r:id="rId4"/>
    <p:sldId id="265" r:id="rId5"/>
    <p:sldId id="2007577237" r:id="rId6"/>
    <p:sldId id="2007577238" r:id="rId7"/>
    <p:sldId id="2007577239" r:id="rId8"/>
    <p:sldId id="2007577240" r:id="rId9"/>
    <p:sldId id="2007577243" r:id="rId10"/>
    <p:sldId id="2007577244" r:id="rId11"/>
    <p:sldId id="2007577245" r:id="rId12"/>
    <p:sldId id="20075772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3"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0CC034-A4A7-420F-B1B7-32CA15D6B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962A08-1D26-4F38-B561-E1F11B9C8E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150711-C28A-4D73-A08F-7A70DC854425}" type="datetimeFigureOut">
              <a:rPr lang="en-US" smtClean="0"/>
              <a:t>26-Dec-24</a:t>
            </a:fld>
            <a:endParaRPr lang="en-US"/>
          </a:p>
        </p:txBody>
      </p:sp>
      <p:sp>
        <p:nvSpPr>
          <p:cNvPr id="4" name="Footer Placeholder 3">
            <a:extLst>
              <a:ext uri="{FF2B5EF4-FFF2-40B4-BE49-F238E27FC236}">
                <a16:creationId xmlns:a16="http://schemas.microsoft.com/office/drawing/2014/main" id="{24648240-8ACE-4ECC-9A5D-AA49BC396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8492AC-6860-4240-A6A6-EFA100753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944D46-B158-45DF-A76A-DF4FF683AF8A}" type="slidenum">
              <a:rPr lang="en-US" smtClean="0"/>
              <a:t>‹#›</a:t>
            </a:fld>
            <a:endParaRPr lang="en-US"/>
          </a:p>
        </p:txBody>
      </p:sp>
    </p:spTree>
    <p:extLst>
      <p:ext uri="{BB962C8B-B14F-4D97-AF65-F5344CB8AC3E}">
        <p14:creationId xmlns:p14="http://schemas.microsoft.com/office/powerpoint/2010/main" val="4263330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DFC83-E508-41B2-B77B-96F61D9CC578}" type="datetimeFigureOut">
              <a:rPr lang="en-US" smtClean="0"/>
              <a:t>26-Dec-24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CEB3C-CD62-4215-890E-8260E4ED8BF3}" type="slidenum">
              <a:rPr lang="en-US" smtClean="0"/>
              <a:t>‹#›</a:t>
            </a:fld>
            <a:endParaRPr lang="en-US"/>
          </a:p>
        </p:txBody>
      </p:sp>
    </p:spTree>
    <p:extLst>
      <p:ext uri="{BB962C8B-B14F-4D97-AF65-F5344CB8AC3E}">
        <p14:creationId xmlns:p14="http://schemas.microsoft.com/office/powerpoint/2010/main" val="240188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8DBCEB3C-CD62-4215-890E-8260E4ED8BF3}" type="slidenum">
              <a:rPr lang="en-US" smtClean="0"/>
              <a:t>2</a:t>
            </a:fld>
            <a:endParaRPr lang="en-US"/>
          </a:p>
        </p:txBody>
      </p:sp>
    </p:spTree>
    <p:extLst>
      <p:ext uri="{BB962C8B-B14F-4D97-AF65-F5344CB8AC3E}">
        <p14:creationId xmlns:p14="http://schemas.microsoft.com/office/powerpoint/2010/main" val="196804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49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9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536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6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8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83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56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7638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4358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55028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8987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2311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4829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62938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3119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4981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7394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980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8600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68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03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BDA7E3E7-BE2B-462C-979A-AF886EE6B7B6}"/>
              </a:ext>
            </a:extLst>
          </p:cNvPr>
          <p:cNvSpPr>
            <a:spLocks noGrp="1"/>
          </p:cNvSpPr>
          <p:nvPr>
            <p:ph type="pic" sz="quarter" idx="10"/>
          </p:nvPr>
        </p:nvSpPr>
        <p:spPr>
          <a:xfrm>
            <a:off x="230822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1" name="图片占位符 10">
            <a:extLst>
              <a:ext uri="{FF2B5EF4-FFF2-40B4-BE49-F238E27FC236}">
                <a16:creationId xmlns:a16="http://schemas.microsoft.com/office/drawing/2014/main" id="{74743DCE-5B48-4EF0-B57B-4BAFA672F822}"/>
              </a:ext>
            </a:extLst>
          </p:cNvPr>
          <p:cNvSpPr>
            <a:spLocks noGrp="1"/>
          </p:cNvSpPr>
          <p:nvPr>
            <p:ph type="pic" sz="quarter" idx="11"/>
          </p:nvPr>
        </p:nvSpPr>
        <p:spPr>
          <a:xfrm>
            <a:off x="5073650"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
        <p:nvSpPr>
          <p:cNvPr id="12" name="图片占位符 11">
            <a:extLst>
              <a:ext uri="{FF2B5EF4-FFF2-40B4-BE49-F238E27FC236}">
                <a16:creationId xmlns:a16="http://schemas.microsoft.com/office/drawing/2014/main" id="{2BC507DB-745E-4E90-8D14-79D733C76CB1}"/>
              </a:ext>
            </a:extLst>
          </p:cNvPr>
          <p:cNvSpPr>
            <a:spLocks noGrp="1"/>
          </p:cNvSpPr>
          <p:nvPr>
            <p:ph type="pic" sz="quarter" idx="12"/>
          </p:nvPr>
        </p:nvSpPr>
        <p:spPr>
          <a:xfrm>
            <a:off x="7839075" y="2695575"/>
            <a:ext cx="1919288" cy="1466850"/>
          </a:xfrm>
          <a:custGeom>
            <a:avLst/>
            <a:gdLst>
              <a:gd name="connsiteX0" fmla="*/ 0 w 1919288"/>
              <a:gd name="connsiteY0" fmla="*/ 0 h 1466850"/>
              <a:gd name="connsiteX1" fmla="*/ 1919288 w 1919288"/>
              <a:gd name="connsiteY1" fmla="*/ 0 h 1466850"/>
              <a:gd name="connsiteX2" fmla="*/ 1919288 w 1919288"/>
              <a:gd name="connsiteY2" fmla="*/ 1466850 h 1466850"/>
              <a:gd name="connsiteX3" fmla="*/ 0 w 1919288"/>
              <a:gd name="connsiteY3" fmla="*/ 1466850 h 1466850"/>
            </a:gdLst>
            <a:ahLst/>
            <a:cxnLst>
              <a:cxn ang="0">
                <a:pos x="connsiteX0" y="connsiteY0"/>
              </a:cxn>
              <a:cxn ang="0">
                <a:pos x="connsiteX1" y="connsiteY1"/>
              </a:cxn>
              <a:cxn ang="0">
                <a:pos x="connsiteX2" y="connsiteY2"/>
              </a:cxn>
              <a:cxn ang="0">
                <a:pos x="connsiteX3" y="connsiteY3"/>
              </a:cxn>
            </a:cxnLst>
            <a:rect l="l" t="t" r="r" b="b"/>
            <a:pathLst>
              <a:path w="1919288" h="1466850">
                <a:moveTo>
                  <a:pt x="0" y="0"/>
                </a:moveTo>
                <a:lnTo>
                  <a:pt x="1919288" y="0"/>
                </a:lnTo>
                <a:lnTo>
                  <a:pt x="1919288" y="1466850"/>
                </a:lnTo>
                <a:lnTo>
                  <a:pt x="0" y="1466850"/>
                </a:ln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290986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0C44F12E-31DB-46D2-AC7B-F4D338E9C290}"/>
              </a:ext>
            </a:extLst>
          </p:cNvPr>
          <p:cNvSpPr>
            <a:spLocks noGrp="1"/>
          </p:cNvSpPr>
          <p:nvPr>
            <p:ph type="pic" sz="quarter" idx="10"/>
          </p:nvPr>
        </p:nvSpPr>
        <p:spPr>
          <a:xfrm>
            <a:off x="2714625" y="1924050"/>
            <a:ext cx="2476500" cy="2476500"/>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3490587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80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967FD0FC-77F3-452D-8DE7-C61B511F6EA3}"/>
              </a:ext>
            </a:extLst>
          </p:cNvPr>
          <p:cNvSpPr>
            <a:spLocks noGrp="1"/>
          </p:cNvSpPr>
          <p:nvPr>
            <p:ph type="pic" sz="quarter" idx="10"/>
          </p:nvPr>
        </p:nvSpPr>
        <p:spPr>
          <a:xfrm>
            <a:off x="2003900" y="1893086"/>
            <a:ext cx="2327022" cy="2747008"/>
          </a:xfrm>
          <a:custGeom>
            <a:avLst/>
            <a:gdLst>
              <a:gd name="connsiteX0" fmla="*/ 243523 w 2327022"/>
              <a:gd name="connsiteY0" fmla="*/ 0 h 2747008"/>
              <a:gd name="connsiteX1" fmla="*/ 2083499 w 2327022"/>
              <a:gd name="connsiteY1" fmla="*/ 0 h 2747008"/>
              <a:gd name="connsiteX2" fmla="*/ 2327022 w 2327022"/>
              <a:gd name="connsiteY2" fmla="*/ 243523 h 2747008"/>
              <a:gd name="connsiteX3" fmla="*/ 2327022 w 2327022"/>
              <a:gd name="connsiteY3" fmla="*/ 2503485 h 2747008"/>
              <a:gd name="connsiteX4" fmla="*/ 2083499 w 2327022"/>
              <a:gd name="connsiteY4" fmla="*/ 2747008 h 2747008"/>
              <a:gd name="connsiteX5" fmla="*/ 243523 w 2327022"/>
              <a:gd name="connsiteY5" fmla="*/ 2747008 h 2747008"/>
              <a:gd name="connsiteX6" fmla="*/ 0 w 2327022"/>
              <a:gd name="connsiteY6" fmla="*/ 2503485 h 2747008"/>
              <a:gd name="connsiteX7" fmla="*/ 0 w 2327022"/>
              <a:gd name="connsiteY7" fmla="*/ 243523 h 2747008"/>
              <a:gd name="connsiteX8" fmla="*/ 243523 w 2327022"/>
              <a:gd name="connsiteY8" fmla="*/ 0 h 27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7022" h="2747008">
                <a:moveTo>
                  <a:pt x="243523" y="0"/>
                </a:moveTo>
                <a:lnTo>
                  <a:pt x="2083499" y="0"/>
                </a:lnTo>
                <a:cubicBezTo>
                  <a:pt x="2217993" y="0"/>
                  <a:pt x="2327022" y="109029"/>
                  <a:pt x="2327022" y="243523"/>
                </a:cubicBezTo>
                <a:lnTo>
                  <a:pt x="2327022" y="2503485"/>
                </a:lnTo>
                <a:cubicBezTo>
                  <a:pt x="2327022" y="2637979"/>
                  <a:pt x="2217993" y="2747008"/>
                  <a:pt x="2083499" y="2747008"/>
                </a:cubicBezTo>
                <a:lnTo>
                  <a:pt x="243523" y="2747008"/>
                </a:lnTo>
                <a:cubicBezTo>
                  <a:pt x="109029" y="2747008"/>
                  <a:pt x="0" y="2637979"/>
                  <a:pt x="0" y="2503485"/>
                </a:cubicBezTo>
                <a:lnTo>
                  <a:pt x="0" y="243523"/>
                </a:lnTo>
                <a:cubicBezTo>
                  <a:pt x="0" y="109029"/>
                  <a:pt x="109029" y="0"/>
                  <a:pt x="243523" y="0"/>
                </a:cubicBezTo>
                <a:close/>
              </a:path>
            </a:pathLst>
          </a:custGeom>
        </p:spPr>
        <p:txBody>
          <a:bodyPr wrap="square">
            <a:noAutofit/>
          </a:bodyPr>
          <a:lstStyle>
            <a:lvl1pPr>
              <a:defRPr>
                <a:latin typeface="字魂59号-创粗黑" panose="00000500000000000000" pitchFamily="2" charset="-122"/>
                <a:ea typeface="字魂59号-创粗黑" panose="00000500000000000000" pitchFamily="2" charset="-122"/>
              </a:defRPr>
            </a:lvl1pPr>
          </a:lstStyle>
          <a:p>
            <a:endParaRPr lang="zh-CN" altLang="en-US" dirty="0"/>
          </a:p>
        </p:txBody>
      </p:sp>
    </p:spTree>
    <p:extLst>
      <p:ext uri="{BB962C8B-B14F-4D97-AF65-F5344CB8AC3E}">
        <p14:creationId xmlns:p14="http://schemas.microsoft.com/office/powerpoint/2010/main" val="911653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4460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fi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9371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D406ACE-23EA-45E8-B63F-D9A2B9C4A553}"/>
              </a:ext>
            </a:extLst>
          </p:cNvPr>
          <p:cNvPicPr>
            <a:picLocks noChangeAspect="1"/>
          </p:cNvPicPr>
          <p:nvPr userDrawn="1"/>
        </p:nvPicPr>
        <p:blipFill>
          <a:blip r:embed="rId9"/>
          <a:stretch>
            <a:fillRect/>
          </a:stretch>
        </p:blipFill>
        <p:spPr>
          <a:xfrm>
            <a:off x="0" y="1"/>
            <a:ext cx="12192000" cy="6857999"/>
          </a:xfrm>
          <a:prstGeom prst="rect">
            <a:avLst/>
          </a:prstGeom>
        </p:spPr>
      </p:pic>
    </p:spTree>
    <p:extLst>
      <p:ext uri="{BB962C8B-B14F-4D97-AF65-F5344CB8AC3E}">
        <p14:creationId xmlns:p14="http://schemas.microsoft.com/office/powerpoint/2010/main" val="2552996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72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027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7.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71DD-35DE-8B5E-8CF3-5DF9A870DA08}"/>
              </a:ext>
            </a:extLst>
          </p:cNvPr>
          <p:cNvPicPr>
            <a:picLocks noChangeAspect="1"/>
          </p:cNvPicPr>
          <p:nvPr/>
        </p:nvPicPr>
        <p:blipFill>
          <a:blip r:embed="rId2"/>
          <a:stretch>
            <a:fillRect/>
          </a:stretch>
        </p:blipFill>
        <p:spPr>
          <a:xfrm>
            <a:off x="2135742" y="848742"/>
            <a:ext cx="8169348" cy="1066892"/>
          </a:xfrm>
          <a:prstGeom prst="rect">
            <a:avLst/>
          </a:prstGeom>
        </p:spPr>
      </p:pic>
      <p:pic>
        <p:nvPicPr>
          <p:cNvPr id="3" name="Picture 2">
            <a:extLst>
              <a:ext uri="{FF2B5EF4-FFF2-40B4-BE49-F238E27FC236}">
                <a16:creationId xmlns:a16="http://schemas.microsoft.com/office/drawing/2014/main" id="{095BD3CC-9D0D-2E4C-A387-3BF178A74CE7}"/>
              </a:ext>
            </a:extLst>
          </p:cNvPr>
          <p:cNvPicPr>
            <a:picLocks noChangeAspect="1"/>
          </p:cNvPicPr>
          <p:nvPr/>
        </p:nvPicPr>
        <p:blipFill>
          <a:blip r:embed="rId3"/>
          <a:stretch>
            <a:fillRect/>
          </a:stretch>
        </p:blipFill>
        <p:spPr>
          <a:xfrm>
            <a:off x="2568597" y="1382190"/>
            <a:ext cx="7303641" cy="1164437"/>
          </a:xfrm>
          <a:prstGeom prst="rect">
            <a:avLst/>
          </a:prstGeom>
        </p:spPr>
      </p:pic>
      <p:sp>
        <p:nvSpPr>
          <p:cNvPr id="4" name="TextBox 3">
            <a:extLst>
              <a:ext uri="{FF2B5EF4-FFF2-40B4-BE49-F238E27FC236}">
                <a16:creationId xmlns:a16="http://schemas.microsoft.com/office/drawing/2014/main" id="{B7313559-B0A4-92C3-4804-B7C568EFF3D1}"/>
              </a:ext>
            </a:extLst>
          </p:cNvPr>
          <p:cNvSpPr txBox="1"/>
          <p:nvPr/>
        </p:nvSpPr>
        <p:spPr>
          <a:xfrm>
            <a:off x="1183760" y="2753501"/>
            <a:ext cx="9824483" cy="2431435"/>
          </a:xfrm>
          <a:prstGeom prst="rect">
            <a:avLst/>
          </a:prstGeom>
          <a:noFill/>
        </p:spPr>
        <p:txBody>
          <a:bodyPr wrap="square">
            <a:spAutoFit/>
          </a:bodyPr>
          <a:lstStyle/>
          <a:p>
            <a:pPr algn="ctr" defTabSz="914492">
              <a:defRPr/>
            </a:pPr>
            <a:r>
              <a:rPr lang="en-US" sz="4000" b="1" dirty="0">
                <a:solidFill>
                  <a:srgbClr val="002060"/>
                </a:solidFill>
                <a:latin typeface="Times New Roman" panose="02020603050405020304" pitchFamily="18" charset="0"/>
                <a:cs typeface="Times New Roman" panose="02020603050405020304" pitchFamily="18" charset="0"/>
              </a:rPr>
              <a:t>MÔN:</a:t>
            </a:r>
            <a:r>
              <a:rPr lang="vi-VN" sz="40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lang="vi-VN"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en-US" sz="4000" b="1" dirty="0" err="1">
                <a:solidFill>
                  <a:srgbClr val="002060"/>
                </a:solidFill>
                <a:latin typeface="Times New Roman" panose="02020603050405020304" pitchFamily="18" charset="0"/>
                <a:cs typeface="Times New Roman" panose="02020603050405020304" pitchFamily="18" charset="0"/>
              </a:rPr>
              <a:t>Ôn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tập</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tổng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hợp</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cuối</a:t>
            </a:r>
            <a:r>
              <a:rPr lang="en-US" sz="4000" b="1" dirty="0">
                <a:solidFill>
                  <a:srgbClr val="002060"/>
                </a:solidFill>
                <a:latin typeface="Times New Roman" panose="02020603050405020304" pitchFamily="18" charset="0"/>
                <a:cs typeface="Times New Roman" panose="02020603050405020304" pitchFamily="18" charset="0"/>
              </a:rPr>
              <a:t> HKI</a:t>
            </a:r>
          </a:p>
          <a:p>
            <a:pPr algn="ctr" defTabSz="914492">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vi-VN" sz="3200" b="1" i="1" dirty="0">
                <a:latin typeface="Times New Roman" panose="02020603050405020304" pitchFamily="18" charset="0"/>
                <a:cs typeface="Times New Roman" panose="02020603050405020304" pitchFamily="18" charset="0"/>
              </a:rPr>
              <a:t>Giáo viên: </a:t>
            </a:r>
            <a:r>
              <a:rPr lang="en-US" sz="3200" b="1" i="1" dirty="0" err="1">
                <a:latin typeface="Times New Roman" panose="02020603050405020304" pitchFamily="18" charset="0"/>
                <a:cs typeface="Times New Roman" panose="02020603050405020304" pitchFamily="18" charset="0"/>
              </a:rPr>
              <a:t>Nguyễn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Thị</a:t>
            </a:r>
            <a:r>
              <a:rPr lang="en-US" sz="3200" b="1" i="1" dirty="0">
                <a:latin typeface="Times New Roman" panose="02020603050405020304" pitchFamily="18" charset="0"/>
                <a:cs typeface="Times New Roman" panose="02020603050405020304" pitchFamily="18" charset="0"/>
              </a:rPr>
              <a:t> Lan </a:t>
            </a:r>
            <a:r>
              <a:rPr lang="en-US" sz="3200" b="1" i="1" dirty="0" err="1">
                <a:latin typeface="Times New Roman" panose="02020603050405020304" pitchFamily="18" charset="0"/>
                <a:cs typeface="Times New Roman" panose="02020603050405020304" pitchFamily="18" charset="0"/>
              </a:rPr>
              <a:t>Hương</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Hình ảnh 23" descr="Ảnh có chứa đồ chơi, búp bê, đồ họa véc-tơ&#10;&#10;Mô tả được tạo tự động">
            <a:extLst>
              <a:ext uri="{FF2B5EF4-FFF2-40B4-BE49-F238E27FC236}">
                <a16:creationId xmlns:a16="http://schemas.microsoft.com/office/drawing/2014/main" id="{D3AC7944-6953-898E-4FB7-EB717255C5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93" b="95636" l="10000" r="90000">
                        <a14:foregroundMark x1="58500" y1="22960" x2="48500" y2="39279"/>
                        <a14:foregroundMark x1="46293" y1="47565" x2="42333" y2="62429"/>
                        <a14:foregroundMark x1="48500" y1="39279" x2="46933" y2="45161"/>
                        <a14:foregroundMark x1="42333" y1="62429" x2="46500" y2="56546"/>
                        <a14:foregroundMark x1="49927" y1="45161" x2="52667" y2="36053"/>
                        <a14:foregroundMark x1="49755" y1="45731" x2="49927" y2="45161"/>
                        <a14:foregroundMark x1="49698" y1="45920" x2="49755" y2="45731"/>
                        <a14:foregroundMark x1="49412" y1="46869" x2="49698" y2="45920"/>
                        <a14:foregroundMark x1="46500" y1="56546" x2="49412" y2="46869"/>
                        <a14:foregroundMark x1="49833" y1="39469" x2="53833" y2="57875"/>
                        <a14:foregroundMark x1="53833" y1="57875" x2="54333" y2="58634"/>
                        <a14:foregroundMark x1="45000" y1="22960" x2="43667" y2="35294"/>
                        <a14:foregroundMark x1="54833" y1="5693" x2="54833" y2="5693"/>
                        <a14:foregroundMark x1="60667" y1="90702" x2="60667" y2="90702"/>
                        <a14:foregroundMark x1="63974" y1="85259" x2="60333" y2="93548"/>
                        <a14:foregroundMark x1="60333" y1="93548" x2="57500" y2="95636"/>
                        <a14:foregroundMark x1="57667" y1="88425" x2="64167" y2="88235"/>
                        <a14:foregroundMark x1="64167" y1="88235" x2="64711" y2="86642"/>
                        <a14:foregroundMark x1="59833" y1="91082" x2="59833" y2="91082"/>
                        <a14:foregroundMark x1="31500" y1="69450" x2="31500" y2="69450"/>
                        <a14:foregroundMark x1="30500" y1="68501" x2="30500" y2="68501"/>
                        <a14:foregroundMark x1="29333" y1="67362" x2="29333" y2="67362"/>
                        <a14:backgroundMark x1="46833" y1="45920" x2="46833" y2="45920"/>
                        <a14:backgroundMark x1="46500" y1="46110" x2="46500" y2="46110"/>
                        <a14:backgroundMark x1="47333" y1="45920" x2="47333" y2="45920"/>
                        <a14:backgroundMark x1="47500" y1="45731" x2="47500" y2="45731"/>
                        <a14:backgroundMark x1="47000" y1="45161" x2="47000" y2="45161"/>
                        <a14:backgroundMark x1="46500" y1="46869" x2="46500" y2="46869"/>
                        <a14:backgroundMark x1="46167" y1="46300" x2="47000" y2="46300"/>
                        <a14:backgroundMark x1="65333" y1="79696" x2="67167" y2="85958"/>
                        <a14:backgroundMark x1="65167" y1="79127" x2="67667" y2="83681"/>
                        <a14:backgroundMark x1="65167" y1="79886" x2="67167" y2="85579"/>
                      </a14:backgroundRemoval>
                    </a14:imgEffect>
                  </a14:imgLayer>
                </a14:imgProps>
              </a:ext>
              <a:ext uri="{28A0092B-C50C-407E-A947-70E740481C1C}">
                <a14:useLocalDpi xmlns:a14="http://schemas.microsoft.com/office/drawing/2010/main" val="0"/>
              </a:ext>
            </a:extLst>
          </a:blip>
          <a:stretch>
            <a:fillRect/>
          </a:stretch>
        </p:blipFill>
        <p:spPr>
          <a:xfrm>
            <a:off x="7914009" y="2467526"/>
            <a:ext cx="5334868" cy="4685793"/>
          </a:xfrm>
          <a:prstGeom prst="rect">
            <a:avLst/>
          </a:prstGeom>
        </p:spPr>
      </p:pic>
      <p:pic>
        <p:nvPicPr>
          <p:cNvPr id="10" name="Graphic 14">
            <a:extLst>
              <a:ext uri="{FF2B5EF4-FFF2-40B4-BE49-F238E27FC236}">
                <a16:creationId xmlns:a16="http://schemas.microsoft.com/office/drawing/2014/main" id="{3937062C-AB54-6271-BC82-E4676C5B9D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8302" y="2927012"/>
            <a:ext cx="8829040" cy="2804160"/>
          </a:xfrm>
          <a:prstGeom prst="rect">
            <a:avLst/>
          </a:prstGeom>
        </p:spPr>
      </p:pic>
      <p:sp>
        <p:nvSpPr>
          <p:cNvPr id="16" name="TextBox 15">
            <a:extLst>
              <a:ext uri="{FF2B5EF4-FFF2-40B4-BE49-F238E27FC236}">
                <a16:creationId xmlns:a16="http://schemas.microsoft.com/office/drawing/2014/main" id="{11717F9F-A808-8CD0-A946-412EB7E54678}"/>
              </a:ext>
            </a:extLst>
          </p:cNvPr>
          <p:cNvSpPr txBox="1"/>
          <p:nvPr/>
        </p:nvSpPr>
        <p:spPr>
          <a:xfrm>
            <a:off x="844064" y="3051819"/>
            <a:ext cx="8057515" cy="255454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T</a:t>
            </a:r>
            <a:r>
              <a:rPr lang="vi-VN" sz="3200" b="1" dirty="0">
                <a:latin typeface="Calibri" panose="020F0502020204030204" pitchFamily="34" charset="0"/>
                <a:cs typeface="Calibri" panose="020F0502020204030204" pitchFamily="34" charset="0"/>
              </a:rPr>
              <a:t>hi tìm các câu ca dao tục ngữ thể hiện lòng biết ơn với người có công với quê hương đất nước, tôn trọng người khác, vượt qua khó khăn, ý thức bảo vệ môi trường sống, bảo vệ cái đúng cái tốt.</a:t>
            </a:r>
            <a:endParaRPr lang="en-US" sz="3200" b="1" dirty="0">
              <a:latin typeface="Calibri" panose="020F0502020204030204" pitchFamily="34" charset="0"/>
              <a:cs typeface="Calibri" panose="020F0502020204030204" pitchFamily="34" charset="0"/>
            </a:endParaRPr>
          </a:p>
        </p:txBody>
      </p:sp>
      <p:pic>
        <p:nvPicPr>
          <p:cNvPr id="3" name="Picture 2" descr="A green and red text on a black background&#10;&#10;Description automatically generated">
            <a:extLst>
              <a:ext uri="{FF2B5EF4-FFF2-40B4-BE49-F238E27FC236}">
                <a16:creationId xmlns:a16="http://schemas.microsoft.com/office/drawing/2014/main" id="{8B3D8974-C9D6-91FE-712E-35B8D21460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6016" y="528227"/>
            <a:ext cx="3978676" cy="2273977"/>
          </a:xfrm>
          <a:prstGeom prst="rect">
            <a:avLst/>
          </a:prstGeom>
        </p:spPr>
      </p:pic>
    </p:spTree>
    <p:custDataLst>
      <p:tags r:id="rId1"/>
    </p:custDataLst>
    <p:extLst>
      <p:ext uri="{BB962C8B-B14F-4D97-AF65-F5344CB8AC3E}">
        <p14:creationId xmlns:p14="http://schemas.microsoft.com/office/powerpoint/2010/main" val="2087050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3" name="TextBox 2">
            <a:extLst>
              <a:ext uri="{FF2B5EF4-FFF2-40B4-BE49-F238E27FC236}">
                <a16:creationId xmlns:a16="http://schemas.microsoft.com/office/drawing/2014/main" id="{ADA98A0F-8B2C-E904-DBE6-506F52DDEBDC}"/>
              </a:ext>
            </a:extLst>
          </p:cNvPr>
          <p:cNvSpPr txBox="1"/>
          <p:nvPr/>
        </p:nvSpPr>
        <p:spPr>
          <a:xfrm>
            <a:off x="415319" y="1120676"/>
            <a:ext cx="6228080" cy="2308324"/>
          </a:xfrm>
          <a:prstGeom prst="rect">
            <a:avLst/>
          </a:prstGeom>
          <a:noFill/>
        </p:spPr>
        <p:txBody>
          <a:bodyPr wrap="square" rtlCol="0">
            <a:spAutoFit/>
          </a:bodyPr>
          <a:lstStyle/>
          <a:p>
            <a:pPr algn="ctr"/>
            <a:r>
              <a:rPr lang="vi-VN" sz="4800" b="1" dirty="0">
                <a:solidFill>
                  <a:srgbClr val="FFFF00"/>
                </a:solidFill>
                <a:latin typeface="Cambria" panose="02040503050406030204" pitchFamily="18" charset="0"/>
                <a:ea typeface="Cambria" panose="02040503050406030204" pitchFamily="18" charset="0"/>
              </a:rPr>
              <a:t>Hoạt Động 1: </a:t>
            </a:r>
            <a:endParaRPr lang="en-US" sz="4800" b="1" dirty="0">
              <a:solidFill>
                <a:srgbClr val="FFFF00"/>
              </a:solidFill>
              <a:latin typeface="Cambria" panose="02040503050406030204" pitchFamily="18" charset="0"/>
              <a:ea typeface="Cambria" panose="02040503050406030204" pitchFamily="18" charset="0"/>
            </a:endParaRPr>
          </a:p>
          <a:p>
            <a:pPr algn="ctr"/>
            <a:r>
              <a:rPr lang="vi-VN" sz="4800" dirty="0">
                <a:solidFill>
                  <a:schemeClr val="bg1"/>
                </a:solidFill>
                <a:latin typeface="Cambria" panose="02040503050406030204" pitchFamily="18" charset="0"/>
                <a:ea typeface="Cambria" panose="02040503050406030204" pitchFamily="18" charset="0"/>
              </a:rPr>
              <a:t>Tìm hiểu truyện: “Bảo vệ như thế là rất tốt” </a:t>
            </a:r>
            <a:endParaRPr lang="en-US" sz="4800" dirty="0">
              <a:solidFill>
                <a:schemeClr val="bg1"/>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5A6467B-0310-B78A-6370-F388791D511B}"/>
              </a:ext>
            </a:extLst>
          </p:cNvPr>
          <p:cNvSpPr txBox="1"/>
          <p:nvPr/>
        </p:nvSpPr>
        <p:spPr>
          <a:xfrm>
            <a:off x="974584" y="3908101"/>
            <a:ext cx="6099348" cy="369332"/>
          </a:xfrm>
          <a:prstGeom prst="rect">
            <a:avLst/>
          </a:prstGeom>
          <a:noFill/>
        </p:spPr>
        <p:txBody>
          <a:bodyPr wrap="square">
            <a:spAutoFit/>
          </a:bodyPr>
          <a:lstStyle/>
          <a:p>
            <a:r>
              <a:rPr lang="en-US" dirty="0"/>
              <a:t>https://www.youtube.com/watch?v=F0Jupzbunjs</a:t>
            </a:r>
          </a:p>
        </p:txBody>
      </p:sp>
    </p:spTree>
    <p:custDataLst>
      <p:tags r:id="rId1"/>
    </p:custDataLst>
    <p:extLst>
      <p:ext uri="{BB962C8B-B14F-4D97-AF65-F5344CB8AC3E}">
        <p14:creationId xmlns:p14="http://schemas.microsoft.com/office/powerpoint/2010/main" val="46483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Group 7">
            <a:extLst>
              <a:ext uri="{FF2B5EF4-FFF2-40B4-BE49-F238E27FC236}">
                <a16:creationId xmlns:a16="http://schemas.microsoft.com/office/drawing/2014/main" id="{EC400F36-4A84-72CF-0670-09E124920553}"/>
              </a:ext>
            </a:extLst>
          </p:cNvPr>
          <p:cNvGrpSpPr/>
          <p:nvPr/>
        </p:nvGrpSpPr>
        <p:grpSpPr>
          <a:xfrm>
            <a:off x="3413760" y="810260"/>
            <a:ext cx="6725920" cy="1963420"/>
            <a:chOff x="0" y="0"/>
            <a:chExt cx="2344882" cy="2167467"/>
          </a:xfrm>
        </p:grpSpPr>
        <p:sp>
          <p:nvSpPr>
            <p:cNvPr id="4" name="Freeform 8">
              <a:extLst>
                <a:ext uri="{FF2B5EF4-FFF2-40B4-BE49-F238E27FC236}">
                  <a16:creationId xmlns:a16="http://schemas.microsoft.com/office/drawing/2014/main" id="{8A3C8D89-600C-546D-9212-810FC62046C9}"/>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9">
              <a:extLst>
                <a:ext uri="{FF2B5EF4-FFF2-40B4-BE49-F238E27FC236}">
                  <a16:creationId xmlns:a16="http://schemas.microsoft.com/office/drawing/2014/main" id="{3E5426C8-238C-2CB4-3235-CF54757E35EA}"/>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16">
            <a:extLst>
              <a:ext uri="{FF2B5EF4-FFF2-40B4-BE49-F238E27FC236}">
                <a16:creationId xmlns:a16="http://schemas.microsoft.com/office/drawing/2014/main" id="{D10A3953-9FBE-2AA1-2C6C-061ED23AA225}"/>
              </a:ext>
            </a:extLst>
          </p:cNvPr>
          <p:cNvSpPr/>
          <p:nvPr/>
        </p:nvSpPr>
        <p:spPr>
          <a:xfrm>
            <a:off x="5442199" y="60925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7048E96-BF0E-0A05-0839-01AD266F5BA1}"/>
              </a:ext>
            </a:extLst>
          </p:cNvPr>
          <p:cNvSpPr txBox="1"/>
          <p:nvPr/>
        </p:nvSpPr>
        <p:spPr>
          <a:xfrm>
            <a:off x="3408680" y="1277620"/>
            <a:ext cx="6619988"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Video câu chuyện nói về nhân vật nào? </a:t>
            </a:r>
          </a:p>
        </p:txBody>
      </p:sp>
      <p:sp>
        <p:nvSpPr>
          <p:cNvPr id="10" name="Freeform 15">
            <a:extLst>
              <a:ext uri="{FF2B5EF4-FFF2-40B4-BE49-F238E27FC236}">
                <a16:creationId xmlns:a16="http://schemas.microsoft.com/office/drawing/2014/main" id="{1E48F294-D3F9-0407-B406-D23818F11556}"/>
              </a:ext>
            </a:extLst>
          </p:cNvPr>
          <p:cNvSpPr/>
          <p:nvPr/>
        </p:nvSpPr>
        <p:spPr>
          <a:xfrm>
            <a:off x="599440" y="2743200"/>
            <a:ext cx="2590800" cy="4114800"/>
          </a:xfrm>
          <a:custGeom>
            <a:avLst/>
            <a:gdLst/>
            <a:ahLst/>
            <a:cxnLst/>
            <a:rect l="l" t="t" r="r" b="b"/>
            <a:pathLst>
              <a:path w="4346326" h="6781580">
                <a:moveTo>
                  <a:pt x="4346326" y="0"/>
                </a:moveTo>
                <a:lnTo>
                  <a:pt x="0" y="0"/>
                </a:lnTo>
                <a:lnTo>
                  <a:pt x="0" y="6781579"/>
                </a:lnTo>
                <a:lnTo>
                  <a:pt x="4346326" y="6781579"/>
                </a:lnTo>
                <a:lnTo>
                  <a:pt x="4346326" y="0"/>
                </a:lnTo>
                <a:close/>
              </a:path>
            </a:pathLst>
          </a:custGeom>
          <a:blipFill>
            <a:blip r:embed="rId7"/>
            <a:stretch>
              <a:fillRect/>
            </a:stretch>
          </a:blipFill>
        </p:spPr>
        <p:txBody>
          <a:bodyPr/>
          <a:lstStyle/>
          <a:p>
            <a:endParaRPr lang="en-US"/>
          </a:p>
        </p:txBody>
      </p:sp>
      <p:grpSp>
        <p:nvGrpSpPr>
          <p:cNvPr id="11" name="Group 7">
            <a:extLst>
              <a:ext uri="{FF2B5EF4-FFF2-40B4-BE49-F238E27FC236}">
                <a16:creationId xmlns:a16="http://schemas.microsoft.com/office/drawing/2014/main" id="{74531C11-7947-D0DC-F56C-6240FF086E5B}"/>
              </a:ext>
            </a:extLst>
          </p:cNvPr>
          <p:cNvGrpSpPr/>
          <p:nvPr/>
        </p:nvGrpSpPr>
        <p:grpSpPr>
          <a:xfrm>
            <a:off x="4003040" y="3370580"/>
            <a:ext cx="6725920" cy="2379980"/>
            <a:chOff x="0" y="0"/>
            <a:chExt cx="2344882" cy="2167467"/>
          </a:xfrm>
        </p:grpSpPr>
        <p:sp>
          <p:nvSpPr>
            <p:cNvPr id="12" name="Freeform 8">
              <a:extLst>
                <a:ext uri="{FF2B5EF4-FFF2-40B4-BE49-F238E27FC236}">
                  <a16:creationId xmlns:a16="http://schemas.microsoft.com/office/drawing/2014/main" id="{E2DC57D5-8D27-1652-D989-96C64E1091AD}"/>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id="{ECC8C900-F00F-1AF9-D233-1B895BA29198}"/>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6">
            <a:extLst>
              <a:ext uri="{FF2B5EF4-FFF2-40B4-BE49-F238E27FC236}">
                <a16:creationId xmlns:a16="http://schemas.microsoft.com/office/drawing/2014/main" id="{8333FF58-3F2A-2C07-B788-A4A3A5E90D7D}"/>
              </a:ext>
            </a:extLst>
          </p:cNvPr>
          <p:cNvSpPr/>
          <p:nvPr/>
        </p:nvSpPr>
        <p:spPr>
          <a:xfrm>
            <a:off x="6031479" y="316957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9CC9178D-014B-9539-5991-6EE5AADED7C3}"/>
              </a:ext>
            </a:extLst>
          </p:cNvPr>
          <p:cNvSpPr txBox="1"/>
          <p:nvPr/>
        </p:nvSpPr>
        <p:spPr>
          <a:xfrm>
            <a:off x="3977640" y="3787140"/>
            <a:ext cx="6619988"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spTree>
    <p:custDataLst>
      <p:tags r:id="rId1"/>
    </p:custDataLst>
    <p:extLst>
      <p:ext uri="{BB962C8B-B14F-4D97-AF65-F5344CB8AC3E}">
        <p14:creationId xmlns:p14="http://schemas.microsoft.com/office/powerpoint/2010/main" val="190058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1295849"/>
            <a:ext cx="8593667" cy="1305111"/>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defTabSz="609630">
                <a:defRPr/>
              </a:pPr>
              <a:endParaRPr lang="en-US" sz="1200">
                <a:solidFill>
                  <a:prstClr val="black"/>
                </a:solidFill>
                <a:latin typeface="Calibri"/>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algn="ctr" defTabSz="609630">
                <a:lnSpc>
                  <a:spcPts val="1773"/>
                </a:lnSpc>
                <a:spcBef>
                  <a:spcPct val="0"/>
                </a:spcBef>
                <a:defRPr/>
              </a:pPr>
              <a:endParaRPr sz="1200">
                <a:solidFill>
                  <a:prstClr val="black"/>
                </a:solidFill>
                <a:latin typeface="Calibri"/>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2062480" y="1752600"/>
            <a:ext cx="8300720" cy="553998"/>
          </a:xfrm>
          <a:prstGeom prst="rect">
            <a:avLst/>
          </a:prstGeom>
        </p:spPr>
        <p:txBody>
          <a:bodyPr wrap="square" lIns="0" tIns="0" rIns="0" bIns="0" rtlCol="0" anchor="t">
            <a:spAutoFit/>
          </a:bodyPr>
          <a:lstStyle/>
          <a:p>
            <a:pPr algn="ctr" defTabSz="609630">
              <a:spcBef>
                <a:spcPct val="0"/>
              </a:spcBef>
            </a:pPr>
            <a:r>
              <a:rPr lang="vi-VN" sz="3600" b="1" dirty="0">
                <a:solidFill>
                  <a:srgbClr val="000000"/>
                </a:solidFill>
                <a:latin typeface="Cambria" panose="02040503050406030204" pitchFamily="18" charset="0"/>
                <a:ea typeface="Cambria" panose="02040503050406030204" pitchFamily="18" charset="0"/>
              </a:rPr>
              <a:t>Video câu chuyện nói về nhân vật nào? </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575560"/>
            <a:ext cx="7924800" cy="3810000"/>
            <a:chOff x="0" y="-50339"/>
            <a:chExt cx="3612726" cy="328688"/>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defTabSz="609630">
                <a:defRPr/>
              </a:pPr>
              <a:endParaRPr lang="en-US" sz="733" b="1">
                <a:solidFill>
                  <a:prstClr val="black"/>
                </a:solidFill>
                <a:latin typeface="Calibri"/>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0" y="-50339"/>
              <a:ext cx="3612726" cy="328688"/>
            </a:xfrm>
            <a:prstGeom prst="rect">
              <a:avLst/>
            </a:prstGeom>
          </p:spPr>
          <p:txBody>
            <a:bodyPr lIns="33867" tIns="33867" rIns="33867" bIns="33867" rtlCol="0" anchor="ctr"/>
            <a:lstStyle/>
            <a:p>
              <a:pPr algn="just" defTabSz="609630">
                <a:lnSpc>
                  <a:spcPct val="120000"/>
                </a:lnSpc>
              </a:pPr>
              <a:r>
                <a:rPr lang="vi-VN" sz="6000" i="1" dirty="0">
                  <a:solidFill>
                    <a:srgbClr val="FF0000"/>
                  </a:solidFill>
                  <a:latin typeface="Cambria" panose="02040503050406030204" pitchFamily="18" charset="0"/>
                  <a:ea typeface="Cambria" panose="02040503050406030204" pitchFamily="18" charset="0"/>
                </a:rPr>
                <a:t>Bác Hồ và đồng chí đơn vị bảo vệ Bác Hồ.</a:t>
              </a:r>
              <a:endParaRPr lang="en-US" sz="6000" dirty="0">
                <a:solidFill>
                  <a:srgbClr val="FF000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72121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1061720"/>
            <a:ext cx="9469120"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000000"/>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Cái đúng cái tốt cần bảo vệ trong câu chuyện trên là tính cảnh giác, bảo vệ an toàn, trách nhiệm và không làm trái luật của anh chiến sĩ Nha. Lời nói của Bác thể hiện rằng việc làm của anh Nha là một việc làm đúng và cần phải được bảo vệ.</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32245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99060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Theo em, vì sao chúng ta cần bảo vệ cái đúng, cái tốt?</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Theo em cần phải bảo vệ cái đúng cái tốt vì: Cái đúng cái tốt thường liên quan đến đạo đức và giá trị của mỗi con người, nên bảo vệ được cái đúng cái tốt là bảo </a:t>
              </a:r>
              <a:r>
                <a:rPr kumimoji="0" lang="en-US" sz="2800" b="0"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vệ</a:t>
              </a: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sự công bằng, tử tế và trách nhiệm, giúp chúng ta duy trì một xã hội công bằng minh bạch.</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3951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92543A0-49BA-1D11-5246-628B8282D1AF}"/>
              </a:ext>
            </a:extLst>
          </p:cNvPr>
          <p:cNvSpPr txBox="1"/>
          <p:nvPr/>
        </p:nvSpPr>
        <p:spPr>
          <a:xfrm>
            <a:off x="1188720" y="629920"/>
            <a:ext cx="9977120" cy="12003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Xử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lý</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Thảo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luận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sau</a:t>
            </a:r>
            <a:r>
              <a:rPr lang="en-US" sz="3600" b="1" dirty="0">
                <a:latin typeface="Cambria" panose="02040503050406030204" pitchFamily="18" charset="0"/>
                <a:ea typeface="Cambria" panose="02040503050406030204" pitchFamily="18" charset="0"/>
              </a:rPr>
              <a:t>:</a:t>
            </a:r>
          </a:p>
        </p:txBody>
      </p:sp>
      <p:grpSp>
        <p:nvGrpSpPr>
          <p:cNvPr id="7" name="Group 7">
            <a:extLst>
              <a:ext uri="{FF2B5EF4-FFF2-40B4-BE49-F238E27FC236}">
                <a16:creationId xmlns:a16="http://schemas.microsoft.com/office/drawing/2014/main" id="{0507B21F-8087-7BA2-DFE2-016A60D174D7}"/>
              </a:ext>
            </a:extLst>
          </p:cNvPr>
          <p:cNvGrpSpPr/>
          <p:nvPr/>
        </p:nvGrpSpPr>
        <p:grpSpPr>
          <a:xfrm>
            <a:off x="1625600" y="1846580"/>
            <a:ext cx="8707120" cy="2075180"/>
            <a:chOff x="0" y="0"/>
            <a:chExt cx="2344882" cy="2167467"/>
          </a:xfrm>
        </p:grpSpPr>
        <p:sp>
          <p:nvSpPr>
            <p:cNvPr id="8" name="Freeform 8">
              <a:extLst>
                <a:ext uri="{FF2B5EF4-FFF2-40B4-BE49-F238E27FC236}">
                  <a16:creationId xmlns:a16="http://schemas.microsoft.com/office/drawing/2014/main" id="{929759EC-C1B6-C4BC-742E-A1886F4D5131}"/>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8DD9D5A8-1C52-A572-798F-0EE6925B748E}"/>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3C0F4D4A-89B8-938D-F46A-06200082FC03}"/>
              </a:ext>
            </a:extLst>
          </p:cNvPr>
          <p:cNvSpPr txBox="1"/>
          <p:nvPr/>
        </p:nvSpPr>
        <p:spPr>
          <a:xfrm>
            <a:off x="1626600" y="1907540"/>
            <a:ext cx="8756919" cy="1938992"/>
          </a:xfrm>
          <a:prstGeom prst="rect">
            <a:avLst/>
          </a:prstGeom>
          <a:noFill/>
        </p:spPr>
        <p:txBody>
          <a:bodyPr wrap="square" rtlCol="0">
            <a:spAutoFit/>
          </a:bodyPr>
          <a:lstStyle/>
          <a:p>
            <a:pPr lvl="0" algn="just"/>
            <a:r>
              <a:rPr lang="vi-VN" sz="2400" dirty="0">
                <a:solidFill>
                  <a:prstClr val="black"/>
                </a:solidFill>
                <a:latin typeface="Cambria" panose="02040503050406030204" pitchFamily="18" charset="0"/>
                <a:ea typeface="Cambria" panose="02040503050406030204" pitchFamily="18" charset="0"/>
              </a:rPr>
              <a:t>a</a:t>
            </a:r>
            <a:r>
              <a:rPr lang="en-US" sz="2400" dirty="0">
                <a:solidFill>
                  <a:prstClr val="black"/>
                </a:solidFill>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rPr>
              <a:t>  Trên đường đi học về, Dũng và Phong thấy một số bạn đang chui qua lỗ hổng hàng rào để hái ổi của một nhà dân bên đường. Dũng nói với Phong: “Mình phải ngăn các bạn kia lại!". Phong kéo tay Dũng và nói: "Thôi, mặc kệ đi!".</a:t>
            </a:r>
          </a:p>
          <a:p>
            <a:pPr lvl="0" algn="just"/>
            <a:r>
              <a:rPr lang="vi-VN" sz="2400" dirty="0">
                <a:solidFill>
                  <a:prstClr val="black"/>
                </a:solidFill>
                <a:latin typeface="Cambria" panose="02040503050406030204" pitchFamily="18" charset="0"/>
                <a:ea typeface="Cambria" panose="02040503050406030204" pitchFamily="18" charset="0"/>
              </a:rPr>
              <a:t>Nếu có mặt ở đó, em sẽ làm gì?</a:t>
            </a:r>
          </a:p>
        </p:txBody>
      </p:sp>
      <p:grpSp>
        <p:nvGrpSpPr>
          <p:cNvPr id="12" name="Group 7">
            <a:extLst>
              <a:ext uri="{FF2B5EF4-FFF2-40B4-BE49-F238E27FC236}">
                <a16:creationId xmlns:a16="http://schemas.microsoft.com/office/drawing/2014/main" id="{5706FCAA-BBA4-2F89-D459-739B803B08A4}"/>
              </a:ext>
            </a:extLst>
          </p:cNvPr>
          <p:cNvGrpSpPr/>
          <p:nvPr/>
        </p:nvGrpSpPr>
        <p:grpSpPr>
          <a:xfrm>
            <a:off x="1615440" y="4163060"/>
            <a:ext cx="8707120" cy="2075180"/>
            <a:chOff x="0" y="0"/>
            <a:chExt cx="2344882" cy="2167467"/>
          </a:xfrm>
        </p:grpSpPr>
        <p:sp>
          <p:nvSpPr>
            <p:cNvPr id="13" name="Freeform 8">
              <a:extLst>
                <a:ext uri="{FF2B5EF4-FFF2-40B4-BE49-F238E27FC236}">
                  <a16:creationId xmlns:a16="http://schemas.microsoft.com/office/drawing/2014/main" id="{08E8FC84-5648-BEF5-2C44-59D9E91EDBF0}"/>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9">
              <a:extLst>
                <a:ext uri="{FF2B5EF4-FFF2-40B4-BE49-F238E27FC236}">
                  <a16:creationId xmlns:a16="http://schemas.microsoft.com/office/drawing/2014/main" id="{95472044-1E5D-89E5-14BF-564D17C3DE53}"/>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436FC684-9ABA-7D3B-BBF9-6C222E6C0E94}"/>
              </a:ext>
            </a:extLst>
          </p:cNvPr>
          <p:cNvSpPr txBox="1"/>
          <p:nvPr/>
        </p:nvSpPr>
        <p:spPr>
          <a:xfrm>
            <a:off x="1616440" y="4224020"/>
            <a:ext cx="8756919" cy="1815882"/>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a:t>
            </a:r>
            <a:r>
              <a:rPr lang="en-US" sz="2800" dirty="0">
                <a:solidFill>
                  <a:prstClr val="black"/>
                </a:solidFill>
                <a:latin typeface="Cambria" panose="02040503050406030204" pitchFamily="18" charset="0"/>
                <a:ea typeface="Cambria" panose="02040503050406030204" pitchFamily="18" charset="0"/>
              </a:rPr>
              <a:t>)</a:t>
            </a:r>
            <a:r>
              <a:rPr lang="vi-VN" sz="2800" dirty="0">
                <a:solidFill>
                  <a:prstClr val="black"/>
                </a:solidFill>
                <a:latin typeface="Cambria" panose="02040503050406030204" pitchFamily="18" charset="0"/>
                <a:ea typeface="Cambria" panose="02040503050406030204" pitchFamily="18" charset="0"/>
              </a:rPr>
              <a:t>  Nhung có sở thích làm đồ tái chế nên thường thu thập chai nhựa, hộp giấy bỏ đi. Một số bạn chế giễu, trêu chọc và gọi bạn là “Nhung nhặt rác”.</a:t>
            </a:r>
          </a:p>
          <a:p>
            <a:pPr lvl="0" algn="just"/>
            <a:r>
              <a:rPr lang="vi-VN" sz="2800" dirty="0">
                <a:solidFill>
                  <a:prstClr val="black"/>
                </a:solidFill>
                <a:latin typeface="Cambria" panose="02040503050406030204" pitchFamily="18" charset="0"/>
                <a:ea typeface="Cambria" panose="02040503050406030204" pitchFamily="18" charset="0"/>
              </a:rPr>
              <a:t>Nếu chứng kiến việc làm đó của các bạn, em sẽ làm gì?</a:t>
            </a:r>
          </a:p>
        </p:txBody>
      </p:sp>
    </p:spTree>
    <p:custDataLst>
      <p:tags r:id="rId1"/>
    </p:custDataLst>
    <p:extLst>
      <p:ext uri="{BB962C8B-B14F-4D97-AF65-F5344CB8AC3E}">
        <p14:creationId xmlns:p14="http://schemas.microsoft.com/office/powerpoint/2010/main" val="169994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b="1" dirty="0" err="1">
                <a:solidFill>
                  <a:srgbClr val="FF0000"/>
                </a:solidFill>
                <a:latin typeface="Cambria" panose="02040503050406030204" pitchFamily="18" charset="0"/>
                <a:ea typeface="Cambria" panose="02040503050406030204" pitchFamily="18" charset="0"/>
              </a:rPr>
              <a:t>Tình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huống</a:t>
            </a:r>
            <a:r>
              <a:rPr lang="en-US" sz="4000" b="1" dirty="0">
                <a:solidFill>
                  <a:srgbClr val="FF0000"/>
                </a:solidFill>
                <a:latin typeface="Cambria" panose="02040503050406030204" pitchFamily="18" charset="0"/>
                <a:ea typeface="Cambria" panose="02040503050406030204" pitchFamily="18" charset="0"/>
              </a:rPr>
              <a:t> a: </a:t>
            </a:r>
            <a:r>
              <a:rPr lang="en-US" sz="4000" dirty="0" err="1">
                <a:solidFill>
                  <a:srgbClr val="FF0000"/>
                </a:solidFill>
                <a:latin typeface="Cambria" panose="02040503050406030204" pitchFamily="18" charset="0"/>
                <a:ea typeface="Cambria" panose="02040503050406030204" pitchFamily="18" charset="0"/>
              </a:rPr>
              <a:t>Nếu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mặt</a:t>
            </a:r>
            <a:r>
              <a:rPr lang="en-US" sz="4000" dirty="0">
                <a:solidFill>
                  <a:srgbClr val="FF0000"/>
                </a:solidFill>
                <a:latin typeface="Cambria" panose="02040503050406030204" pitchFamily="18" charset="0"/>
                <a:ea typeface="Cambria" panose="02040503050406030204" pitchFamily="18" charset="0"/>
              </a:rPr>
              <a:t> ở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sẽ</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ủng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hộ</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giúp</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lại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khuyên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một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tốt</a:t>
            </a:r>
            <a:r>
              <a:rPr lang="en-US" sz="4000" dirty="0">
                <a:solidFill>
                  <a:srgbClr val="FF0000"/>
                </a:solidFill>
                <a:latin typeface="Cambria" panose="02040503050406030204" pitchFamily="18" charset="0"/>
                <a:ea typeface="Cambria" panose="02040503050406030204" pitchFamily="18" charset="0"/>
              </a:rPr>
              <a:t>.</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1241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17000"/>
          </a:stretch>
        </a:blipFill>
        <a:effectLst/>
      </p:bgPr>
    </p:bg>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3600" b="1" dirty="0">
                <a:solidFill>
                  <a:srgbClr val="FF0000"/>
                </a:solidFill>
                <a:latin typeface="Cambria" panose="02040503050406030204" pitchFamily="18" charset="0"/>
                <a:ea typeface="Cambria" panose="02040503050406030204" pitchFamily="18" charset="0"/>
              </a:rPr>
              <a:t>Tình huống b: </a:t>
            </a:r>
            <a:r>
              <a:rPr lang="vi-VN" sz="3600" dirty="0">
                <a:solidFill>
                  <a:srgbClr val="FF0000"/>
                </a:solidFill>
                <a:latin typeface="Cambria" panose="02040503050406030204" pitchFamily="18" charset="0"/>
                <a:ea typeface="Cambria" panose="02040503050406030204" pitchFamily="18" charset="0"/>
              </a:rPr>
              <a:t>Nếu chứng kiến việc làm đó em sẽ bênh vực bạn Nhung và khuyên các bạn rằng việc làm của bạn Nhung là một việc làm tốt, bạn ấy đang sử dụng những chai nhựa hộp giấy đó để tái chế thành những món đồ có ích hơn mà lại còn bảo vệ được môi trường.</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extLst>
      <p:ext uri="{BB962C8B-B14F-4D97-AF65-F5344CB8AC3E}">
        <p14:creationId xmlns:p14="http://schemas.microsoft.com/office/powerpoint/2010/main" val="391545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620</Words>
  <Application>Microsoft Office PowerPoint</Application>
  <PresentationFormat>Widescreen</PresentationFormat>
  <Paragraphs>37</Paragraphs>
  <Slides>10</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Cambria</vt:lpstr>
      <vt:lpstr>Times New Roman</vt:lpstr>
      <vt:lpstr>字魂59号-创粗黑</vt:lpstr>
      <vt:lpstr>Office 主题</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56</cp:revision>
  <dcterms:created xsi:type="dcterms:W3CDTF">2022-08-11T22:54:19Z</dcterms:created>
  <dcterms:modified xsi:type="dcterms:W3CDTF">2024-12-26T01:26:02Z</dcterms:modified>
</cp:coreProperties>
</file>