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49" r:id="rId2"/>
    <p:sldId id="399" r:id="rId3"/>
    <p:sldId id="338" r:id="rId4"/>
    <p:sldId id="412" r:id="rId5"/>
    <p:sldId id="407" r:id="rId6"/>
    <p:sldId id="408" r:id="rId7"/>
    <p:sldId id="409" r:id="rId8"/>
    <p:sldId id="339" r:id="rId9"/>
    <p:sldId id="326" r:id="rId10"/>
    <p:sldId id="274" r:id="rId11"/>
    <p:sldId id="415" r:id="rId12"/>
  </p:sldIdLst>
  <p:sldSz cx="12161838"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2" autoAdjust="0"/>
    <p:restoredTop sz="90188" autoAdjust="0"/>
  </p:normalViewPr>
  <p:slideViewPr>
    <p:cSldViewPr>
      <p:cViewPr varScale="1">
        <p:scale>
          <a:sx n="108" d="100"/>
          <a:sy n="108" d="100"/>
        </p:scale>
        <p:origin x="720" y="184"/>
      </p:cViewPr>
      <p:guideLst>
        <p:guide orient="horz" pos="2160"/>
        <p:guide pos="383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12/29/24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E81773-F6B7-4EEA-B6AE-A59ABB33BE42}" type="slidenum">
              <a:rPr lang="en-US" smtClean="0"/>
              <a:t>1</a:t>
            </a:fld>
            <a:endParaRPr lang="en-US"/>
          </a:p>
        </p:txBody>
      </p:sp>
    </p:spTree>
    <p:extLst>
      <p:ext uri="{BB962C8B-B14F-4D97-AF65-F5344CB8AC3E}">
        <p14:creationId xmlns:p14="http://schemas.microsoft.com/office/powerpoint/2010/main" val="4292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32666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52615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89543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85693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360085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356744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138456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12/29/24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audio" Target="../media/media1.m4a"/><Relationship Id="rId7" Type="http://schemas.openxmlformats.org/officeDocument/2006/relationships/image" Target="../media/image2.GIF"/><Relationship Id="rId12" Type="http://schemas.openxmlformats.org/officeDocument/2006/relationships/image" Target="../media/image7.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1.wmf"/><Relationship Id="rId11" Type="http://schemas.openxmlformats.org/officeDocument/2006/relationships/image" Target="../media/image6.gif"/><Relationship Id="rId5" Type="http://schemas.openxmlformats.org/officeDocument/2006/relationships/notesSlide" Target="../notesSlides/notesSlide1.xml"/><Relationship Id="rId10" Type="http://schemas.openxmlformats.org/officeDocument/2006/relationships/image" Target="../media/image5.GIF"/><Relationship Id="rId4" Type="http://schemas.openxmlformats.org/officeDocument/2006/relationships/slideLayout" Target="../slideLayouts/slideLayout1.xml"/><Relationship Id="rId9"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hoa 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9258140" y="3913498"/>
            <a:ext cx="2841380" cy="285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3" descr="hoa 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010" y="4472366"/>
            <a:ext cx="2261204" cy="223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4"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72540" y="5766352"/>
            <a:ext cx="988149" cy="108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5"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56356" y="5766352"/>
            <a:ext cx="988149" cy="108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6"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04908" y="5792791"/>
            <a:ext cx="988149" cy="108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7"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64735" y="5709345"/>
            <a:ext cx="988149" cy="108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8"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589298" y="5766352"/>
            <a:ext cx="988149" cy="108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9"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97103" y="5766352"/>
            <a:ext cx="988149" cy="108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0" descr="Froc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18991" y="851979"/>
            <a:ext cx="779119" cy="77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1" descr="Froc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982938" y="209007"/>
            <a:ext cx="779119" cy="77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2" descr="Froc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641222" y="913067"/>
            <a:ext cx="779119" cy="77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3" descr="Froc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71511" y="1547422"/>
            <a:ext cx="779119" cy="77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4" descr="Froc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641222" y="1672069"/>
            <a:ext cx="779119" cy="77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5" descr="Froc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26891" y="1291039"/>
            <a:ext cx="779119" cy="77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6" descr="Froc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26891" y="43735"/>
            <a:ext cx="779119" cy="77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7" descr="Froc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95460" y="608239"/>
            <a:ext cx="779119" cy="77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29" descr="Froc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65363" y="992200"/>
            <a:ext cx="779119" cy="77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32" descr="butterflies_flowers_md_cl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0230" y="3505012"/>
            <a:ext cx="2204333" cy="228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34" descr="3d butterfl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21248">
            <a:off x="5244794" y="5253275"/>
            <a:ext cx="967563" cy="58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36" descr="3d butterfl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21248">
            <a:off x="1520232" y="2592874"/>
            <a:ext cx="967563" cy="58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37" descr="3d butterfl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21248">
            <a:off x="9674045" y="3961080"/>
            <a:ext cx="967563" cy="58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39" descr="Froc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26833" y="315800"/>
            <a:ext cx="779119" cy="77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30020" y="4495800"/>
            <a:ext cx="6137928" cy="583328"/>
          </a:xfrm>
          <a:prstGeom prst="rect">
            <a:avLst/>
          </a:prstGeom>
          <a:noFill/>
        </p:spPr>
        <p:txBody>
          <a:bodyPr wrap="square" rtlCol="0">
            <a:spAutoFit/>
          </a:bodyPr>
          <a:lstStyle/>
          <a:p>
            <a:pPr algn="ctr"/>
            <a:r>
              <a:rPr lang="en-US" sz="3192" dirty="0" err="1">
                <a:solidFill>
                  <a:srgbClr val="003399"/>
                </a:solidFill>
                <a:latin typeface="Times New Roman" panose="02020603050405020304" pitchFamily="18" charset="0"/>
                <a:cs typeface="Times New Roman" panose="02020603050405020304" pitchFamily="18" charset="0"/>
              </a:rPr>
              <a:t>Giáo</a:t>
            </a:r>
            <a:r>
              <a:rPr lang="en-US" sz="3192" dirty="0">
                <a:solidFill>
                  <a:srgbClr val="003399"/>
                </a:solidFill>
                <a:latin typeface="Times New Roman" panose="02020603050405020304" pitchFamily="18" charset="0"/>
                <a:cs typeface="Times New Roman" panose="02020603050405020304" pitchFamily="18" charset="0"/>
              </a:rPr>
              <a:t> </a:t>
            </a:r>
            <a:r>
              <a:rPr lang="en-US" sz="3192" dirty="0" err="1">
                <a:solidFill>
                  <a:srgbClr val="003399"/>
                </a:solidFill>
                <a:latin typeface="Times New Roman" panose="02020603050405020304" pitchFamily="18" charset="0"/>
                <a:cs typeface="Times New Roman" panose="02020603050405020304" pitchFamily="18" charset="0"/>
              </a:rPr>
              <a:t>viên</a:t>
            </a:r>
            <a:r>
              <a:rPr lang="en-US" sz="3192" dirty="0">
                <a:solidFill>
                  <a:srgbClr val="003399"/>
                </a:solidFill>
                <a:latin typeface="Times New Roman" panose="02020603050405020304" pitchFamily="18" charset="0"/>
                <a:cs typeface="Times New Roman" panose="02020603050405020304" pitchFamily="18" charset="0"/>
              </a:rPr>
              <a:t> : </a:t>
            </a:r>
            <a:r>
              <a:rPr lang="en-US" sz="3192" dirty="0" err="1">
                <a:solidFill>
                  <a:srgbClr val="003399"/>
                </a:solidFill>
                <a:latin typeface="Times New Roman" panose="02020603050405020304" pitchFamily="18" charset="0"/>
                <a:cs typeface="Times New Roman" panose="02020603050405020304" pitchFamily="18" charset="0"/>
              </a:rPr>
              <a:t>Nguyễn</a:t>
            </a:r>
            <a:r>
              <a:rPr lang="en-US" sz="3192" dirty="0">
                <a:solidFill>
                  <a:srgbClr val="003399"/>
                </a:solidFill>
                <a:latin typeface="Times New Roman" panose="02020603050405020304" pitchFamily="18" charset="0"/>
                <a:cs typeface="Times New Roman" panose="02020603050405020304" pitchFamily="18" charset="0"/>
              </a:rPr>
              <a:t> </a:t>
            </a:r>
            <a:r>
              <a:rPr lang="en-US" sz="3192" dirty="0" err="1">
                <a:solidFill>
                  <a:srgbClr val="003399"/>
                </a:solidFill>
                <a:latin typeface="Times New Roman" panose="02020603050405020304" pitchFamily="18" charset="0"/>
                <a:cs typeface="Times New Roman" panose="02020603050405020304" pitchFamily="18" charset="0"/>
              </a:rPr>
              <a:t>Thị</a:t>
            </a:r>
            <a:r>
              <a:rPr lang="en-US" sz="3192" dirty="0">
                <a:solidFill>
                  <a:srgbClr val="003399"/>
                </a:solidFill>
                <a:latin typeface="Times New Roman" panose="02020603050405020304" pitchFamily="18" charset="0"/>
                <a:cs typeface="Times New Roman" panose="02020603050405020304" pitchFamily="18" charset="0"/>
              </a:rPr>
              <a:t> Thu </a:t>
            </a:r>
            <a:r>
              <a:rPr lang="en-US" sz="3192" dirty="0" err="1">
                <a:solidFill>
                  <a:srgbClr val="003399"/>
                </a:solidFill>
                <a:latin typeface="Times New Roman" panose="02020603050405020304" pitchFamily="18" charset="0"/>
                <a:cs typeface="Times New Roman" panose="02020603050405020304" pitchFamily="18" charset="0"/>
              </a:rPr>
              <a:t>Huyền</a:t>
            </a:r>
            <a:endParaRPr lang="vi-VN" sz="3192" dirty="0">
              <a:solidFill>
                <a:srgbClr val="003399"/>
              </a:solidFill>
              <a:latin typeface="Times New Roman" panose="02020603050405020304" pitchFamily="18" charset="0"/>
              <a:cs typeface="Times New Roman" panose="02020603050405020304" pitchFamily="18" charset="0"/>
            </a:endParaRPr>
          </a:p>
        </p:txBody>
      </p:sp>
      <p:grpSp>
        <p:nvGrpSpPr>
          <p:cNvPr id="27" name="Group 4">
            <a:extLst>
              <a:ext uri="{FF2B5EF4-FFF2-40B4-BE49-F238E27FC236}">
                <a16:creationId xmlns:a16="http://schemas.microsoft.com/office/drawing/2014/main" id="{91AA2058-0092-E306-3C63-B14D6749C112}"/>
              </a:ext>
            </a:extLst>
          </p:cNvPr>
          <p:cNvGrpSpPr>
            <a:grpSpLocks/>
          </p:cNvGrpSpPr>
          <p:nvPr/>
        </p:nvGrpSpPr>
        <p:grpSpPr bwMode="auto">
          <a:xfrm>
            <a:off x="41311" y="2036"/>
            <a:ext cx="12161838" cy="6841034"/>
            <a:chOff x="0" y="0"/>
            <a:chExt cx="5760" cy="4320"/>
          </a:xfrm>
        </p:grpSpPr>
        <p:pic>
          <p:nvPicPr>
            <p:cNvPr id="28" name="Picture 5" descr="snowcones">
              <a:extLst>
                <a:ext uri="{FF2B5EF4-FFF2-40B4-BE49-F238E27FC236}">
                  <a16:creationId xmlns:a16="http://schemas.microsoft.com/office/drawing/2014/main" id="{49948318-AB1D-4BD6-6D3E-2E2A1ED5EC00}"/>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descr="snowcones">
              <a:extLst>
                <a:ext uri="{FF2B5EF4-FFF2-40B4-BE49-F238E27FC236}">
                  <a16:creationId xmlns:a16="http://schemas.microsoft.com/office/drawing/2014/main" id="{0A1BBC74-C6D8-72B0-BC72-F78B67A2D3B1}"/>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descr="snowcones">
              <a:extLst>
                <a:ext uri="{FF2B5EF4-FFF2-40B4-BE49-F238E27FC236}">
                  <a16:creationId xmlns:a16="http://schemas.microsoft.com/office/drawing/2014/main" id="{F3C461AA-0193-0E57-6665-48D3D4FB8C1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112" y="2112"/>
              <a:ext cx="43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descr="snowcones">
              <a:extLst>
                <a:ext uri="{FF2B5EF4-FFF2-40B4-BE49-F238E27FC236}">
                  <a16:creationId xmlns:a16="http://schemas.microsoft.com/office/drawing/2014/main" id="{C7448986-2EF7-9B72-6CE4-89D9987CBA05}"/>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576" y="2136"/>
              <a:ext cx="432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Rectangle 38">
            <a:extLst>
              <a:ext uri="{FF2B5EF4-FFF2-40B4-BE49-F238E27FC236}">
                <a16:creationId xmlns:a16="http://schemas.microsoft.com/office/drawing/2014/main" id="{492244F7-FF01-27E2-8BC0-2CF36FA24FE1}"/>
              </a:ext>
            </a:extLst>
          </p:cNvPr>
          <p:cNvSpPr/>
          <p:nvPr/>
        </p:nvSpPr>
        <p:spPr>
          <a:xfrm>
            <a:off x="3173907" y="417638"/>
            <a:ext cx="5778068" cy="1258762"/>
          </a:xfrm>
          <a:prstGeom prst="rect">
            <a:avLst/>
          </a:prstGeom>
        </p:spPr>
        <p:txBody>
          <a:bodyPr wrap="square">
            <a:spAutoFit/>
          </a:bodyPr>
          <a:lstStyle/>
          <a:p>
            <a:pPr algn="ctr"/>
            <a:r>
              <a:rPr lang="en-US" sz="1995" dirty="0">
                <a:solidFill>
                  <a:schemeClr val="accent5">
                    <a:lumMod val="75000"/>
                  </a:schemeClr>
                </a:solidFill>
                <a:latin typeface="Times New Roman" panose="02020603050405020304" pitchFamily="18" charset="0"/>
                <a:cs typeface="Times New Roman" panose="02020603050405020304" pitchFamily="18" charset="0"/>
              </a:rPr>
              <a:t>UỶ BAN NHÂN DÂN</a:t>
            </a:r>
            <a:r>
              <a:rPr lang="vi-VN" sz="1995" dirty="0">
                <a:solidFill>
                  <a:schemeClr val="accent5">
                    <a:lumMod val="75000"/>
                  </a:schemeClr>
                </a:solidFill>
                <a:latin typeface="Times New Roman" panose="02020603050405020304" pitchFamily="18" charset="0"/>
                <a:cs typeface="Times New Roman" panose="02020603050405020304" pitchFamily="18" charset="0"/>
              </a:rPr>
              <a:t> HUYỆN AN LÃO</a:t>
            </a:r>
            <a:br>
              <a:rPr lang="vi-VN" sz="1995" b="1" dirty="0">
                <a:solidFill>
                  <a:schemeClr val="accent5">
                    <a:lumMod val="75000"/>
                  </a:schemeClr>
                </a:solidFill>
                <a:latin typeface="Times New Roman" panose="02020603050405020304" pitchFamily="18" charset="0"/>
                <a:cs typeface="Times New Roman" panose="02020603050405020304" pitchFamily="18" charset="0"/>
              </a:rPr>
            </a:br>
            <a:r>
              <a:rPr lang="vi-VN" sz="1995" b="1" dirty="0">
                <a:solidFill>
                  <a:schemeClr val="accent5">
                    <a:lumMod val="75000"/>
                  </a:schemeClr>
                </a:solidFill>
                <a:latin typeface="Times New Roman" panose="02020603050405020304" pitchFamily="18" charset="0"/>
                <a:cs typeface="Times New Roman" panose="02020603050405020304" pitchFamily="18" charset="0"/>
              </a:rPr>
              <a:t>TRƯỜ</a:t>
            </a:r>
            <a:r>
              <a:rPr lang="vi-VN" sz="1995" b="1" u="sng" dirty="0">
                <a:solidFill>
                  <a:schemeClr val="accent5">
                    <a:lumMod val="75000"/>
                  </a:schemeClr>
                </a:solidFill>
                <a:latin typeface="Times New Roman" panose="02020603050405020304" pitchFamily="18" charset="0"/>
                <a:cs typeface="Times New Roman" panose="02020603050405020304" pitchFamily="18" charset="0"/>
              </a:rPr>
              <a:t>NG TIỂU HỌC </a:t>
            </a:r>
            <a:r>
              <a:rPr lang="en-US" sz="1995" b="1" u="sng" dirty="0">
                <a:solidFill>
                  <a:schemeClr val="accent5">
                    <a:lumMod val="75000"/>
                  </a:schemeClr>
                </a:solidFill>
                <a:latin typeface="Times New Roman" panose="02020603050405020304" pitchFamily="18" charset="0"/>
                <a:cs typeface="Times New Roman" panose="02020603050405020304" pitchFamily="18" charset="0"/>
              </a:rPr>
              <a:t>QUANG </a:t>
            </a:r>
            <a:r>
              <a:rPr lang="en-US" sz="1995" b="1" dirty="0">
                <a:solidFill>
                  <a:schemeClr val="accent5">
                    <a:lumMod val="75000"/>
                  </a:schemeClr>
                </a:solidFill>
                <a:latin typeface="Times New Roman" panose="02020603050405020304" pitchFamily="18" charset="0"/>
                <a:cs typeface="Times New Roman" panose="02020603050405020304" pitchFamily="18" charset="0"/>
              </a:rPr>
              <a:t>TRUNG</a:t>
            </a:r>
          </a:p>
          <a:p>
            <a:pPr algn="ctr"/>
            <a:br>
              <a:rPr lang="vi-VN" sz="1795" b="1" dirty="0">
                <a:solidFill>
                  <a:schemeClr val="accent5">
                    <a:lumMod val="75000"/>
                  </a:schemeClr>
                </a:solidFill>
                <a:latin typeface="Times New Roman" panose="02020603050405020304" pitchFamily="18" charset="0"/>
                <a:cs typeface="Times New Roman" panose="02020603050405020304" pitchFamily="18" charset="0"/>
              </a:rPr>
            </a:br>
            <a:endParaRPr lang="vi-VN" sz="1795"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97BEDE72-5275-D888-EF83-554158FA0683}"/>
              </a:ext>
            </a:extLst>
          </p:cNvPr>
          <p:cNvSpPr/>
          <p:nvPr/>
        </p:nvSpPr>
        <p:spPr>
          <a:xfrm>
            <a:off x="1373348" y="2286000"/>
            <a:ext cx="9560556" cy="1289464"/>
          </a:xfrm>
          <a:prstGeom prst="rect">
            <a:avLst/>
          </a:prstGeom>
        </p:spPr>
        <p:txBody>
          <a:bodyPr wrap="square">
            <a:spAutoFit/>
          </a:bodyPr>
          <a:lstStyle/>
          <a:p>
            <a:pPr algn="ctr"/>
            <a:r>
              <a:rPr lang="vi-VN" sz="3591" b="1" dirty="0">
                <a:solidFill>
                  <a:srgbClr val="00B050"/>
                </a:solidFill>
                <a:latin typeface="Times New Roman" panose="02020603050405020304" pitchFamily="18" charset="0"/>
                <a:cs typeface="Times New Roman" panose="02020603050405020304" pitchFamily="18" charset="0"/>
              </a:rPr>
              <a:t>MÔN</a:t>
            </a:r>
            <a:r>
              <a:rPr lang="en-US" sz="3591" b="1" dirty="0">
                <a:solidFill>
                  <a:srgbClr val="00B050"/>
                </a:solidFill>
                <a:latin typeface="Times New Roman" panose="02020603050405020304" pitchFamily="18" charset="0"/>
                <a:cs typeface="Times New Roman" panose="02020603050405020304" pitchFamily="18" charset="0"/>
              </a:rPr>
              <a:t> </a:t>
            </a:r>
            <a:r>
              <a:rPr lang="vi-VN" sz="3591" b="1" dirty="0">
                <a:solidFill>
                  <a:srgbClr val="00B050"/>
                </a:solidFill>
                <a:latin typeface="Times New Roman" panose="02020603050405020304" pitchFamily="18" charset="0"/>
                <a:cs typeface="Times New Roman" panose="02020603050405020304" pitchFamily="18" charset="0"/>
              </a:rPr>
              <a:t>: </a:t>
            </a:r>
            <a:r>
              <a:rPr lang="en-US" sz="3591" b="1" dirty="0">
                <a:solidFill>
                  <a:srgbClr val="00B050"/>
                </a:solidFill>
                <a:latin typeface="Times New Roman" panose="02020603050405020304" pitchFamily="18" charset="0"/>
                <a:cs typeface="Times New Roman" panose="02020603050405020304" pitchFamily="18" charset="0"/>
              </a:rPr>
              <a:t>TIẾNG VIỆT </a:t>
            </a:r>
            <a:endParaRPr lang="vi-VN" sz="3591" b="1" dirty="0">
              <a:solidFill>
                <a:srgbClr val="00B050"/>
              </a:solidFill>
              <a:latin typeface="Times New Roman" panose="02020603050405020304" pitchFamily="18" charset="0"/>
              <a:cs typeface="Times New Roman" panose="02020603050405020304" pitchFamily="18" charset="0"/>
            </a:endParaRPr>
          </a:p>
          <a:p>
            <a:pPr algn="ctr"/>
            <a:r>
              <a:rPr lang="vi-VN" sz="998" b="1" dirty="0">
                <a:solidFill>
                  <a:srgbClr val="00B050"/>
                </a:solidFill>
                <a:latin typeface="Times New Roman" panose="02020603050405020304" pitchFamily="18" charset="0"/>
                <a:cs typeface="Times New Roman" panose="02020603050405020304" pitchFamily="18" charset="0"/>
              </a:rPr>
              <a:t> </a:t>
            </a:r>
            <a:br>
              <a:rPr lang="vi-VN" sz="2394" b="1" dirty="0">
                <a:solidFill>
                  <a:srgbClr val="00B050"/>
                </a:solidFill>
                <a:latin typeface="Times New Roman" panose="02020603050405020304" pitchFamily="18" charset="0"/>
                <a:cs typeface="Times New Roman" panose="02020603050405020304" pitchFamily="18" charset="0"/>
              </a:rPr>
            </a:br>
            <a:r>
              <a:rPr lang="vi-VN" sz="798" b="1" dirty="0">
                <a:solidFill>
                  <a:srgbClr val="FF0000"/>
                </a:solidFill>
                <a:latin typeface="Times New Roman" panose="02020603050405020304" pitchFamily="18" charset="0"/>
                <a:cs typeface="Times New Roman" panose="02020603050405020304" pitchFamily="18" charset="0"/>
              </a:rPr>
              <a:t> </a:t>
            </a:r>
            <a:br>
              <a:rPr lang="vi-VN" sz="2793" b="1" dirty="0">
                <a:solidFill>
                  <a:srgbClr val="FF0000"/>
                </a:solidFill>
                <a:latin typeface="Times New Roman" panose="02020603050405020304" pitchFamily="18" charset="0"/>
                <a:cs typeface="Times New Roman" panose="02020603050405020304" pitchFamily="18" charset="0"/>
              </a:rPr>
            </a:br>
            <a:endParaRPr lang="vi-VN" sz="2394"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7" name="Audio 6">
            <a:hlinkClick r:id="" action="ppaction://media"/>
            <a:extLst>
              <a:ext uri="{FF2B5EF4-FFF2-40B4-BE49-F238E27FC236}">
                <a16:creationId xmlns:a16="http://schemas.microsoft.com/office/drawing/2014/main" id="{7AEB2B14-E9EA-5E16-FF5A-26B235F3F0C4}"/>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401723" y="6089402"/>
            <a:ext cx="608092" cy="608092"/>
          </a:xfrm>
          <a:prstGeom prst="rect">
            <a:avLst/>
          </a:prstGeom>
        </p:spPr>
      </p:pic>
      <p:sp>
        <p:nvSpPr>
          <p:cNvPr id="34" name="TextBox 1">
            <a:extLst>
              <a:ext uri="{FF2B5EF4-FFF2-40B4-BE49-F238E27FC236}">
                <a16:creationId xmlns:a16="http://schemas.microsoft.com/office/drawing/2014/main" id="{2FA5DCCD-1C43-0714-E3C6-C0BBC088A394}"/>
              </a:ext>
            </a:extLst>
          </p:cNvPr>
          <p:cNvSpPr txBox="1">
            <a:spLocks noChangeArrowheads="1"/>
          </p:cNvSpPr>
          <p:nvPr/>
        </p:nvSpPr>
        <p:spPr bwMode="auto">
          <a:xfrm>
            <a:off x="321343" y="2860462"/>
            <a:ext cx="10982996" cy="956992"/>
          </a:xfrm>
          <a:prstGeom prst="rect">
            <a:avLst/>
          </a:prstGeom>
          <a:noFill/>
          <a:ln w="9525">
            <a:noFill/>
            <a:miter lim="800000"/>
          </a:ln>
        </p:spPr>
        <p:txBody>
          <a:bodyPr wrap="square">
            <a:spAutoFit/>
          </a:bodyPr>
          <a:lstStyle/>
          <a:p>
            <a:pPr algn="ctr">
              <a:lnSpc>
                <a:spcPct val="150000"/>
              </a:lnSpc>
            </a:pPr>
            <a:r>
              <a:rPr lang="en-US" altLang="ko-KR" sz="4256" b="1" dirty="0" err="1">
                <a:solidFill>
                  <a:srgbClr val="FF0000"/>
                </a:solidFill>
                <a:effectLst>
                  <a:outerShdw blurRad="38100" dist="38100" dir="2700000" algn="tl">
                    <a:srgbClr val="000000">
                      <a:alpha val="43137"/>
                    </a:srgbClr>
                  </a:outerShdw>
                </a:effectLst>
                <a:latin typeface="Times New Roman" panose="02020603050405020304" pitchFamily="18" charset="0"/>
                <a:ea typeface="Malgun Gothic" panose="020B0503020000020004" pitchFamily="50" charset="-127"/>
                <a:cs typeface="Times New Roman" panose="02020603050405020304" pitchFamily="18" charset="0"/>
              </a:rPr>
              <a:t>Bài</a:t>
            </a:r>
            <a:r>
              <a:rPr lang="en-US" altLang="ko-KR" sz="4256" b="1" dirty="0">
                <a:solidFill>
                  <a:srgbClr val="FF0000"/>
                </a:solidFill>
                <a:effectLst>
                  <a:outerShdw blurRad="38100" dist="38100" dir="2700000" algn="tl">
                    <a:srgbClr val="000000">
                      <a:alpha val="43137"/>
                    </a:srgbClr>
                  </a:outerShdw>
                </a:effectLst>
                <a:latin typeface="Times New Roman" panose="02020603050405020304" pitchFamily="18" charset="0"/>
                <a:ea typeface="Malgun Gothic" panose="020B0503020000020004" pitchFamily="50" charset="-127"/>
                <a:cs typeface="Times New Roman" panose="02020603050405020304" pitchFamily="18" charset="0"/>
              </a:rPr>
              <a:t> 63 : </a:t>
            </a:r>
            <a:r>
              <a:rPr lang="en-US" altLang="ko-KR" sz="4256" b="1" dirty="0" err="1">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iêng</a:t>
            </a:r>
            <a:r>
              <a:rPr lang="en-US" altLang="ko-KR" sz="4256" b="1" dirty="0">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en-US" altLang="ko-KR" sz="4256" b="1" dirty="0" err="1">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iêm</a:t>
            </a:r>
            <a:r>
              <a:rPr lang="en-US" altLang="ko-KR" sz="4256" b="1" dirty="0">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en-US" altLang="ko-KR" sz="4256" b="1" dirty="0" err="1">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yên</a:t>
            </a:r>
            <a:r>
              <a:rPr lang="en-US" altLang="ko-KR" sz="4256" b="1" dirty="0">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  </a:t>
            </a:r>
            <a:r>
              <a:rPr lang="en-US" altLang="ko-KR" sz="4256" b="1" dirty="0" err="1">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Tiết</a:t>
            </a:r>
            <a:r>
              <a:rPr lang="en-US" altLang="ko-KR" sz="4256" b="1" dirty="0">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751"/>
    </mc:Choice>
    <mc:Fallback xmlns="">
      <p:transition spd="slow" advTm="32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48" y="124416"/>
            <a:ext cx="2635271" cy="855623"/>
            <a:chOff x="-85931" y="1369960"/>
            <a:chExt cx="1981355" cy="641717"/>
          </a:xfrm>
        </p:grpSpPr>
        <p:sp>
          <p:nvSpPr>
            <p:cNvPr id="3" name="Rounded Rectangle 2"/>
            <p:cNvSpPr/>
            <p:nvPr/>
          </p:nvSpPr>
          <p:spPr>
            <a:xfrm>
              <a:off x="384358" y="1429216"/>
              <a:ext cx="1511066" cy="5000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Arial-Rounded" pitchFamily="34" charset="0"/>
                  <a:ea typeface="Arial-Rounded" pitchFamily="34" charset="0"/>
                  <a:cs typeface="Arial-Rounded" pitchFamily="34" charset="0"/>
                </a:rPr>
                <a:t>Nói</a:t>
              </a:r>
              <a:endParaRPr lang="en-US" sz="4400" dirty="0">
                <a:latin typeface="Arial-Rounded" pitchFamily="34" charset="0"/>
                <a:ea typeface="Arial-Rounded" pitchFamily="34" charset="0"/>
                <a:cs typeface="Arial-Rounded" pitchFamily="34" charset="0"/>
              </a:endParaRPr>
            </a:p>
          </p:txBody>
        </p:sp>
        <p:sp>
          <p:nvSpPr>
            <p:cNvPr id="4" name="Oval 3"/>
            <p:cNvSpPr/>
            <p:nvPr/>
          </p:nvSpPr>
          <p:spPr>
            <a:xfrm>
              <a:off x="-85931" y="1369960"/>
              <a:ext cx="606353"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3049415" y="213596"/>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a:latin typeface="Arial-Rounded" pitchFamily="34" charset="0"/>
                <a:ea typeface="Arial-Rounded" pitchFamily="34" charset="0"/>
                <a:cs typeface="Arial-Rounded" pitchFamily="34" charset="0"/>
              </a:rPr>
              <a:t>Loài</a:t>
            </a:r>
            <a:r>
              <a:rPr lang="en-US" sz="5400" dirty="0">
                <a:latin typeface="Arial-Rounded" pitchFamily="34" charset="0"/>
                <a:ea typeface="Arial-Rounded" pitchFamily="34" charset="0"/>
                <a:cs typeface="Arial-Rounded" pitchFamily="34" charset="0"/>
              </a:rPr>
              <a:t> </a:t>
            </a:r>
            <a:r>
              <a:rPr lang="en-US" sz="5400" dirty="0" err="1">
                <a:latin typeface="Arial-Rounded" pitchFamily="34" charset="0"/>
                <a:ea typeface="Arial-Rounded" pitchFamily="34" charset="0"/>
                <a:cs typeface="Arial-Rounded" pitchFamily="34" charset="0"/>
              </a:rPr>
              <a:t>chim</a:t>
            </a:r>
            <a:endParaRPr lang="en-US" sz="5400" dirty="0">
              <a:latin typeface="Arial-Rounded" pitchFamily="34" charset="0"/>
              <a:ea typeface="Arial-Rounded" pitchFamily="34" charset="0"/>
              <a:cs typeface="Arial-Rounded" pitchFamily="34" charset="0"/>
            </a:endParaRPr>
          </a:p>
        </p:txBody>
      </p:sp>
      <p:pic>
        <p:nvPicPr>
          <p:cNvPr id="8" name="Picture 2" descr="Tìm hiểu từ vựng về một số loài chim trong tiếng Anh nhé !!! - AhaQuiz.com">
            <a:extLst>
              <a:ext uri="{FF2B5EF4-FFF2-40B4-BE49-F238E27FC236}">
                <a16:creationId xmlns:a16="http://schemas.microsoft.com/office/drawing/2014/main" id="{25BDE7D5-B195-B27D-A547-9770D92A6C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816" b="45870"/>
          <a:stretch/>
        </p:blipFill>
        <p:spPr bwMode="auto">
          <a:xfrm>
            <a:off x="2575719" y="933007"/>
            <a:ext cx="4087302" cy="29742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ìm hiểu từ vựng về một số loài chim trong tiếng Anh nhé !!! - AhaQuiz.com">
            <a:extLst>
              <a:ext uri="{FF2B5EF4-FFF2-40B4-BE49-F238E27FC236}">
                <a16:creationId xmlns:a16="http://schemas.microsoft.com/office/drawing/2014/main" id="{6D88EEFD-A0C0-CD9E-532A-D3FE4D467C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848" b="45870"/>
          <a:stretch/>
        </p:blipFill>
        <p:spPr bwMode="auto">
          <a:xfrm>
            <a:off x="6804180" y="975174"/>
            <a:ext cx="4238034" cy="30634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ìm hiểu từ vựng về một số loài chim trong tiếng Anh nhé !!! - AhaQuiz.com">
            <a:extLst>
              <a:ext uri="{FF2B5EF4-FFF2-40B4-BE49-F238E27FC236}">
                <a16:creationId xmlns:a16="http://schemas.microsoft.com/office/drawing/2014/main" id="{1F072771-279F-822C-0B52-DFE201DD20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19" t="54130" r="32155"/>
          <a:stretch/>
        </p:blipFill>
        <p:spPr bwMode="auto">
          <a:xfrm>
            <a:off x="2618801" y="3777774"/>
            <a:ext cx="4114800" cy="30040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ìm hiểu từ vựng về một số loài chim trong tiếng Anh nhé !!! - AhaQuiz.com">
            <a:extLst>
              <a:ext uri="{FF2B5EF4-FFF2-40B4-BE49-F238E27FC236}">
                <a16:creationId xmlns:a16="http://schemas.microsoft.com/office/drawing/2014/main" id="{373D3D97-DC84-34B1-7FB4-69C50137BE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4506" r="66784"/>
          <a:stretch/>
        </p:blipFill>
        <p:spPr bwMode="auto">
          <a:xfrm>
            <a:off x="6690519" y="3907277"/>
            <a:ext cx="4351695" cy="28745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33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ìm hiểu từ vựng về một số loài chim trong tiếng Anh nhé !!! - AhaQuiz.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519" y="457200"/>
            <a:ext cx="10439400" cy="5638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727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9994"/>
          <a:stretch/>
        </p:blipFill>
        <p:spPr>
          <a:xfrm>
            <a:off x="3261519" y="1"/>
            <a:ext cx="6810543" cy="2885111"/>
          </a:xfrm>
          <a:prstGeom prst="rect">
            <a:avLst/>
          </a:prstGeom>
        </p:spPr>
      </p:pic>
      <p:sp>
        <p:nvSpPr>
          <p:cNvPr id="6" name="Title 1"/>
          <p:cNvSpPr txBox="1">
            <a:spLocks/>
          </p:cNvSpPr>
          <p:nvPr/>
        </p:nvSpPr>
        <p:spPr>
          <a:xfrm>
            <a:off x="444426" y="3671598"/>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theo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bố</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đến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sân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chim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Sân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chim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có</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cò</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diệc</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sáo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bồ</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nông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chăm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chú</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nhìn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đàn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cò</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diệc</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xám</a:t>
            </a:r>
            <a:r>
              <a:rPr lang="en-US" dirty="0">
                <a:solidFill>
                  <a:srgbClr val="0070C0"/>
                </a:solidFill>
                <a:latin typeface="Arial-Rounded" pitchFamily="34" charset="0"/>
                <a:ea typeface="Arial-Rounded" pitchFamily="34" charset="0"/>
                <a:cs typeface="Arial-Rounded" pitchFamily="34" charset="0"/>
              </a:rPr>
              <a:t> bay </a:t>
            </a:r>
            <a:r>
              <a:rPr lang="en-US" dirty="0" err="1">
                <a:solidFill>
                  <a:srgbClr val="0070C0"/>
                </a:solidFill>
                <a:latin typeface="Arial-Rounded" pitchFamily="34" charset="0"/>
                <a:ea typeface="Arial-Rounded" pitchFamily="34" charset="0"/>
                <a:cs typeface="Arial-Rounded" pitchFamily="34" charset="0"/>
              </a:rPr>
              <a:t>liệng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đậu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kín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ngọn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cây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Sau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một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ngày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kiếm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ăn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từng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đàn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chim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ríu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về</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tổ</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trông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yên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bình</a:t>
            </a:r>
            <a:r>
              <a:rPr lang="en-US" dirty="0">
                <a:solidFill>
                  <a:srgbClr val="0070C0"/>
                </a:solidFill>
                <a:latin typeface="Arial-Rounded" pitchFamily="34" charset="0"/>
                <a:ea typeface="Arial-Rounded" pitchFamily="34" charset="0"/>
                <a:cs typeface="Arial-Rounded" pitchFamily="34" charset="0"/>
              </a:rPr>
              <a:t>.</a:t>
            </a:r>
            <a:endParaRPr lang="en-US" sz="3600" dirty="0">
              <a:solidFill>
                <a:srgbClr val="0070C0"/>
              </a:solidFill>
              <a:latin typeface="Arial-Rounded" pitchFamily="34" charset="0"/>
              <a:ea typeface="Arial-Rounded" pitchFamily="34" charset="0"/>
              <a:cs typeface="Arial-Rounded" pitchFamily="34" charset="0"/>
            </a:endParaRPr>
          </a:p>
        </p:txBody>
      </p:sp>
      <p:cxnSp>
        <p:nvCxnSpPr>
          <p:cNvPr id="12" name="Straight Connector 11"/>
          <p:cNvCxnSpPr/>
          <p:nvPr/>
        </p:nvCxnSpPr>
        <p:spPr>
          <a:xfrm flipH="1">
            <a:off x="6356081" y="3513080"/>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266255" y="2733203"/>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ea typeface="Arial-Rounded" pitchFamily="34" charset="0"/>
                <a:cs typeface="Arial" pitchFamily="34" charset="0"/>
              </a:rPr>
              <a:t>1</a:t>
            </a:r>
          </a:p>
        </p:txBody>
      </p:sp>
      <p:sp>
        <p:nvSpPr>
          <p:cNvPr id="14" name="Oval 13"/>
          <p:cNvSpPr/>
          <p:nvPr/>
        </p:nvSpPr>
        <p:spPr>
          <a:xfrm>
            <a:off x="7910680" y="2809122"/>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ea typeface="Arial-Rounded" pitchFamily="34" charset="0"/>
                <a:cs typeface="Arial" pitchFamily="34" charset="0"/>
              </a:rPr>
              <a:t>2</a:t>
            </a:r>
          </a:p>
        </p:txBody>
      </p:sp>
      <p:cxnSp>
        <p:nvCxnSpPr>
          <p:cNvPr id="15" name="Straight Connector 14"/>
          <p:cNvCxnSpPr/>
          <p:nvPr/>
        </p:nvCxnSpPr>
        <p:spPr>
          <a:xfrm flipH="1">
            <a:off x="7806757" y="2965533"/>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376319" y="4756164"/>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653330" y="3429386"/>
            <a:ext cx="430129" cy="2843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ea typeface="Arial-Rounded" pitchFamily="34" charset="0"/>
                <a:cs typeface="Arial" pitchFamily="34" charset="0"/>
              </a:rPr>
              <a:t>3</a:t>
            </a:r>
          </a:p>
        </p:txBody>
      </p:sp>
      <p:cxnSp>
        <p:nvCxnSpPr>
          <p:cNvPr id="22" name="Straight Connector 21"/>
          <p:cNvCxnSpPr/>
          <p:nvPr/>
        </p:nvCxnSpPr>
        <p:spPr>
          <a:xfrm>
            <a:off x="9493042" y="4630909"/>
            <a:ext cx="1158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3724" y="5840730"/>
            <a:ext cx="10903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2646" y="6514375"/>
            <a:ext cx="930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cxnSp>
        <p:nvCxnSpPr>
          <p:cNvPr id="20" name="Straight Connector 19"/>
          <p:cNvCxnSpPr/>
          <p:nvPr/>
        </p:nvCxnSpPr>
        <p:spPr>
          <a:xfrm flipH="1">
            <a:off x="2861998" y="5957747"/>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7591692" y="4613972"/>
            <a:ext cx="430129" cy="2843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ea typeface="Arial-Rounded" pitchFamily="34" charset="0"/>
                <a:cs typeface="Arial" pitchFamily="34" charset="0"/>
              </a:rPr>
              <a:t>4</a:t>
            </a:r>
          </a:p>
        </p:txBody>
      </p:sp>
    </p:spTree>
    <p:custDataLst>
      <p:tags r:id="rId1"/>
    </p:custDataLst>
    <p:extLst>
      <p:ext uri="{BB962C8B-B14F-4D97-AF65-F5344CB8AC3E}">
        <p14:creationId xmlns:p14="http://schemas.microsoft.com/office/powerpoint/2010/main" val="187604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89228" y="1219200"/>
            <a:ext cx="54586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chemeClr val="bg1"/>
                </a:solidFill>
                <a:latin typeface="Arial-Rounded" pitchFamily="34" charset="0"/>
                <a:ea typeface="Arial-Rounded" pitchFamily="34" charset="0"/>
                <a:cs typeface="Arial-Rounded" pitchFamily="34" charset="0"/>
              </a:rPr>
              <a:t>bay liệng</a:t>
            </a:r>
          </a:p>
        </p:txBody>
      </p:sp>
      <p:sp>
        <p:nvSpPr>
          <p:cNvPr id="6" name="Title 1"/>
          <p:cNvSpPr txBox="1">
            <a:spLocks/>
          </p:cNvSpPr>
          <p:nvPr/>
        </p:nvSpPr>
        <p:spPr>
          <a:xfrm>
            <a:off x="3289227" y="4672263"/>
            <a:ext cx="54586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chemeClr val="bg1"/>
                </a:solidFill>
                <a:latin typeface="Arial-Rounded" pitchFamily="34" charset="0"/>
                <a:ea typeface="Arial-Rounded" pitchFamily="34" charset="0"/>
                <a:cs typeface="Arial-Rounded" pitchFamily="34" charset="0"/>
              </a:rPr>
              <a:t>yên bình</a:t>
            </a:r>
          </a:p>
        </p:txBody>
      </p:sp>
      <p:sp>
        <p:nvSpPr>
          <p:cNvPr id="5" name="Title 1"/>
          <p:cNvSpPr txBox="1">
            <a:spLocks/>
          </p:cNvSpPr>
          <p:nvPr/>
        </p:nvSpPr>
        <p:spPr>
          <a:xfrm>
            <a:off x="3289228" y="2939997"/>
            <a:ext cx="54586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chemeClr val="bg1"/>
                </a:solidFill>
                <a:latin typeface="Arial-Rounded" pitchFamily="34" charset="0"/>
                <a:ea typeface="Arial-Rounded" pitchFamily="34" charset="0"/>
                <a:cs typeface="Arial-Rounded" pitchFamily="34" charset="0"/>
              </a:rPr>
              <a:t>kiếm ăn</a:t>
            </a:r>
          </a:p>
        </p:txBody>
      </p:sp>
    </p:spTree>
    <p:custDataLst>
      <p:tags r:id="rId1"/>
    </p:custDataLst>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noGrp="1"/>
          </p:cNvSpPr>
          <p:nvPr>
            <p:ph idx="1"/>
          </p:nvPr>
        </p:nvSpPr>
        <p:spPr>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Hà</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chăm</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chú</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nhìn</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những</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đàn</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cò</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trắng</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diệc</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xám</a:t>
            </a:r>
            <a:r>
              <a:rPr lang="en-US" sz="4800" dirty="0">
                <a:solidFill>
                  <a:srgbClr val="0070C0"/>
                </a:solidFill>
                <a:latin typeface="Arial-Rounded" pitchFamily="34" charset="0"/>
                <a:ea typeface="Arial-Rounded" pitchFamily="34" charset="0"/>
                <a:cs typeface="Arial-Rounded" pitchFamily="34" charset="0"/>
              </a:rPr>
              <a:t> bay </a:t>
            </a:r>
            <a:r>
              <a:rPr lang="en-US" sz="4800" dirty="0" err="1">
                <a:solidFill>
                  <a:srgbClr val="0070C0"/>
                </a:solidFill>
                <a:latin typeface="Arial-Rounded" pitchFamily="34" charset="0"/>
                <a:ea typeface="Arial-Rounded" pitchFamily="34" charset="0"/>
                <a:cs typeface="Arial-Rounded" pitchFamily="34" charset="0"/>
              </a:rPr>
              <a:t>liệng</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đậu</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kín</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trên</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những</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ngọn</a:t>
            </a:r>
            <a:r>
              <a:rPr lang="en-US" sz="48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Arial-Rounded" pitchFamily="34" charset="0"/>
                <a:ea typeface="Arial-Rounded" pitchFamily="34" charset="0"/>
                <a:cs typeface="Arial-Rounded" pitchFamily="34" charset="0"/>
              </a:rPr>
              <a:t>cây</a:t>
            </a:r>
            <a:r>
              <a:rPr lang="en-US" sz="4800" dirty="0">
                <a:solidFill>
                  <a:srgbClr val="0070C0"/>
                </a:solidFill>
                <a:latin typeface="Arial-Rounded" pitchFamily="34" charset="0"/>
                <a:ea typeface="Arial-Rounded" pitchFamily="34" charset="0"/>
                <a:cs typeface="Arial-Rounded" pitchFamily="34" charset="0"/>
              </a:rPr>
              <a:t>. </a:t>
            </a:r>
          </a:p>
        </p:txBody>
      </p:sp>
      <p:cxnSp>
        <p:nvCxnSpPr>
          <p:cNvPr id="5" name="Straight Connector 4"/>
          <p:cNvCxnSpPr/>
          <p:nvPr/>
        </p:nvCxnSpPr>
        <p:spPr>
          <a:xfrm flipH="1">
            <a:off x="6919119" y="2971800"/>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6169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iá vé khu du lịch sinh thái Thung Nham Ninh Bình - Phuotdi.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8" y="10064"/>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399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ình yên Thung Nham, đất lành chim đậu - Kênh truyền hình Đài Tiếng nói  Việt Nam - VOV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34" y="176990"/>
            <a:ext cx="10390909" cy="64943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2950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Về Cần Thơ thăm vườn cò Bằng Lăng - Tổng cục Du lị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017" y="-155697"/>
            <a:ext cx="9775662" cy="70629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876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89719" y="1752600"/>
            <a:ext cx="114710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Hà theo bố đến sân chim. Sân chim có cò, diệc, sáo, bồ nông,… Hà chăm chú nhìn những đàn cò trắng, diệc xám bay liệng, đậu kín trên những ngọn cây. Sau một ngày đi kiếm ăn, từng đàn chim ríu rít về tổ, trông thật yên bình.</a:t>
            </a:r>
            <a:endParaRPr lang="en-US" sz="8800">
              <a:solidFill>
                <a:srgbClr val="0070C0"/>
              </a:solidFill>
              <a:latin typeface="Arial-Rounded" pitchFamily="34" charset="0"/>
              <a:ea typeface="Arial-Rounded" pitchFamily="34" charset="0"/>
              <a:cs typeface="Arial-Rounded" pitchFamily="34" charset="0"/>
            </a:endParaRPr>
          </a:p>
        </p:txBody>
      </p:sp>
      <p:sp>
        <p:nvSpPr>
          <p:cNvPr id="12" name="Rounded Rectangle 11"/>
          <p:cNvSpPr/>
          <p:nvPr/>
        </p:nvSpPr>
        <p:spPr>
          <a:xfrm>
            <a:off x="826618" y="5414226"/>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Hà theo bố đi đâu?</a:t>
            </a:r>
          </a:p>
        </p:txBody>
      </p:sp>
      <p:cxnSp>
        <p:nvCxnSpPr>
          <p:cNvPr id="24" name="Straight Connector 23"/>
          <p:cNvCxnSpPr/>
          <p:nvPr/>
        </p:nvCxnSpPr>
        <p:spPr>
          <a:xfrm>
            <a:off x="1813719" y="838200"/>
            <a:ext cx="746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826618" y="5414226"/>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Sân chim có những loài chim nào?</a:t>
            </a:r>
          </a:p>
        </p:txBody>
      </p:sp>
      <p:cxnSp>
        <p:nvCxnSpPr>
          <p:cNvPr id="19" name="Straight Connector 18"/>
          <p:cNvCxnSpPr/>
          <p:nvPr/>
        </p:nvCxnSpPr>
        <p:spPr>
          <a:xfrm>
            <a:off x="2958310" y="1595336"/>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99719" y="1595336"/>
            <a:ext cx="10142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99919" y="1595336"/>
            <a:ext cx="10142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23919" y="1597999"/>
            <a:ext cx="23552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01188" y="5414226"/>
            <a:ext cx="1155946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Đàn chim làm gì sau một ngày đi kiếm ăn?</a:t>
            </a:r>
          </a:p>
        </p:txBody>
      </p:sp>
      <p:cxnSp>
        <p:nvCxnSpPr>
          <p:cNvPr id="32" name="Straight Connector 31"/>
          <p:cNvCxnSpPr/>
          <p:nvPr/>
        </p:nvCxnSpPr>
        <p:spPr>
          <a:xfrm>
            <a:off x="8239504" y="4572000"/>
            <a:ext cx="289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9719" y="4419600"/>
            <a:ext cx="115824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70C0"/>
                </a:solidFill>
                <a:latin typeface="Arial-Rounded" pitchFamily="34" charset="0"/>
                <a:ea typeface="Arial-Rounded" pitchFamily="34" charset="0"/>
                <a:cs typeface="Arial-Rounded" pitchFamily="34" charset="0"/>
              </a:rPr>
              <a:t>              Hà theo bố đến sân chim. Sân chim có cò, diệc, sáo, bồ nông,… Hà chăm chú nhìn những đàn cò trắng, diệc xám bay liệng, đậu kín trên những ngọn cây. Sau một ngày đi kiếm ăn, từng đàn chim ríu rít về tổ, trông thật yên bình.</a:t>
            </a:r>
            <a:endParaRPr lang="en-US" sz="6000">
              <a:solidFill>
                <a:srgbClr val="0070C0"/>
              </a:solidFill>
              <a:latin typeface="Arial-Rounded" pitchFamily="34" charset="0"/>
              <a:ea typeface="Arial-Rounded" pitchFamily="34" charset="0"/>
              <a:cs typeface="Arial-Rounded" pitchFamily="34" charset="0"/>
            </a:endParaRP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349" y="-50477"/>
            <a:ext cx="8188315" cy="446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22039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08A2F5C-DD1E-4846-8829-73F90F41E7C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gt;{63219867-361B-457A-8917-9C1440E9AD15}&quot;,&quot;D:\\A A 24-25\\BGĐT Gửi trang wed, thư việ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63  IÊNG IÊM YÊN -T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10C13CE4-8BE0-410E-8365-7CF61AEC1CE8}:326"/>
</p:tagLst>
</file>

<file path=ppt/tags/tag11.xml><?xml version="1.0" encoding="utf-8"?>
<p:tagLst xmlns:a="http://schemas.openxmlformats.org/drawingml/2006/main" xmlns:r="http://schemas.openxmlformats.org/officeDocument/2006/relationships" xmlns:p="http://schemas.openxmlformats.org/presentationml/2006/main">
  <p:tag name="GENSWF_SLIDE_UID" val="{088A5B5A-2ACE-4B59-9A48-AF1713F8E73A}:274"/>
</p:tagLst>
</file>

<file path=ppt/tags/tag12.xml><?xml version="1.0" encoding="utf-8"?>
<p:tagLst xmlns:a="http://schemas.openxmlformats.org/drawingml/2006/main" xmlns:r="http://schemas.openxmlformats.org/officeDocument/2006/relationships" xmlns:p="http://schemas.openxmlformats.org/presentationml/2006/main">
  <p:tag name="GENSWF_SLIDE_UID" val="{120ED5B9-DAB3-49BC-B9FE-4C1A5B1B2B7B}:415"/>
</p:tagLst>
</file>

<file path=ppt/tags/tag2.xml><?xml version="1.0" encoding="utf-8"?>
<p:tagLst xmlns:a="http://schemas.openxmlformats.org/drawingml/2006/main" xmlns:r="http://schemas.openxmlformats.org/officeDocument/2006/relationships" xmlns:p="http://schemas.openxmlformats.org/presentationml/2006/main">
  <p:tag name="TIMING" val="|4.1|2.3|1.4|2.9"/>
  <p:tag name="GENSWF_SLIDE_UID" val="{A8D75363-1BFD-4FBC-B958-1E778002A9EA}:349"/>
</p:tagLst>
</file>

<file path=ppt/tags/tag3.xml><?xml version="1.0" encoding="utf-8"?>
<p:tagLst xmlns:a="http://schemas.openxmlformats.org/drawingml/2006/main" xmlns:r="http://schemas.openxmlformats.org/officeDocument/2006/relationships" xmlns:p="http://schemas.openxmlformats.org/presentationml/2006/main">
  <p:tag name="GENSWF_SLIDE_UID" val="{5234E49E-C788-4E3E-AFF5-164FD8CFFA51}:399"/>
</p:tagLst>
</file>

<file path=ppt/tags/tag4.xml><?xml version="1.0" encoding="utf-8"?>
<p:tagLst xmlns:a="http://schemas.openxmlformats.org/drawingml/2006/main" xmlns:r="http://schemas.openxmlformats.org/officeDocument/2006/relationships" xmlns:p="http://schemas.openxmlformats.org/presentationml/2006/main">
  <p:tag name="GENSWF_SLIDE_UID" val="{E0358813-C301-42B1-8D79-CFF66CAA8BF4}:338"/>
</p:tagLst>
</file>

<file path=ppt/tags/tag5.xml><?xml version="1.0" encoding="utf-8"?>
<p:tagLst xmlns:a="http://schemas.openxmlformats.org/drawingml/2006/main" xmlns:r="http://schemas.openxmlformats.org/officeDocument/2006/relationships" xmlns:p="http://schemas.openxmlformats.org/presentationml/2006/main">
  <p:tag name="GENSWF_SLIDE_UID" val="{A1C6BAEC-CB52-49F1-B5AA-411E08372B37}:412"/>
</p:tagLst>
</file>

<file path=ppt/tags/tag6.xml><?xml version="1.0" encoding="utf-8"?>
<p:tagLst xmlns:a="http://schemas.openxmlformats.org/drawingml/2006/main" xmlns:r="http://schemas.openxmlformats.org/officeDocument/2006/relationships" xmlns:p="http://schemas.openxmlformats.org/presentationml/2006/main">
  <p:tag name="GENSWF_SLIDE_UID" val="{6F146782-B4E7-444B-836E-6A371F2C5C01}:407"/>
</p:tagLst>
</file>

<file path=ppt/tags/tag7.xml><?xml version="1.0" encoding="utf-8"?>
<p:tagLst xmlns:a="http://schemas.openxmlformats.org/drawingml/2006/main" xmlns:r="http://schemas.openxmlformats.org/officeDocument/2006/relationships" xmlns:p="http://schemas.openxmlformats.org/presentationml/2006/main">
  <p:tag name="GENSWF_SLIDE_UID" val="{C6D119EA-6A8C-43B2-B626-CC2DAA4ECC29}:408"/>
</p:tagLst>
</file>

<file path=ppt/tags/tag8.xml><?xml version="1.0" encoding="utf-8"?>
<p:tagLst xmlns:a="http://schemas.openxmlformats.org/drawingml/2006/main" xmlns:r="http://schemas.openxmlformats.org/officeDocument/2006/relationships" xmlns:p="http://schemas.openxmlformats.org/presentationml/2006/main">
  <p:tag name="GENSWF_SLIDE_UID" val="{CFF8564D-1731-43B7-97F3-5038F4DA680B}:409"/>
</p:tagLst>
</file>

<file path=ppt/tags/tag9.xml><?xml version="1.0" encoding="utf-8"?>
<p:tagLst xmlns:a="http://schemas.openxmlformats.org/drawingml/2006/main" xmlns:r="http://schemas.openxmlformats.org/officeDocument/2006/relationships" xmlns:p="http://schemas.openxmlformats.org/presentationml/2006/main">
  <p:tag name="GENSWF_SLIDE_UID" val="{26D5B213-3D93-4C75-A609-2F1BDA825778}:3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4888</TotalTime>
  <Words>302</Words>
  <Application>Microsoft Macintosh PowerPoint</Application>
  <PresentationFormat>Custom</PresentationFormat>
  <Paragraphs>37</Paragraphs>
  <Slides>11</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63  IÊNG IÊM YÊN -T2</dc:title>
  <dc:creator>PC</dc:creator>
  <cp:lastModifiedBy>Nguyễn Thị Như</cp:lastModifiedBy>
  <cp:revision>622</cp:revision>
  <dcterms:created xsi:type="dcterms:W3CDTF">2021-05-08T14:00:55Z</dcterms:created>
  <dcterms:modified xsi:type="dcterms:W3CDTF">2024-12-29T03:31:21Z</dcterms:modified>
</cp:coreProperties>
</file>