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657" r:id="rId2"/>
    <p:sldId id="660" r:id="rId3"/>
    <p:sldId id="761" r:id="rId4"/>
    <p:sldId id="684" r:id="rId5"/>
    <p:sldId id="758" r:id="rId6"/>
    <p:sldId id="759" r:id="rId7"/>
    <p:sldId id="748" r:id="rId8"/>
    <p:sldId id="760" r:id="rId9"/>
    <p:sldId id="756" r:id="rId10"/>
    <p:sldId id="755" r:id="rId11"/>
  </p:sldIdLst>
  <p:sldSz cx="12161838" cy="6858000"/>
  <p:notesSz cx="6858000" cy="9144000"/>
  <p:embeddedFontLst>
    <p:embeddedFont>
      <p:font typeface="Catamaran" panose="020B0604020202020204" charset="0"/>
      <p:regular r:id="rId13"/>
      <p:bold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Vibur" panose="020B0604020202020204" charset="0"/>
      <p:regular r:id="rId19"/>
    </p:embeddedFont>
    <p:embeddedFont>
      <p:font typeface="AvantGarde" panose="00000400000000000000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F1C1"/>
    <a:srgbClr val="FFB871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6C24C-657B-4D88-9A49-64C3D431F836}">
  <a:tblStyle styleId="{27E6C24C-657B-4D88-9A49-64C3D431F8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8766" autoAdjust="0"/>
  </p:normalViewPr>
  <p:slideViewPr>
    <p:cSldViewPr snapToGrid="0">
      <p:cViewPr varScale="1">
        <p:scale>
          <a:sx n="72" d="100"/>
          <a:sy n="72" d="100"/>
        </p:scale>
        <p:origin x="1032" y="5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Chào mừng các em đến với tiết học TV ngày hôm nay nhé!</a:t>
            </a:r>
          </a:p>
        </p:txBody>
      </p:sp>
    </p:spTree>
    <p:extLst>
      <p:ext uri="{BB962C8B-B14F-4D97-AF65-F5344CB8AC3E}">
        <p14:creationId xmlns:p14="http://schemas.microsoft.com/office/powerpoint/2010/main" val="425585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0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làm trong vở nháp</a:t>
            </a:r>
          </a:p>
        </p:txBody>
      </p:sp>
    </p:spTree>
    <p:extLst>
      <p:ext uri="{BB962C8B-B14F-4D97-AF65-F5344CB8AC3E}">
        <p14:creationId xmlns:p14="http://schemas.microsoft.com/office/powerpoint/2010/main" val="263714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làm trong vở nháp</a:t>
            </a:r>
          </a:p>
        </p:txBody>
      </p:sp>
    </p:spTree>
    <p:extLst>
      <p:ext uri="{BB962C8B-B14F-4D97-AF65-F5344CB8AC3E}">
        <p14:creationId xmlns:p14="http://schemas.microsoft.com/office/powerpoint/2010/main" val="160878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7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5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2216761" y="724367"/>
            <a:ext cx="1221864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4429" y="2672225"/>
            <a:ext cx="1619295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886174" y="370876"/>
            <a:ext cx="2196796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44630" y="4956980"/>
            <a:ext cx="1351057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0485" y="4865247"/>
            <a:ext cx="142740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2951" y="163265"/>
            <a:ext cx="1464328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333293" y="1697880"/>
            <a:ext cx="2534102" cy="1620086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537" y="6431401"/>
            <a:ext cx="2133301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2"/>
          <p:cNvSpPr/>
          <p:nvPr/>
        </p:nvSpPr>
        <p:spPr>
          <a:xfrm>
            <a:off x="2003268" y="6614303"/>
            <a:ext cx="1417732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" name="Google Shape;76;p2"/>
          <p:cNvSpPr/>
          <p:nvPr/>
        </p:nvSpPr>
        <p:spPr>
          <a:xfrm>
            <a:off x="7985434" y="6458275"/>
            <a:ext cx="2133312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" name="Google Shape;77;p2"/>
          <p:cNvSpPr/>
          <p:nvPr/>
        </p:nvSpPr>
        <p:spPr>
          <a:xfrm>
            <a:off x="10018290" y="6431401"/>
            <a:ext cx="2256663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2"/>
          <p:cNvSpPr/>
          <p:nvPr/>
        </p:nvSpPr>
        <p:spPr>
          <a:xfrm>
            <a:off x="4183838" y="6458275"/>
            <a:ext cx="2133312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2"/>
          <p:cNvSpPr/>
          <p:nvPr/>
        </p:nvSpPr>
        <p:spPr>
          <a:xfrm>
            <a:off x="6210749" y="6515214"/>
            <a:ext cx="1872221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2"/>
          <p:cNvSpPr/>
          <p:nvPr/>
        </p:nvSpPr>
        <p:spPr>
          <a:xfrm>
            <a:off x="3149861" y="6614303"/>
            <a:ext cx="1417732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4" name="Google Shape;664;p7"/>
          <p:cNvGrpSpPr/>
          <p:nvPr/>
        </p:nvGrpSpPr>
        <p:grpSpPr>
          <a:xfrm rot="-771151">
            <a:off x="-93224" y="4229252"/>
            <a:ext cx="1845941" cy="3287425"/>
            <a:chOff x="593002" y="2042708"/>
            <a:chExt cx="1261647" cy="2241302"/>
          </a:xfrm>
        </p:grpSpPr>
        <p:grpSp>
          <p:nvGrpSpPr>
            <p:cNvPr id="665" name="Google Shape;665;p7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26" extrusionOk="0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476" extrusionOk="0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573" extrusionOk="0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267" extrusionOk="0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078" extrusionOk="0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2244" extrusionOk="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3944" extrusionOk="0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058" extrusionOk="0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361" extrusionOk="0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392" extrusionOk="0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945" extrusionOk="0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22348" fill="none" extrusionOk="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666" fill="none" extrusionOk="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2849" fill="none" extrusionOk="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393" fill="none" extrusionOk="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373" fill="none" extrusionOk="0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616" fill="none" extrusionOk="0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84" name="Google Shape;684;p7"/>
          <p:cNvGrpSpPr/>
          <p:nvPr/>
        </p:nvGrpSpPr>
        <p:grpSpPr>
          <a:xfrm>
            <a:off x="265030" y="174737"/>
            <a:ext cx="940315" cy="1753065"/>
            <a:chOff x="199265" y="131052"/>
            <a:chExt cx="706985" cy="1314799"/>
          </a:xfrm>
        </p:grpSpPr>
        <p:grpSp>
          <p:nvGrpSpPr>
            <p:cNvPr id="685" name="Google Shape;685;p7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686" name="Google Shape;68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9" name="Google Shape;689;p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690" name="Google Shape;690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1" name="Google Shape;701;p7"/>
            <p:cNvGrpSpPr/>
            <p:nvPr/>
          </p:nvGrpSpPr>
          <p:grpSpPr>
            <a:xfrm>
              <a:off x="338733" y="728913"/>
              <a:ext cx="139466" cy="159114"/>
              <a:chOff x="11250843" y="1932532"/>
              <a:chExt cx="402616" cy="459335"/>
            </a:xfrm>
          </p:grpSpPr>
          <p:sp>
            <p:nvSpPr>
              <p:cNvPr id="702" name="Google Shape;702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520190" y="131052"/>
              <a:ext cx="386060" cy="360087"/>
              <a:chOff x="9460636" y="2071442"/>
              <a:chExt cx="1221710" cy="1139515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7" name="Google Shape;717;p7"/>
          <p:cNvGrpSpPr/>
          <p:nvPr/>
        </p:nvGrpSpPr>
        <p:grpSpPr>
          <a:xfrm>
            <a:off x="10976957" y="-243025"/>
            <a:ext cx="1818805" cy="1993255"/>
            <a:chOff x="8253135" y="-182269"/>
            <a:chExt cx="1367487" cy="1494941"/>
          </a:xfrm>
        </p:grpSpPr>
        <p:grpSp>
          <p:nvGrpSpPr>
            <p:cNvPr id="718" name="Google Shape;718;p7"/>
            <p:cNvGrpSpPr/>
            <p:nvPr/>
          </p:nvGrpSpPr>
          <p:grpSpPr>
            <a:xfrm rot="-4146560">
              <a:off x="8327351" y="65991"/>
              <a:ext cx="1219055" cy="998422"/>
              <a:chOff x="431982" y="2910018"/>
              <a:chExt cx="1219007" cy="998383"/>
            </a:xfrm>
          </p:grpSpPr>
          <p:sp>
            <p:nvSpPr>
              <p:cNvPr id="719" name="Google Shape;719;p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723" name="Google Shape;723;p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724" name="Google Shape;724;p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5" name="Google Shape;725;p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6" name="Google Shape;726;p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7" name="Google Shape;727;p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8" name="Google Shape;728;p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29" name="Google Shape;729;p7"/>
            <p:cNvGrpSpPr/>
            <p:nvPr/>
          </p:nvGrpSpPr>
          <p:grpSpPr>
            <a:xfrm>
              <a:off x="8769996" y="1085777"/>
              <a:ext cx="139466" cy="159114"/>
              <a:chOff x="11250843" y="1932532"/>
              <a:chExt cx="402616" cy="459335"/>
            </a:xfrm>
          </p:grpSpPr>
          <p:sp>
            <p:nvSpPr>
              <p:cNvPr id="730" name="Google Shape;730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33" name="Google Shape;733;p7"/>
            <p:cNvGrpSpPr/>
            <p:nvPr/>
          </p:nvGrpSpPr>
          <p:grpSpPr>
            <a:xfrm rot="-2700000" flipH="1">
              <a:off x="8646742" y="153276"/>
              <a:ext cx="385981" cy="360013"/>
              <a:chOff x="9460636" y="2071442"/>
              <a:chExt cx="1221710" cy="1139515"/>
            </a:xfrm>
          </p:grpSpPr>
          <p:sp>
            <p:nvSpPr>
              <p:cNvPr id="734" name="Google Shape;734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45" name="Google Shape;745;p7"/>
            <p:cNvGrpSpPr/>
            <p:nvPr/>
          </p:nvGrpSpPr>
          <p:grpSpPr>
            <a:xfrm flipH="1">
              <a:off x="8291304" y="253726"/>
              <a:ext cx="139466" cy="159114"/>
              <a:chOff x="11250843" y="1932532"/>
              <a:chExt cx="402616" cy="459335"/>
            </a:xfrm>
          </p:grpSpPr>
          <p:sp>
            <p:nvSpPr>
              <p:cNvPr id="746" name="Google Shape;74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47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788364" y="-138396"/>
            <a:ext cx="15482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5" name="Google Shape;485;p12"/>
          <p:cNvSpPr/>
          <p:nvPr/>
        </p:nvSpPr>
        <p:spPr>
          <a:xfrm>
            <a:off x="8971493" y="6938530"/>
            <a:ext cx="650743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userDrawn="1">
  <p:cSld name="CUSTOM_19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/>
          <p:nvPr/>
        </p:nvSpPr>
        <p:spPr>
          <a:xfrm rot="1356523" flipH="1">
            <a:off x="9788364" y="-138396"/>
            <a:ext cx="15482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1958" y="1551017"/>
            <a:ext cx="1364580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585249" y="205197"/>
            <a:ext cx="2196796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81793" y="141289"/>
            <a:ext cx="1936676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5370" y="6028738"/>
            <a:ext cx="852331" cy="50809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50475" y="5593040"/>
            <a:ext cx="885956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0463" y="1514767"/>
            <a:ext cx="5760913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576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07438" y="4340717"/>
            <a:ext cx="6546963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25611" y="52676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-1747239" y="5320884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0736806" y="-5523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 rot="-2426310">
            <a:off x="-2707596" y="-1517893"/>
            <a:ext cx="4973583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2777346" y="6470035"/>
            <a:ext cx="5357260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31800" y="-1127548"/>
            <a:ext cx="5357010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9621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57563" y="7148925"/>
            <a:ext cx="107667" cy="30524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11872" y="7043644"/>
            <a:ext cx="109105" cy="30480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4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4"/>
          <p:cNvSpPr/>
          <p:nvPr/>
        </p:nvSpPr>
        <p:spPr>
          <a:xfrm>
            <a:off x="-68897" y="63568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6619" y="113888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9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61076" y="-277326"/>
            <a:ext cx="391935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1802" y="6105572"/>
            <a:ext cx="789069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498" y="-1014642"/>
            <a:ext cx="4453991" cy="2670508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2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598085" y="59407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6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6"/>
          <p:cNvSpPr/>
          <p:nvPr/>
        </p:nvSpPr>
        <p:spPr>
          <a:xfrm>
            <a:off x="-6" y="6296638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2684" y="148963"/>
            <a:ext cx="5370415" cy="3024410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6"/>
          <p:cNvSpPr/>
          <p:nvPr/>
        </p:nvSpPr>
        <p:spPr>
          <a:xfrm rot="851619">
            <a:off x="2446784" y="-2674528"/>
            <a:ext cx="5357476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60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47283" y="2858700"/>
            <a:ext cx="7067273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31251" y="4209433"/>
            <a:ext cx="4299337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06388" y="6317267"/>
            <a:ext cx="5455460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9965" y="-876759"/>
            <a:ext cx="2884156" cy="2691059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21"/>
          <p:cNvSpPr/>
          <p:nvPr/>
        </p:nvSpPr>
        <p:spPr>
          <a:xfrm flipH="1">
            <a:off x="7535601" y="-1431833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037" y="4093850"/>
            <a:ext cx="5370569" cy="2435780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3625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 userDrawn="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28"/>
          <p:cNvSpPr/>
          <p:nvPr userDrawn="1"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28"/>
          <p:cNvSpPr/>
          <p:nvPr userDrawn="1"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28"/>
          <p:cNvSpPr/>
          <p:nvPr userDrawn="1"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6587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49412" y="1548033"/>
            <a:ext cx="10148431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3962" y="303967"/>
            <a:ext cx="9348016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838A2-3754-7A1B-608A-27D64D913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16200000">
            <a:off x="-6551016" y="2992536"/>
            <a:ext cx="602337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7984C-E6D9-0080-FBF4-B9FCDA8D0A1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16200000">
            <a:off x="12574900" y="3105884"/>
            <a:ext cx="6023370" cy="6462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6B367-5573-CF02-F421-B8E9B4B0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831" r="3168" b="22375"/>
          <a:stretch/>
        </p:blipFill>
        <p:spPr>
          <a:xfrm>
            <a:off x="1078608" y="1872636"/>
            <a:ext cx="10004622" cy="517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0" y="8484"/>
            <a:ext cx="12161838" cy="2925216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52">
              <a:buClrTx/>
              <a:defRPr/>
            </a:pPr>
            <a:endParaRPr lang="en-US" sz="5852">
              <a:solidFill>
                <a:srgbClr val="FFFFFF"/>
              </a:solidFill>
              <a:latin typeface="AvantGard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37" b="15234"/>
          <a:stretch/>
        </p:blipFill>
        <p:spPr>
          <a:xfrm>
            <a:off x="-158617" y="9226547"/>
            <a:ext cx="12320455" cy="5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22560" y="131409"/>
            <a:ext cx="1885492" cy="17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188900" y="643042"/>
            <a:ext cx="778403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extLst>
      <p:ext uri="{BB962C8B-B14F-4D97-AF65-F5344CB8AC3E}">
        <p14:creationId xmlns:p14="http://schemas.microsoft.com/office/powerpoint/2010/main" val="10288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8EFC18-C055-4515-AC10-6D85C05319BC}"/>
              </a:ext>
            </a:extLst>
          </p:cNvPr>
          <p:cNvSpPr txBox="1"/>
          <p:nvPr/>
        </p:nvSpPr>
        <p:spPr>
          <a:xfrm>
            <a:off x="1771650" y="1181100"/>
            <a:ext cx="796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4B13-07F6-4D5D-8261-8D85FA7C3781}"/>
              </a:ext>
            </a:extLst>
          </p:cNvPr>
          <p:cNvSpPr txBox="1"/>
          <p:nvPr/>
        </p:nvSpPr>
        <p:spPr>
          <a:xfrm>
            <a:off x="895350" y="2506801"/>
            <a:ext cx="1085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0070C0"/>
                </a:solidFill>
              </a:rPr>
              <a:t>   Nói câu miêu tả đặc điểm của một số con vật quanh em.</a:t>
            </a:r>
          </a:p>
        </p:txBody>
      </p:sp>
    </p:spTree>
    <p:extLst>
      <p:ext uri="{BB962C8B-B14F-4D97-AF65-F5344CB8AC3E}">
        <p14:creationId xmlns:p14="http://schemas.microsoft.com/office/powerpoint/2010/main" val="703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565052" y="2724046"/>
            <a:ext cx="7031734" cy="1685845"/>
          </a:xfrm>
          <a:prstGeom prst="roundRect">
            <a:avLst>
              <a:gd name="adj" fmla="val 20578"/>
            </a:avLst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sz="80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86583" y="261498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buClrTx/>
              <a:defRPr/>
            </a:pP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11185" y="2372364"/>
            <a:ext cx="10688714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6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6737" y="4340354"/>
            <a:ext cx="5472827" cy="13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buClrTx/>
              <a:defRPr/>
            </a:pPr>
            <a:endParaRPr lang="en-US" sz="3192" b="1" i="1" kern="1200" dirty="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  <a:p>
            <a:pPr algn="ctr" defTabSz="912114">
              <a:spcBef>
                <a:spcPct val="50000"/>
              </a:spcBef>
              <a:buClrTx/>
              <a:defRPr/>
            </a:pP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Giáo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viên: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Dương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Thị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Quyên</a:t>
            </a:r>
            <a:endParaRPr lang="en-US" sz="3192" b="1" i="1" kern="1200" dirty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1384" y="3480874"/>
            <a:ext cx="12433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QUAN SÁT CON VẬT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8819331-1353-C165-6528-9B279631C325}"/>
              </a:ext>
            </a:extLst>
          </p:cNvPr>
          <p:cNvSpPr/>
          <p:nvPr/>
        </p:nvSpPr>
        <p:spPr>
          <a:xfrm>
            <a:off x="1509199" y="5660780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Trang 116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2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519442" y="161974"/>
            <a:ext cx="10228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1. Chuẩn bị.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ABE779-A7C1-40FA-A94C-5274B728831D}"/>
              </a:ext>
            </a:extLst>
          </p:cNvPr>
          <p:cNvGrpSpPr/>
          <p:nvPr/>
        </p:nvGrpSpPr>
        <p:grpSpPr>
          <a:xfrm>
            <a:off x="947978" y="984741"/>
            <a:ext cx="10896501" cy="4031873"/>
            <a:chOff x="947978" y="890148"/>
            <a:chExt cx="10896501" cy="40318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E7EBC4-5682-4A0C-5E2E-C510339FDC08}"/>
                </a:ext>
              </a:extLst>
            </p:cNvPr>
            <p:cNvSpPr txBox="1"/>
            <p:nvPr/>
          </p:nvSpPr>
          <p:spPr>
            <a:xfrm>
              <a:off x="947978" y="890148"/>
              <a:ext cx="10896501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/>
                <a:t>– Lựa chọn con vật để quan sát.</a:t>
              </a:r>
            </a:p>
            <a:p>
              <a:pPr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200"/>
            </a:p>
            <a:p>
              <a:pPr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200"/>
            </a:p>
            <a:p>
              <a:pPr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200"/>
            </a:p>
            <a:p>
              <a:pPr algn="just"/>
              <a:r>
                <a:rPr lang="en-US" sz="3200"/>
                <a:t>– Quan sát trực tiếp con vật hoặc quan sát qua tranh ảnh, trên ti vi,...</a:t>
              </a:r>
            </a:p>
            <a:p>
              <a:pPr algn="just"/>
              <a:r>
                <a:rPr lang="en-US" sz="3200"/>
                <a:t>– Sử dụng các giác quan để cảm nhận (nhìn hình thức, nghe tiếng kêu, chạm vào con vật,...).</a:t>
              </a:r>
            </a:p>
          </p:txBody>
        </p:sp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id="{3D0F0326-B445-47A2-8EE7-492D4110AE5E}"/>
                </a:ext>
              </a:extLst>
            </p:cNvPr>
            <p:cNvSpPr/>
            <p:nvPr/>
          </p:nvSpPr>
          <p:spPr>
            <a:xfrm>
              <a:off x="1615576" y="1734207"/>
              <a:ext cx="4018332" cy="914400"/>
            </a:xfrm>
            <a:prstGeom prst="doubleWav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Vật nuôi trong nhà</a:t>
              </a:r>
            </a:p>
          </p:txBody>
        </p:sp>
        <p:sp>
          <p:nvSpPr>
            <p:cNvPr id="5" name="Double Wave 4">
              <a:extLst>
                <a:ext uri="{FF2B5EF4-FFF2-40B4-BE49-F238E27FC236}">
                  <a16:creationId xmlns:a16="http://schemas.microsoft.com/office/drawing/2014/main" id="{383C6242-B6BF-4913-AA43-F57439CBA1AF}"/>
                </a:ext>
              </a:extLst>
            </p:cNvPr>
            <p:cNvSpPr/>
            <p:nvPr/>
          </p:nvSpPr>
          <p:spPr>
            <a:xfrm>
              <a:off x="6418529" y="1734207"/>
              <a:ext cx="4018332" cy="914400"/>
            </a:xfrm>
            <a:prstGeom prst="doubleWav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Động vật hoang dã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4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519442" y="161974"/>
            <a:ext cx="1022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/>
              <a:t>2. Quan sát và ghi chép kết quả quan sát.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7EBC4-5682-4A0C-5E2E-C510339FDC08}"/>
              </a:ext>
            </a:extLst>
          </p:cNvPr>
          <p:cNvSpPr txBox="1"/>
          <p:nvPr/>
        </p:nvSpPr>
        <p:spPr>
          <a:xfrm>
            <a:off x="947978" y="685194"/>
            <a:ext cx="1089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/>
              <a:t>a. Đặc điểm ngoại hình.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/>
              <a:t>Ví dụ: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34CC7-4BAE-4127-859A-5EDEECABF882}"/>
              </a:ext>
            </a:extLst>
          </p:cNvPr>
          <p:cNvSpPr txBox="1"/>
          <p:nvPr/>
        </p:nvSpPr>
        <p:spPr>
          <a:xfrm>
            <a:off x="519442" y="5757307"/>
            <a:ext cx="11297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/>
              <a:t>Lưu ý: Quan sát kĩ đặc điểm nổi bật của con vật khiến em thấy thú vị (ví dụ: sừng trâu cong vút, đuôi mèo dài, mỏ vẹt khoằm,...).</a:t>
            </a:r>
            <a:endParaRPr lang="en-US" sz="24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627504-62FA-402A-82C2-9F9067AFD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338892"/>
              </p:ext>
            </p:extLst>
          </p:nvPr>
        </p:nvGraphicFramePr>
        <p:xfrm>
          <a:off x="1072774" y="1759050"/>
          <a:ext cx="10191303" cy="1669950"/>
        </p:xfrm>
        <a:graphic>
          <a:graphicData uri="http://schemas.openxmlformats.org/drawingml/2006/table">
            <a:tbl>
              <a:tblPr firstRow="1" bandRow="1">
                <a:tableStyleId>{27E6C24C-657B-4D88-9A49-64C3D431F836}</a:tableStyleId>
              </a:tblPr>
              <a:tblGrid>
                <a:gridCol w="3397101">
                  <a:extLst>
                    <a:ext uri="{9D8B030D-6E8A-4147-A177-3AD203B41FA5}">
                      <a16:colId xmlns:a16="http://schemas.microsoft.com/office/drawing/2014/main" val="1220059412"/>
                    </a:ext>
                  </a:extLst>
                </a:gridCol>
                <a:gridCol w="3397101">
                  <a:extLst>
                    <a:ext uri="{9D8B030D-6E8A-4147-A177-3AD203B41FA5}">
                      <a16:colId xmlns:a16="http://schemas.microsoft.com/office/drawing/2014/main" val="978053097"/>
                    </a:ext>
                  </a:extLst>
                </a:gridCol>
                <a:gridCol w="3397101">
                  <a:extLst>
                    <a:ext uri="{9D8B030D-6E8A-4147-A177-3AD203B41FA5}">
                      <a16:colId xmlns:a16="http://schemas.microsoft.com/office/drawing/2014/main" val="2515490104"/>
                    </a:ext>
                  </a:extLst>
                </a:gridCol>
              </a:tblGrid>
              <a:tr h="55665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Đặc điểm bao quát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1854"/>
                  </a:ext>
                </a:extLst>
              </a:tr>
              <a:tr h="55665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Hình dạng, kích thước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Màu sắc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Bộ lông (da)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778453"/>
                  </a:ext>
                </a:extLst>
              </a:tr>
              <a:tr h="55665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bé nhỏ,…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trắng muốt,…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mềm mại,…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41320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9683E82-B706-439C-9C1C-AD6D060F7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877522"/>
              </p:ext>
            </p:extLst>
          </p:nvPr>
        </p:nvGraphicFramePr>
        <p:xfrm>
          <a:off x="1072773" y="3671859"/>
          <a:ext cx="10191304" cy="1669950"/>
        </p:xfrm>
        <a:graphic>
          <a:graphicData uri="http://schemas.openxmlformats.org/drawingml/2006/table">
            <a:tbl>
              <a:tblPr firstRow="1" bandRow="1">
                <a:tableStyleId>{27E6C24C-657B-4D88-9A49-64C3D431F836}</a:tableStyleId>
              </a:tblPr>
              <a:tblGrid>
                <a:gridCol w="2547826">
                  <a:extLst>
                    <a:ext uri="{9D8B030D-6E8A-4147-A177-3AD203B41FA5}">
                      <a16:colId xmlns:a16="http://schemas.microsoft.com/office/drawing/2014/main" val="1220059412"/>
                    </a:ext>
                  </a:extLst>
                </a:gridCol>
                <a:gridCol w="2547826">
                  <a:extLst>
                    <a:ext uri="{9D8B030D-6E8A-4147-A177-3AD203B41FA5}">
                      <a16:colId xmlns:a16="http://schemas.microsoft.com/office/drawing/2014/main" val="978053097"/>
                    </a:ext>
                  </a:extLst>
                </a:gridCol>
                <a:gridCol w="2547826">
                  <a:extLst>
                    <a:ext uri="{9D8B030D-6E8A-4147-A177-3AD203B41FA5}">
                      <a16:colId xmlns:a16="http://schemas.microsoft.com/office/drawing/2014/main" val="2515490104"/>
                    </a:ext>
                  </a:extLst>
                </a:gridCol>
                <a:gridCol w="2547826">
                  <a:extLst>
                    <a:ext uri="{9D8B030D-6E8A-4147-A177-3AD203B41FA5}">
                      <a16:colId xmlns:a16="http://schemas.microsoft.com/office/drawing/2014/main" val="1297300081"/>
                    </a:ext>
                  </a:extLst>
                </a:gridCol>
              </a:tblGrid>
              <a:tr h="55665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Đặc điểm của từng bộ phận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1854"/>
                  </a:ext>
                </a:extLst>
              </a:tr>
              <a:tr h="55665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Mắt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Mũi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Miệng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Đặc điểm khác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778453"/>
                  </a:ext>
                </a:extLst>
              </a:tr>
              <a:tr h="55665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tròn xoe,…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nhỏ xíu,…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cong cong,…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413208"/>
                  </a:ext>
                </a:extLst>
              </a:tr>
            </a:tbl>
          </a:graphicData>
        </a:graphic>
      </p:graphicFrame>
      <p:pic>
        <p:nvPicPr>
          <p:cNvPr id="1026" name="Picture 2" descr="TOP 16 Giống mèo lông trắng Đẹp, Đáng yêu &amp; Phổ biến nhất">
            <a:extLst>
              <a:ext uri="{FF2B5EF4-FFF2-40B4-BE49-F238E27FC236}">
                <a16:creationId xmlns:a16="http://schemas.microsoft.com/office/drawing/2014/main" id="{39018A52-C5F7-41DD-9EBD-071E882D3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5172" r="11157" b="6764"/>
          <a:stretch/>
        </p:blipFill>
        <p:spPr bwMode="auto">
          <a:xfrm>
            <a:off x="8367781" y="161974"/>
            <a:ext cx="2380594" cy="19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535208" y="513404"/>
            <a:ext cx="10228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2. Quan sát và ghi chép kết quả quan sát.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7EBC4-5682-4A0C-5E2E-C510339FDC08}"/>
              </a:ext>
            </a:extLst>
          </p:cNvPr>
          <p:cNvSpPr txBox="1"/>
          <p:nvPr/>
        </p:nvSpPr>
        <p:spPr>
          <a:xfrm>
            <a:off x="963744" y="1396412"/>
            <a:ext cx="10896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/>
              <a:t>b. Hoạt động, thói quen.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34CC7-4BAE-4127-859A-5EDEECABF882}"/>
              </a:ext>
            </a:extLst>
          </p:cNvPr>
          <p:cNvSpPr txBox="1"/>
          <p:nvPr/>
        </p:nvSpPr>
        <p:spPr>
          <a:xfrm>
            <a:off x="963744" y="4637437"/>
            <a:ext cx="103866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/>
              <a:t>Lưu ý: Quan sát kĩ hoạt động nổi bật của con vật khiến em thấy thú vị (ví dụ: mèo chạy nhảy êm như ru, rùa đi rất chậm, ngựa chạy rất nhanh, tắc kè có thể đổi màu,...).</a:t>
            </a:r>
            <a:endParaRPr lang="en-US" sz="320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9683E82-B706-439C-9C1C-AD6D060F7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155201"/>
              </p:ext>
            </p:extLst>
          </p:nvPr>
        </p:nvGraphicFramePr>
        <p:xfrm>
          <a:off x="963744" y="2449444"/>
          <a:ext cx="10386678" cy="1889760"/>
        </p:xfrm>
        <a:graphic>
          <a:graphicData uri="http://schemas.openxmlformats.org/drawingml/2006/table">
            <a:tbl>
              <a:tblPr firstRow="1" bandRow="1">
                <a:tableStyleId>{27E6C24C-657B-4D88-9A49-64C3D431F836}</a:tableStyleId>
              </a:tblPr>
              <a:tblGrid>
                <a:gridCol w="2547826">
                  <a:extLst>
                    <a:ext uri="{9D8B030D-6E8A-4147-A177-3AD203B41FA5}">
                      <a16:colId xmlns:a16="http://schemas.microsoft.com/office/drawing/2014/main" val="1220059412"/>
                    </a:ext>
                  </a:extLst>
                </a:gridCol>
                <a:gridCol w="2547826">
                  <a:extLst>
                    <a:ext uri="{9D8B030D-6E8A-4147-A177-3AD203B41FA5}">
                      <a16:colId xmlns:a16="http://schemas.microsoft.com/office/drawing/2014/main" val="978053097"/>
                    </a:ext>
                  </a:extLst>
                </a:gridCol>
                <a:gridCol w="2547826">
                  <a:extLst>
                    <a:ext uri="{9D8B030D-6E8A-4147-A177-3AD203B41FA5}">
                      <a16:colId xmlns:a16="http://schemas.microsoft.com/office/drawing/2014/main" val="251549010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97300081"/>
                    </a:ext>
                  </a:extLst>
                </a:gridCol>
              </a:tblGrid>
              <a:tr h="55665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Nằm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Chạy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Trèo cây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Hoạt động, thói quen khác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778453"/>
                  </a:ext>
                </a:extLst>
              </a:tr>
              <a:tr h="55665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cuộn tròn,…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êm ri,…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nhanh thoăn thoắt,…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413208"/>
                  </a:ext>
                </a:extLst>
              </a:tr>
            </a:tbl>
          </a:graphicData>
        </a:graphic>
      </p:graphicFrame>
      <p:pic>
        <p:nvPicPr>
          <p:cNvPr id="2050" name="Picture 2" descr="Mèo mướp (Tabby Cat) và 101 điều cần biết - bí ẩn sau chữ M trên chán - Hỏi  Đáp Thú y">
            <a:extLst>
              <a:ext uri="{FF2B5EF4-FFF2-40B4-BE49-F238E27FC236}">
                <a16:creationId xmlns:a16="http://schemas.microsoft.com/office/drawing/2014/main" id="{1A3BA817-71AE-4EAD-A1D4-3BFA59F7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098" y="101114"/>
            <a:ext cx="3126148" cy="23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519442" y="328273"/>
            <a:ext cx="10228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3. Sắp xếp ý.</a:t>
            </a:r>
          </a:p>
          <a:p>
            <a:pPr algn="just"/>
            <a:r>
              <a:rPr lang="en-US" sz="3200" b="1"/>
              <a:t>    </a:t>
            </a:r>
            <a:r>
              <a:rPr lang="en-US" sz="3200"/>
              <a:t>Chọn cách sắp xếp ý phù hợp.</a:t>
            </a:r>
            <a:endParaRPr lang="en-US" sz="3200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239A08-F162-42FF-85F1-23EE3A6C6701}"/>
              </a:ext>
            </a:extLst>
          </p:cNvPr>
          <p:cNvSpPr/>
          <p:nvPr/>
        </p:nvSpPr>
        <p:spPr>
          <a:xfrm>
            <a:off x="2336608" y="1888096"/>
            <a:ext cx="7488621" cy="187538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Cách 1</a:t>
            </a:r>
          </a:p>
          <a:p>
            <a:pPr algn="just"/>
            <a:r>
              <a:rPr lang="en-US" sz="3200">
                <a:solidFill>
                  <a:srgbClr val="000000"/>
                </a:solidFill>
              </a:rPr>
              <a:t>- Miêu tả đặc điểm ngoại hình.</a:t>
            </a:r>
          </a:p>
          <a:p>
            <a:pPr algn="just"/>
            <a:r>
              <a:rPr lang="en-US" sz="3200">
                <a:solidFill>
                  <a:srgbClr val="000000"/>
                </a:solidFill>
              </a:rPr>
              <a:t>- Miêu tả hoạt động, thói quen.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E07F55-EAA2-483E-98F5-284B36F59DD9}"/>
              </a:ext>
            </a:extLst>
          </p:cNvPr>
          <p:cNvSpPr/>
          <p:nvPr/>
        </p:nvSpPr>
        <p:spPr>
          <a:xfrm>
            <a:off x="2336608" y="4246087"/>
            <a:ext cx="7488621" cy="187538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Cách 2</a:t>
            </a:r>
          </a:p>
          <a:p>
            <a:pPr algn="just"/>
            <a:r>
              <a:rPr lang="en-US" sz="3200">
                <a:solidFill>
                  <a:srgbClr val="000000"/>
                </a:solidFill>
              </a:rPr>
              <a:t>Miêu tả đặc điểm ngoại hình kết hợp với miêu tả hoạt động, thói quen.</a:t>
            </a:r>
          </a:p>
        </p:txBody>
      </p:sp>
    </p:spTree>
    <p:extLst>
      <p:ext uri="{BB962C8B-B14F-4D97-AF65-F5344CB8AC3E}">
        <p14:creationId xmlns:p14="http://schemas.microsoft.com/office/powerpoint/2010/main" val="10927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966452" y="690879"/>
            <a:ext cx="10228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4. Trao đổi, góp 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CA2AA-F106-4F2A-99C8-9789F163021D}"/>
              </a:ext>
            </a:extLst>
          </p:cNvPr>
          <p:cNvSpPr txBox="1"/>
          <p:nvPr/>
        </p:nvSpPr>
        <p:spPr>
          <a:xfrm>
            <a:off x="1310407" y="1443841"/>
            <a:ext cx="988497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vi-VN" sz="3600"/>
              <a:t>- Ghi chép được các đặc điểm ngoại hình, hoạt động, thói quen của con vật.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vi-VN" sz="3600"/>
              <a:t>- Ghi chép được đặc điểm nổi bật của con vật.</a:t>
            </a:r>
          </a:p>
        </p:txBody>
      </p:sp>
    </p:spTree>
    <p:extLst>
      <p:ext uri="{BB962C8B-B14F-4D97-AF65-F5344CB8AC3E}">
        <p14:creationId xmlns:p14="http://schemas.microsoft.com/office/powerpoint/2010/main" val="21520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E7EA48-853E-4AF2-B787-D9AC49BC6643}"/>
              </a:ext>
            </a:extLst>
          </p:cNvPr>
          <p:cNvSpPr/>
          <p:nvPr/>
        </p:nvSpPr>
        <p:spPr>
          <a:xfrm>
            <a:off x="709448" y="863239"/>
            <a:ext cx="10742942" cy="5131520"/>
          </a:xfrm>
          <a:custGeom>
            <a:avLst/>
            <a:gdLst>
              <a:gd name="connsiteX0" fmla="*/ 0 w 10742942"/>
              <a:gd name="connsiteY0" fmla="*/ 855270 h 5131520"/>
              <a:gd name="connsiteX1" fmla="*/ 855270 w 10742942"/>
              <a:gd name="connsiteY1" fmla="*/ 0 h 5131520"/>
              <a:gd name="connsiteX2" fmla="*/ 1369422 w 10742942"/>
              <a:gd name="connsiteY2" fmla="*/ 0 h 5131520"/>
              <a:gd name="connsiteX3" fmla="*/ 1883574 w 10742942"/>
              <a:gd name="connsiteY3" fmla="*/ 0 h 5131520"/>
              <a:gd name="connsiteX4" fmla="*/ 2759022 w 10742942"/>
              <a:gd name="connsiteY4" fmla="*/ 0 h 5131520"/>
              <a:gd name="connsiteX5" fmla="*/ 3544147 w 10742942"/>
              <a:gd name="connsiteY5" fmla="*/ 0 h 5131520"/>
              <a:gd name="connsiteX6" fmla="*/ 4238947 w 10742942"/>
              <a:gd name="connsiteY6" fmla="*/ 0 h 5131520"/>
              <a:gd name="connsiteX7" fmla="*/ 4662775 w 10742942"/>
              <a:gd name="connsiteY7" fmla="*/ 0 h 5131520"/>
              <a:gd name="connsiteX8" fmla="*/ 5176927 w 10742942"/>
              <a:gd name="connsiteY8" fmla="*/ 0 h 5131520"/>
              <a:gd name="connsiteX9" fmla="*/ 5600755 w 10742942"/>
              <a:gd name="connsiteY9" fmla="*/ 0 h 5131520"/>
              <a:gd name="connsiteX10" fmla="*/ 6295555 w 10742942"/>
              <a:gd name="connsiteY10" fmla="*/ 0 h 5131520"/>
              <a:gd name="connsiteX11" fmla="*/ 6900031 w 10742942"/>
              <a:gd name="connsiteY11" fmla="*/ 0 h 5131520"/>
              <a:gd name="connsiteX12" fmla="*/ 7594831 w 10742942"/>
              <a:gd name="connsiteY12" fmla="*/ 0 h 5131520"/>
              <a:gd name="connsiteX13" fmla="*/ 8018660 w 10742942"/>
              <a:gd name="connsiteY13" fmla="*/ 0 h 5131520"/>
              <a:gd name="connsiteX14" fmla="*/ 8803784 w 10742942"/>
              <a:gd name="connsiteY14" fmla="*/ 0 h 5131520"/>
              <a:gd name="connsiteX15" fmla="*/ 9227612 w 10742942"/>
              <a:gd name="connsiteY15" fmla="*/ 0 h 5131520"/>
              <a:gd name="connsiteX16" fmla="*/ 9887672 w 10742942"/>
              <a:gd name="connsiteY16" fmla="*/ 0 h 5131520"/>
              <a:gd name="connsiteX17" fmla="*/ 10742942 w 10742942"/>
              <a:gd name="connsiteY17" fmla="*/ 855270 h 5131520"/>
              <a:gd name="connsiteX18" fmla="*/ 10742942 w 10742942"/>
              <a:gd name="connsiteY18" fmla="*/ 1573676 h 5131520"/>
              <a:gd name="connsiteX19" fmla="*/ 10742942 w 10742942"/>
              <a:gd name="connsiteY19" fmla="*/ 2155242 h 5131520"/>
              <a:gd name="connsiteX20" fmla="*/ 10742942 w 10742942"/>
              <a:gd name="connsiteY20" fmla="*/ 2771019 h 5131520"/>
              <a:gd name="connsiteX21" fmla="*/ 10742942 w 10742942"/>
              <a:gd name="connsiteY21" fmla="*/ 3421005 h 5131520"/>
              <a:gd name="connsiteX22" fmla="*/ 10742942 w 10742942"/>
              <a:gd name="connsiteY22" fmla="*/ 4276250 h 5131520"/>
              <a:gd name="connsiteX23" fmla="*/ 9887672 w 10742942"/>
              <a:gd name="connsiteY23" fmla="*/ 5131520 h 5131520"/>
              <a:gd name="connsiteX24" fmla="*/ 9373520 w 10742942"/>
              <a:gd name="connsiteY24" fmla="*/ 5131520 h 5131520"/>
              <a:gd name="connsiteX25" fmla="*/ 8588396 w 10742942"/>
              <a:gd name="connsiteY25" fmla="*/ 5131520 h 5131520"/>
              <a:gd name="connsiteX26" fmla="*/ 8074244 w 10742942"/>
              <a:gd name="connsiteY26" fmla="*/ 5131520 h 5131520"/>
              <a:gd name="connsiteX27" fmla="*/ 7198795 w 10742942"/>
              <a:gd name="connsiteY27" fmla="*/ 5131520 h 5131520"/>
              <a:gd name="connsiteX28" fmla="*/ 6323347 w 10742942"/>
              <a:gd name="connsiteY28" fmla="*/ 5131520 h 5131520"/>
              <a:gd name="connsiteX29" fmla="*/ 5899519 w 10742942"/>
              <a:gd name="connsiteY29" fmla="*/ 5131520 h 5131520"/>
              <a:gd name="connsiteX30" fmla="*/ 5114395 w 10742942"/>
              <a:gd name="connsiteY30" fmla="*/ 5131520 h 5131520"/>
              <a:gd name="connsiteX31" fmla="*/ 4419595 w 10742942"/>
              <a:gd name="connsiteY31" fmla="*/ 5131520 h 5131520"/>
              <a:gd name="connsiteX32" fmla="*/ 3905443 w 10742942"/>
              <a:gd name="connsiteY32" fmla="*/ 5131520 h 5131520"/>
              <a:gd name="connsiteX33" fmla="*/ 3481615 w 10742942"/>
              <a:gd name="connsiteY33" fmla="*/ 5131520 h 5131520"/>
              <a:gd name="connsiteX34" fmla="*/ 2967462 w 10742942"/>
              <a:gd name="connsiteY34" fmla="*/ 5131520 h 5131520"/>
              <a:gd name="connsiteX35" fmla="*/ 2092014 w 10742942"/>
              <a:gd name="connsiteY35" fmla="*/ 5131520 h 5131520"/>
              <a:gd name="connsiteX36" fmla="*/ 855270 w 10742942"/>
              <a:gd name="connsiteY36" fmla="*/ 5131520 h 5131520"/>
              <a:gd name="connsiteX37" fmla="*/ 0 w 10742942"/>
              <a:gd name="connsiteY37" fmla="*/ 4276250 h 5131520"/>
              <a:gd name="connsiteX38" fmla="*/ 0 w 10742942"/>
              <a:gd name="connsiteY38" fmla="*/ 3660474 h 5131520"/>
              <a:gd name="connsiteX39" fmla="*/ 0 w 10742942"/>
              <a:gd name="connsiteY39" fmla="*/ 3044697 h 5131520"/>
              <a:gd name="connsiteX40" fmla="*/ 0 w 10742942"/>
              <a:gd name="connsiteY40" fmla="*/ 2360501 h 5131520"/>
              <a:gd name="connsiteX41" fmla="*/ 0 w 10742942"/>
              <a:gd name="connsiteY41" fmla="*/ 1676305 h 5131520"/>
              <a:gd name="connsiteX42" fmla="*/ 0 w 10742942"/>
              <a:gd name="connsiteY42" fmla="*/ 855270 h 51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742942" h="5131520" fill="none" extrusionOk="0">
                <a:moveTo>
                  <a:pt x="0" y="855270"/>
                </a:moveTo>
                <a:cubicBezTo>
                  <a:pt x="12847" y="360685"/>
                  <a:pt x="470809" y="-42045"/>
                  <a:pt x="855270" y="0"/>
                </a:cubicBezTo>
                <a:cubicBezTo>
                  <a:pt x="1014184" y="-2466"/>
                  <a:pt x="1149812" y="-7407"/>
                  <a:pt x="1369422" y="0"/>
                </a:cubicBezTo>
                <a:cubicBezTo>
                  <a:pt x="1589032" y="7407"/>
                  <a:pt x="1769632" y="-18489"/>
                  <a:pt x="1883574" y="0"/>
                </a:cubicBezTo>
                <a:cubicBezTo>
                  <a:pt x="1997516" y="18489"/>
                  <a:pt x="2461466" y="40598"/>
                  <a:pt x="2759022" y="0"/>
                </a:cubicBezTo>
                <a:cubicBezTo>
                  <a:pt x="3056578" y="-40598"/>
                  <a:pt x="3275803" y="-5019"/>
                  <a:pt x="3544147" y="0"/>
                </a:cubicBezTo>
                <a:cubicBezTo>
                  <a:pt x="3812492" y="5019"/>
                  <a:pt x="4051281" y="22418"/>
                  <a:pt x="4238947" y="0"/>
                </a:cubicBezTo>
                <a:cubicBezTo>
                  <a:pt x="4426613" y="-22418"/>
                  <a:pt x="4498080" y="-4326"/>
                  <a:pt x="4662775" y="0"/>
                </a:cubicBezTo>
                <a:cubicBezTo>
                  <a:pt x="4827470" y="4326"/>
                  <a:pt x="4976932" y="3892"/>
                  <a:pt x="5176927" y="0"/>
                </a:cubicBezTo>
                <a:cubicBezTo>
                  <a:pt x="5376922" y="-3892"/>
                  <a:pt x="5457250" y="-15901"/>
                  <a:pt x="5600755" y="0"/>
                </a:cubicBezTo>
                <a:cubicBezTo>
                  <a:pt x="5744260" y="15901"/>
                  <a:pt x="5959773" y="14286"/>
                  <a:pt x="6295555" y="0"/>
                </a:cubicBezTo>
                <a:cubicBezTo>
                  <a:pt x="6631337" y="-14286"/>
                  <a:pt x="6773515" y="7389"/>
                  <a:pt x="6900031" y="0"/>
                </a:cubicBezTo>
                <a:cubicBezTo>
                  <a:pt x="7026547" y="-7389"/>
                  <a:pt x="7307536" y="18223"/>
                  <a:pt x="7594831" y="0"/>
                </a:cubicBezTo>
                <a:cubicBezTo>
                  <a:pt x="7882126" y="-18223"/>
                  <a:pt x="7809111" y="6927"/>
                  <a:pt x="8018660" y="0"/>
                </a:cubicBezTo>
                <a:cubicBezTo>
                  <a:pt x="8228209" y="-6927"/>
                  <a:pt x="8557317" y="6684"/>
                  <a:pt x="8803784" y="0"/>
                </a:cubicBezTo>
                <a:cubicBezTo>
                  <a:pt x="9050251" y="-6684"/>
                  <a:pt x="9142489" y="11327"/>
                  <a:pt x="9227612" y="0"/>
                </a:cubicBezTo>
                <a:cubicBezTo>
                  <a:pt x="9312735" y="-11327"/>
                  <a:pt x="9580524" y="-19205"/>
                  <a:pt x="9887672" y="0"/>
                </a:cubicBezTo>
                <a:cubicBezTo>
                  <a:pt x="10447589" y="-53327"/>
                  <a:pt x="10730019" y="352255"/>
                  <a:pt x="10742942" y="855270"/>
                </a:cubicBezTo>
                <a:cubicBezTo>
                  <a:pt x="10746179" y="1016358"/>
                  <a:pt x="10735892" y="1343733"/>
                  <a:pt x="10742942" y="1573676"/>
                </a:cubicBezTo>
                <a:cubicBezTo>
                  <a:pt x="10749992" y="1803619"/>
                  <a:pt x="10715583" y="2020521"/>
                  <a:pt x="10742942" y="2155242"/>
                </a:cubicBezTo>
                <a:cubicBezTo>
                  <a:pt x="10770301" y="2289963"/>
                  <a:pt x="10724858" y="2483243"/>
                  <a:pt x="10742942" y="2771019"/>
                </a:cubicBezTo>
                <a:cubicBezTo>
                  <a:pt x="10761026" y="3058795"/>
                  <a:pt x="10721016" y="3285660"/>
                  <a:pt x="10742942" y="3421005"/>
                </a:cubicBezTo>
                <a:cubicBezTo>
                  <a:pt x="10764868" y="3556350"/>
                  <a:pt x="10719963" y="3872768"/>
                  <a:pt x="10742942" y="4276250"/>
                </a:cubicBezTo>
                <a:cubicBezTo>
                  <a:pt x="10819867" y="4811424"/>
                  <a:pt x="10420783" y="5133435"/>
                  <a:pt x="9887672" y="5131520"/>
                </a:cubicBezTo>
                <a:cubicBezTo>
                  <a:pt x="9706048" y="5118684"/>
                  <a:pt x="9488063" y="5128946"/>
                  <a:pt x="9373520" y="5131520"/>
                </a:cubicBezTo>
                <a:cubicBezTo>
                  <a:pt x="9258977" y="5134094"/>
                  <a:pt x="8752933" y="5123823"/>
                  <a:pt x="8588396" y="5131520"/>
                </a:cubicBezTo>
                <a:cubicBezTo>
                  <a:pt x="8423859" y="5139217"/>
                  <a:pt x="8279187" y="5151828"/>
                  <a:pt x="8074244" y="5131520"/>
                </a:cubicBezTo>
                <a:cubicBezTo>
                  <a:pt x="7869301" y="5111212"/>
                  <a:pt x="7456191" y="5132719"/>
                  <a:pt x="7198795" y="5131520"/>
                </a:cubicBezTo>
                <a:cubicBezTo>
                  <a:pt x="6941399" y="5130321"/>
                  <a:pt x="6583264" y="5106048"/>
                  <a:pt x="6323347" y="5131520"/>
                </a:cubicBezTo>
                <a:cubicBezTo>
                  <a:pt x="6063430" y="5156992"/>
                  <a:pt x="6022628" y="5152018"/>
                  <a:pt x="5899519" y="5131520"/>
                </a:cubicBezTo>
                <a:cubicBezTo>
                  <a:pt x="5776410" y="5111022"/>
                  <a:pt x="5477130" y="5164704"/>
                  <a:pt x="5114395" y="5131520"/>
                </a:cubicBezTo>
                <a:cubicBezTo>
                  <a:pt x="4751660" y="5098336"/>
                  <a:pt x="4679047" y="5105285"/>
                  <a:pt x="4419595" y="5131520"/>
                </a:cubicBezTo>
                <a:cubicBezTo>
                  <a:pt x="4160143" y="5157755"/>
                  <a:pt x="4040670" y="5106201"/>
                  <a:pt x="3905443" y="5131520"/>
                </a:cubicBezTo>
                <a:cubicBezTo>
                  <a:pt x="3770216" y="5156839"/>
                  <a:pt x="3668031" y="5122070"/>
                  <a:pt x="3481615" y="5131520"/>
                </a:cubicBezTo>
                <a:cubicBezTo>
                  <a:pt x="3295199" y="5140970"/>
                  <a:pt x="3142861" y="5135996"/>
                  <a:pt x="2967462" y="5131520"/>
                </a:cubicBezTo>
                <a:cubicBezTo>
                  <a:pt x="2792063" y="5127044"/>
                  <a:pt x="2369040" y="5168994"/>
                  <a:pt x="2092014" y="5131520"/>
                </a:cubicBezTo>
                <a:cubicBezTo>
                  <a:pt x="1814988" y="5094046"/>
                  <a:pt x="1173311" y="5079604"/>
                  <a:pt x="855270" y="5131520"/>
                </a:cubicBezTo>
                <a:cubicBezTo>
                  <a:pt x="440799" y="5169636"/>
                  <a:pt x="33876" y="4737132"/>
                  <a:pt x="0" y="4276250"/>
                </a:cubicBezTo>
                <a:cubicBezTo>
                  <a:pt x="-29788" y="4094541"/>
                  <a:pt x="-30684" y="3929392"/>
                  <a:pt x="0" y="3660474"/>
                </a:cubicBezTo>
                <a:cubicBezTo>
                  <a:pt x="30684" y="3391556"/>
                  <a:pt x="-26375" y="3303552"/>
                  <a:pt x="0" y="3044697"/>
                </a:cubicBezTo>
                <a:cubicBezTo>
                  <a:pt x="26375" y="2785842"/>
                  <a:pt x="-25626" y="2565886"/>
                  <a:pt x="0" y="2360501"/>
                </a:cubicBezTo>
                <a:cubicBezTo>
                  <a:pt x="25626" y="2155116"/>
                  <a:pt x="-22872" y="2004562"/>
                  <a:pt x="0" y="1676305"/>
                </a:cubicBezTo>
                <a:cubicBezTo>
                  <a:pt x="22872" y="1348048"/>
                  <a:pt x="-17847" y="1063609"/>
                  <a:pt x="0" y="855270"/>
                </a:cubicBezTo>
                <a:close/>
              </a:path>
              <a:path w="10742942" h="5131520" stroke="0" extrusionOk="0">
                <a:moveTo>
                  <a:pt x="0" y="855270"/>
                </a:moveTo>
                <a:cubicBezTo>
                  <a:pt x="-98954" y="358147"/>
                  <a:pt x="302457" y="28217"/>
                  <a:pt x="855270" y="0"/>
                </a:cubicBezTo>
                <a:cubicBezTo>
                  <a:pt x="1052360" y="5080"/>
                  <a:pt x="1177543" y="-1078"/>
                  <a:pt x="1279098" y="0"/>
                </a:cubicBezTo>
                <a:cubicBezTo>
                  <a:pt x="1380653" y="1078"/>
                  <a:pt x="1670197" y="953"/>
                  <a:pt x="1883574" y="0"/>
                </a:cubicBezTo>
                <a:cubicBezTo>
                  <a:pt x="2096951" y="-953"/>
                  <a:pt x="2434110" y="-16466"/>
                  <a:pt x="2578374" y="0"/>
                </a:cubicBezTo>
                <a:cubicBezTo>
                  <a:pt x="2722638" y="16466"/>
                  <a:pt x="3050508" y="15232"/>
                  <a:pt x="3363499" y="0"/>
                </a:cubicBezTo>
                <a:cubicBezTo>
                  <a:pt x="3676491" y="-15232"/>
                  <a:pt x="3790374" y="-24264"/>
                  <a:pt x="4148623" y="0"/>
                </a:cubicBezTo>
                <a:cubicBezTo>
                  <a:pt x="4506872" y="24264"/>
                  <a:pt x="4479172" y="24954"/>
                  <a:pt x="4662775" y="0"/>
                </a:cubicBezTo>
                <a:cubicBezTo>
                  <a:pt x="4846378" y="-24954"/>
                  <a:pt x="4925321" y="-8272"/>
                  <a:pt x="5086603" y="0"/>
                </a:cubicBezTo>
                <a:cubicBezTo>
                  <a:pt x="5247885" y="8272"/>
                  <a:pt x="5416800" y="-9995"/>
                  <a:pt x="5600755" y="0"/>
                </a:cubicBezTo>
                <a:cubicBezTo>
                  <a:pt x="5784710" y="9995"/>
                  <a:pt x="6152991" y="37072"/>
                  <a:pt x="6385879" y="0"/>
                </a:cubicBezTo>
                <a:cubicBezTo>
                  <a:pt x="6618767" y="-37072"/>
                  <a:pt x="6940862" y="3865"/>
                  <a:pt x="7080679" y="0"/>
                </a:cubicBezTo>
                <a:cubicBezTo>
                  <a:pt x="7220496" y="-3865"/>
                  <a:pt x="7308601" y="-21166"/>
                  <a:pt x="7504507" y="0"/>
                </a:cubicBezTo>
                <a:cubicBezTo>
                  <a:pt x="7700413" y="21166"/>
                  <a:pt x="7975584" y="-34593"/>
                  <a:pt x="8199308" y="0"/>
                </a:cubicBezTo>
                <a:cubicBezTo>
                  <a:pt x="8423032" y="34593"/>
                  <a:pt x="8586481" y="3220"/>
                  <a:pt x="8803784" y="0"/>
                </a:cubicBezTo>
                <a:cubicBezTo>
                  <a:pt x="9021087" y="-3220"/>
                  <a:pt x="9598697" y="-36766"/>
                  <a:pt x="9887672" y="0"/>
                </a:cubicBezTo>
                <a:cubicBezTo>
                  <a:pt x="10462622" y="-37188"/>
                  <a:pt x="10778729" y="427487"/>
                  <a:pt x="10742942" y="855270"/>
                </a:cubicBezTo>
                <a:cubicBezTo>
                  <a:pt x="10740232" y="1134237"/>
                  <a:pt x="10745127" y="1248146"/>
                  <a:pt x="10742942" y="1505256"/>
                </a:cubicBezTo>
                <a:cubicBezTo>
                  <a:pt x="10740757" y="1762366"/>
                  <a:pt x="10747942" y="1904127"/>
                  <a:pt x="10742942" y="2155242"/>
                </a:cubicBezTo>
                <a:cubicBezTo>
                  <a:pt x="10737942" y="2406357"/>
                  <a:pt x="10721322" y="2506875"/>
                  <a:pt x="10742942" y="2736809"/>
                </a:cubicBezTo>
                <a:cubicBezTo>
                  <a:pt x="10764562" y="2966743"/>
                  <a:pt x="10735359" y="3084940"/>
                  <a:pt x="10742942" y="3318376"/>
                </a:cubicBezTo>
                <a:cubicBezTo>
                  <a:pt x="10750525" y="3551812"/>
                  <a:pt x="10698077" y="3922439"/>
                  <a:pt x="10742942" y="4276250"/>
                </a:cubicBezTo>
                <a:cubicBezTo>
                  <a:pt x="10826405" y="4704110"/>
                  <a:pt x="10369263" y="5141499"/>
                  <a:pt x="9887672" y="5131520"/>
                </a:cubicBezTo>
                <a:cubicBezTo>
                  <a:pt x="9774960" y="5106621"/>
                  <a:pt x="9603614" y="5109862"/>
                  <a:pt x="9373520" y="5131520"/>
                </a:cubicBezTo>
                <a:cubicBezTo>
                  <a:pt x="9143426" y="5153178"/>
                  <a:pt x="8770705" y="5120516"/>
                  <a:pt x="8498072" y="5131520"/>
                </a:cubicBezTo>
                <a:cubicBezTo>
                  <a:pt x="8225439" y="5142524"/>
                  <a:pt x="7974831" y="5090860"/>
                  <a:pt x="7622623" y="5131520"/>
                </a:cubicBezTo>
                <a:cubicBezTo>
                  <a:pt x="7270415" y="5172180"/>
                  <a:pt x="7344939" y="5118805"/>
                  <a:pt x="7108471" y="5131520"/>
                </a:cubicBezTo>
                <a:cubicBezTo>
                  <a:pt x="6872003" y="5144235"/>
                  <a:pt x="6847856" y="5134110"/>
                  <a:pt x="6594319" y="5131520"/>
                </a:cubicBezTo>
                <a:cubicBezTo>
                  <a:pt x="6340782" y="5128930"/>
                  <a:pt x="6257029" y="5112628"/>
                  <a:pt x="6080167" y="5131520"/>
                </a:cubicBezTo>
                <a:cubicBezTo>
                  <a:pt x="5903305" y="5150412"/>
                  <a:pt x="5771752" y="5113535"/>
                  <a:pt x="5656339" y="5131520"/>
                </a:cubicBezTo>
                <a:cubicBezTo>
                  <a:pt x="5540926" y="5149505"/>
                  <a:pt x="5265468" y="5104435"/>
                  <a:pt x="5051863" y="5131520"/>
                </a:cubicBezTo>
                <a:cubicBezTo>
                  <a:pt x="4838258" y="5158605"/>
                  <a:pt x="4571779" y="5114538"/>
                  <a:pt x="4447387" y="5131520"/>
                </a:cubicBezTo>
                <a:cubicBezTo>
                  <a:pt x="4322995" y="5148502"/>
                  <a:pt x="4054021" y="5107979"/>
                  <a:pt x="3933235" y="5131520"/>
                </a:cubicBezTo>
                <a:cubicBezTo>
                  <a:pt x="3812449" y="5155061"/>
                  <a:pt x="3492581" y="5097699"/>
                  <a:pt x="3148111" y="5131520"/>
                </a:cubicBezTo>
                <a:cubicBezTo>
                  <a:pt x="2803641" y="5165341"/>
                  <a:pt x="2842271" y="5123224"/>
                  <a:pt x="2724282" y="5131520"/>
                </a:cubicBezTo>
                <a:cubicBezTo>
                  <a:pt x="2606293" y="5139816"/>
                  <a:pt x="2475676" y="5148627"/>
                  <a:pt x="2300454" y="5131520"/>
                </a:cubicBezTo>
                <a:cubicBezTo>
                  <a:pt x="2125232" y="5114413"/>
                  <a:pt x="1161421" y="5156767"/>
                  <a:pt x="855270" y="5131520"/>
                </a:cubicBezTo>
                <a:cubicBezTo>
                  <a:pt x="304581" y="5137010"/>
                  <a:pt x="64261" y="4767142"/>
                  <a:pt x="0" y="4276250"/>
                </a:cubicBezTo>
                <a:cubicBezTo>
                  <a:pt x="10986" y="4082231"/>
                  <a:pt x="-958" y="3861824"/>
                  <a:pt x="0" y="3694683"/>
                </a:cubicBezTo>
                <a:cubicBezTo>
                  <a:pt x="958" y="3527542"/>
                  <a:pt x="-10026" y="3331129"/>
                  <a:pt x="0" y="2976278"/>
                </a:cubicBezTo>
                <a:cubicBezTo>
                  <a:pt x="10026" y="2621428"/>
                  <a:pt x="22461" y="2566358"/>
                  <a:pt x="0" y="2360501"/>
                </a:cubicBezTo>
                <a:cubicBezTo>
                  <a:pt x="-22461" y="2154644"/>
                  <a:pt x="-15327" y="1851975"/>
                  <a:pt x="0" y="1710515"/>
                </a:cubicBezTo>
                <a:cubicBezTo>
                  <a:pt x="15327" y="1569055"/>
                  <a:pt x="-7506" y="1185962"/>
                  <a:pt x="0" y="855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4187005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C00000"/>
                </a:solidFill>
              </a:rPr>
              <a:t>Ghi nhớ:</a:t>
            </a:r>
          </a:p>
          <a:p>
            <a:pPr algn="just"/>
            <a:r>
              <a:rPr lang="en-US" sz="3600">
                <a:solidFill>
                  <a:srgbClr val="C00000"/>
                </a:solidFill>
              </a:rPr>
              <a:t>Bài văn miêu tả con vật thường gồm 3 phần:</a:t>
            </a:r>
          </a:p>
          <a:p>
            <a:pPr algn="just"/>
            <a:r>
              <a:rPr lang="en-US" sz="3600">
                <a:solidFill>
                  <a:srgbClr val="C00000"/>
                </a:solidFill>
              </a:rPr>
              <a:t>– </a:t>
            </a:r>
            <a:r>
              <a:rPr lang="en-US" sz="3600" b="1">
                <a:solidFill>
                  <a:srgbClr val="C00000"/>
                </a:solidFill>
              </a:rPr>
              <a:t>Mở bài</a:t>
            </a:r>
            <a:r>
              <a:rPr lang="en-US" sz="3600">
                <a:solidFill>
                  <a:srgbClr val="C00000"/>
                </a:solidFill>
              </a:rPr>
              <a:t>: Giới thiệu về con vật theo cách mở bài trực tiếp hoặc gián tiếp.</a:t>
            </a:r>
          </a:p>
          <a:p>
            <a:pPr algn="just"/>
            <a:r>
              <a:rPr lang="en-US" sz="3600">
                <a:solidFill>
                  <a:srgbClr val="C00000"/>
                </a:solidFill>
              </a:rPr>
              <a:t>– </a:t>
            </a:r>
            <a:r>
              <a:rPr lang="en-US" sz="3600" b="1">
                <a:solidFill>
                  <a:srgbClr val="C00000"/>
                </a:solidFill>
              </a:rPr>
              <a:t>Thân bài</a:t>
            </a:r>
            <a:r>
              <a:rPr lang="en-US" sz="3600">
                <a:solidFill>
                  <a:srgbClr val="C00000"/>
                </a:solidFill>
              </a:rPr>
              <a:t>: Tả đặc điểm ngoại hình, hoạt động,… của con vật.</a:t>
            </a:r>
          </a:p>
          <a:p>
            <a:pPr algn="just"/>
            <a:r>
              <a:rPr lang="en-US" sz="3600">
                <a:solidFill>
                  <a:srgbClr val="C00000"/>
                </a:solidFill>
              </a:rPr>
              <a:t>– </a:t>
            </a:r>
            <a:r>
              <a:rPr lang="en-US" sz="3600" b="1">
                <a:solidFill>
                  <a:srgbClr val="C00000"/>
                </a:solidFill>
              </a:rPr>
              <a:t>Kết bài</a:t>
            </a:r>
            <a:r>
              <a:rPr lang="en-US" sz="3600">
                <a:solidFill>
                  <a:srgbClr val="C00000"/>
                </a:solidFill>
              </a:rPr>
              <a:t>: Nêu suy nghĩ, cảm xúc,… vê con vật theo cách kết bài mở rộng hoặc không mở rộng.</a:t>
            </a:r>
          </a:p>
        </p:txBody>
      </p:sp>
    </p:spTree>
    <p:extLst>
      <p:ext uri="{BB962C8B-B14F-4D97-AF65-F5344CB8AC3E}">
        <p14:creationId xmlns:p14="http://schemas.microsoft.com/office/powerpoint/2010/main" val="17621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BE10C2-4574-4E25-BF68-3654D77071CF}:760"/>
</p:tagLst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517</Words>
  <Application>Microsoft Office PowerPoint</Application>
  <PresentationFormat>Custom</PresentationFormat>
  <Paragraphs>72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Times New Roman</vt:lpstr>
      <vt:lpstr>Catamaran</vt:lpstr>
      <vt:lpstr>Wingdings</vt:lpstr>
      <vt:lpstr>Roboto</vt:lpstr>
      <vt:lpstr>Vibur</vt:lpstr>
      <vt:lpstr>AvantGarde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Days of the Week!</dc:title>
  <dc:creator>PC</dc:creator>
  <cp:lastModifiedBy>STD_DELL</cp:lastModifiedBy>
  <cp:revision>66</cp:revision>
  <dcterms:modified xsi:type="dcterms:W3CDTF">2024-12-05T14:45:45Z</dcterms:modified>
</cp:coreProperties>
</file>