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9"/>
  </p:notesMasterIdLst>
  <p:sldIdLst>
    <p:sldId id="518" r:id="rId3"/>
    <p:sldId id="290" r:id="rId4"/>
    <p:sldId id="304" r:id="rId5"/>
    <p:sldId id="325" r:id="rId6"/>
    <p:sldId id="321" r:id="rId7"/>
    <p:sldId id="324" r:id="rId8"/>
    <p:sldId id="510" r:id="rId9"/>
    <p:sldId id="511" r:id="rId10"/>
    <p:sldId id="512" r:id="rId11"/>
    <p:sldId id="513" r:id="rId12"/>
    <p:sldId id="517" r:id="rId13"/>
    <p:sldId id="514" r:id="rId14"/>
    <p:sldId id="515" r:id="rId15"/>
    <p:sldId id="516" r:id="rId16"/>
    <p:sldId id="271" r:id="rId17"/>
    <p:sldId id="31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5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330CC-C978-4F3E-8B2E-233C0339C079}" type="datetimeFigureOut">
              <a:rPr lang="en-US" smtClean="0"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FB4FD-AA02-4A3A-AAC4-3235BEA47B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19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BD4E7-7B34-46A3-8632-218B51A52F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55329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8437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3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780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196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029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85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19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379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780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1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0705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52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915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01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1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8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94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3CD71A-8AFA-457E-9CDB-42ECCDB38F4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3611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790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8607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" t="19488" r="156" b="52440"/>
          <a:stretch>
            <a:fillRect/>
          </a:stretch>
        </p:blipFill>
        <p:spPr bwMode="auto">
          <a:xfrm>
            <a:off x="0" y="3429000"/>
            <a:ext cx="12192000" cy="344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img.hb.aicdn.com/f28689a79913d9767442434a7255e1f5a29bb412a92ef-SWV17j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82" b="-1"/>
          <a:stretch>
            <a:fillRect/>
          </a:stretch>
        </p:blipFill>
        <p:spPr bwMode="auto">
          <a:xfrm>
            <a:off x="0" y="-9126"/>
            <a:ext cx="12192000" cy="35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00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1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8106" y="1997529"/>
            <a:ext cx="2286206" cy="182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36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2FB8A74A-0516-4E80-A46D-79EAE8A91B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114" y="-64028"/>
            <a:ext cx="12344330" cy="7092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963417-8089-1C89-23F0-DD9569B72A9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876300" cy="266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8A1AA3-C4B7-42A1-4012-F2A822BB2A1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87125" y="6515100"/>
            <a:ext cx="904875" cy="3429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66F3A85-AF73-3F73-8C83-F3754CE6F4E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074" y="142875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6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223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.xml"/><Relationship Id="rId5" Type="http://schemas.openxmlformats.org/officeDocument/2006/relationships/image" Target="../media/image8.gif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47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4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96" y="0"/>
            <a:ext cx="12192000" cy="6858000"/>
          </a:xfrm>
          <a:prstGeom prst="rect">
            <a:avLst/>
          </a:prstGeom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226739" y="3878583"/>
            <a:ext cx="548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Giáo 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viên</a:t>
            </a:r>
            <a:r>
              <a:rPr kumimoji="0" lang="en-US" sz="3200" b="1" i="1" u="none" strike="noStrike" kern="1200" cap="none" spc="0" normalizeH="0" baseline="0" noProof="0" smtClean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cs typeface="+mn-cs"/>
              </a:rPr>
              <a:t>: Trịnh Thị Mơ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cs typeface="+mn-cs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12948" y="2207417"/>
            <a:ext cx="1071522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MÔN: TOÁN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Thực hành và trải nghiệm vẽ hai đường thẳng vuông góc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1197729" y="39950"/>
            <a:ext cx="9826579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TRƯỜNG TIỂU HỌC QUANG TRUNG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Sách kết nối tri thức với cuộc sống – Lớp 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Năm học 2024-2025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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8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238077" y="3231749"/>
            <a:ext cx="6781800" cy="3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xmaslight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54987" y="3309023"/>
            <a:ext cx="6781800" cy="315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258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5BE3DD-2EB8-2C1A-4B62-96AADB70FC09}"/>
              </a:ext>
            </a:extLst>
          </p:cNvPr>
          <p:cNvSpPr/>
          <p:nvPr/>
        </p:nvSpPr>
        <p:spPr>
          <a:xfrm>
            <a:off x="914400" y="13620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BD41C-002C-EE26-3DF1-448FF20C2EB8}"/>
              </a:ext>
            </a:extLst>
          </p:cNvPr>
          <p:cNvSpPr txBox="1"/>
          <p:nvPr/>
        </p:nvSpPr>
        <p:spPr>
          <a:xfrm>
            <a:off x="1152525" y="1762125"/>
            <a:ext cx="4305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Tạo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thêm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2 que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gỗ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vuông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góc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với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nhau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theo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tự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8A5240-44EA-AFD5-8E28-6B22095B2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5" y="3048000"/>
            <a:ext cx="2857500" cy="22479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B0825A-4998-7AA5-33BC-59C5C46EB976}"/>
              </a:ext>
            </a:extLst>
          </p:cNvPr>
          <p:cNvSpPr/>
          <p:nvPr/>
        </p:nvSpPr>
        <p:spPr>
          <a:xfrm>
            <a:off x="6962775" y="1152525"/>
            <a:ext cx="4857750" cy="46386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FA6432-3CF6-AE94-229C-24655EC41D4B}"/>
              </a:ext>
            </a:extLst>
          </p:cNvPr>
          <p:cNvSpPr txBox="1"/>
          <p:nvPr/>
        </p:nvSpPr>
        <p:spPr>
          <a:xfrm>
            <a:off x="7200900" y="1419225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4: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Đặt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rồi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dán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các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qu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e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gỗ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nhận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được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khung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tranh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hình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dưới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Dùng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dây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để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buộc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thêm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cho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chắc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/>
                <a:ea typeface="微软雅黑"/>
              </a:rPr>
              <a:t>chắn</a:t>
            </a:r>
            <a:r>
              <a:rPr lang="en-US" sz="2400" dirty="0">
                <a:solidFill>
                  <a:srgbClr val="000000"/>
                </a:solidFill>
                <a:latin typeface="Arial"/>
                <a:ea typeface="微软雅黑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47F0F19-7C0D-316E-2730-D19AFBFED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3100387"/>
            <a:ext cx="2476500" cy="228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3716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ướng Dẫn Làm Khung Ảnh Bằng Que Kem _ Điểm 10">
            <a:hlinkClick r:id="" action="ppaction://media"/>
            <a:extLst>
              <a:ext uri="{FF2B5EF4-FFF2-40B4-BE49-F238E27FC236}">
                <a16:creationId xmlns:a16="http://schemas.microsoft.com/office/drawing/2014/main" id="{A5482AB0-9810-FFCD-77BB-18BA366618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160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3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495188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8309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Hãy cùng sáng tạo và tr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 tr</a:t>
              </a:r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cho những khung tranh của chúng mình nhé!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61B7CB5-B578-12F8-6E70-50989A007C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899" y="2281237"/>
            <a:ext cx="8985905" cy="249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845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26087F-4047-646F-0E68-103EB9A35F0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42371" y="2462707"/>
            <a:ext cx="5078408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677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6">
            <a:extLst>
              <a:ext uri="{FF2B5EF4-FFF2-40B4-BE49-F238E27FC236}">
                <a16:creationId xmlns:a16="http://schemas.microsoft.com/office/drawing/2014/main" id="{86E55E61-AE6E-5561-C4B7-192AA99B4B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309291" y="2174381"/>
            <a:ext cx="3205434" cy="468361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8D8AAF73-DA3D-0AE9-D860-8BAC7DD05964}"/>
              </a:ext>
            </a:extLst>
          </p:cNvPr>
          <p:cNvSpPr/>
          <p:nvPr/>
        </p:nvSpPr>
        <p:spPr>
          <a:xfrm>
            <a:off x="3067049" y="476250"/>
            <a:ext cx="7362825" cy="1952625"/>
          </a:xfrm>
          <a:prstGeom prst="wedgeRoundRectCallout">
            <a:avLst>
              <a:gd name="adj1" fmla="val -45084"/>
              <a:gd name="adj2" fmla="val 74695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40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các bước để vẽ 2 đường thẳng vuông góc với nhau.</a:t>
            </a:r>
            <a:endParaRPr lang="en-US" sz="40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3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843" y="1046766"/>
            <a:ext cx="8808334" cy="530782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304" y="4318329"/>
            <a:ext cx="1423686" cy="1375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39" y="3088199"/>
            <a:ext cx="3680750" cy="3769801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297" y="-25080"/>
            <a:ext cx="2139700" cy="4343409"/>
          </a:xfrm>
          <a:prstGeom prst="rect">
            <a:avLst/>
          </a:prstGeom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17" y="287794"/>
            <a:ext cx="640080" cy="533400"/>
          </a:xfrm>
          <a:prstGeom prst="rect">
            <a:avLst/>
          </a:prstGeom>
        </p:spPr>
      </p:pic>
      <p:pic>
        <p:nvPicPr>
          <p:cNvPr id="18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109" y="665766"/>
            <a:ext cx="457200" cy="381000"/>
          </a:xfrm>
          <a:prstGeom prst="rect">
            <a:avLst/>
          </a:prstGeom>
        </p:spPr>
      </p:pic>
      <p:pic>
        <p:nvPicPr>
          <p:cNvPr id="19" name="图片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563" y="129843"/>
            <a:ext cx="457200" cy="381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398711-3B05-4950-2619-E725AAA03D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88810" y="-492411"/>
            <a:ext cx="7340220" cy="365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9180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3268987" y="121920"/>
            <a:ext cx="8923013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066" y="4241956"/>
            <a:ext cx="5217916" cy="2608959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5184022" y="6914867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11206386" y="6911572"/>
            <a:ext cx="1063853" cy="13553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284" y="1744605"/>
            <a:ext cx="7639050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93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-0.1694 -0.875 " pathEditMode="relative" rAng="0" ptsTypes="AA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-4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2 -0.00764 L -0.03503 -0.42037 " pathEditMode="relative" rAng="0" ptsTypes="AA">
                                      <p:cBhvr>
                                        <p:cTn id="2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0"/>
            <a:ext cx="1066346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094614" y="121920"/>
            <a:ext cx="10097386" cy="6624320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753" y="3882584"/>
            <a:ext cx="5866088" cy="2933045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8346">
            <a:off x="4568101" y="600983"/>
            <a:ext cx="1063853" cy="135531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90906">
            <a:off x="7728255" y="288112"/>
            <a:ext cx="1063853" cy="1355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59426" y="362432"/>
            <a:ext cx="766807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C06E4-86F5-DDC2-BE36-3D9AF20BCB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69075" y="1239412"/>
            <a:ext cx="4523624" cy="14570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DD9A09-DB32-F6DE-002D-B3785935438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67075" y="2427342"/>
            <a:ext cx="7547502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" accel="10000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4"/>
            <a:ext cx="12192000" cy="289075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661" y="2893893"/>
            <a:ext cx="6494339" cy="415904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729308" y="95720"/>
            <a:ext cx="8791442" cy="5596345"/>
            <a:chOff x="1810148" y="95616"/>
            <a:chExt cx="8791442" cy="5596345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7315" y="95616"/>
              <a:ext cx="3724275" cy="1838325"/>
            </a:xfrm>
            <a:prstGeom prst="rect">
              <a:avLst/>
            </a:prstGeom>
          </p:spPr>
        </p:pic>
        <p:grpSp>
          <p:nvGrpSpPr>
            <p:cNvPr id="13" name="组合 12"/>
            <p:cNvGrpSpPr/>
            <p:nvPr/>
          </p:nvGrpSpPr>
          <p:grpSpPr>
            <a:xfrm flipH="1">
              <a:off x="1810148" y="914401"/>
              <a:ext cx="6344962" cy="4777560"/>
              <a:chOff x="-558688" y="0"/>
              <a:chExt cx="9107943" cy="6858000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112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58688" y="0"/>
                <a:ext cx="9107943" cy="6858000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83716" y="279400"/>
                <a:ext cx="8362072" cy="6299199"/>
              </a:xfrm>
              <a:prstGeom prst="rect">
                <a:avLst/>
              </a:prstGeom>
              <a:effectLst>
                <a:innerShdw blurRad="114300">
                  <a:prstClr val="black"/>
                </a:innerShdw>
              </a:effectLst>
            </p:spPr>
          </p:pic>
        </p:grp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903" y="939802"/>
            <a:ext cx="1162811" cy="110743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4517919"/>
            <a:ext cx="2777278" cy="2348382"/>
          </a:xfrm>
          <a:prstGeom prst="rect">
            <a:avLst/>
          </a:prstGeom>
        </p:spPr>
      </p:pic>
      <p:pic>
        <p:nvPicPr>
          <p:cNvPr id="18" name="图片 14">
            <a:extLst>
              <a:ext uri="{FF2B5EF4-FFF2-40B4-BE49-F238E27FC236}">
                <a16:creationId xmlns:a16="http://schemas.microsoft.com/office/drawing/2014/main" id="{BA77C744-F4DC-441A-B3ED-813D5D7A87C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7976" y="1091317"/>
            <a:ext cx="1782070" cy="16851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8174C4-D6EC-427E-DE0D-229348A0AD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9543" y="2344796"/>
            <a:ext cx="6395258" cy="248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998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372140" y="190735"/>
            <a:ext cx="11610753" cy="1985519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512672" y="3978337"/>
              <a:ext cx="8609412" cy="126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4A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muốn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dụng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các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que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gỗ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để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trí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lớp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học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 Sau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một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buổi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thảo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luận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dự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án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“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Khung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tranh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kỉ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niệm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”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chính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thức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bắt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đầu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.</a:t>
              </a:r>
            </a:p>
          </p:txBody>
        </p:sp>
      </p:grpSp>
      <p:pic>
        <p:nvPicPr>
          <p:cNvPr id="1026" name="Picture 2" descr="Thực hiện trang trí lớp học 1. Em cùng các bạn thực hiện trang trí lớp học  theo kế hoạch đã lập.">
            <a:extLst>
              <a:ext uri="{FF2B5EF4-FFF2-40B4-BE49-F238E27FC236}">
                <a16:creationId xmlns:a16="http://schemas.microsoft.com/office/drawing/2014/main" id="{92461073-9656-4806-6AFD-D4DC0AF59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60" y="2574055"/>
            <a:ext cx="8549131" cy="391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7915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r>
                <a:rPr lang="en-US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r>
                <a:rPr lang="vi-VN" sz="32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Trước tiên, để đặt được 2 que gỗ vuông góc với nhau, Rô-bốt hướng dẫn các bạn cách vẽ hai đường thẳng vuông góc.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C4E8AC-5087-719A-30AA-C913134BD60A}"/>
              </a:ext>
            </a:extLst>
          </p:cNvPr>
          <p:cNvSpPr txBox="1"/>
          <p:nvPr/>
        </p:nvSpPr>
        <p:spPr>
          <a:xfrm>
            <a:off x="542260" y="2828260"/>
            <a:ext cx="11281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Vẽ đường thẳng CD đi qua điểm H và vuông góc với đường thẳng AB cho trước.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870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27"/>
          <p:cNvGrpSpPr/>
          <p:nvPr/>
        </p:nvGrpSpPr>
        <p:grpSpPr>
          <a:xfrm>
            <a:off x="1371601" y="303006"/>
            <a:ext cx="9473222" cy="813413"/>
            <a:chOff x="2587501" y="9192941"/>
            <a:chExt cx="10005372" cy="1053752"/>
          </a:xfrm>
        </p:grpSpPr>
        <p:sp>
          <p:nvSpPr>
            <p:cNvPr id="60" name="圆角矩形 14"/>
            <p:cNvSpPr/>
            <p:nvPr/>
          </p:nvSpPr>
          <p:spPr>
            <a:xfrm>
              <a:off x="2587501" y="9192941"/>
              <a:ext cx="10005372" cy="1053752"/>
            </a:xfrm>
            <a:prstGeom prst="roundRect">
              <a:avLst>
                <a:gd name="adj" fmla="val 50000"/>
              </a:avLst>
            </a:prstGeom>
            <a:solidFill>
              <a:srgbClr val="6F69A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文本框 23"/>
            <p:cNvSpPr txBox="1"/>
            <p:nvPr/>
          </p:nvSpPr>
          <p:spPr>
            <a:xfrm>
              <a:off x="3357744" y="9261677"/>
              <a:ext cx="8609412" cy="544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Ta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có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thể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vẽ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như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fr-FR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sau</a:t>
              </a:r>
              <a:r>
                <a:rPr kumimoji="0" lang="fr-FR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inpin heiti" panose="00000500000000000000" pitchFamily="2" charset="-122"/>
                  <a:cs typeface="Arial" panose="020B0604020202020204" pitchFamily="34" charset="0"/>
                  <a:sym typeface="inpin heiti" panose="00000500000000000000" pitchFamily="2" charset="-122"/>
                </a:rPr>
                <a:t>:</a:t>
              </a:r>
              <a:endPara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inpin heiti" panose="00000500000000000000" pitchFamily="2" charset="-122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E050CD3-B602-AFAC-38BB-1615CDF502EF}"/>
              </a:ext>
            </a:extLst>
          </p:cNvPr>
          <p:cNvSpPr txBox="1"/>
          <p:nvPr/>
        </p:nvSpPr>
        <p:spPr>
          <a:xfrm>
            <a:off x="489098" y="1605516"/>
            <a:ext cx="11600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Đặt một cạnh góc vuông của ê ke trùng với đường thẳng AB và cạnh góc vuông thứ hai gặp điểm H.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FB40B-4C33-4AA9-F0BD-21278A649F81}"/>
              </a:ext>
            </a:extLst>
          </p:cNvPr>
          <p:cNvSpPr txBox="1"/>
          <p:nvPr/>
        </p:nvSpPr>
        <p:spPr>
          <a:xfrm>
            <a:off x="446567" y="5667153"/>
            <a:ext cx="4412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trên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698651-4692-E8DD-73D7-C46605B2BFFD}"/>
              </a:ext>
            </a:extLst>
          </p:cNvPr>
          <p:cNvSpPr txBox="1"/>
          <p:nvPr/>
        </p:nvSpPr>
        <p:spPr>
          <a:xfrm>
            <a:off x="6624083" y="5688418"/>
            <a:ext cx="50079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Điểm</a:t>
            </a:r>
            <a:r>
              <a:rPr lang="en-US" sz="2400" b="1" dirty="0">
                <a:solidFill>
                  <a:srgbClr val="FF0000"/>
                </a:solidFill>
              </a:rPr>
              <a:t> H </a:t>
            </a:r>
            <a:r>
              <a:rPr lang="en-US" sz="2400" b="1" dirty="0" err="1">
                <a:solidFill>
                  <a:srgbClr val="FF0000"/>
                </a:solidFill>
              </a:rPr>
              <a:t>ngoài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đường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thẳng</a:t>
            </a:r>
            <a:r>
              <a:rPr lang="en-US" sz="2400" b="1" dirty="0">
                <a:solidFill>
                  <a:srgbClr val="FF0000"/>
                </a:solidFill>
              </a:rPr>
              <a:t> AB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434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animBg="1"/>
      <p:bldP spid="6" grpId="0" animBg="1"/>
      <p:bldP spid="7" grpId="0" animBg="1"/>
      <p:bldP spid="9" grpId="0" animBg="1"/>
      <p:bldP spid="10" grpId="0"/>
      <p:bldP spid="11" grpId="0" animBg="1"/>
      <p:bldP spid="12" grpId="0" animBg="1"/>
      <p:bldP spid="13" grpId="0" animBg="1"/>
      <p:bldP spid="15" grpId="0"/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50CD3-B602-AFAC-38BB-1615CDF502EF}"/>
              </a:ext>
            </a:extLst>
          </p:cNvPr>
          <p:cNvSpPr txBox="1"/>
          <p:nvPr/>
        </p:nvSpPr>
        <p:spPr>
          <a:xfrm>
            <a:off x="467832" y="1360967"/>
            <a:ext cx="116001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 Vạch một đường thẳng theo cạnh góc vuông thứ hai của ê ke, ta được đường thẳng CD đi qua điểm H và vuông góc với đường thẳng AB.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Line 2">
            <a:extLst>
              <a:ext uri="{FF2B5EF4-FFF2-40B4-BE49-F238E27FC236}">
                <a16:creationId xmlns:a16="http://schemas.microsoft.com/office/drawing/2014/main" id="{8A3074A3-E9DF-A7F7-ED1E-AB607D177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870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E6A20EE4-F563-0056-198B-CBA4C589E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11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H                B 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C815AC1-7E2E-7D9A-5E52-00F1A0DEEA74}"/>
              </a:ext>
            </a:extLst>
          </p:cNvPr>
          <p:cNvSpPr/>
          <p:nvPr/>
        </p:nvSpPr>
        <p:spPr>
          <a:xfrm>
            <a:off x="80807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32E1A06-9915-D1EF-D655-58BA37D5A7FD}"/>
              </a:ext>
            </a:extLst>
          </p:cNvPr>
          <p:cNvSpPr/>
          <p:nvPr/>
        </p:nvSpPr>
        <p:spPr>
          <a:xfrm>
            <a:off x="4051004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36B6587-E769-F732-73B7-2E55144F9DD2}"/>
              </a:ext>
            </a:extLst>
          </p:cNvPr>
          <p:cNvSpPr/>
          <p:nvPr/>
        </p:nvSpPr>
        <p:spPr>
          <a:xfrm>
            <a:off x="2413590" y="382772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8" name="Picture 7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F827FF7C-8CD1-11C7-6819-F74D51DCBA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1462" y="3994785"/>
            <a:ext cx="1725304" cy="1535634"/>
          </a:xfrm>
          <a:prstGeom prst="rect">
            <a:avLst/>
          </a:prstGeom>
        </p:spPr>
      </p:pic>
      <p:sp>
        <p:nvSpPr>
          <p:cNvPr id="9" name="Line 2">
            <a:extLst>
              <a:ext uri="{FF2B5EF4-FFF2-40B4-BE49-F238E27FC236}">
                <a16:creationId xmlns:a16="http://schemas.microsoft.com/office/drawing/2014/main" id="{2A191349-5536-4D04-A814-6CF820D1B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6796" y="3864773"/>
            <a:ext cx="3739949" cy="547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BB9D04A5-419C-BEF5-A8A9-C84C8DC41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837" y="3940973"/>
            <a:ext cx="4537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                                        B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2B68E2C-CF84-B396-17D5-9ED96B79604C}"/>
              </a:ext>
            </a:extLst>
          </p:cNvPr>
          <p:cNvSpPr/>
          <p:nvPr/>
        </p:nvSpPr>
        <p:spPr>
          <a:xfrm>
            <a:off x="685800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47B82BE-EA98-4C8F-35E2-F4496D23447D}"/>
              </a:ext>
            </a:extLst>
          </p:cNvPr>
          <p:cNvSpPr/>
          <p:nvPr/>
        </p:nvSpPr>
        <p:spPr>
          <a:xfrm>
            <a:off x="10100930" y="3838353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F09279-76FE-6186-CC77-7FAB294196C7}"/>
              </a:ext>
            </a:extLst>
          </p:cNvPr>
          <p:cNvSpPr/>
          <p:nvPr/>
        </p:nvSpPr>
        <p:spPr>
          <a:xfrm>
            <a:off x="8495413" y="465706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D64F446-4A3D-8879-F13A-3C13D92501C9}"/>
              </a:ext>
            </a:extLst>
          </p:cNvPr>
          <p:cNvSpPr txBox="1"/>
          <p:nvPr/>
        </p:nvSpPr>
        <p:spPr>
          <a:xfrm>
            <a:off x="8527311" y="4540102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22" name="Picture 21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93DD201B-5ACB-D583-B7EE-0B5C1715DA6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2653" y="3994785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BB505B77-B085-F2E8-26A9-653D5D0F4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477383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0606C7C-A14D-0CEB-B94C-DEE6F389FEF2}"/>
              </a:ext>
            </a:extLst>
          </p:cNvPr>
          <p:cNvSpPr/>
          <p:nvPr/>
        </p:nvSpPr>
        <p:spPr>
          <a:xfrm>
            <a:off x="2424223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374A92E-F7FF-1FD8-2AE1-A5579FC5D3A6}"/>
              </a:ext>
            </a:extLst>
          </p:cNvPr>
          <p:cNvSpPr/>
          <p:nvPr/>
        </p:nvSpPr>
        <p:spPr>
          <a:xfrm>
            <a:off x="2456121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B2082E-299D-C312-F530-229ABA7D6F66}"/>
              </a:ext>
            </a:extLst>
          </p:cNvPr>
          <p:cNvSpPr txBox="1"/>
          <p:nvPr/>
        </p:nvSpPr>
        <p:spPr>
          <a:xfrm>
            <a:off x="2477385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F997F9-B9E7-89DC-2C1D-7FFC3177A21C}"/>
              </a:ext>
            </a:extLst>
          </p:cNvPr>
          <p:cNvSpPr txBox="1"/>
          <p:nvPr/>
        </p:nvSpPr>
        <p:spPr>
          <a:xfrm>
            <a:off x="2551813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4" name="Line 2">
            <a:extLst>
              <a:ext uri="{FF2B5EF4-FFF2-40B4-BE49-F238E27FC236}">
                <a16:creationId xmlns:a16="http://schemas.microsoft.com/office/drawing/2014/main" id="{2F5100FB-A1DF-C490-10B1-409F3D98F3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9206" y="303027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A1F2D97-14E7-5349-6BD0-36033DEAF1B4}"/>
              </a:ext>
            </a:extLst>
          </p:cNvPr>
          <p:cNvSpPr/>
          <p:nvPr/>
        </p:nvSpPr>
        <p:spPr>
          <a:xfrm>
            <a:off x="8506046" y="32004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5A08852-E550-A92F-8EE3-92E3A6F212C4}"/>
              </a:ext>
            </a:extLst>
          </p:cNvPr>
          <p:cNvSpPr/>
          <p:nvPr/>
        </p:nvSpPr>
        <p:spPr>
          <a:xfrm>
            <a:off x="8537944" y="576284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8DB19B-1457-954F-0F52-6F673B29068D}"/>
              </a:ext>
            </a:extLst>
          </p:cNvPr>
          <p:cNvSpPr txBox="1"/>
          <p:nvPr/>
        </p:nvSpPr>
        <p:spPr>
          <a:xfrm>
            <a:off x="8559208" y="293458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4569DCA-97AE-5DE7-775A-616F630CB4F0}"/>
              </a:ext>
            </a:extLst>
          </p:cNvPr>
          <p:cNvSpPr txBox="1"/>
          <p:nvPr/>
        </p:nvSpPr>
        <p:spPr>
          <a:xfrm>
            <a:off x="8633636" y="555019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885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7" grpId="0" animBg="1"/>
      <p:bldP spid="19" grpId="0" animBg="1"/>
      <p:bldP spid="20" grpId="0"/>
      <p:bldP spid="21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862964"/>
            <a:chOff x="2752641" y="3846647"/>
            <a:chExt cx="10005372" cy="1437096"/>
          </a:xfrm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solidFill>
              <a:srgbClr val="95DAC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466859" y="4024511"/>
              <a:ext cx="8609412" cy="12108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Vẽ đường thẳng HK đi qua điểm M và vuông góc với đường thẳng CD cho trước trong từng trường hợp sau: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E63C4-B7B6-4C13-EB6E-005338DE3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699" y="2647949"/>
            <a:ext cx="9280967" cy="2695575"/>
          </a:xfrm>
          <a:prstGeom prst="rect">
            <a:avLst/>
          </a:prstGeom>
        </p:spPr>
      </p:pic>
      <p:pic>
        <p:nvPicPr>
          <p:cNvPr id="4" name="Picture 3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05C829EF-912B-9EDE-5DB6-C8833F37A0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403912" y="4118610"/>
            <a:ext cx="1725304" cy="1535634"/>
          </a:xfrm>
          <a:prstGeom prst="rect">
            <a:avLst/>
          </a:prstGeom>
        </p:spPr>
      </p:pic>
      <p:sp>
        <p:nvSpPr>
          <p:cNvPr id="6" name="Line 2">
            <a:extLst>
              <a:ext uri="{FF2B5EF4-FFF2-40B4-BE49-F238E27FC236}">
                <a16:creationId xmlns:a16="http://schemas.microsoft.com/office/drawing/2014/main" id="{4B83CE07-EFCD-60E6-2D1B-FC68C11CF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8408" y="2973128"/>
            <a:ext cx="2" cy="294521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3220D4-CCE6-4411-A8D1-7040090B8E50}"/>
              </a:ext>
            </a:extLst>
          </p:cNvPr>
          <p:cNvSpPr/>
          <p:nvPr/>
        </p:nvSpPr>
        <p:spPr>
          <a:xfrm>
            <a:off x="3024298" y="314325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3D98960-D284-97C7-8FF4-6DD580A19DAE}"/>
              </a:ext>
            </a:extLst>
          </p:cNvPr>
          <p:cNvSpPr/>
          <p:nvPr/>
        </p:nvSpPr>
        <p:spPr>
          <a:xfrm>
            <a:off x="3056196" y="5705696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6DD48A-D872-88E6-7152-047CE4E5C748}"/>
              </a:ext>
            </a:extLst>
          </p:cNvPr>
          <p:cNvSpPr txBox="1"/>
          <p:nvPr/>
        </p:nvSpPr>
        <p:spPr>
          <a:xfrm>
            <a:off x="3077460" y="28774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8E182A-FF74-AB11-096D-37F062A65730}"/>
              </a:ext>
            </a:extLst>
          </p:cNvPr>
          <p:cNvSpPr txBox="1"/>
          <p:nvPr/>
        </p:nvSpPr>
        <p:spPr>
          <a:xfrm>
            <a:off x="3151888" y="54930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13" name="Picture 12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A5A4D03B-1EA2-7FEA-AD60-0406DE88CCB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5427">
            <a:off x="6099737" y="4347210"/>
            <a:ext cx="1725304" cy="1535634"/>
          </a:xfrm>
          <a:prstGeom prst="rect">
            <a:avLst/>
          </a:prstGeom>
        </p:spPr>
      </p:pic>
      <p:sp>
        <p:nvSpPr>
          <p:cNvPr id="14" name="Line 2">
            <a:extLst>
              <a:ext uri="{FF2B5EF4-FFF2-40B4-BE49-F238E27FC236}">
                <a16:creationId xmlns:a16="http://schemas.microsoft.com/office/drawing/2014/main" id="{684AB346-C9F1-B136-E8D7-760F1DA91C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5500" y="3267075"/>
            <a:ext cx="2457450" cy="2000249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59AE6C9-8D1D-F0BF-1CDA-AB2FB0320986}"/>
              </a:ext>
            </a:extLst>
          </p:cNvPr>
          <p:cNvSpPr/>
          <p:nvPr/>
        </p:nvSpPr>
        <p:spPr>
          <a:xfrm>
            <a:off x="6072298" y="3390900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33DBC8-0E2C-2670-75CF-8431254AB42F}"/>
              </a:ext>
            </a:extLst>
          </p:cNvPr>
          <p:cNvSpPr/>
          <p:nvPr/>
        </p:nvSpPr>
        <p:spPr>
          <a:xfrm>
            <a:off x="8152071" y="5086571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9FAF76-2F98-7952-F92D-BAA878B15E3D}"/>
              </a:ext>
            </a:extLst>
          </p:cNvPr>
          <p:cNvSpPr txBox="1"/>
          <p:nvPr/>
        </p:nvSpPr>
        <p:spPr>
          <a:xfrm>
            <a:off x="5696835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666166-5E01-5F8A-23BC-840C849FF054}"/>
              </a:ext>
            </a:extLst>
          </p:cNvPr>
          <p:cNvSpPr txBox="1"/>
          <p:nvPr/>
        </p:nvSpPr>
        <p:spPr>
          <a:xfrm>
            <a:off x="7895338" y="5073944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3" name="Picture 22" descr="A blue triangle ruler and ruler&#10;&#10;Description automatically generated">
            <a:extLst>
              <a:ext uri="{FF2B5EF4-FFF2-40B4-BE49-F238E27FC236}">
                <a16:creationId xmlns:a16="http://schemas.microsoft.com/office/drawing/2014/main" id="{C1CB706C-4E26-5170-C993-79435FB1133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812" y="3947160"/>
            <a:ext cx="1725304" cy="1535634"/>
          </a:xfrm>
          <a:prstGeom prst="rect">
            <a:avLst/>
          </a:prstGeom>
        </p:spPr>
      </p:pic>
      <p:sp>
        <p:nvSpPr>
          <p:cNvPr id="24" name="Line 2">
            <a:extLst>
              <a:ext uri="{FF2B5EF4-FFF2-40B4-BE49-F238E27FC236}">
                <a16:creationId xmlns:a16="http://schemas.microsoft.com/office/drawing/2014/main" id="{1C32FF19-D427-46A2-D8D2-A3F5529D87B7}"/>
              </a:ext>
            </a:extLst>
          </p:cNvPr>
          <p:cNvSpPr>
            <a:spLocks noChangeShapeType="1"/>
          </p:cNvSpPr>
          <p:nvPr/>
        </p:nvSpPr>
        <p:spPr bwMode="auto">
          <a:xfrm>
            <a:off x="8239124" y="3914775"/>
            <a:ext cx="2924175" cy="19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D4D218-1151-69AA-0296-04A0F5A58D6B}"/>
              </a:ext>
            </a:extLst>
          </p:cNvPr>
          <p:cNvSpPr/>
          <p:nvPr/>
        </p:nvSpPr>
        <p:spPr>
          <a:xfrm>
            <a:off x="8529748" y="387667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EA85CB6-7C6F-B4B0-F94D-1C9461DC4C04}"/>
              </a:ext>
            </a:extLst>
          </p:cNvPr>
          <p:cNvSpPr/>
          <p:nvPr/>
        </p:nvSpPr>
        <p:spPr>
          <a:xfrm>
            <a:off x="10910998" y="3895725"/>
            <a:ext cx="85061" cy="531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FB5F718-5BB4-5194-0FCB-2DD74643ED4E}"/>
              </a:ext>
            </a:extLst>
          </p:cNvPr>
          <p:cNvSpPr txBox="1"/>
          <p:nvPr/>
        </p:nvSpPr>
        <p:spPr>
          <a:xfrm>
            <a:off x="8373360" y="3325110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282934-702B-C7C8-B8D0-A45BCCE1AE86}"/>
              </a:ext>
            </a:extLst>
          </p:cNvPr>
          <p:cNvSpPr txBox="1"/>
          <p:nvPr/>
        </p:nvSpPr>
        <p:spPr>
          <a:xfrm>
            <a:off x="10773660" y="3296535"/>
            <a:ext cx="393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5504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/>
      <p:bldP spid="12" grpId="0"/>
      <p:bldP spid="14" grpId="0" animBg="1"/>
      <p:bldP spid="15" grpId="0" animBg="1"/>
      <p:bldP spid="16" grpId="0" animBg="1"/>
      <p:bldP spid="18" grpId="0"/>
      <p:bldP spid="22" grpId="0"/>
      <p:bldP spid="24" grpId="0" animBg="1"/>
      <p:bldP spid="25" grpId="0" animBg="1"/>
      <p:bldP spid="26" grpId="0" animBg="1"/>
      <p:bldP spid="27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27"/>
          <p:cNvGrpSpPr/>
          <p:nvPr/>
        </p:nvGrpSpPr>
        <p:grpSpPr>
          <a:xfrm>
            <a:off x="773723" y="190737"/>
            <a:ext cx="10580914" cy="1599963"/>
            <a:chOff x="2752641" y="3846647"/>
            <a:chExt cx="10005372" cy="143709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圆角矩形 14"/>
            <p:cNvSpPr/>
            <p:nvPr/>
          </p:nvSpPr>
          <p:spPr>
            <a:xfrm>
              <a:off x="2752641" y="3846647"/>
              <a:ext cx="10005372" cy="1437096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文本框 23"/>
            <p:cNvSpPr txBox="1"/>
            <p:nvPr/>
          </p:nvSpPr>
          <p:spPr>
            <a:xfrm>
              <a:off x="3191900" y="4024511"/>
              <a:ext cx="9232066" cy="83096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a) Sử dụng hình ảnh vừa vẽ và một số dụng cụ (que gỗ, keo dán, dây) để tạo khung tranh đơn giản.</a:t>
              </a:r>
              <a:endPara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inpin heiti" panose="00000500000000000000" pitchFamily="2" charset="-122"/>
              </a:endParaRP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34" y="51116"/>
            <a:ext cx="1474500" cy="1900252"/>
          </a:xfrm>
          <a:prstGeom prst="rect">
            <a:avLst/>
          </a:prstGeom>
        </p:spPr>
      </p:pic>
      <p:pic>
        <p:nvPicPr>
          <p:cNvPr id="3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6670" y="71212"/>
            <a:ext cx="1474500" cy="190025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B5BE3DD-2EB8-2C1A-4B62-96AADB70FC09}"/>
              </a:ext>
            </a:extLst>
          </p:cNvPr>
          <p:cNvSpPr/>
          <p:nvPr/>
        </p:nvSpPr>
        <p:spPr>
          <a:xfrm>
            <a:off x="914400" y="2200275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ABD41C-002C-EE26-3DF1-448FF20C2EB8}"/>
              </a:ext>
            </a:extLst>
          </p:cNvPr>
          <p:cNvSpPr txBox="1"/>
          <p:nvPr/>
        </p:nvSpPr>
        <p:spPr>
          <a:xfrm>
            <a:off x="1152525" y="2600325"/>
            <a:ext cx="430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1: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HK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7786AC-ACA4-2758-45C2-FE262FB41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2150" y="3676650"/>
            <a:ext cx="2476500" cy="26622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D216B13-12E9-4614-B54D-29847235AD62}"/>
              </a:ext>
            </a:extLst>
          </p:cNvPr>
          <p:cNvSpPr/>
          <p:nvPr/>
        </p:nvSpPr>
        <p:spPr>
          <a:xfrm>
            <a:off x="6715125" y="2114550"/>
            <a:ext cx="4857750" cy="43434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E3E340-950A-85D1-4178-F5E8414E90AE}"/>
              </a:ext>
            </a:extLst>
          </p:cNvPr>
          <p:cNvSpPr txBox="1"/>
          <p:nvPr/>
        </p:nvSpPr>
        <p:spPr>
          <a:xfrm>
            <a:off x="6953250" y="2190750"/>
            <a:ext cx="4305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/>
              <a:t>Bước</a:t>
            </a:r>
            <a:r>
              <a:rPr lang="en-US" sz="2400" dirty="0"/>
              <a:t> 2: </a:t>
            </a:r>
            <a:r>
              <a:rPr lang="en-US" sz="2400" dirty="0" err="1"/>
              <a:t>Đặt</a:t>
            </a:r>
            <a:r>
              <a:rPr lang="en-US" sz="2400" dirty="0"/>
              <a:t> 1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 </a:t>
            </a:r>
            <a:r>
              <a:rPr lang="en-US" sz="2400" dirty="0" err="1"/>
              <a:t>dọc</a:t>
            </a:r>
            <a:r>
              <a:rPr lang="en-US" sz="2400" dirty="0"/>
              <a:t> </a:t>
            </a:r>
            <a:r>
              <a:rPr lang="en-US" sz="2400" dirty="0" err="1"/>
              <a:t>theo</a:t>
            </a:r>
            <a:r>
              <a:rPr lang="en-US" sz="2400" dirty="0"/>
              <a:t> 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thẳng</a:t>
            </a:r>
            <a:r>
              <a:rPr lang="en-US" sz="2400" dirty="0"/>
              <a:t> CD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keo</a:t>
            </a:r>
            <a:r>
              <a:rPr lang="en-US" sz="2400" dirty="0"/>
              <a:t> </a:t>
            </a:r>
            <a:r>
              <a:rPr lang="en-US" sz="2400" dirty="0" err="1"/>
              <a:t>dán</a:t>
            </a:r>
            <a:r>
              <a:rPr lang="en-US" sz="2400" dirty="0"/>
              <a:t> 2 que </a:t>
            </a:r>
            <a:r>
              <a:rPr lang="en-US" sz="2400" dirty="0" err="1"/>
              <a:t>gỗ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với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endParaRPr lang="en-US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4963D06-F6DE-C0B0-116F-D6FE1E935B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5" y="3962400"/>
            <a:ext cx="28956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32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D0F55A8-8065-4920-9E78-962EADE61D1C}:334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q4aate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383</Words>
  <Application>Microsoft Office PowerPoint</Application>
  <PresentationFormat>Widescreen</PresentationFormat>
  <Paragraphs>54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微软雅黑</vt:lpstr>
      <vt:lpstr>Arial</vt:lpstr>
      <vt:lpstr>Calibri</vt:lpstr>
      <vt:lpstr>Cambria</vt:lpstr>
      <vt:lpstr>等线</vt:lpstr>
      <vt:lpstr>inpin heiti</vt:lpstr>
      <vt:lpstr>Times New Roman</vt:lpstr>
      <vt:lpstr>Wingdings</vt:lpstr>
      <vt:lpstr>华康少女文字W5(P)</vt:lpstr>
      <vt:lpstr>包图主题2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STD_MO</cp:lastModifiedBy>
  <cp:revision>35</cp:revision>
  <dcterms:created xsi:type="dcterms:W3CDTF">2023-10-04T14:34:03Z</dcterms:created>
  <dcterms:modified xsi:type="dcterms:W3CDTF">2024-12-03T11:27:50Z</dcterms:modified>
</cp:coreProperties>
</file>