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5"/>
  </p:notesMasterIdLst>
  <p:sldIdLst>
    <p:sldId id="521" r:id="rId2"/>
    <p:sldId id="301" r:id="rId3"/>
    <p:sldId id="302" r:id="rId4"/>
    <p:sldId id="311" r:id="rId5"/>
    <p:sldId id="312" r:id="rId6"/>
    <p:sldId id="313" r:id="rId7"/>
    <p:sldId id="278" r:id="rId8"/>
    <p:sldId id="281" r:id="rId9"/>
    <p:sldId id="517" r:id="rId10"/>
    <p:sldId id="518" r:id="rId11"/>
    <p:sldId id="519" r:id="rId12"/>
    <p:sldId id="520" r:id="rId13"/>
    <p:sldId id="52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8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BE7C6-23B4-46BF-8BC8-7216D2D94020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EEE96-262D-4360-BBAA-2E19707B3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1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289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367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055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696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47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728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897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C853A6-0853-4640-949F-8FE358B924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9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92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F5F6AD-A6DF-49B9-A7A9-2275C89C7DDE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8231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E42E02-AB81-4A31-A81D-84A36CDBB504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1537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60D522-7605-1802-541F-B7A21DF287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5725" y="0"/>
            <a:ext cx="12259437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69A394-DA14-F7A5-F68C-EE9BE453A4ED}"/>
              </a:ext>
            </a:extLst>
          </p:cNvPr>
          <p:cNvSpPr/>
          <p:nvPr userDrawn="1"/>
        </p:nvSpPr>
        <p:spPr>
          <a:xfrm>
            <a:off x="323850" y="314325"/>
            <a:ext cx="11449050" cy="6372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45401F-5510-4544-8DBB-3D2DAC981C5A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5293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39E3B7-DC98-44CE-A243-D1BFB6AF8ECC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8428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55D31-802D-4991-BBA3-7D6E1E03B8D8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29045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5767EA-13EA-4562-9CD1-C45A8F86DEC1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79861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ADE44F-5FB2-466C-83CD-A3BA2606ACE3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27725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335025-D8D1-410E-9F22-8705DF440D51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11031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D37E96-BAD7-4724-BB0D-5FBBD131FE3D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09902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BA12C08-3967-6368-2BDE-6F7D93E31E5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0" y="180975"/>
            <a:ext cx="1352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1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130" y="8485"/>
            <a:ext cx="13937023" cy="734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241861" y="2095113"/>
            <a:ext cx="5989378" cy="67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615" tIns="60807" rIns="121615" bIns="60807">
            <a:spAutoFit/>
          </a:bodyPr>
          <a:lstStyle>
            <a:lvl1pPr defTabSz="91313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313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313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313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313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0214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vi-VN" sz="3591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r>
              <a:rPr lang="vi-VN" altLang="vi-VN" sz="3591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vi-VN" sz="3591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9387" y="1321992"/>
            <a:ext cx="11205457" cy="6226612"/>
          </a:xfrm>
          <a:prstGeom prst="rect">
            <a:avLst/>
          </a:prstGeom>
          <a:noFill/>
        </p:spPr>
        <p:txBody>
          <a:bodyPr spcFirstLastPara="1" wrap="none" lIns="121615" tIns="60807" rIns="121615" bIns="60807" numCol="1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 defTabSz="912114">
              <a:defRPr/>
            </a:pPr>
            <a:r>
              <a:rPr lang="en-US" sz="32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SÁCH KẾT NỐI TRI THỨC VỚI CUỘC SỐNG – NĂM HỌC 2024 - 2025</a:t>
            </a:r>
          </a:p>
        </p:txBody>
      </p:sp>
      <p:sp>
        <p:nvSpPr>
          <p:cNvPr id="9" name="Rectangle 8"/>
          <p:cNvSpPr/>
          <p:nvPr/>
        </p:nvSpPr>
        <p:spPr>
          <a:xfrm>
            <a:off x="1588468" y="215937"/>
            <a:ext cx="9296164" cy="736837"/>
          </a:xfrm>
          <a:prstGeom prst="rect">
            <a:avLst/>
          </a:prstGeom>
          <a:noFill/>
        </p:spPr>
        <p:txBody>
          <a:bodyPr wrap="none" lIns="121615" tIns="60807" rIns="121615" bIns="60807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12114">
              <a:defRPr/>
            </a:pPr>
            <a:r>
              <a:rPr lang="en-US" sz="3990" b="1" dirty="0">
                <a:solidFill>
                  <a:srgbClr val="FF0000"/>
                </a:solidFill>
                <a:latin typeface="Time nes New Roman"/>
                <a:cs typeface="Arial" panose="020B0604020202020204" pitchFamily="34" charset="0"/>
              </a:rPr>
              <a:t>TRƯỜNG TIỂU HỌC QUANG TRUNG </a:t>
            </a:r>
            <a:endParaRPr lang="en-US" sz="3990" b="1" dirty="0">
              <a:solidFill>
                <a:srgbClr val="FF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67370" y="2955155"/>
            <a:ext cx="9233209" cy="615244"/>
          </a:xfrm>
          <a:prstGeom prst="rect">
            <a:avLst/>
          </a:prstGeom>
        </p:spPr>
        <p:txBody>
          <a:bodyPr wrap="square" lIns="121615" tIns="60807" rIns="121615" bIns="60807">
            <a:spAutoFit/>
          </a:bodyPr>
          <a:lstStyle>
            <a:defPPr>
              <a:defRPr lang="en-US"/>
            </a:defPPr>
            <a:lvl1pPr marL="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44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24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68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12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56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37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1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25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48614">
              <a:defRPr/>
            </a:pP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29: Hai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18305" y="4290961"/>
            <a:ext cx="12161838" cy="598421"/>
          </a:xfrm>
          <a:prstGeom prst="rect">
            <a:avLst/>
          </a:prstGeom>
        </p:spPr>
        <p:txBody>
          <a:bodyPr lIns="106158" tIns="53079" rIns="106158" bIns="53079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192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en-US" sz="3192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43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495424" y="638175"/>
            <a:ext cx="954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61664" y="543266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ED5AEB8-FDF8-96C0-66DC-51EE37F93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837" y="1628775"/>
            <a:ext cx="6420732" cy="1695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B9ACF3-65A3-4E9B-702F-E403E6E03FC9}"/>
              </a:ext>
            </a:extLst>
          </p:cNvPr>
          <p:cNvSpPr txBox="1"/>
          <p:nvPr/>
        </p:nvSpPr>
        <p:spPr>
          <a:xfrm>
            <a:off x="895790" y="3876675"/>
            <a:ext cx="10410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chữ cái nào vừa có các que tính được xếp song song vừa có các que tính được xếp vuông góc?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7BDB70-9465-A09E-2352-E3500B76A778}"/>
              </a:ext>
            </a:extLst>
          </p:cNvPr>
          <p:cNvSpPr/>
          <p:nvPr/>
        </p:nvSpPr>
        <p:spPr>
          <a:xfrm>
            <a:off x="5438775" y="1609725"/>
            <a:ext cx="2219325" cy="17621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533524" y="457200"/>
            <a:ext cx="95440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hình vẽ dưới đây. Biết Rô-bốt ở ngôi nhà màu vàng. Nhà của Mai và nhà của Rô-bốt ở hai đường song song với nhau. Hỏi trong các ngôi nhà A, B, C, D, đâu là nhà của Mai?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99764" y="362291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BB42467-D869-5932-144A-9959C2848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939742"/>
            <a:ext cx="5734050" cy="453263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3CBEED-70D0-755F-85ED-E7FE31026337}"/>
              </a:ext>
            </a:extLst>
          </p:cNvPr>
          <p:cNvCxnSpPr/>
          <p:nvPr/>
        </p:nvCxnSpPr>
        <p:spPr>
          <a:xfrm>
            <a:off x="5067300" y="3114675"/>
            <a:ext cx="0" cy="10953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10B2A1-DAE5-A2DB-2098-59429D380172}"/>
              </a:ext>
            </a:extLst>
          </p:cNvPr>
          <p:cNvCxnSpPr/>
          <p:nvPr/>
        </p:nvCxnSpPr>
        <p:spPr>
          <a:xfrm>
            <a:off x="2790825" y="3067050"/>
            <a:ext cx="0" cy="10953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93812E1-91AA-8AC0-A18D-AA3B2ECCC673}"/>
              </a:ext>
            </a:extLst>
          </p:cNvPr>
          <p:cNvSpPr/>
          <p:nvPr/>
        </p:nvSpPr>
        <p:spPr>
          <a:xfrm>
            <a:off x="6743700" y="2924175"/>
            <a:ext cx="4410075" cy="13239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7778A3-A905-7381-0BC4-40AEFE856BA3}"/>
              </a:ext>
            </a:extLst>
          </p:cNvPr>
          <p:cNvCxnSpPr>
            <a:cxnSpLocks/>
          </p:cNvCxnSpPr>
          <p:nvPr/>
        </p:nvCxnSpPr>
        <p:spPr>
          <a:xfrm flipH="1">
            <a:off x="10210800" y="914400"/>
            <a:ext cx="8572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5E77A9-D860-4F3A-F0EA-E99CDC087491}"/>
              </a:ext>
            </a:extLst>
          </p:cNvPr>
          <p:cNvCxnSpPr>
            <a:cxnSpLocks/>
          </p:cNvCxnSpPr>
          <p:nvPr/>
        </p:nvCxnSpPr>
        <p:spPr>
          <a:xfrm flipH="1">
            <a:off x="1590675" y="1304925"/>
            <a:ext cx="93535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77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533524" y="457200"/>
            <a:ext cx="9544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99764" y="362291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B27F58D-89A0-B610-9EFC-CB47156CE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763" y="1323909"/>
            <a:ext cx="9266723" cy="15241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60F427-F987-AE3D-0579-9860C1CF46F1}"/>
              </a:ext>
            </a:extLst>
          </p:cNvPr>
          <p:cNvSpPr txBox="1"/>
          <p:nvPr/>
        </p:nvSpPr>
        <p:spPr>
          <a:xfrm>
            <a:off x="1012340" y="3283073"/>
            <a:ext cx="942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song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B9085F7-F90F-D39C-738B-EC5704F78F77}"/>
              </a:ext>
            </a:extLst>
          </p:cNvPr>
          <p:cNvSpPr/>
          <p:nvPr/>
        </p:nvSpPr>
        <p:spPr>
          <a:xfrm>
            <a:off x="1093304" y="1610138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CECA93E-E428-0C0E-256A-36E71CC5590E}"/>
              </a:ext>
            </a:extLst>
          </p:cNvPr>
          <p:cNvSpPr/>
          <p:nvPr/>
        </p:nvSpPr>
        <p:spPr>
          <a:xfrm>
            <a:off x="7484165" y="1470991"/>
            <a:ext cx="1510748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D423852-DFF3-51C6-A359-1D5605256F41}"/>
              </a:ext>
            </a:extLst>
          </p:cNvPr>
          <p:cNvSpPr/>
          <p:nvPr/>
        </p:nvSpPr>
        <p:spPr>
          <a:xfrm>
            <a:off x="9084365" y="1540565"/>
            <a:ext cx="1510748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866898-E6EE-C478-5E3D-06964D37C449}"/>
              </a:ext>
            </a:extLst>
          </p:cNvPr>
          <p:cNvSpPr txBox="1"/>
          <p:nvPr/>
        </p:nvSpPr>
        <p:spPr>
          <a:xfrm>
            <a:off x="1012341" y="4079010"/>
            <a:ext cx="942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1B3C39C-4853-5F5E-17AC-0A7A4A5CEDFB}"/>
              </a:ext>
            </a:extLst>
          </p:cNvPr>
          <p:cNvSpPr/>
          <p:nvPr/>
        </p:nvSpPr>
        <p:spPr>
          <a:xfrm>
            <a:off x="1083779" y="1629188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30DAC32-353F-4CFD-E90C-F08F68927CCE}"/>
              </a:ext>
            </a:extLst>
          </p:cNvPr>
          <p:cNvSpPr/>
          <p:nvPr/>
        </p:nvSpPr>
        <p:spPr>
          <a:xfrm>
            <a:off x="5722454" y="1610138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52BA7AB-3232-D875-38CA-8C3DFB353569}"/>
              </a:ext>
            </a:extLst>
          </p:cNvPr>
          <p:cNvSpPr/>
          <p:nvPr/>
        </p:nvSpPr>
        <p:spPr>
          <a:xfrm>
            <a:off x="9018104" y="1562513"/>
            <a:ext cx="1679713" cy="13219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1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7" grpId="0" animBg="1"/>
      <p:bldP spid="17" grpId="1" animBg="1"/>
      <p:bldP spid="20" grpId="0" animBg="1"/>
      <p:bldP spid="20" grpId="1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E:\设计\PPT\图片3.png图片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V="1">
            <a:off x="0" y="1023621"/>
            <a:ext cx="12206605" cy="5834380"/>
          </a:xfrm>
          <a:prstGeom prst="rect">
            <a:avLst/>
          </a:prstGeom>
        </p:spPr>
      </p:pic>
      <p:grpSp>
        <p:nvGrpSpPr>
          <p:cNvPr id="84" name="组合 83"/>
          <p:cNvGrpSpPr/>
          <p:nvPr/>
        </p:nvGrpSpPr>
        <p:grpSpPr>
          <a:xfrm>
            <a:off x="-636" y="3690621"/>
            <a:ext cx="12192351" cy="3167380"/>
            <a:chOff x="-1" y="6744"/>
            <a:chExt cx="15613" cy="4056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 rotWithShape="1">
            <a:blip r:embed="rId5" cstate="screen"/>
            <a:srcRect r="23940"/>
            <a:stretch>
              <a:fillRect/>
            </a:stretch>
          </p:blipFill>
          <p:spPr>
            <a:xfrm>
              <a:off x="-1" y="6744"/>
              <a:ext cx="14261" cy="4056"/>
            </a:xfrm>
            <a:prstGeom prst="rect">
              <a:avLst/>
            </a:prstGeom>
          </p:spPr>
        </p:pic>
        <p:pic>
          <p:nvPicPr>
            <p:cNvPr id="83" name="图片 82"/>
            <p:cNvPicPr>
              <a:picLocks noChangeAspect="1"/>
            </p:cNvPicPr>
            <p:nvPr/>
          </p:nvPicPr>
          <p:blipFill rotWithShape="1">
            <a:blip r:embed="rId5" cstate="screen"/>
            <a:srcRect r="23940"/>
            <a:stretch>
              <a:fillRect/>
            </a:stretch>
          </p:blipFill>
          <p:spPr>
            <a:xfrm flipH="1">
              <a:off x="1351" y="6744"/>
              <a:ext cx="14261" cy="4056"/>
            </a:xfrm>
            <a:prstGeom prst="rect">
              <a:avLst/>
            </a:prstGeom>
          </p:spPr>
        </p:pic>
      </p:grpSp>
      <p:pic>
        <p:nvPicPr>
          <p:cNvPr id="2" name="图片 1" descr="微信截图_202205031252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0780" y="4312465"/>
            <a:ext cx="5323291" cy="2616927"/>
          </a:xfrm>
          <a:prstGeom prst="rect">
            <a:avLst/>
          </a:prstGeom>
        </p:spPr>
      </p:pic>
      <p:pic>
        <p:nvPicPr>
          <p:cNvPr id="15" name="图片 14" descr="E:\PPT\形状 2.png形状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645779" y="2973818"/>
            <a:ext cx="4581985" cy="4317255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>
            <a:off x="-708025" y="-1741806"/>
            <a:ext cx="13550900" cy="3722371"/>
            <a:chOff x="-1115" y="-2743"/>
            <a:chExt cx="21340" cy="5862"/>
          </a:xfrm>
        </p:grpSpPr>
        <p:grpSp>
          <p:nvGrpSpPr>
            <p:cNvPr id="34" name="组合 33"/>
            <p:cNvGrpSpPr/>
            <p:nvPr/>
          </p:nvGrpSpPr>
          <p:grpSpPr>
            <a:xfrm>
              <a:off x="-1115" y="-2743"/>
              <a:ext cx="5754" cy="5862"/>
              <a:chOff x="-1115" y="-2668"/>
              <a:chExt cx="5754" cy="5862"/>
            </a:xfrm>
          </p:grpSpPr>
          <p:sp>
            <p:nvSpPr>
              <p:cNvPr id="33" name="等腰三角形 32"/>
              <p:cNvSpPr/>
              <p:nvPr/>
            </p:nvSpPr>
            <p:spPr>
              <a:xfrm rot="11820000">
                <a:off x="110" y="2116"/>
                <a:ext cx="777" cy="949"/>
              </a:xfrm>
              <a:prstGeom prst="triangle">
                <a:avLst/>
              </a:prstGeom>
              <a:solidFill>
                <a:srgbClr val="CA54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-1115" y="-2668"/>
                <a:ext cx="5755" cy="5862"/>
                <a:chOff x="-3487" y="-3690"/>
                <a:chExt cx="7948" cy="8096"/>
              </a:xfrm>
            </p:grpSpPr>
            <p:grpSp>
              <p:nvGrpSpPr>
                <p:cNvPr id="10" name="组合 9"/>
                <p:cNvGrpSpPr/>
                <p:nvPr/>
              </p:nvGrpSpPr>
              <p:grpSpPr>
                <a:xfrm>
                  <a:off x="-478" y="140"/>
                  <a:ext cx="4939" cy="4266"/>
                  <a:chOff x="-478" y="140"/>
                  <a:chExt cx="4939" cy="4266"/>
                </a:xfrm>
              </p:grpSpPr>
              <p:sp>
                <p:nvSpPr>
                  <p:cNvPr id="5" name="等腰三角形 4"/>
                  <p:cNvSpPr/>
                  <p:nvPr/>
                </p:nvSpPr>
                <p:spPr>
                  <a:xfrm rot="6420000">
                    <a:off x="3269" y="21"/>
                    <a:ext cx="1073" cy="1311"/>
                  </a:xfrm>
                  <a:prstGeom prst="triangle">
                    <a:avLst/>
                  </a:prstGeom>
                  <a:solidFill>
                    <a:srgbClr val="45ADD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6" name="等腰三角形 5"/>
                  <p:cNvSpPr/>
                  <p:nvPr/>
                </p:nvSpPr>
                <p:spPr>
                  <a:xfrm rot="7200000">
                    <a:off x="2790" y="1190"/>
                    <a:ext cx="1073" cy="1311"/>
                  </a:xfrm>
                  <a:prstGeom prst="triangle">
                    <a:avLst/>
                  </a:prstGeom>
                  <a:solidFill>
                    <a:srgbClr val="FED86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7" name="等腰三角形 6"/>
                  <p:cNvSpPr/>
                  <p:nvPr/>
                </p:nvSpPr>
                <p:spPr>
                  <a:xfrm rot="8460000">
                    <a:off x="1924" y="2152"/>
                    <a:ext cx="1073" cy="1311"/>
                  </a:xfrm>
                  <a:prstGeom prst="triangle">
                    <a:avLst/>
                  </a:prstGeom>
                  <a:solidFill>
                    <a:srgbClr val="FFB96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8" name="等腰三角形 7"/>
                  <p:cNvSpPr/>
                  <p:nvPr/>
                </p:nvSpPr>
                <p:spPr>
                  <a:xfrm rot="9540000">
                    <a:off x="839" y="2833"/>
                    <a:ext cx="1073" cy="1311"/>
                  </a:xfrm>
                  <a:prstGeom prst="triangle">
                    <a:avLst/>
                  </a:prstGeom>
                  <a:solidFill>
                    <a:srgbClr val="9284E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" name="等腰三角形 8"/>
                  <p:cNvSpPr/>
                  <p:nvPr/>
                </p:nvSpPr>
                <p:spPr>
                  <a:xfrm rot="10560000">
                    <a:off x="-478" y="3095"/>
                    <a:ext cx="1073" cy="1311"/>
                  </a:xfrm>
                  <a:prstGeom prst="triangle">
                    <a:avLst/>
                  </a:prstGeom>
                  <a:solidFill>
                    <a:srgbClr val="E4706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</p:grpSp>
            <p:sp>
              <p:nvSpPr>
                <p:cNvPr id="3" name="弧形 2"/>
                <p:cNvSpPr/>
                <p:nvPr/>
              </p:nvSpPr>
              <p:spPr>
                <a:xfrm flipV="1">
                  <a:off x="-3487" y="-3690"/>
                  <a:ext cx="6797" cy="6828"/>
                </a:xfrm>
                <a:prstGeom prst="arc">
                  <a:avLst>
                    <a:gd name="adj1" fmla="val 14021421"/>
                    <a:gd name="adj2" fmla="val 21340121"/>
                  </a:avLst>
                </a:prstGeom>
                <a:ln w="38100">
                  <a:solidFill>
                    <a:srgbClr val="63476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>
                    <a:solidFill>
                      <a:prstClr val="black"/>
                    </a:solidFill>
                    <a:latin typeface="Arial"/>
                    <a:ea typeface="微软雅黑"/>
                  </a:endParaRPr>
                </a:p>
              </p:txBody>
            </p:sp>
          </p:grpSp>
        </p:grpSp>
        <p:grpSp>
          <p:nvGrpSpPr>
            <p:cNvPr id="35" name="组合 34"/>
            <p:cNvGrpSpPr/>
            <p:nvPr/>
          </p:nvGrpSpPr>
          <p:grpSpPr>
            <a:xfrm flipH="1">
              <a:off x="14471" y="-2743"/>
              <a:ext cx="5754" cy="5862"/>
              <a:chOff x="-1115" y="-2668"/>
              <a:chExt cx="5754" cy="5862"/>
            </a:xfrm>
          </p:grpSpPr>
          <p:sp>
            <p:nvSpPr>
              <p:cNvPr id="36" name="等腰三角形 35"/>
              <p:cNvSpPr/>
              <p:nvPr/>
            </p:nvSpPr>
            <p:spPr>
              <a:xfrm rot="11820000">
                <a:off x="110" y="2116"/>
                <a:ext cx="777" cy="949"/>
              </a:xfrm>
              <a:prstGeom prst="triangle">
                <a:avLst/>
              </a:prstGeom>
              <a:solidFill>
                <a:srgbClr val="CA54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grpSp>
            <p:nvGrpSpPr>
              <p:cNvPr id="37" name="组合 36"/>
              <p:cNvGrpSpPr/>
              <p:nvPr/>
            </p:nvGrpSpPr>
            <p:grpSpPr>
              <a:xfrm>
                <a:off x="-1115" y="-2668"/>
                <a:ext cx="5755" cy="5862"/>
                <a:chOff x="-3487" y="-3690"/>
                <a:chExt cx="7948" cy="8096"/>
              </a:xfrm>
            </p:grpSpPr>
            <p:grpSp>
              <p:nvGrpSpPr>
                <p:cNvPr id="38" name="组合 37"/>
                <p:cNvGrpSpPr/>
                <p:nvPr/>
              </p:nvGrpSpPr>
              <p:grpSpPr>
                <a:xfrm>
                  <a:off x="-478" y="140"/>
                  <a:ext cx="4939" cy="4266"/>
                  <a:chOff x="-478" y="140"/>
                  <a:chExt cx="4939" cy="4266"/>
                </a:xfrm>
              </p:grpSpPr>
              <p:sp>
                <p:nvSpPr>
                  <p:cNvPr id="39" name="等腰三角形 38"/>
                  <p:cNvSpPr/>
                  <p:nvPr/>
                </p:nvSpPr>
                <p:spPr>
                  <a:xfrm rot="6420000">
                    <a:off x="3269" y="21"/>
                    <a:ext cx="1073" cy="1311"/>
                  </a:xfrm>
                  <a:prstGeom prst="triangle">
                    <a:avLst/>
                  </a:prstGeom>
                  <a:solidFill>
                    <a:srgbClr val="45ADD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40" name="等腰三角形 39"/>
                  <p:cNvSpPr/>
                  <p:nvPr/>
                </p:nvSpPr>
                <p:spPr>
                  <a:xfrm rot="7200000">
                    <a:off x="2790" y="1190"/>
                    <a:ext cx="1073" cy="1311"/>
                  </a:xfrm>
                  <a:prstGeom prst="triangle">
                    <a:avLst/>
                  </a:prstGeom>
                  <a:solidFill>
                    <a:srgbClr val="FED86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41" name="等腰三角形 40"/>
                  <p:cNvSpPr/>
                  <p:nvPr/>
                </p:nvSpPr>
                <p:spPr>
                  <a:xfrm rot="8460000">
                    <a:off x="1924" y="2152"/>
                    <a:ext cx="1073" cy="1311"/>
                  </a:xfrm>
                  <a:prstGeom prst="triangle">
                    <a:avLst/>
                  </a:prstGeom>
                  <a:solidFill>
                    <a:srgbClr val="FFB96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42" name="等腰三角形 41"/>
                  <p:cNvSpPr/>
                  <p:nvPr/>
                </p:nvSpPr>
                <p:spPr>
                  <a:xfrm rot="9540000">
                    <a:off x="839" y="2833"/>
                    <a:ext cx="1073" cy="1311"/>
                  </a:xfrm>
                  <a:prstGeom prst="triangle">
                    <a:avLst/>
                  </a:prstGeom>
                  <a:solidFill>
                    <a:srgbClr val="9284E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43" name="等腰三角形 42"/>
                  <p:cNvSpPr/>
                  <p:nvPr/>
                </p:nvSpPr>
                <p:spPr>
                  <a:xfrm rot="10560000">
                    <a:off x="-478" y="3095"/>
                    <a:ext cx="1073" cy="1311"/>
                  </a:xfrm>
                  <a:prstGeom prst="triangle">
                    <a:avLst/>
                  </a:prstGeom>
                  <a:solidFill>
                    <a:srgbClr val="E4706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377"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Arial"/>
                      <a:ea typeface="微软雅黑"/>
                    </a:endParaRPr>
                  </a:p>
                </p:txBody>
              </p:sp>
            </p:grpSp>
            <p:sp>
              <p:nvSpPr>
                <p:cNvPr id="44" name="弧形 43"/>
                <p:cNvSpPr/>
                <p:nvPr/>
              </p:nvSpPr>
              <p:spPr>
                <a:xfrm flipV="1">
                  <a:off x="-3487" y="-3690"/>
                  <a:ext cx="6797" cy="6828"/>
                </a:xfrm>
                <a:prstGeom prst="arc">
                  <a:avLst>
                    <a:gd name="adj1" fmla="val 14021421"/>
                    <a:gd name="adj2" fmla="val 21340121"/>
                  </a:avLst>
                </a:prstGeom>
                <a:ln w="38100">
                  <a:solidFill>
                    <a:srgbClr val="63476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>
                    <a:solidFill>
                      <a:prstClr val="black"/>
                    </a:solidFill>
                    <a:latin typeface="Arial"/>
                    <a:ea typeface="微软雅黑"/>
                  </a:endParaRPr>
                </a:p>
              </p:txBody>
            </p:sp>
          </p:grp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76766C6-105A-21D5-B487-7FF56D4BEB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4671" y="659250"/>
            <a:ext cx="9102117" cy="37615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1116113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">
            <a:extLst>
              <a:ext uri="{FF2B5EF4-FFF2-40B4-BE49-F238E27FC236}">
                <a16:creationId xmlns:a16="http://schemas.microsoft.com/office/drawing/2014/main" id="{B368723C-2BF8-4D25-91E6-BF9B78F4E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824" y="-398001"/>
            <a:ext cx="11627023" cy="68634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C1DEF0-F4AD-8DFB-80F3-9CCFD25284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9193" y="2133600"/>
            <a:ext cx="6606190" cy="346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8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883517" y="470687"/>
            <a:ext cx="8859315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DC492B-8AC3-567B-1B41-3FB9EB9C0E9F}"/>
              </a:ext>
            </a:extLst>
          </p:cNvPr>
          <p:cNvGrpSpPr/>
          <p:nvPr/>
        </p:nvGrpSpPr>
        <p:grpSpPr>
          <a:xfrm>
            <a:off x="1159355" y="2238612"/>
            <a:ext cx="7315200" cy="1067273"/>
            <a:chOff x="3947782" y="2671388"/>
            <a:chExt cx="7315200" cy="10672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4C9310D-BC70-9409-9FC7-4749AC635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5866538" cy="1067273"/>
            </a:xfrm>
            <a:prstGeom prst="rect">
              <a:avLst/>
            </a:prstGeom>
          </p:spPr>
        </p:pic>
        <p:sp>
          <p:nvSpPr>
            <p:cNvPr id="15" name="Text Box 66">
              <a:extLst>
                <a:ext uri="{FF2B5EF4-FFF2-40B4-BE49-F238E27FC236}">
                  <a16:creationId xmlns:a16="http://schemas.microsoft.com/office/drawing/2014/main" id="{C118E910-0428-58AF-CF88-BC65AD6F8A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782" y="2737070"/>
              <a:ext cx="73152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ID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HG</a:t>
              </a:r>
              <a:endParaRPr kumimoji="0" lang="en-US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43CB8028-69F7-0670-BF23-3384F7058046}"/>
              </a:ext>
            </a:extLst>
          </p:cNvPr>
          <p:cNvGrpSpPr/>
          <p:nvPr/>
        </p:nvGrpSpPr>
        <p:grpSpPr bwMode="auto">
          <a:xfrm>
            <a:off x="7666869" y="2091131"/>
            <a:ext cx="3698747" cy="3736340"/>
            <a:chOff x="5329315" y="2227548"/>
            <a:chExt cx="2169838" cy="219173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86E476E-705F-E1A4-4E77-3648C09ADED7}"/>
                </a:ext>
              </a:extLst>
            </p:cNvPr>
            <p:cNvGrpSpPr/>
            <p:nvPr/>
          </p:nvGrpSpPr>
          <p:grpSpPr bwMode="auto">
            <a:xfrm>
              <a:off x="5572123" y="2513011"/>
              <a:ext cx="1381127" cy="1866901"/>
              <a:chOff x="5600698" y="2654298"/>
              <a:chExt cx="1381127" cy="1866901"/>
            </a:xfrm>
          </p:grpSpPr>
          <p:sp>
            <p:nvSpPr>
              <p:cNvPr id="9" name="Line 164">
                <a:extLst>
                  <a:ext uri="{FF2B5EF4-FFF2-40B4-BE49-F238E27FC236}">
                    <a16:creationId xmlns:a16="http://schemas.microsoft.com/office/drawing/2014/main" id="{51C289CB-71C0-A3F9-19D8-C41F45A6F9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19750" y="3378199"/>
                <a:ext cx="0" cy="1120509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" name="Line 165">
                <a:extLst>
                  <a:ext uri="{FF2B5EF4-FFF2-40B4-BE49-F238E27FC236}">
                    <a16:creationId xmlns:a16="http://schemas.microsoft.com/office/drawing/2014/main" id="{DF5847D6-1ACD-1C9F-F295-B8D696826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00698" y="2654298"/>
                <a:ext cx="704851" cy="761999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" name="Line 166">
                <a:extLst>
                  <a:ext uri="{FF2B5EF4-FFF2-40B4-BE49-F238E27FC236}">
                    <a16:creationId xmlns:a16="http://schemas.microsoft.com/office/drawing/2014/main" id="{378E88F7-F94F-1F65-DE77-7304FEA833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76974" y="2654298"/>
                <a:ext cx="704851" cy="723901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" name="Line 167">
                <a:extLst>
                  <a:ext uri="{FF2B5EF4-FFF2-40B4-BE49-F238E27FC236}">
                    <a16:creationId xmlns:a16="http://schemas.microsoft.com/office/drawing/2014/main" id="{FE8B2B7F-83D8-AAD8-0891-43BD3A12C3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2300" y="3378199"/>
                <a:ext cx="0" cy="1143000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" name="Line 168">
                <a:extLst>
                  <a:ext uri="{FF2B5EF4-FFF2-40B4-BE49-F238E27FC236}">
                    <a16:creationId xmlns:a16="http://schemas.microsoft.com/office/drawing/2014/main" id="{87025448-2922-0CBF-F59E-DC009DF956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00700" y="4502149"/>
                <a:ext cx="1371600" cy="0"/>
              </a:xfrm>
              <a:prstGeom prst="line">
                <a:avLst/>
              </a:prstGeom>
              <a:noFill/>
              <a:ln w="57150">
                <a:solidFill>
                  <a:srgbClr val="00206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sp>
          <p:nvSpPr>
            <p:cNvPr id="4" name="Text Box 173">
              <a:extLst>
                <a:ext uri="{FF2B5EF4-FFF2-40B4-BE49-F238E27FC236}">
                  <a16:creationId xmlns:a16="http://schemas.microsoft.com/office/drawing/2014/main" id="{3C4B77E4-A9B6-720B-10BC-CE83150705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9315" y="2972036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5" name="Text Box 174">
              <a:extLst>
                <a:ext uri="{FF2B5EF4-FFF2-40B4-BE49-F238E27FC236}">
                  <a16:creationId xmlns:a16="http://schemas.microsoft.com/office/drawing/2014/main" id="{CCC86115-AD36-C9B2-E04F-2703F0BFDF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2976" y="2227548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6" name="Text Box 175">
              <a:extLst>
                <a:ext uri="{FF2B5EF4-FFF2-40B4-BE49-F238E27FC236}">
                  <a16:creationId xmlns:a16="http://schemas.microsoft.com/office/drawing/2014/main" id="{D5C9BF97-82AF-A3A5-FD7F-D8622C262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0713" y="2972036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rPr>
                <a:t>G</a:t>
              </a:r>
            </a:p>
          </p:txBody>
        </p:sp>
        <p:sp>
          <p:nvSpPr>
            <p:cNvPr id="7" name="Text Box 176">
              <a:extLst>
                <a:ext uri="{FF2B5EF4-FFF2-40B4-BE49-F238E27FC236}">
                  <a16:creationId xmlns:a16="http://schemas.microsoft.com/office/drawing/2014/main" id="{B370F85A-847A-A108-1698-648B05529E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5753" y="4076253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rPr>
                <a:t>H</a:t>
              </a:r>
            </a:p>
          </p:txBody>
        </p:sp>
        <p:sp>
          <p:nvSpPr>
            <p:cNvPr id="8" name="Text Box 177">
              <a:extLst>
                <a:ext uri="{FF2B5EF4-FFF2-40B4-BE49-F238E27FC236}">
                  <a16:creationId xmlns:a16="http://schemas.microsoft.com/office/drawing/2014/main" id="{1327299C-BB3C-AEAC-C481-FBED2EA442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5328" y="4076253"/>
              <a:ext cx="533400" cy="343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lgerian" panose="04020705040A02060702" pitchFamily="82" charset="0"/>
                  <a:ea typeface="+mn-ea"/>
                  <a:cs typeface="+mn-cs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275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2F1BE351-E9AF-9E76-2D48-016E7321B413}"/>
              </a:ext>
            </a:extLst>
          </p:cNvPr>
          <p:cNvSpPr/>
          <p:nvPr/>
        </p:nvSpPr>
        <p:spPr>
          <a:xfrm>
            <a:off x="712067" y="404311"/>
            <a:ext cx="8859315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 đường thẳng song song có đặc điểm gì 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507366-226F-E260-09D6-D6435E599DED}"/>
              </a:ext>
            </a:extLst>
          </p:cNvPr>
          <p:cNvGrpSpPr/>
          <p:nvPr/>
        </p:nvGrpSpPr>
        <p:grpSpPr>
          <a:xfrm>
            <a:off x="1979163" y="2381487"/>
            <a:ext cx="7600292" cy="1067273"/>
            <a:chOff x="4415165" y="2671388"/>
            <a:chExt cx="7600292" cy="10672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E23EC3-0675-FB62-037D-BE2C5796B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6907662" cy="1067273"/>
            </a:xfrm>
            <a:prstGeom prst="rect">
              <a:avLst/>
            </a:prstGeom>
          </p:spPr>
        </p:pic>
        <p:sp>
          <p:nvSpPr>
            <p:cNvPr id="15" name="Text Box 66">
              <a:extLst>
                <a:ext uri="{FF2B5EF4-FFF2-40B4-BE49-F238E27FC236}">
                  <a16:creationId xmlns:a16="http://schemas.microsoft.com/office/drawing/2014/main" id="{84343750-C3A2-A9E5-FA9E-84D34E6BA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0257" y="2822795"/>
              <a:ext cx="7315200" cy="716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0" marR="0" lvl="0" indent="-34290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Không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bao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giờ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cắt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nhau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Line 160">
            <a:extLst>
              <a:ext uri="{FF2B5EF4-FFF2-40B4-BE49-F238E27FC236}">
                <a16:creationId xmlns:a16="http://schemas.microsoft.com/office/drawing/2014/main" id="{2FE7809F-898E-AD34-FA18-C15A9C6DE419}"/>
              </a:ext>
            </a:extLst>
          </p:cNvPr>
          <p:cNvSpPr>
            <a:spLocks noChangeShapeType="1"/>
          </p:cNvSpPr>
          <p:nvPr/>
        </p:nvSpPr>
        <p:spPr bwMode="auto">
          <a:xfrm rot="2100000" flipH="1">
            <a:off x="6488864" y="3514242"/>
            <a:ext cx="1599105" cy="346827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3" name="Line 160">
            <a:extLst>
              <a:ext uri="{FF2B5EF4-FFF2-40B4-BE49-F238E27FC236}">
                <a16:creationId xmlns:a16="http://schemas.microsoft.com/office/drawing/2014/main" id="{34127CE3-C93B-C21F-67A5-E7B84B0D6132}"/>
              </a:ext>
            </a:extLst>
          </p:cNvPr>
          <p:cNvSpPr>
            <a:spLocks noChangeShapeType="1"/>
          </p:cNvSpPr>
          <p:nvPr/>
        </p:nvSpPr>
        <p:spPr bwMode="auto">
          <a:xfrm rot="2100000" flipH="1">
            <a:off x="5756941" y="2765459"/>
            <a:ext cx="1585942" cy="310402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0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1E977507-7CEF-B75F-8642-6E4104B3B690}"/>
              </a:ext>
            </a:extLst>
          </p:cNvPr>
          <p:cNvSpPr/>
          <p:nvPr/>
        </p:nvSpPr>
        <p:spPr>
          <a:xfrm>
            <a:off x="712067" y="404311"/>
            <a:ext cx="9393958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 đường thẳng sau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B48443-EB14-0964-A015-B2753341C1B3}"/>
              </a:ext>
            </a:extLst>
          </p:cNvPr>
          <p:cNvGrpSpPr/>
          <p:nvPr/>
        </p:nvGrpSpPr>
        <p:grpSpPr>
          <a:xfrm>
            <a:off x="2411474" y="2371726"/>
            <a:ext cx="4727945" cy="1334210"/>
            <a:chOff x="4211395" y="2671388"/>
            <a:chExt cx="7315200" cy="106727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36DB543-B8AF-1546-DE23-0AFFE3A3E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165" y="2671388"/>
              <a:ext cx="6907662" cy="1067273"/>
            </a:xfrm>
            <a:prstGeom prst="rect">
              <a:avLst/>
            </a:prstGeom>
          </p:spPr>
        </p:pic>
        <p:sp>
          <p:nvSpPr>
            <p:cNvPr id="5" name="Text Box 66">
              <a:extLst>
                <a:ext uri="{FF2B5EF4-FFF2-40B4-BE49-F238E27FC236}">
                  <a16:creationId xmlns:a16="http://schemas.microsoft.com/office/drawing/2014/main" id="{0BC7855A-5F7E-3EBC-FBCC-EC0E36ED59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1395" y="2799937"/>
              <a:ext cx="7315200" cy="676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0" marR="0" lvl="0" indent="-34290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Vuông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góc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D46059E-195F-3137-BCB4-3FD2D8503E00}"/>
              </a:ext>
            </a:extLst>
          </p:cNvPr>
          <p:cNvGrpSpPr/>
          <p:nvPr/>
        </p:nvGrpSpPr>
        <p:grpSpPr>
          <a:xfrm>
            <a:off x="7802880" y="3150870"/>
            <a:ext cx="3079750" cy="3079750"/>
            <a:chOff x="12419" y="5241"/>
            <a:chExt cx="4850" cy="4850"/>
          </a:xfrm>
        </p:grpSpPr>
        <p:sp>
          <p:nvSpPr>
            <p:cNvPr id="7" name="Line 160">
              <a:extLst>
                <a:ext uri="{FF2B5EF4-FFF2-40B4-BE49-F238E27FC236}">
                  <a16:creationId xmlns:a16="http://schemas.microsoft.com/office/drawing/2014/main" id="{9D4FAF16-EF9D-1F39-5DE8-18F8BEA557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07" y="5241"/>
              <a:ext cx="43" cy="485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9" name="Line 160">
              <a:extLst>
                <a:ext uri="{FF2B5EF4-FFF2-40B4-BE49-F238E27FC236}">
                  <a16:creationId xmlns:a16="http://schemas.microsoft.com/office/drawing/2014/main" id="{68DE2635-90B3-C544-3FCC-348A3073D6D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4823" y="5340"/>
              <a:ext cx="43" cy="485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A2EAA64-B11D-895D-4D45-D1BFA42317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78" b="89537" l="108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>
            <a:fillRect/>
          </a:stretch>
        </p:blipFill>
        <p:spPr>
          <a:xfrm rot="16200000">
            <a:off x="9198610" y="3773805"/>
            <a:ext cx="1115060" cy="106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1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0890" cy="6855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8" y="1613586"/>
            <a:ext cx="10354997" cy="2908766"/>
          </a:xfrm>
          <a:prstGeom prst="round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75057" y="1553301"/>
            <a:ext cx="10501528" cy="3275874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B23652-D29F-4A27-2CB2-CE808625D0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0507" y="1291472"/>
            <a:ext cx="2572735" cy="27129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9619E3-3F50-D5B8-2150-08AD2525BF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277" y="2388027"/>
            <a:ext cx="7736495" cy="18533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0650B7-83F7-ABEA-7D22-228844DDFC6A}"/>
              </a:ext>
            </a:extLst>
          </p:cNvPr>
          <p:cNvSpPr txBox="1"/>
          <p:nvPr/>
        </p:nvSpPr>
        <p:spPr>
          <a:xfrm>
            <a:off x="6837293" y="3228282"/>
            <a:ext cx="181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7464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0"/>
            <a:ext cx="12200890" cy="6855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30" y="-339696"/>
            <a:ext cx="11650980" cy="56812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A73F7F-4F49-88E2-9D86-AD34915257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022" y="1855368"/>
            <a:ext cx="6840305" cy="2347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543049" y="523875"/>
            <a:ext cx="9667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một số hình ảnh về hai đường thẳng song song ở xung quanh em.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61664" y="543266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b) Hãy chỉ ra hình ảnh của hai đường thẳng song song với nhau có trong thực  tế mà em biết.">
            <a:extLst>
              <a:ext uri="{FF2B5EF4-FFF2-40B4-BE49-F238E27FC236}">
                <a16:creationId xmlns:a16="http://schemas.microsoft.com/office/drawing/2014/main" id="{D3982B12-9A01-E48B-2715-4B212D438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909763"/>
            <a:ext cx="5224489" cy="39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ẫu khung bảo vệ cửa sổ 2023 - Đặt uy tín, chất lượng lên hàng đầu">
            <a:extLst>
              <a:ext uri="{FF2B5EF4-FFF2-40B4-BE49-F238E27FC236}">
                <a16:creationId xmlns:a16="http://schemas.microsoft.com/office/drawing/2014/main" id="{72415D58-23B0-3AF6-736F-E403965A4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1952823"/>
            <a:ext cx="5335588" cy="381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0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D73B31-AB21-43F1-FEEF-F46A03F4AE21}"/>
              </a:ext>
            </a:extLst>
          </p:cNvPr>
          <p:cNvSpPr txBox="1"/>
          <p:nvPr/>
        </p:nvSpPr>
        <p:spPr>
          <a:xfrm>
            <a:off x="1495424" y="638175"/>
            <a:ext cx="1714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Đ, S?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55F7F48-26EF-5985-F6BA-E0E81B471E12}"/>
              </a:ext>
            </a:extLst>
          </p:cNvPr>
          <p:cNvGrpSpPr/>
          <p:nvPr/>
        </p:nvGrpSpPr>
        <p:grpSpPr>
          <a:xfrm>
            <a:off x="661664" y="543266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" name="Isosceles Triangle 8">
              <a:extLst>
                <a:ext uri="{FF2B5EF4-FFF2-40B4-BE49-F238E27FC236}">
                  <a16:creationId xmlns:a16="http://schemas.microsoft.com/office/drawing/2014/main" id="{026CDE1A-8B98-4D86-54F6-F2E93C5BB8C4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15">
              <a:extLst>
                <a:ext uri="{FF2B5EF4-FFF2-40B4-BE49-F238E27FC236}">
                  <a16:creationId xmlns:a16="http://schemas.microsoft.com/office/drawing/2014/main" id="{A4CC04E2-209C-3B05-1BC7-9402D51E4010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E8DDC70-ACEE-9882-376C-EF880B009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808" y="1095375"/>
            <a:ext cx="3395879" cy="31623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5792419-0F4C-13B0-C41E-9D3BD0BFD7ED}"/>
              </a:ext>
            </a:extLst>
          </p:cNvPr>
          <p:cNvGrpSpPr/>
          <p:nvPr/>
        </p:nvGrpSpPr>
        <p:grpSpPr>
          <a:xfrm>
            <a:off x="762000" y="1666875"/>
            <a:ext cx="6172200" cy="3108543"/>
            <a:chOff x="762000" y="1666875"/>
            <a:chExt cx="6172200" cy="310854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32D04C-1001-B421-D69B-546EB5EAC2B9}"/>
                </a:ext>
              </a:extLst>
            </p:cNvPr>
            <p:cNvSpPr txBox="1"/>
            <p:nvPr/>
          </p:nvSpPr>
          <p:spPr>
            <a:xfrm>
              <a:off x="762000" y="1666875"/>
              <a:ext cx="6172200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Trong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a) Hai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CD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AE song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song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nhau</a:t>
              </a:r>
              <a:endPara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b) Hai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AB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CD song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song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nhau</a:t>
              </a:r>
              <a:endPara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c) Hai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AE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ED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nhau</a:t>
              </a:r>
              <a:endPara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F767505-02B7-A56B-366E-89897BD1475B}"/>
                </a:ext>
              </a:extLst>
            </p:cNvPr>
            <p:cNvSpPr/>
            <p:nvPr/>
          </p:nvSpPr>
          <p:spPr>
            <a:xfrm>
              <a:off x="2238375" y="2619375"/>
              <a:ext cx="457200" cy="4286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DAAA851-DD04-33FE-D4D9-39FB1159E6FD}"/>
                </a:ext>
              </a:extLst>
            </p:cNvPr>
            <p:cNvSpPr/>
            <p:nvPr/>
          </p:nvSpPr>
          <p:spPr>
            <a:xfrm>
              <a:off x="2247900" y="3476625"/>
              <a:ext cx="457200" cy="4286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493111F-6B54-45F1-6C69-742638B3372E}"/>
                </a:ext>
              </a:extLst>
            </p:cNvPr>
            <p:cNvSpPr/>
            <p:nvPr/>
          </p:nvSpPr>
          <p:spPr>
            <a:xfrm>
              <a:off x="2209800" y="4324350"/>
              <a:ext cx="457200" cy="4286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8F02244-560C-0553-AA2C-62635C4A7582}"/>
              </a:ext>
            </a:extLst>
          </p:cNvPr>
          <p:cNvSpPr/>
          <p:nvPr/>
        </p:nvSpPr>
        <p:spPr>
          <a:xfrm>
            <a:off x="2190750" y="2600326"/>
            <a:ext cx="55245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FB62FE4-911F-11F6-0C63-F689E5F79EB8}"/>
              </a:ext>
            </a:extLst>
          </p:cNvPr>
          <p:cNvSpPr/>
          <p:nvPr/>
        </p:nvSpPr>
        <p:spPr>
          <a:xfrm>
            <a:off x="2238375" y="3467101"/>
            <a:ext cx="55245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07FFC6B-2DA8-ED00-E8E7-52BF18D36F16}"/>
              </a:ext>
            </a:extLst>
          </p:cNvPr>
          <p:cNvSpPr/>
          <p:nvPr/>
        </p:nvSpPr>
        <p:spPr>
          <a:xfrm>
            <a:off x="2190750" y="4295776"/>
            <a:ext cx="55245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84293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354</Words>
  <Application>Microsoft Office PowerPoint</Application>
  <PresentationFormat>Widescreen</PresentationFormat>
  <Paragraphs>54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微软雅黑</vt:lpstr>
      <vt:lpstr>Algerian</vt:lpstr>
      <vt:lpstr>Arial</vt:lpstr>
      <vt:lpstr>Calibri</vt:lpstr>
      <vt:lpstr>Cambria</vt:lpstr>
      <vt:lpstr>等线</vt:lpstr>
      <vt:lpstr>等线 Light</vt:lpstr>
      <vt:lpstr>Time nes New Roman</vt:lpstr>
      <vt:lpstr>Times New Roman</vt:lpstr>
      <vt:lpstr>UVN Tin Tuc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HaiPhong</cp:lastModifiedBy>
  <cp:revision>25</cp:revision>
  <dcterms:created xsi:type="dcterms:W3CDTF">2023-10-05T07:54:23Z</dcterms:created>
  <dcterms:modified xsi:type="dcterms:W3CDTF">2024-12-01T15:52:04Z</dcterms:modified>
</cp:coreProperties>
</file>