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74" r:id="rId4"/>
    <p:sldId id="319" r:id="rId5"/>
    <p:sldId id="320" r:id="rId6"/>
    <p:sldId id="321" r:id="rId7"/>
    <p:sldId id="322" r:id="rId8"/>
    <p:sldId id="323" r:id="rId9"/>
    <p:sldId id="260" r:id="rId10"/>
    <p:sldId id="264" r:id="rId11"/>
    <p:sldId id="282" r:id="rId12"/>
    <p:sldId id="324" r:id="rId13"/>
    <p:sldId id="325"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3399"/>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220" autoAdjust="0"/>
  </p:normalViewPr>
  <p:slideViewPr>
    <p:cSldViewPr snapToGrid="0">
      <p:cViewPr varScale="1">
        <p:scale>
          <a:sx n="59" d="100"/>
          <a:sy n="59" d="100"/>
        </p:scale>
        <p:origin x="956"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77DD3-DE12-4583-95EA-EC7B795DC50E}"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3A29F-1BB2-4FC5-9EC8-36A708B398EC}" type="slidenum">
              <a:rPr lang="en-US" smtClean="0"/>
              <a:t>‹#›</a:t>
            </a:fld>
            <a:endParaRPr lang="en-US"/>
          </a:p>
        </p:txBody>
      </p:sp>
    </p:spTree>
    <p:extLst>
      <p:ext uri="{BB962C8B-B14F-4D97-AF65-F5344CB8AC3E}">
        <p14:creationId xmlns:p14="http://schemas.microsoft.com/office/powerpoint/2010/main" val="25084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BÀI HỌC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0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732979"/>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00829661"/>
      </p:ext>
    </p:extLst>
  </p:cSld>
  <p:clrMapOvr>
    <a:masterClrMapping/>
  </p:clrMapOvr>
  <p:transition spd="slow">
    <p:wheel spokes="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276644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32642856"/>
      </p:ext>
    </p:extLst>
  </p:cSld>
  <p:clrMapOvr>
    <a:masterClrMapping/>
  </p:clrMapOvr>
  <p:transition spd="slow">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559961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875570521"/>
      </p:ext>
    </p:extLst>
  </p:cSld>
  <p:clrMapOvr>
    <a:masterClrMapping/>
  </p:clrMapOvr>
  <p:transition spd="slow">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544588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19804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12544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17207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1953736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904584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956606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437256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9431601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416404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539056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989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10.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18" Type="http://schemas.openxmlformats.org/officeDocument/2006/relationships/image" Target="../media/image19.png"/><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image" Target="../media/image16.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13.png"/><Relationship Id="rId11" Type="http://schemas.microsoft.com/office/2007/relationships/hdphoto" Target="../media/hdphoto4.wdp"/><Relationship Id="rId5" Type="http://schemas.openxmlformats.org/officeDocument/2006/relationships/image" Target="../media/image12.jpg"/><Relationship Id="rId15" Type="http://schemas.microsoft.com/office/2007/relationships/hdphoto" Target="../media/hdphoto6.wdp"/><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5.xml"/><Relationship Id="rId3" Type="http://schemas.openxmlformats.org/officeDocument/2006/relationships/image" Target="../media/image21.jpg"/><Relationship Id="rId7" Type="http://schemas.openxmlformats.org/officeDocument/2006/relationships/image" Target="../media/image17.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13.png"/><Relationship Id="rId15" Type="http://schemas.openxmlformats.org/officeDocument/2006/relationships/slide" Target="slide8.xml"/><Relationship Id="rId10"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22.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1.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4.png"/><Relationship Id="rId5" Type="http://schemas.openxmlformats.org/officeDocument/2006/relationships/slideLayout" Target="../slideLayouts/slideLayout12.xml"/><Relationship Id="rId15" Type="http://schemas.openxmlformats.org/officeDocument/2006/relationships/image" Target="../media/image20.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8.png"/><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6.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4.png"/><Relationship Id="rId5" Type="http://schemas.openxmlformats.org/officeDocument/2006/relationships/slideLayout" Target="../slideLayouts/slideLayout12.xml"/><Relationship Id="rId15" Type="http://schemas.openxmlformats.org/officeDocument/2006/relationships/image" Target="../media/image20.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8.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6.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4.png"/><Relationship Id="rId5" Type="http://schemas.openxmlformats.org/officeDocument/2006/relationships/slideLayout" Target="../slideLayouts/slideLayout12.xml"/><Relationship Id="rId15" Type="http://schemas.openxmlformats.org/officeDocument/2006/relationships/image" Target="../media/image20.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8.png"/><Relationship Id="rId1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0646" y="-74584"/>
            <a:ext cx="2778847" cy="2837475"/>
          </a:xfrm>
          <a:prstGeom prst="rect">
            <a:avLst/>
          </a:prstGeom>
        </p:spPr>
      </p:pic>
      <p:pic>
        <p:nvPicPr>
          <p:cNvPr id="4" name="Picture 3">
            <a:extLst>
              <a:ext uri="{FF2B5EF4-FFF2-40B4-BE49-F238E27FC236}">
                <a16:creationId xmlns:a16="http://schemas.microsoft.com/office/drawing/2014/main" id="{CF560451-30CB-0D64-25B7-52B7DC725C04}"/>
              </a:ext>
            </a:extLst>
          </p:cNvPr>
          <p:cNvPicPr>
            <a:picLocks noChangeAspect="1"/>
          </p:cNvPicPr>
          <p:nvPr/>
        </p:nvPicPr>
        <p:blipFill>
          <a:blip r:embed="rId4"/>
          <a:stretch>
            <a:fillRect/>
          </a:stretch>
        </p:blipFill>
        <p:spPr>
          <a:xfrm>
            <a:off x="10084803" y="528837"/>
            <a:ext cx="2107197" cy="1154498"/>
          </a:xfrm>
          <a:prstGeom prst="rect">
            <a:avLst/>
          </a:prstGeom>
        </p:spPr>
      </p:pic>
      <p:sp>
        <p:nvSpPr>
          <p:cNvPr id="2" name="TextBox 1">
            <a:extLst>
              <a:ext uri="{FF2B5EF4-FFF2-40B4-BE49-F238E27FC236}">
                <a16:creationId xmlns:a16="http://schemas.microsoft.com/office/drawing/2014/main" id="{1F5FCCF0-EEEC-4CCC-8157-90DAC5D9B79F}"/>
              </a:ext>
            </a:extLst>
          </p:cNvPr>
          <p:cNvSpPr txBox="1"/>
          <p:nvPr/>
        </p:nvSpPr>
        <p:spPr>
          <a:xfrm>
            <a:off x="457200" y="337457"/>
            <a:ext cx="9993086" cy="2862322"/>
          </a:xfrm>
          <a:prstGeom prst="rect">
            <a:avLst/>
          </a:prstGeom>
          <a:noFill/>
        </p:spPr>
        <p:txBody>
          <a:bodyPr wrap="square" rtlCol="0">
            <a:spAutoFit/>
          </a:bodyPr>
          <a:lstStyle/>
          <a:p>
            <a:pPr algn="ctr"/>
            <a:r>
              <a:rPr lang="en-US" sz="4800" b="1" dirty="0" err="1">
                <a:solidFill>
                  <a:srgbClr val="FF0000"/>
                </a:solidFill>
                <a:latin typeface="Algerian" panose="04020705040A02060702" pitchFamily="82" charset="0"/>
              </a:rPr>
              <a:t>TOÁN</a:t>
            </a:r>
            <a:endParaRPr lang="en-US" sz="4800" b="1" dirty="0">
              <a:solidFill>
                <a:srgbClr val="FF0000"/>
              </a:solidFill>
              <a:latin typeface="Algerian" panose="04020705040A02060702" pitchFamily="82" charset="0"/>
            </a:endParaRPr>
          </a:p>
          <a:p>
            <a:pPr algn="ctr"/>
            <a:r>
              <a:rPr lang="en-US" sz="3600" b="1" dirty="0" err="1">
                <a:solidFill>
                  <a:srgbClr val="FF0000"/>
                </a:solidFill>
                <a:latin typeface="Algerian" panose="04020705040A02060702" pitchFamily="82" charset="0"/>
              </a:rPr>
              <a:t>Hình</a:t>
            </a:r>
            <a:r>
              <a:rPr lang="en-US" sz="3600" b="1" dirty="0">
                <a:solidFill>
                  <a:srgbClr val="FF0000"/>
                </a:solidFill>
                <a:latin typeface="Algerian" panose="04020705040A02060702" pitchFamily="82" charset="0"/>
              </a:rPr>
              <a:t> thang. </a:t>
            </a:r>
            <a:r>
              <a:rPr lang="en-US" sz="3600" b="1" dirty="0" err="1">
                <a:solidFill>
                  <a:srgbClr val="FF0000"/>
                </a:solidFill>
                <a:latin typeface="Algerian" panose="04020705040A02060702" pitchFamily="82" charset="0"/>
              </a:rPr>
              <a:t>Diện</a:t>
            </a:r>
            <a:r>
              <a:rPr lang="en-US" sz="3600" b="1" dirty="0">
                <a:solidFill>
                  <a:srgbClr val="FF0000"/>
                </a:solidFill>
                <a:latin typeface="Algerian" panose="04020705040A02060702" pitchFamily="82" charset="0"/>
              </a:rPr>
              <a:t> </a:t>
            </a:r>
            <a:r>
              <a:rPr lang="en-US" sz="3600" b="1" dirty="0" err="1">
                <a:solidFill>
                  <a:srgbClr val="FF0000"/>
                </a:solidFill>
                <a:latin typeface="Algerian" panose="04020705040A02060702" pitchFamily="82" charset="0"/>
              </a:rPr>
              <a:t>tích</a:t>
            </a:r>
            <a:r>
              <a:rPr lang="en-US" sz="3600" b="1" dirty="0">
                <a:solidFill>
                  <a:srgbClr val="FF0000"/>
                </a:solidFill>
                <a:latin typeface="Algerian" panose="04020705040A02060702" pitchFamily="82" charset="0"/>
              </a:rPr>
              <a:t> </a:t>
            </a:r>
            <a:r>
              <a:rPr lang="en-US" sz="3600" b="1" dirty="0" err="1">
                <a:solidFill>
                  <a:srgbClr val="FF0000"/>
                </a:solidFill>
                <a:latin typeface="Algerian" panose="04020705040A02060702" pitchFamily="82" charset="0"/>
              </a:rPr>
              <a:t>hình</a:t>
            </a:r>
            <a:r>
              <a:rPr lang="en-US" sz="3600" b="1" dirty="0">
                <a:solidFill>
                  <a:srgbClr val="FF0000"/>
                </a:solidFill>
                <a:latin typeface="Algerian" panose="04020705040A02060702" pitchFamily="82" charset="0"/>
              </a:rPr>
              <a:t> thang (</a:t>
            </a:r>
            <a:r>
              <a:rPr lang="en-US" sz="3600" b="1" dirty="0" err="1">
                <a:solidFill>
                  <a:srgbClr val="FF0000"/>
                </a:solidFill>
                <a:latin typeface="Algerian" panose="04020705040A02060702" pitchFamily="82" charset="0"/>
              </a:rPr>
              <a:t>Tiết</a:t>
            </a:r>
            <a:r>
              <a:rPr lang="en-US" sz="3600" b="1" dirty="0">
                <a:solidFill>
                  <a:srgbClr val="FF0000"/>
                </a:solidFill>
                <a:latin typeface="Algerian" panose="04020705040A02060702" pitchFamily="82" charset="0"/>
              </a:rPr>
              <a:t> 4)</a:t>
            </a:r>
          </a:p>
          <a:p>
            <a:pPr algn="ctr"/>
            <a:endParaRPr lang="en-US" sz="3200" b="1" dirty="0">
              <a:solidFill>
                <a:srgbClr val="FF0000"/>
              </a:solidFill>
              <a:latin typeface="Algerian" panose="04020705040A02060702" pitchFamily="82" charset="0"/>
            </a:endParaRPr>
          </a:p>
          <a:p>
            <a:pPr algn="ctr"/>
            <a:r>
              <a:rPr lang="en-US" sz="3200" b="1" dirty="0" err="1">
                <a:solidFill>
                  <a:srgbClr val="002060"/>
                </a:solidFill>
                <a:latin typeface="Batang" panose="02030600000101010101" pitchFamily="18" charset="-127"/>
                <a:ea typeface="Batang" panose="02030600000101010101" pitchFamily="18" charset="-127"/>
              </a:rPr>
              <a:t>Giáo</a:t>
            </a:r>
            <a:r>
              <a:rPr lang="en-US" sz="3200" b="1" dirty="0">
                <a:solidFill>
                  <a:srgbClr val="002060"/>
                </a:solidFill>
                <a:latin typeface="Batang" panose="02030600000101010101" pitchFamily="18" charset="-127"/>
                <a:ea typeface="Batang" panose="02030600000101010101" pitchFamily="18" charset="-127"/>
              </a:rPr>
              <a:t> </a:t>
            </a:r>
            <a:r>
              <a:rPr lang="en-US" sz="3200" b="1" dirty="0" err="1">
                <a:solidFill>
                  <a:srgbClr val="002060"/>
                </a:solidFill>
                <a:latin typeface="Batang" panose="02030600000101010101" pitchFamily="18" charset="-127"/>
                <a:ea typeface="Batang" panose="02030600000101010101" pitchFamily="18" charset="-127"/>
              </a:rPr>
              <a:t>viên</a:t>
            </a:r>
            <a:r>
              <a:rPr lang="en-US" sz="3200" b="1" dirty="0">
                <a:solidFill>
                  <a:srgbClr val="002060"/>
                </a:solidFill>
                <a:latin typeface="Batang" panose="02030600000101010101" pitchFamily="18" charset="-127"/>
                <a:ea typeface="Batang" panose="02030600000101010101" pitchFamily="18" charset="-127"/>
              </a:rPr>
              <a:t>: </a:t>
            </a:r>
            <a:r>
              <a:rPr lang="en-US" sz="3200" b="1" dirty="0" err="1">
                <a:solidFill>
                  <a:srgbClr val="002060"/>
                </a:solidFill>
                <a:latin typeface="Batang" panose="02030600000101010101" pitchFamily="18" charset="-127"/>
                <a:ea typeface="Batang" panose="02030600000101010101" pitchFamily="18" charset="-127"/>
              </a:rPr>
              <a:t>Hoàng</a:t>
            </a:r>
            <a:r>
              <a:rPr lang="en-US" sz="3200" b="1" dirty="0">
                <a:solidFill>
                  <a:srgbClr val="002060"/>
                </a:solidFill>
                <a:latin typeface="Batang" panose="02030600000101010101" pitchFamily="18" charset="-127"/>
                <a:ea typeface="Batang" panose="02030600000101010101" pitchFamily="18" charset="-127"/>
              </a:rPr>
              <a:t> </a:t>
            </a:r>
            <a:r>
              <a:rPr lang="en-US" sz="3200" b="1" dirty="0" err="1">
                <a:solidFill>
                  <a:srgbClr val="002060"/>
                </a:solidFill>
                <a:latin typeface="Batang" panose="02030600000101010101" pitchFamily="18" charset="-127"/>
                <a:ea typeface="Batang" panose="02030600000101010101" pitchFamily="18" charset="-127"/>
              </a:rPr>
              <a:t>Thị</a:t>
            </a:r>
            <a:r>
              <a:rPr lang="en-US" sz="3200" b="1" dirty="0">
                <a:solidFill>
                  <a:srgbClr val="002060"/>
                </a:solidFill>
                <a:latin typeface="Batang" panose="02030600000101010101" pitchFamily="18" charset="-127"/>
                <a:ea typeface="Batang" panose="02030600000101010101" pitchFamily="18" charset="-127"/>
              </a:rPr>
              <a:t> Nga</a:t>
            </a:r>
          </a:p>
          <a:p>
            <a:pPr algn="ctr"/>
            <a:r>
              <a:rPr lang="en-US" sz="3200" b="1" dirty="0" err="1">
                <a:solidFill>
                  <a:srgbClr val="002060"/>
                </a:solidFill>
                <a:latin typeface="Batang" panose="02030600000101010101" pitchFamily="18" charset="-127"/>
                <a:ea typeface="Batang" panose="02030600000101010101" pitchFamily="18" charset="-127"/>
              </a:rPr>
              <a:t>Lớp</a:t>
            </a:r>
            <a:r>
              <a:rPr lang="en-US" sz="3200" b="1" dirty="0">
                <a:solidFill>
                  <a:srgbClr val="002060"/>
                </a:solidFill>
                <a:latin typeface="Batang" panose="02030600000101010101" pitchFamily="18" charset="-127"/>
                <a:ea typeface="Batang" panose="02030600000101010101" pitchFamily="18" charset="-127"/>
              </a:rPr>
              <a:t>: </a:t>
            </a:r>
            <a:r>
              <a:rPr lang="en-US" sz="3200" b="1" dirty="0" err="1">
                <a:solidFill>
                  <a:srgbClr val="002060"/>
                </a:solidFill>
                <a:latin typeface="Batang" panose="02030600000101010101" pitchFamily="18" charset="-127"/>
                <a:ea typeface="Batang" panose="02030600000101010101" pitchFamily="18" charset="-127"/>
              </a:rPr>
              <a:t>5D</a:t>
            </a:r>
            <a:endParaRPr lang="en-US" sz="3200" b="1" dirty="0">
              <a:solidFill>
                <a:srgbClr val="002060"/>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18433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4" y="405229"/>
            <a:ext cx="9958806" cy="1661993"/>
          </a:xfrm>
          <a:prstGeom prst="rect">
            <a:avLst/>
          </a:prstGeom>
          <a:noFill/>
        </p:spPr>
        <p:txBody>
          <a:bodyPr wrap="square" rtlCol="0">
            <a:spAutoFit/>
          </a:bodyPr>
          <a:lstStyle/>
          <a:p>
            <a:pPr lvl="0" algn="just">
              <a:defRPr/>
            </a:pPr>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Chọn câu trả lời đúng.</a:t>
            </a:r>
          </a:p>
          <a:p>
            <a:pPr lvl="0" algn="just">
              <a:defRPr/>
            </a:pPr>
            <a:r>
              <a:rPr lang="vi-VN" sz="3400" dirty="0">
                <a:solidFill>
                  <a:srgbClr val="C00000"/>
                </a:solidFill>
                <a:latin typeface="Cambria" panose="02040503050406030204" pitchFamily="18" charset="0"/>
                <a:ea typeface="Cambria" panose="02040503050406030204" pitchFamily="18" charset="0"/>
                <a:cs typeface="Arial" panose="020B0604020202020204" pitchFamily="34" charset="0"/>
              </a:rPr>
              <a:t>Diện tích hình thang có độ dài hai đáy lần lượt là 25 cm và 15 cm; chiều cao 1 dm là:</a:t>
            </a:r>
            <a:endParaRPr kumimoji="0" lang="fr-FR" sz="34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sp>
        <p:nvSpPr>
          <p:cNvPr id="3" name="TextBox 2">
            <a:extLst>
              <a:ext uri="{FF2B5EF4-FFF2-40B4-BE49-F238E27FC236}">
                <a16:creationId xmlns:a16="http://schemas.microsoft.com/office/drawing/2014/main" id="{98EF3906-BEC9-1B14-609E-B351A847AD51}"/>
              </a:ext>
            </a:extLst>
          </p:cNvPr>
          <p:cNvSpPr txBox="1"/>
          <p:nvPr/>
        </p:nvSpPr>
        <p:spPr>
          <a:xfrm>
            <a:off x="740229" y="2296886"/>
            <a:ext cx="11059886" cy="523220"/>
          </a:xfrm>
          <a:prstGeom prst="rect">
            <a:avLst/>
          </a:prstGeom>
          <a:noFill/>
        </p:spPr>
        <p:txBody>
          <a:bodyPr wrap="square" rtlCol="0">
            <a:spAutoFit/>
          </a:bodyPr>
          <a:lstStyle/>
          <a:p>
            <a:r>
              <a:rPr lang="en-US" sz="2800" b="0" i="0" dirty="0">
                <a:solidFill>
                  <a:srgbClr val="000000"/>
                </a:solidFill>
                <a:effectLst/>
                <a:latin typeface="Cambria" panose="02040503050406030204" pitchFamily="18" charset="0"/>
                <a:ea typeface="Cambria" panose="02040503050406030204" pitchFamily="18" charset="0"/>
              </a:rPr>
              <a:t>A. 4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2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C. 2 dm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4 dm</a:t>
            </a:r>
            <a:r>
              <a:rPr lang="en-US" sz="2800" b="0" i="0" baseline="30000" dirty="0">
                <a:solidFill>
                  <a:srgbClr val="000000"/>
                </a:solidFill>
                <a:effectLst/>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4253EBA-FB0B-A79F-B07D-171BB7E737D5}"/>
              </a:ext>
            </a:extLst>
          </p:cNvPr>
          <p:cNvSpPr txBox="1"/>
          <p:nvPr/>
        </p:nvSpPr>
        <p:spPr>
          <a:xfrm>
            <a:off x="2721429" y="3276600"/>
            <a:ext cx="6487885" cy="3416320"/>
          </a:xfrm>
          <a:prstGeom prst="rect">
            <a:avLst/>
          </a:prstGeom>
          <a:noFill/>
        </p:spPr>
        <p:txBody>
          <a:bodyPr wrap="square" rtlCol="0">
            <a:spAutoFit/>
          </a:bodyPr>
          <a:lstStyle/>
          <a:p>
            <a:pPr algn="ctr"/>
            <a:r>
              <a:rPr lang="en-US" sz="3600" b="0" i="0" dirty="0">
                <a:solidFill>
                  <a:srgbClr val="FF0000"/>
                </a:solidFill>
                <a:effectLst/>
                <a:latin typeface="Cambria" panose="02040503050406030204" pitchFamily="18" charset="0"/>
                <a:ea typeface="Cambria" panose="02040503050406030204" pitchFamily="18" charset="0"/>
              </a:rPr>
              <a:t>Đổi 1 dm = 10 cm</a:t>
            </a:r>
          </a:p>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thang </a:t>
            </a:r>
            <a:r>
              <a:rPr lang="en-US" sz="3600" b="0" i="0" dirty="0" err="1">
                <a:solidFill>
                  <a:srgbClr val="FF0000"/>
                </a:solidFill>
                <a:effectLst/>
                <a:latin typeface="Cambria" panose="02040503050406030204" pitchFamily="18" charset="0"/>
                <a:ea typeface="Cambria" panose="02040503050406030204" pitchFamily="18" charset="0"/>
              </a:rPr>
              <a:t>đó</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(25+15)x 10:2 = 200 </a:t>
            </a:r>
            <a:r>
              <a:rPr lang="en-US" sz="3600" dirty="0">
                <a:solidFill>
                  <a:srgbClr val="FF0000"/>
                </a:solidFill>
                <a:latin typeface="Cambria" panose="02040503050406030204" pitchFamily="18" charset="0"/>
                <a:ea typeface="Cambria" panose="02040503050406030204" pitchFamily="18" charset="0"/>
              </a:rPr>
              <a:t>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p>
          <a:p>
            <a:pPr algn="ctr"/>
            <a:r>
              <a:rPr lang="en-US" sz="3600" b="0" i="0" dirty="0" err="1">
                <a:solidFill>
                  <a:srgbClr val="FF0000"/>
                </a:solidFill>
                <a:effectLst/>
                <a:latin typeface="Cambria" panose="02040503050406030204" pitchFamily="18" charset="0"/>
                <a:ea typeface="Cambria" panose="02040503050406030204" pitchFamily="18" charset="0"/>
              </a:rPr>
              <a:t>Đổi</a:t>
            </a:r>
            <a:r>
              <a:rPr lang="en-US" sz="3600" b="0" i="0" dirty="0">
                <a:solidFill>
                  <a:srgbClr val="FF0000"/>
                </a:solidFill>
                <a:effectLst/>
                <a:latin typeface="Cambria" panose="02040503050406030204" pitchFamily="18" charset="0"/>
                <a:ea typeface="Cambria" panose="02040503050406030204" pitchFamily="18" charset="0"/>
              </a:rPr>
              <a:t> 200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 2 dm</a:t>
            </a:r>
            <a:r>
              <a:rPr lang="en-US" sz="3600" b="0" i="0" baseline="30000" dirty="0">
                <a:solidFill>
                  <a:srgbClr val="FF0000"/>
                </a:solidFill>
                <a:effectLst/>
                <a:latin typeface="Cambria" panose="02040503050406030204" pitchFamily="18" charset="0"/>
                <a:ea typeface="Cambria" panose="02040503050406030204" pitchFamily="18" charset="0"/>
              </a:rPr>
              <a:t>2</a:t>
            </a:r>
            <a:endParaRPr lang="en-US" sz="3600" b="0" i="0" dirty="0">
              <a:solidFill>
                <a:srgbClr val="FF0000"/>
              </a:solidFill>
              <a:effectLst/>
              <a:latin typeface="Cambria" panose="02040503050406030204" pitchFamily="18" charset="0"/>
              <a:ea typeface="Cambria" panose="02040503050406030204" pitchFamily="18" charset="0"/>
            </a:endParaRP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2 dm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a:t>
            </a:r>
          </a:p>
          <a:p>
            <a:endParaRPr lang="en-US" sz="3600" dirty="0">
              <a:solidFill>
                <a:srgbClr val="FF0000"/>
              </a:solidFill>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DDAAD201-F186-03FD-545C-5009C45BCE50}"/>
              </a:ext>
            </a:extLst>
          </p:cNvPr>
          <p:cNvSpPr/>
          <p:nvPr/>
        </p:nvSpPr>
        <p:spPr>
          <a:xfrm>
            <a:off x="7206344" y="2231572"/>
            <a:ext cx="533400" cy="57694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12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138773"/>
          </a:xfrm>
          <a:prstGeom prst="rect">
            <a:avLst/>
          </a:prstGeom>
          <a:noFill/>
        </p:spPr>
        <p:txBody>
          <a:bodyPr wrap="square" rtlCol="0">
            <a:spAutoFit/>
          </a:bodyPr>
          <a:lstStyle/>
          <a:p>
            <a:pPr lvl="0" algn="just"/>
            <a:r>
              <a:rPr lang="vi-VN" sz="3400" b="1" dirty="0">
                <a:solidFill>
                  <a:srgbClr val="002060"/>
                </a:solidFill>
                <a:latin typeface="Cambria" panose="02040503050406030204" pitchFamily="18" charset="0"/>
                <a:ea typeface="Cambria" panose="02040503050406030204" pitchFamily="18" charset="0"/>
                <a:cs typeface="Arial" panose="020B0604020202020204" pitchFamily="34" charset="0"/>
              </a:rPr>
              <a:t>Tính diện tích con thuyền như hình dưới đây, biết rằng mỗi ô vuông có cạnh dài 1 cm.</a:t>
            </a:r>
            <a:endParaRPr kumimoji="0" lang="fr-FR"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a:t>
              </a:r>
              <a:endPar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2B25852E-E1BB-7181-766D-32530699E28A}"/>
              </a:ext>
            </a:extLst>
          </p:cNvPr>
          <p:cNvPicPr>
            <a:picLocks noChangeAspect="1"/>
          </p:cNvPicPr>
          <p:nvPr/>
        </p:nvPicPr>
        <p:blipFill>
          <a:blip r:embed="rId2"/>
          <a:stretch>
            <a:fillRect/>
          </a:stretch>
        </p:blipFill>
        <p:spPr>
          <a:xfrm>
            <a:off x="6350982" y="2307771"/>
            <a:ext cx="5330750" cy="2990850"/>
          </a:xfrm>
          <a:prstGeom prst="rect">
            <a:avLst/>
          </a:prstGeom>
        </p:spPr>
      </p:pic>
    </p:spTree>
    <p:extLst>
      <p:ext uri="{BB962C8B-B14F-4D97-AF65-F5344CB8AC3E}">
        <p14:creationId xmlns:p14="http://schemas.microsoft.com/office/powerpoint/2010/main" val="2732233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200329"/>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Một mảnh đất dạng hình thang có độ dài hai đáy là 35 m và 15 m, chiều cao là 20 m. Tính số tiền mua cỏ để vừa đủ phủ kín mảnh đất đó, biết rằng mỗi mét vuông cỏ có giá tiền là 45 000 đồng.</a:t>
            </a:r>
            <a:endParaRPr kumimoji="0" lang="fr-FR"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4</a:t>
              </a:r>
            </a:p>
          </p:txBody>
        </p:sp>
      </p:grpSp>
      <p:pic>
        <p:nvPicPr>
          <p:cNvPr id="8" name="Picture 7">
            <a:extLst>
              <a:ext uri="{FF2B5EF4-FFF2-40B4-BE49-F238E27FC236}">
                <a16:creationId xmlns:a16="http://schemas.microsoft.com/office/drawing/2014/main" id="{8A1E49C3-EA74-C093-AB80-23F9828DC078}"/>
              </a:ext>
            </a:extLst>
          </p:cNvPr>
          <p:cNvPicPr>
            <a:picLocks noChangeAspect="1"/>
          </p:cNvPicPr>
          <p:nvPr/>
        </p:nvPicPr>
        <p:blipFill>
          <a:blip r:embed="rId2"/>
          <a:stretch>
            <a:fillRect/>
          </a:stretch>
        </p:blipFill>
        <p:spPr>
          <a:xfrm>
            <a:off x="6933562" y="1932749"/>
            <a:ext cx="4682134" cy="2731245"/>
          </a:xfrm>
          <a:prstGeom prst="rect">
            <a:avLst/>
          </a:prstGeom>
        </p:spPr>
      </p:pic>
      <p:sp>
        <p:nvSpPr>
          <p:cNvPr id="9" name="TextBox 8">
            <a:extLst>
              <a:ext uri="{FF2B5EF4-FFF2-40B4-BE49-F238E27FC236}">
                <a16:creationId xmlns:a16="http://schemas.microsoft.com/office/drawing/2014/main" id="{019FE213-8632-3A02-E3AF-021A28E52867}"/>
              </a:ext>
            </a:extLst>
          </p:cNvPr>
          <p:cNvSpPr txBox="1"/>
          <p:nvPr/>
        </p:nvSpPr>
        <p:spPr>
          <a:xfrm>
            <a:off x="751115" y="2286000"/>
            <a:ext cx="6487885" cy="2800767"/>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Bài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Diện tích mảnh đất là:</a:t>
            </a:r>
            <a:endParaRPr lang="en-US" sz="2800" b="0" i="1" dirty="0">
              <a:solidFill>
                <a:srgbClr val="FF0000"/>
              </a:solidFill>
              <a:effectLst/>
              <a:latin typeface="Cambria" panose="02040503050406030204" pitchFamily="18" charset="0"/>
              <a:ea typeface="Cambria" panose="02040503050406030204" pitchFamily="18" charset="0"/>
            </a:endParaRPr>
          </a:p>
          <a:p>
            <a:pPr algn="ctr"/>
            <a:r>
              <a:rPr lang="en-US" sz="2800" b="0" i="0" dirty="0">
                <a:solidFill>
                  <a:srgbClr val="FF0000"/>
                </a:solidFill>
                <a:effectLst/>
                <a:latin typeface="Cambria" panose="02040503050406030204" pitchFamily="18" charset="0"/>
                <a:ea typeface="Cambria" panose="02040503050406030204" pitchFamily="18" charset="0"/>
              </a:rPr>
              <a:t>(35+15)</a:t>
            </a:r>
            <a:r>
              <a:rPr lang="en-US" sz="2800" b="0" i="0" dirty="0" err="1">
                <a:solidFill>
                  <a:srgbClr val="FF0000"/>
                </a:solidFill>
                <a:effectLst/>
                <a:latin typeface="Cambria" panose="02040503050406030204" pitchFamily="18" charset="0"/>
                <a:ea typeface="Cambria" panose="02040503050406030204" pitchFamily="18" charset="0"/>
              </a:rPr>
              <a:t>x20:2</a:t>
            </a:r>
            <a:r>
              <a:rPr lang="en-US" sz="2800" b="0" i="0" dirty="0">
                <a:solidFill>
                  <a:srgbClr val="FF0000"/>
                </a:solidFill>
                <a:effectLst/>
                <a:latin typeface="Cambria" panose="02040503050406030204" pitchFamily="18" charset="0"/>
                <a:ea typeface="Cambria" panose="02040503050406030204" pitchFamily="18" charset="0"/>
              </a:rPr>
              <a:t>= 500 </a:t>
            </a:r>
            <a:r>
              <a:rPr lang="en-US" sz="2800" dirty="0">
                <a:solidFill>
                  <a:srgbClr val="FF0000"/>
                </a:solidFill>
                <a:latin typeface="Cambria" panose="02040503050406030204" pitchFamily="18" charset="0"/>
                <a:ea typeface="Cambria" panose="02040503050406030204" pitchFamily="18" charset="0"/>
              </a:rPr>
              <a:t>(m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  </a:t>
            </a:r>
          </a:p>
          <a:p>
            <a:pPr algn="ct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phủ</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mảnh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45 000 × 500 = 22 500 000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22 500 000 </a:t>
            </a:r>
            <a:r>
              <a:rPr lang="en-US" sz="2800" dirty="0" err="1">
                <a:solidFill>
                  <a:srgbClr val="FF0000"/>
                </a:solidFill>
                <a:latin typeface="Cambria" panose="02040503050406030204" pitchFamily="18" charset="0"/>
                <a:ea typeface="Cambria" panose="02040503050406030204" pitchFamily="18" charset="0"/>
              </a:rPr>
              <a:t>đồng</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194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 name="Picture 1">
            <a:extLst>
              <a:ext uri="{FF2B5EF4-FFF2-40B4-BE49-F238E27FC236}">
                <a16:creationId xmlns:a16="http://schemas.microsoft.com/office/drawing/2014/main" id="{2CD71A7F-65D8-39C3-A96A-6B20C63E1359}"/>
              </a:ext>
            </a:extLst>
          </p:cNvPr>
          <p:cNvPicPr>
            <a:picLocks noChangeAspect="1"/>
          </p:cNvPicPr>
          <p:nvPr/>
        </p:nvPicPr>
        <p:blipFill>
          <a:blip r:embed="rId6"/>
          <a:stretch>
            <a:fillRect/>
          </a:stretch>
        </p:blipFill>
        <p:spPr>
          <a:xfrm>
            <a:off x="1389959" y="871151"/>
            <a:ext cx="8388823" cy="3243353"/>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rot="207432">
            <a:off x="1277791" y="1214644"/>
            <a:ext cx="3422732" cy="1631216"/>
          </a:xfrm>
          <a:prstGeom prst="rect">
            <a:avLst/>
          </a:prstGeom>
          <a:solidFill>
            <a:srgbClr val="FFFF00"/>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rPr>
              <a:t>KHỞI</a:t>
            </a:r>
          </a:p>
        </p:txBody>
      </p:sp>
      <p:sp>
        <p:nvSpPr>
          <p:cNvPr id="8" name="Rectangle 7"/>
          <p:cNvSpPr/>
          <p:nvPr/>
        </p:nvSpPr>
        <p:spPr>
          <a:xfrm rot="20814942">
            <a:off x="1288222" y="4090973"/>
            <a:ext cx="4248279" cy="1631216"/>
          </a:xfrm>
          <a:prstGeom prst="rect">
            <a:avLst/>
          </a:prstGeom>
          <a:solidFill>
            <a:srgbClr val="FF3399"/>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0">
                  <a:solidFill>
                    <a:prstClr val="black"/>
                  </a:solidFill>
                </a:ln>
                <a:solidFill>
                  <a:prstClr val="white"/>
                </a:solidFill>
                <a:effectLst>
                  <a:outerShdw blurRad="50800" dist="38100" dir="2700000" algn="tl" rotWithShape="0">
                    <a:prstClr val="black">
                      <a:alpha val="40000"/>
                    </a:prstClr>
                  </a:outerShdw>
                </a:effectLst>
                <a:latin typeface="#9Slide07 SVNZiclets" panose="02000603000000000000" pitchFamily="2" charset="0"/>
              </a:rPr>
              <a:t>ĐỘNG</a:t>
            </a:r>
            <a:endPar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8"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4"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4" action="ppaction://hlinksldjump"/>
          </p:cNvPr>
          <p:cNvPicPr>
            <a:picLocks noChangeAspect="1"/>
          </p:cNvPicPr>
          <p:nvPr/>
        </p:nvPicPr>
        <p:blipFill>
          <a:blip r:embed="rId9">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3"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4">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4103" y="248194"/>
            <a:ext cx="10763795" cy="2539489"/>
            <a:chOff x="714103" y="248194"/>
            <a:chExt cx="10763795" cy="1673385"/>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68725" y="351919"/>
              <a:ext cx="10280016"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646497" y="3658093"/>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nl-NL" sz="3200" b="1" dirty="0">
                <a:solidFill>
                  <a:srgbClr val="002060"/>
                </a:solidFill>
                <a:effectLst/>
                <a:latin typeface="Cambria" panose="02040503050406030204" pitchFamily="18" charset="0"/>
                <a:ea typeface="Cambria" panose="02040503050406030204" pitchFamily="18" charset="0"/>
              </a:rPr>
              <a:t>Hình thang có hai cạnh đáy đối diện song song.</a:t>
            </a:r>
            <a:endParaRPr lang="en-US" sz="3200" b="1" dirty="0">
              <a:solidFill>
                <a:srgbClr val="002060"/>
              </a:solidFill>
              <a:effectLst/>
              <a:latin typeface="Cambria" panose="02040503050406030204" pitchFamily="18" charset="0"/>
              <a:ea typeface="Cambria" panose="02040503050406030204" pitchFamily="18" charset="0"/>
            </a:endParaRPr>
          </a:p>
        </p:txBody>
      </p:sp>
      <p:grpSp>
        <p:nvGrpSpPr>
          <p:cNvPr id="19" name="Câu hỏi"/>
          <p:cNvGrpSpPr/>
          <p:nvPr/>
        </p:nvGrpSpPr>
        <p:grpSpPr>
          <a:xfrm>
            <a:off x="616633" y="165602"/>
            <a:ext cx="11266213" cy="2024171"/>
            <a:chOff x="616633" y="165602"/>
            <a:chExt cx="11266213" cy="2024171"/>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93899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thang.</a:t>
              </a:r>
            </a:p>
          </p:txBody>
        </p:sp>
      </p:grpSp>
      <p:pic>
        <p:nvPicPr>
          <p:cNvPr id="23" name="Dấu tick"/>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01172" y="3162509"/>
            <a:ext cx="1162797" cy="1331278"/>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 presetClass="mediacall" presetSubtype="0" fill="hold" nodeType="withEffect">
                                  <p:stCondLst>
                                    <p:cond delay="0"/>
                                  </p:stCondLst>
                                  <p:childTnLst>
                                    <p:cmd type="call" cmd="togglePause">
                                      <p:cBhvr>
                                        <p:cTn id="16" dur="1" fill="hold"/>
                                        <p:tgtEl>
                                          <p:spTgt spid="28"/>
                                        </p:tgtEl>
                                      </p:cBhvr>
                                    </p:cmd>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6"/>
                </p:tgtEl>
              </p:cMediaNode>
            </p:audio>
            <p:audio>
              <p:cMediaNode vol="80000">
                <p:cTn id="21" fill="hold" display="0">
                  <p:stCondLst>
                    <p:cond delay="indefinite"/>
                  </p:stCondLst>
                  <p:endCondLst>
                    <p:cond evt="onStopAudio" delay="0">
                      <p:tgtEl>
                        <p:sldTgt/>
                      </p:tgtEl>
                    </p:cond>
                  </p:endCondLst>
                </p:cTn>
                <p:tgtEl>
                  <p:spTgt spid="27"/>
                </p:tgtEl>
              </p:cMediaNode>
            </p:audio>
            <p:audio>
              <p:cMediaNode vol="80000">
                <p:cTn id="22" fill="hold" display="0">
                  <p:stCondLst>
                    <p:cond delay="indefinite"/>
                  </p:stCondLst>
                  <p:endCondLst>
                    <p:cond evt="onStopAudio" delay="0">
                      <p:tgtEl>
                        <p:sldTgt/>
                      </p:tgtEl>
                    </p:cond>
                  </p:endCondLst>
                </p:cTn>
                <p:tgtEl>
                  <p:spTgt spid="28"/>
                </p:tgtEl>
              </p:cMediaNode>
            </p:audio>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394C46C4-4C6F-907B-3023-E8FA548D82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4B848EAC-EC95-CF8D-7B2A-E9507C7C56B7}"/>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Độ dài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1CB825CE-0B8D-BDE4-D0DA-F6E03F41011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BCA14113-8ADF-5DCD-96C6-498023604AF6}"/>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A531B5B2-A12E-08CE-76B9-078EBF10FD71}"/>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1E13DDE-BCAF-E9DD-8D09-57F6B098DA9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0F4A48D0-1AC4-745F-D801-0A1BBEEC05AC}"/>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tam giác?</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32D5EA3B-F301-75BA-D498-C0FBB1B9491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72CEDEB8-1645-6989-DB81-4039CA19320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B4379C57-8CBB-F6C4-24D4-DFE4F5F24F4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74E3ACC7-083F-D4AA-0238-1C9BCBDD1F4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926B5952-BF79-9514-0857-2389B6C913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6E2B68DA-9D20-75E7-7B3F-7ACF545F079A}"/>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Tổng độ dài 2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4F66CD19-7CFF-5FE2-275F-055E2689E33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9387567B-9207-F354-3BD9-D7741570A458}"/>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73BC6CB6-ECD6-4355-BDD8-B1FBDE9ED3A2}"/>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FA2E472-34D2-6005-43F1-1D5D06B05BF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CB32E462-6054-E33A-0529-C81A60494E74}"/>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thang.</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DCFE5B09-279F-8CC1-AAC7-576ACB3E74D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25898FB3-BE45-B8D0-9620-F32066C91E1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A115CBBF-F6A6-6CEC-39DD-ADD92C18B51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E6523FA7-E561-545B-8E30-ACC79EDD7E3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967268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1BFA73-69C6-2B38-7992-0C46273045B4}"/>
              </a:ext>
            </a:extLst>
          </p:cNvPr>
          <p:cNvPicPr>
            <a:picLocks noChangeAspect="1"/>
          </p:cNvPicPr>
          <p:nvPr/>
        </p:nvPicPr>
        <p:blipFill>
          <a:blip r:embed="rId5"/>
          <a:stretch>
            <a:fillRect/>
          </a:stretch>
        </p:blipFill>
        <p:spPr>
          <a:xfrm>
            <a:off x="1654449" y="1285190"/>
            <a:ext cx="4115157" cy="4505334"/>
          </a:xfrm>
          <a:prstGeom prst="rect">
            <a:avLst/>
          </a:prstGeom>
        </p:spPr>
      </p:pic>
    </p:spTree>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3349AF-27E3-413E-AAFB-29A15560DD01}"/>
              </a:ext>
            </a:extLst>
          </p:cNvPr>
          <p:cNvSpPr txBox="1"/>
          <p:nvPr/>
        </p:nvSpPr>
        <p:spPr>
          <a:xfrm>
            <a:off x="1641737" y="361686"/>
            <a:ext cx="9958806" cy="1661993"/>
          </a:xfrm>
          <a:prstGeom prst="rect">
            <a:avLst/>
          </a:prstGeom>
          <a:noFill/>
        </p:spPr>
        <p:txBody>
          <a:bodyPr wrap="square" rtlCol="0">
            <a:spAutoFit/>
          </a:bodyPr>
          <a:lstStyle/>
          <a:p>
            <a:pPr algn="just"/>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Tính diện tích hình thang có độ dài hai đáy lần lượt là a và b; chiều cao là h được cho như bảng dưới đây.</a:t>
            </a:r>
            <a:endParaRPr lang="fr-FR" sz="3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2EA5CE9A-5FDE-8749-E9DF-9D5E9D4E3B3E}"/>
              </a:ext>
            </a:extLst>
          </p:cNvPr>
          <p:cNvPicPr>
            <a:picLocks noChangeAspect="1"/>
          </p:cNvPicPr>
          <p:nvPr/>
        </p:nvPicPr>
        <p:blipFill>
          <a:blip r:embed="rId2"/>
          <a:stretch>
            <a:fillRect/>
          </a:stretch>
        </p:blipFill>
        <p:spPr>
          <a:xfrm>
            <a:off x="626113" y="2452006"/>
            <a:ext cx="11029085" cy="3012622"/>
          </a:xfrm>
          <a:prstGeom prst="rect">
            <a:avLst/>
          </a:prstGeom>
        </p:spPr>
      </p:pic>
      <p:sp>
        <p:nvSpPr>
          <p:cNvPr id="8" name="Rectangle: Rounded Corners 7">
            <a:extLst>
              <a:ext uri="{FF2B5EF4-FFF2-40B4-BE49-F238E27FC236}">
                <a16:creationId xmlns:a16="http://schemas.microsoft.com/office/drawing/2014/main" id="{7F0ED1EF-2BB3-8DFE-D136-1B1B2554ACC8}"/>
              </a:ext>
            </a:extLst>
          </p:cNvPr>
          <p:cNvSpPr/>
          <p:nvPr/>
        </p:nvSpPr>
        <p:spPr>
          <a:xfrm>
            <a:off x="5323114" y="4735286"/>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60 cm²</a:t>
            </a:r>
          </a:p>
        </p:txBody>
      </p:sp>
      <p:sp>
        <p:nvSpPr>
          <p:cNvPr id="9" name="Rectangle: Rounded Corners 8">
            <a:extLst>
              <a:ext uri="{FF2B5EF4-FFF2-40B4-BE49-F238E27FC236}">
                <a16:creationId xmlns:a16="http://schemas.microsoft.com/office/drawing/2014/main" id="{9A51B2FD-1239-5EA2-8A90-BBAB4AC56BB9}"/>
              </a:ext>
            </a:extLst>
          </p:cNvPr>
          <p:cNvSpPr/>
          <p:nvPr/>
        </p:nvSpPr>
        <p:spPr>
          <a:xfrm>
            <a:off x="6847114" y="4713515"/>
            <a:ext cx="14478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100 dm²</a:t>
            </a:r>
          </a:p>
        </p:txBody>
      </p:sp>
      <p:sp>
        <p:nvSpPr>
          <p:cNvPr id="10" name="Rectangle: Rounded Corners 9">
            <a:extLst>
              <a:ext uri="{FF2B5EF4-FFF2-40B4-BE49-F238E27FC236}">
                <a16:creationId xmlns:a16="http://schemas.microsoft.com/office/drawing/2014/main" id="{2EE27578-4D35-B1A0-5B02-70119D205295}"/>
              </a:ext>
            </a:extLst>
          </p:cNvPr>
          <p:cNvSpPr/>
          <p:nvPr/>
        </p:nvSpPr>
        <p:spPr>
          <a:xfrm>
            <a:off x="8567057" y="4746172"/>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20 m²</a:t>
            </a:r>
          </a:p>
        </p:txBody>
      </p:sp>
      <p:sp>
        <p:nvSpPr>
          <p:cNvPr id="11" name="Rectangle: Rounded Corners 10">
            <a:extLst>
              <a:ext uri="{FF2B5EF4-FFF2-40B4-BE49-F238E27FC236}">
                <a16:creationId xmlns:a16="http://schemas.microsoft.com/office/drawing/2014/main" id="{8E320D8D-CF9F-89FB-E9B3-3ADC23B74057}"/>
              </a:ext>
            </a:extLst>
          </p:cNvPr>
          <p:cNvSpPr/>
          <p:nvPr/>
        </p:nvSpPr>
        <p:spPr>
          <a:xfrm>
            <a:off x="10091058" y="4778829"/>
            <a:ext cx="1415142"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175 cm²</a:t>
            </a:r>
          </a:p>
        </p:txBody>
      </p:sp>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1302</TotalTime>
  <Words>534</Words>
  <Application>Microsoft Office PowerPoint</Application>
  <PresentationFormat>Widescreen</PresentationFormat>
  <Paragraphs>53</Paragraphs>
  <Slides>13</Slides>
  <Notes>5</Notes>
  <HiddenSlides>0</HiddenSlides>
  <MMClips>10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13</vt:i4>
      </vt:variant>
    </vt:vector>
  </HeadingPairs>
  <TitlesOfParts>
    <vt:vector size="30" baseType="lpstr">
      <vt:lpstr>Batang</vt:lpstr>
      <vt:lpstr>宋体</vt:lpstr>
      <vt:lpstr>#9Slide05 Aphrodite Pro</vt:lpstr>
      <vt:lpstr>#9Slide05 Bodega Script</vt:lpstr>
      <vt:lpstr>#9Slide07 Altus</vt:lpstr>
      <vt:lpstr>#9Slide07 HoneyCream</vt:lpstr>
      <vt:lpstr>#9Slide07 SVNZiclets</vt:lpstr>
      <vt:lpstr>Algerian</vt:lpstr>
      <vt:lpstr>Arial</vt:lpstr>
      <vt:lpstr>Calibri</vt:lpstr>
      <vt:lpstr>Calibri Light</vt:lpstr>
      <vt:lpstr>Cambria</vt:lpstr>
      <vt:lpstr>SVN-Newton</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25</cp:revision>
  <dcterms:created xsi:type="dcterms:W3CDTF">2023-12-15T11:40:22Z</dcterms:created>
  <dcterms:modified xsi:type="dcterms:W3CDTF">2024-12-06T12:57:03Z</dcterms:modified>
  <cp:category>9Slide.vn</cp:category>
</cp:coreProperties>
</file>