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4.xml" ContentType="application/vnd.openxmlformats-officedocument.presentationml.notesSlide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31"/>
  </p:notesMasterIdLst>
  <p:sldIdLst>
    <p:sldId id="316" r:id="rId3"/>
    <p:sldId id="314" r:id="rId4"/>
    <p:sldId id="258" r:id="rId5"/>
    <p:sldId id="320" r:id="rId6"/>
    <p:sldId id="299" r:id="rId7"/>
    <p:sldId id="261" r:id="rId8"/>
    <p:sldId id="318" r:id="rId9"/>
    <p:sldId id="264" r:id="rId10"/>
    <p:sldId id="256" r:id="rId11"/>
    <p:sldId id="300" r:id="rId12"/>
    <p:sldId id="301" r:id="rId13"/>
    <p:sldId id="302" r:id="rId14"/>
    <p:sldId id="265" r:id="rId15"/>
    <p:sldId id="338" r:id="rId16"/>
    <p:sldId id="284" r:id="rId17"/>
    <p:sldId id="267" r:id="rId18"/>
    <p:sldId id="349" r:id="rId19"/>
    <p:sldId id="339" r:id="rId20"/>
    <p:sldId id="350" r:id="rId21"/>
    <p:sldId id="351" r:id="rId22"/>
    <p:sldId id="276" r:id="rId23"/>
    <p:sldId id="279" r:id="rId24"/>
    <p:sldId id="282" r:id="rId25"/>
    <p:sldId id="321" r:id="rId26"/>
    <p:sldId id="341" r:id="rId27"/>
    <p:sldId id="274" r:id="rId28"/>
    <p:sldId id="285" r:id="rId29"/>
    <p:sldId id="352" r:id="rId30"/>
  </p:sldIdLst>
  <p:sldSz cx="9144000" cy="5143500" type="screen16x9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9" autoAdjust="0"/>
    <p:restoredTop sz="94660"/>
  </p:normalViewPr>
  <p:slideViewPr>
    <p:cSldViewPr>
      <p:cViewPr varScale="1">
        <p:scale>
          <a:sx n="92" d="100"/>
          <a:sy n="92" d="100"/>
        </p:scale>
        <p:origin x="726" y="72"/>
      </p:cViewPr>
      <p:guideLst>
        <p:guide orient="horz" pos="162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4E99F-FB5B-4ECD-AB68-6F9E22191A8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06F0E-31B8-4D92-8ECA-F7542C2156B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06F0E-31B8-4D92-8ECA-F7542C2156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35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06F0E-31B8-4D92-8ECA-F7542C2156B7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65FB9-0C34-47CD-9C62-205470FDFE5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06F0E-31B8-4D92-8ECA-F7542C2156B7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1972023" y="1447947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8239398" y="68579"/>
            <a:ext cx="1067889" cy="99930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1"/>
            <a:ext cx="9138659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B29A1-17FA-4E45-AF3C-6ADFAA5D6D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E597-A13E-4E6A-B4CF-9809691877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1504"/>
            <a:ext cx="9138659" cy="5140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8076113" y="74448"/>
            <a:ext cx="1067889" cy="99930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3" y="15484"/>
            <a:ext cx="9138659" cy="511253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143" y="1504"/>
            <a:ext cx="9124379" cy="5140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85625-2830-42C7-83BA-BFC06D85007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39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39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29.xml"/><Relationship Id="rId5" Type="http://schemas.openxmlformats.org/officeDocument/2006/relationships/image" Target="../media/image49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2.mp3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microsoft.com/office/2007/relationships/media" Target="../media/media2.mp3"/><Relationship Id="rId1" Type="http://schemas.openxmlformats.org/officeDocument/2006/relationships/tags" Target="../tags/tag10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959992" y="1047750"/>
            <a:ext cx="7162800" cy="1371600"/>
          </a:xfrm>
          <a:prstGeom prst="rect">
            <a:avLst/>
          </a:prstGeom>
        </p:spPr>
        <p:txBody>
          <a:bodyPr spcFirstLastPara="1" wrap="none" lIns="68579" tIns="34289" rIns="68579" bIns="34289" fromWordArt="1">
            <a:prstTxWarp prst="textArchUp">
              <a:avLst>
                <a:gd name="adj" fmla="val 11543524"/>
              </a:avLst>
            </a:prstTxWarp>
          </a:bodyPr>
          <a:lstStyle/>
          <a:p>
            <a:pPr algn="ctr" defTabSz="685800">
              <a:defRPr/>
            </a:pPr>
            <a:r>
              <a:rPr lang="en-US" sz="2400" b="1" kern="1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UTM Avo" panose="02040603050506020204" charset="0"/>
                <a:cs typeface="Times New Roman" panose="02020603050405020304"/>
              </a:rPr>
              <a:t>Trường</a:t>
            </a:r>
            <a:r>
              <a:rPr lang="en-US" sz="24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UTM Avo" panose="02040603050506020204" charset="0"/>
                <a:cs typeface="Times New Roman" panose="02020603050405020304"/>
              </a:rPr>
              <a:t> TH </a:t>
            </a:r>
            <a:r>
              <a:rPr lang="en-US" sz="2400" b="1" kern="1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UTM Avo" panose="02040603050506020204" charset="0"/>
                <a:cs typeface="Times New Roman" panose="02020603050405020304"/>
              </a:rPr>
              <a:t>Quang</a:t>
            </a:r>
            <a:r>
              <a:rPr lang="en-US" sz="2400" b="1" kern="1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UTM Avo" panose="02040603050506020204" charset="0"/>
                <a:cs typeface="Times New Roman" panose="02020603050405020304"/>
              </a:rPr>
              <a:t> </a:t>
            </a:r>
            <a:r>
              <a:rPr lang="en-US" sz="2400" b="1" kern="1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UTM Avo" panose="02040603050506020204" charset="0"/>
                <a:cs typeface="Times New Roman" panose="02020603050405020304"/>
              </a:rPr>
              <a:t>Trung</a:t>
            </a:r>
            <a:endParaRPr lang="en-US" sz="2400" b="1" kern="1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UTM Avo" panose="02040603050506020204" charset="0"/>
              <a:cs typeface="Times New Roman" panose="020206030504050203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6935" y="2077575"/>
            <a:ext cx="8482769" cy="577079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800">
              <a:defRPr/>
            </a:pPr>
            <a:r>
              <a:rPr lang="en-US" sz="33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UTM Avo" panose="02040603050506020204" charset="0"/>
              </a:rPr>
              <a:t>Chào</a:t>
            </a:r>
            <a:r>
              <a:rPr lang="en-US" sz="33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UTM Avo" panose="02040603050506020204" charset="0"/>
              </a:rPr>
              <a:t> </a:t>
            </a:r>
            <a:r>
              <a:rPr lang="en-US" sz="33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UTM Avo" panose="02040603050506020204" charset="0"/>
              </a:rPr>
              <a:t>mừng</a:t>
            </a:r>
            <a:r>
              <a:rPr lang="en-US" sz="33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UTM Avo" panose="02040603050506020204" charset="0"/>
              </a:rPr>
              <a:t> </a:t>
            </a:r>
            <a:r>
              <a:rPr lang="en-US" sz="33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UTM Avo" panose="02040603050506020204" charset="0"/>
              </a:rPr>
              <a:t>các</a:t>
            </a:r>
            <a:r>
              <a:rPr lang="en-US" sz="33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UTM Avo" panose="02040603050506020204" charset="0"/>
              </a:rPr>
              <a:t> con </a:t>
            </a:r>
            <a:r>
              <a:rPr lang="en-US" sz="33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UTM Avo" panose="02040603050506020204" charset="0"/>
              </a:rPr>
              <a:t>đến</a:t>
            </a:r>
            <a:r>
              <a:rPr lang="en-US" sz="33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UTM Avo" panose="02040603050506020204" charset="0"/>
              </a:rPr>
              <a:t> </a:t>
            </a:r>
            <a:r>
              <a:rPr lang="en-US" sz="33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UTM Avo" panose="02040603050506020204" charset="0"/>
              </a:rPr>
              <a:t>với</a:t>
            </a:r>
            <a:r>
              <a:rPr lang="en-US" sz="33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UTM Avo" panose="02040603050506020204" charset="0"/>
              </a:rPr>
              <a:t> </a:t>
            </a:r>
            <a:r>
              <a:rPr lang="en-US" sz="33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UTM Avo" panose="02040603050506020204" charset="0"/>
              </a:rPr>
              <a:t>tiết</a:t>
            </a:r>
            <a:r>
              <a:rPr lang="en-US" sz="33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UTM Avo" panose="02040603050506020204" charset="0"/>
              </a:rPr>
              <a:t> </a:t>
            </a:r>
            <a:r>
              <a:rPr lang="en-US" sz="33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UTM Avo" panose="02040603050506020204" charset="0"/>
              </a:rPr>
              <a:t>học</a:t>
            </a:r>
            <a:r>
              <a:rPr lang="en-US" sz="33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UTM Avo" panose="02040603050506020204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74257" y="3028950"/>
            <a:ext cx="4313489" cy="772703"/>
          </a:xfrm>
          <a:prstGeom prst="rect">
            <a:avLst/>
          </a:prstGeom>
          <a:noFill/>
        </p:spPr>
        <p:txBody>
          <a:bodyPr wrap="square" lIns="68579" tIns="34289" rIns="68579" bIns="34289" rtlCol="0">
            <a:prstTxWarp prst="textWave1">
              <a:avLst>
                <a:gd name="adj1" fmla="val 12500"/>
                <a:gd name="adj2" fmla="val 241"/>
              </a:avLst>
            </a:prstTxWarp>
            <a:spAutoFit/>
          </a:bodyPr>
          <a:lstStyle/>
          <a:p>
            <a:pPr defTabSz="685800">
              <a:defRPr/>
            </a:pPr>
            <a:r>
              <a:rPr lang="en-US" sz="2100" b="1" dirty="0" err="1">
                <a:solidFill>
                  <a:srgbClr val="FF0000"/>
                </a:solidFill>
                <a:latin typeface="UTM Avo" panose="02040603050506020204" charset="0"/>
              </a:rPr>
              <a:t>Môn</a:t>
            </a:r>
            <a:r>
              <a:rPr lang="en-US" sz="2100" b="1" dirty="0">
                <a:solidFill>
                  <a:srgbClr val="FF0000"/>
                </a:solidFill>
                <a:latin typeface="UTM Avo" panose="02040603050506020204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UTM Avo" panose="02040603050506020204" charset="0"/>
              </a:rPr>
              <a:t>Đạo</a:t>
            </a:r>
            <a:r>
              <a:rPr lang="en-US" sz="2100" b="1" dirty="0" smtClean="0">
                <a:solidFill>
                  <a:srgbClr val="FF0000"/>
                </a:solidFill>
                <a:latin typeface="UTM Avo" panose="02040603050506020204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UTM Avo" panose="02040603050506020204" charset="0"/>
              </a:rPr>
              <a:t>đức</a:t>
            </a:r>
            <a:endParaRPr lang="en-US" sz="2100" b="1" dirty="0">
              <a:solidFill>
                <a:srgbClr val="FF0000"/>
              </a:solidFill>
              <a:latin typeface="UTM Avo" panose="0204060305050602020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59978" y="3914339"/>
            <a:ext cx="4976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8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8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4343401" y="953482"/>
            <a:ext cx="4343400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720090" algn="ctr"/>
            <a:r>
              <a:rPr lang="en-US" sz="2400" b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Tranh</a:t>
            </a:r>
            <a:r>
              <a:rPr lang="en-US" sz="24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1: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Trên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ngọn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núi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cao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,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sát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bờ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biển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,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gia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đình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đại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bàng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dũng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mãnh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sinh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 smtClean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sống</a:t>
            </a:r>
            <a:endParaRPr lang="en-US" sz="2400" b="0" dirty="0">
              <a:latin typeface="UTM Avo" panose="02040603050506020204" charset="0"/>
              <a:ea typeface="SimSun" panose="02010600030101010101" pitchFamily="2" charset="-122"/>
              <a:cs typeface="UTM Avo" panose="0204060305050602020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304800" y="2952750"/>
            <a:ext cx="3398520" cy="19389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0"/>
            <a:r>
              <a:rPr lang="en-US" sz="2400" b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Tranh</a:t>
            </a:r>
            <a:r>
              <a:rPr lang="en-US" sz="24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2: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Muốn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các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con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giỏi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giang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,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đại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bàng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mẹ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căn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dặn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: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Các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con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hãy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chăm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chỉ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luyện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tập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!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53340"/>
            <a:ext cx="1644015" cy="689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42950"/>
            <a:ext cx="3663316" cy="199072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962400" y="2419350"/>
            <a:ext cx="5309870" cy="2331244"/>
            <a:chOff x="1763688" y="666224"/>
            <a:chExt cx="7199136" cy="42097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688" y="1767047"/>
              <a:ext cx="4898507" cy="310896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7904" y="666224"/>
              <a:ext cx="5254920" cy="3200400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0" grpId="1" animBg="1"/>
      <p:bldP spid="4" grpId="0" animBg="1"/>
      <p:bldP spid="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04800" y="2662180"/>
            <a:ext cx="4045585" cy="23083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Tranh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4: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Sắp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đến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ngày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bay qua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biến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,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đại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bàng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mẹ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hỏi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các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con: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Các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con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tập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luyện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tốt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chưa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?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Đại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bàng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nâu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và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đen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đáp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: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Tốt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rồi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ạ</a:t>
            </a:r>
            <a:r>
              <a:rPr lang="en-US" sz="2400" dirty="0" smtClean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!</a:t>
            </a:r>
            <a:endParaRPr lang="en-US" sz="2400" dirty="0">
              <a:latin typeface="UTM Avo" panose="02040603050506020204" charset="0"/>
              <a:ea typeface="SimSun" panose="02010600030101010101" pitchFamily="2" charset="-122"/>
              <a:cs typeface="UTM Avo" panose="02040603050506020204" charset="0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876800" y="589765"/>
            <a:ext cx="3711575" cy="19389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Tranh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3: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Trên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biển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,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đại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bàng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đen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siêng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năng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tập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bay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còn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đại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bàng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nâu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nằm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ngủ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.</a:t>
            </a:r>
          </a:p>
          <a:p>
            <a:endParaRPr lang="en-US" sz="2400" dirty="0">
              <a:latin typeface="UTM Avo" panose="02040603050506020204" charset="0"/>
              <a:ea typeface="SimSun" panose="02010600030101010101" pitchFamily="2" charset="-122"/>
              <a:cs typeface="UTM Avo" panose="02040603050506020204" charset="0"/>
              <a:sym typeface="+mn-ea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57150"/>
            <a:ext cx="1644015" cy="6896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514350"/>
            <a:ext cx="4114801" cy="20369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269" y="2771701"/>
            <a:ext cx="4392931" cy="219880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838200" y="2952750"/>
            <a:ext cx="7730490" cy="18158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0"/>
            <a:r>
              <a:rPr lang="en-US" sz="2800" b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Tranh</a:t>
            </a:r>
            <a:r>
              <a:rPr lang="en-US" sz="28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5: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Ngày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bay qua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biến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đã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đến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,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đại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bằng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mẹ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hô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vang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: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Cất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cánh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nào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các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con!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Đại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bàng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đen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bay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sát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theo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mẹ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,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đại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bàng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nâu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run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rẩy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rồi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rơi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xuống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biển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sâu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57150"/>
            <a:ext cx="1644015" cy="6896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90550"/>
            <a:ext cx="7708265" cy="20326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1" animBg="1"/>
      <p:bldP spid="100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5000" y="426691"/>
            <a:ext cx="7076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 smtClean="0">
                <a:latin typeface="UTM Avo" panose="02040603050506020204" charset="0"/>
                <a:cs typeface="UTM Avo" panose="02040603050506020204" charset="0"/>
              </a:rPr>
              <a:t>Đại</a:t>
            </a:r>
            <a:r>
              <a:rPr lang="en-GB" sz="2000" b="1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UTM Avo" panose="02040603050506020204" charset="0"/>
              </a:rPr>
              <a:t>bàng</a:t>
            </a:r>
            <a:r>
              <a:rPr lang="en-GB" sz="2000" b="1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UTM Avo" panose="02040603050506020204" charset="0"/>
              </a:rPr>
              <a:t>nâu</a:t>
            </a:r>
            <a:r>
              <a:rPr lang="en-GB" sz="2000" b="1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UTM Avo" panose="02040603050506020204" charset="0"/>
              </a:rPr>
              <a:t>đã</a:t>
            </a:r>
            <a:r>
              <a:rPr lang="en-GB" sz="2000" b="1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UTM Avo" panose="02040603050506020204" charset="0"/>
              </a:rPr>
              <a:t>nói</a:t>
            </a:r>
            <a:r>
              <a:rPr lang="en-GB" sz="2000" b="1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UTM Avo" panose="02040603050506020204" charset="0"/>
              </a:rPr>
              <a:t>dối</a:t>
            </a:r>
            <a:r>
              <a:rPr lang="en-GB" sz="2000" b="1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UTM Avo" panose="02040603050506020204" charset="0"/>
              </a:rPr>
              <a:t>mẹ</a:t>
            </a:r>
            <a:r>
              <a:rPr lang="en-GB" sz="2000" b="1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UTM Avo" panose="02040603050506020204" charset="0"/>
              </a:rPr>
              <a:t>điều</a:t>
            </a:r>
            <a:r>
              <a:rPr lang="en-GB" sz="2000" b="1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UTM Avo" panose="02040603050506020204" charset="0"/>
              </a:rPr>
              <a:t>gì</a:t>
            </a:r>
            <a:r>
              <a:rPr lang="en-GB" sz="2000" b="1" dirty="0" smtClean="0">
                <a:latin typeface="UTM Avo" panose="02040603050506020204" charset="0"/>
                <a:cs typeface="UTM Avo" panose="02040603050506020204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7341"/>
            <a:ext cx="1219200" cy="60721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52400" y="1428750"/>
            <a:ext cx="3816350" cy="2867977"/>
            <a:chOff x="4788024" y="1969418"/>
            <a:chExt cx="3766972" cy="253411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4" y="1969418"/>
              <a:ext cx="3766972" cy="2534112"/>
            </a:xfrm>
            <a:prstGeom prst="rect">
              <a:avLst/>
            </a:prstGeom>
          </p:spPr>
        </p:pic>
        <p:sp>
          <p:nvSpPr>
            <p:cNvPr id="19" name="Rounded Rectangular Callout 18"/>
            <p:cNvSpPr/>
            <p:nvPr/>
          </p:nvSpPr>
          <p:spPr>
            <a:xfrm>
              <a:off x="5735406" y="2355725"/>
              <a:ext cx="1008185" cy="421646"/>
            </a:xfrm>
            <a:prstGeom prst="wedgeRoundRectCallout">
              <a:avLst>
                <a:gd name="adj1" fmla="val -35194"/>
                <a:gd name="adj2" fmla="val 66824"/>
                <a:gd name="adj3" fmla="val 16667"/>
              </a:avLst>
            </a:prstGeom>
            <a:ln w="31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600" i="1" dirty="0" err="1" smtClean="0">
                  <a:latin typeface="UTM Avo" panose="02040603050506020204" charset="0"/>
                </a:rPr>
                <a:t>Ngủ</a:t>
              </a:r>
              <a:r>
                <a:rPr lang="en-GB" sz="1600" i="1" dirty="0" smtClean="0">
                  <a:latin typeface="UTM Avo" panose="02040603050506020204" charset="0"/>
                </a:rPr>
                <a:t> </a:t>
              </a:r>
              <a:r>
                <a:rPr lang="en-GB" sz="1600" i="1" dirty="0" err="1" smtClean="0">
                  <a:latin typeface="UTM Avo" panose="02040603050506020204" charset="0"/>
                </a:rPr>
                <a:t>đã</a:t>
              </a:r>
              <a:endParaRPr lang="en-US" sz="1600" i="1" dirty="0">
                <a:latin typeface="UTM Avo" panose="0204060305050602020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2000250"/>
            <a:ext cx="4572635" cy="2876074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660000">
            <a:off x="7854951" y="3339465"/>
            <a:ext cx="1221105" cy="619601"/>
          </a:xfrm>
          <a:prstGeom prst="cloudCallout">
            <a:avLst>
              <a:gd name="adj1" fmla="val -67183"/>
              <a:gd name="adj2" fmla="val 10727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6"/>
          <p:cNvSpPr txBox="1"/>
          <p:nvPr/>
        </p:nvSpPr>
        <p:spPr>
          <a:xfrm>
            <a:off x="7924801" y="3486150"/>
            <a:ext cx="1130438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Tốt</a:t>
            </a:r>
            <a:r>
              <a:rPr lang="en-US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rồi</a:t>
            </a:r>
            <a:r>
              <a:rPr lang="en-US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ạ!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36" y="2190749"/>
            <a:ext cx="7708265" cy="224218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600201" y="1028700"/>
            <a:ext cx="6875600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GB" b="1" dirty="0" smtClean="0">
                <a:latin typeface="UTM Avo" panose="02040603050506020204" charset="0"/>
                <a:cs typeface="UTM Avo" panose="02040603050506020204" charset="0"/>
                <a:sym typeface="+mn-ea"/>
              </a:rPr>
              <a:t> </a:t>
            </a:r>
            <a:r>
              <a:rPr lang="en-GB" b="1" dirty="0" err="1" smtClean="0">
                <a:latin typeface="UTM Avo" panose="02040603050506020204" charset="0"/>
                <a:cs typeface="UTM Avo" panose="02040603050506020204" charset="0"/>
                <a:sym typeface="+mn-ea"/>
              </a:rPr>
              <a:t>Vì</a:t>
            </a:r>
            <a:r>
              <a:rPr lang="en-GB" b="1" dirty="0" smtClean="0">
                <a:latin typeface="UTM Avo" panose="02040603050506020204" charset="0"/>
                <a:cs typeface="UTM Avo" panose="02040603050506020204" charset="0"/>
                <a:sym typeface="+mn-ea"/>
              </a:rPr>
              <a:t> </a:t>
            </a:r>
            <a:r>
              <a:rPr lang="en-GB" b="1" dirty="0" err="1" smtClean="0">
                <a:latin typeface="UTM Avo" panose="02040603050506020204" charset="0"/>
                <a:cs typeface="UTM Avo" panose="02040603050506020204" charset="0"/>
                <a:sym typeface="+mn-ea"/>
              </a:rPr>
              <a:t>nói</a:t>
            </a:r>
            <a:r>
              <a:rPr lang="en-GB" b="1" dirty="0" smtClean="0">
                <a:latin typeface="UTM Avo" panose="02040603050506020204" charset="0"/>
                <a:cs typeface="UTM Avo" panose="02040603050506020204" charset="0"/>
                <a:sym typeface="+mn-ea"/>
              </a:rPr>
              <a:t> </a:t>
            </a:r>
            <a:r>
              <a:rPr lang="en-GB" b="1" dirty="0" err="1" smtClean="0">
                <a:latin typeface="UTM Avo" panose="02040603050506020204" charset="0"/>
                <a:cs typeface="UTM Avo" panose="02040603050506020204" charset="0"/>
                <a:sym typeface="+mn-ea"/>
              </a:rPr>
              <a:t>dối</a:t>
            </a:r>
            <a:r>
              <a:rPr lang="en-GB" b="1" dirty="0" smtClean="0">
                <a:latin typeface="UTM Avo" panose="02040603050506020204" charset="0"/>
                <a:cs typeface="UTM Avo" panose="02040603050506020204" charset="0"/>
                <a:sym typeface="+mn-ea"/>
              </a:rPr>
              <a:t>, </a:t>
            </a:r>
            <a:r>
              <a:rPr lang="en-GB" b="1" dirty="0" err="1" smtClean="0">
                <a:latin typeface="UTM Avo" panose="02040603050506020204" charset="0"/>
                <a:cs typeface="UTM Avo" panose="02040603050506020204" charset="0"/>
                <a:sym typeface="+mn-ea"/>
              </a:rPr>
              <a:t>đại</a:t>
            </a:r>
            <a:r>
              <a:rPr lang="en-GB" b="1" dirty="0" smtClean="0">
                <a:latin typeface="UTM Avo" panose="02040603050506020204" charset="0"/>
                <a:cs typeface="UTM Avo" panose="02040603050506020204" charset="0"/>
                <a:sym typeface="+mn-ea"/>
              </a:rPr>
              <a:t> </a:t>
            </a:r>
            <a:r>
              <a:rPr lang="en-GB" b="1" dirty="0" err="1" smtClean="0">
                <a:latin typeface="UTM Avo" panose="02040603050506020204" charset="0"/>
                <a:cs typeface="UTM Avo" panose="02040603050506020204" charset="0"/>
                <a:sym typeface="+mn-ea"/>
              </a:rPr>
              <a:t>bàng</a:t>
            </a:r>
            <a:r>
              <a:rPr lang="en-GB" b="1" dirty="0" smtClean="0">
                <a:latin typeface="UTM Avo" panose="02040603050506020204" charset="0"/>
                <a:cs typeface="UTM Avo" panose="02040603050506020204" charset="0"/>
                <a:sym typeface="+mn-ea"/>
              </a:rPr>
              <a:t> </a:t>
            </a:r>
            <a:r>
              <a:rPr lang="en-GB" b="1" dirty="0" err="1" smtClean="0">
                <a:latin typeface="UTM Avo" panose="02040603050506020204" charset="0"/>
                <a:cs typeface="UTM Avo" panose="02040603050506020204" charset="0"/>
                <a:sym typeface="+mn-ea"/>
              </a:rPr>
              <a:t>nâu</a:t>
            </a:r>
            <a:r>
              <a:rPr lang="en-GB" b="1" dirty="0" smtClean="0">
                <a:latin typeface="UTM Avo" panose="02040603050506020204" charset="0"/>
                <a:cs typeface="UTM Avo" panose="02040603050506020204" charset="0"/>
                <a:sym typeface="+mn-ea"/>
              </a:rPr>
              <a:t> </a:t>
            </a:r>
            <a:r>
              <a:rPr lang="en-GB" b="1" dirty="0" err="1" smtClean="0">
                <a:latin typeface="UTM Avo" panose="02040603050506020204" charset="0"/>
                <a:cs typeface="UTM Avo" panose="02040603050506020204" charset="0"/>
                <a:sym typeface="+mn-ea"/>
              </a:rPr>
              <a:t>đã</a:t>
            </a:r>
            <a:r>
              <a:rPr lang="en-GB" b="1" dirty="0" smtClean="0">
                <a:latin typeface="UTM Avo" panose="02040603050506020204" charset="0"/>
                <a:cs typeface="UTM Avo" panose="02040603050506020204" charset="0"/>
                <a:sym typeface="+mn-ea"/>
              </a:rPr>
              <a:t> </a:t>
            </a:r>
            <a:r>
              <a:rPr lang="en-GB" b="1" dirty="0" err="1" smtClean="0">
                <a:latin typeface="UTM Avo" panose="02040603050506020204" charset="0"/>
                <a:cs typeface="UTM Avo" panose="02040603050506020204" charset="0"/>
                <a:sym typeface="+mn-ea"/>
              </a:rPr>
              <a:t>nhận</a:t>
            </a:r>
            <a:r>
              <a:rPr lang="en-GB" b="1" dirty="0" smtClean="0">
                <a:latin typeface="UTM Avo" panose="02040603050506020204" charset="0"/>
                <a:cs typeface="UTM Avo" panose="02040603050506020204" charset="0"/>
                <a:sym typeface="+mn-ea"/>
              </a:rPr>
              <a:t> </a:t>
            </a:r>
            <a:r>
              <a:rPr lang="en-GB" b="1" dirty="0" err="1" smtClean="0">
                <a:latin typeface="UTM Avo" panose="02040603050506020204" charset="0"/>
                <a:cs typeface="UTM Avo" panose="02040603050506020204" charset="0"/>
                <a:sym typeface="+mn-ea"/>
              </a:rPr>
              <a:t>hậu</a:t>
            </a:r>
            <a:r>
              <a:rPr lang="en-GB" b="1" dirty="0" smtClean="0">
                <a:latin typeface="UTM Avo" panose="02040603050506020204" charset="0"/>
                <a:cs typeface="UTM Avo" panose="02040603050506020204" charset="0"/>
                <a:sym typeface="+mn-ea"/>
              </a:rPr>
              <a:t> </a:t>
            </a:r>
            <a:r>
              <a:rPr lang="en-GB" b="1" dirty="0" err="1" smtClean="0">
                <a:latin typeface="UTM Avo" panose="02040603050506020204" charset="0"/>
                <a:cs typeface="UTM Avo" panose="02040603050506020204" charset="0"/>
                <a:sym typeface="+mn-ea"/>
              </a:rPr>
              <a:t>quả</a:t>
            </a:r>
            <a:r>
              <a:rPr lang="en-GB" b="1" dirty="0" smtClean="0">
                <a:latin typeface="UTM Avo" panose="02040603050506020204" charset="0"/>
                <a:cs typeface="UTM Avo" panose="02040603050506020204" charset="0"/>
                <a:sym typeface="+mn-ea"/>
              </a:rPr>
              <a:t> </a:t>
            </a:r>
            <a:r>
              <a:rPr lang="en-GB" b="1" dirty="0" err="1" smtClean="0">
                <a:latin typeface="UTM Avo" panose="02040603050506020204" charset="0"/>
                <a:cs typeface="UTM Avo" panose="02040603050506020204" charset="0"/>
                <a:sym typeface="+mn-ea"/>
              </a:rPr>
              <a:t>như</a:t>
            </a:r>
            <a:r>
              <a:rPr lang="en-GB" b="1" dirty="0" smtClean="0">
                <a:latin typeface="UTM Avo" panose="02040603050506020204" charset="0"/>
                <a:cs typeface="UTM Avo" panose="02040603050506020204" charset="0"/>
                <a:sym typeface="+mn-ea"/>
              </a:rPr>
              <a:t> </a:t>
            </a:r>
            <a:r>
              <a:rPr lang="en-GB" b="1" dirty="0" err="1" smtClean="0">
                <a:latin typeface="UTM Avo" panose="02040603050506020204" charset="0"/>
                <a:cs typeface="UTM Avo" panose="02040603050506020204" charset="0"/>
                <a:sym typeface="+mn-ea"/>
              </a:rPr>
              <a:t>thế</a:t>
            </a:r>
            <a:r>
              <a:rPr lang="en-GB" b="1" dirty="0" smtClean="0">
                <a:latin typeface="UTM Avo" panose="02040603050506020204" charset="0"/>
                <a:cs typeface="UTM Avo" panose="02040603050506020204" charset="0"/>
                <a:sym typeface="+mn-ea"/>
              </a:rPr>
              <a:t> </a:t>
            </a:r>
            <a:r>
              <a:rPr lang="en-GB" b="1" dirty="0" err="1" smtClean="0">
                <a:latin typeface="UTM Avo" panose="02040603050506020204" charset="0"/>
                <a:cs typeface="UTM Avo" panose="02040603050506020204" charset="0"/>
                <a:sym typeface="+mn-ea"/>
              </a:rPr>
              <a:t>nào</a:t>
            </a:r>
            <a:r>
              <a:rPr lang="en-GB" b="1" dirty="0">
                <a:latin typeface="UTM Avo" panose="02040603050506020204" charset="0"/>
                <a:cs typeface="UTM Avo" panose="02040603050506020204" charset="0"/>
                <a:sym typeface="+mn-ea"/>
              </a:rPr>
              <a:t>?</a:t>
            </a:r>
            <a:endParaRPr lang="en-US"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5159"/>
            <a:ext cx="1295402" cy="692801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1219200" y="514351"/>
            <a:ext cx="7546340" cy="1234916"/>
          </a:xfrm>
          <a:prstGeom prst="wedgeEllipseCallout">
            <a:avLst>
              <a:gd name="adj1" fmla="val -21558"/>
              <a:gd name="adj2" fmla="val 9265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27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8155" y="1352550"/>
            <a:ext cx="830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  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?</a:t>
            </a:r>
            <a:r>
              <a:rPr lang="en-US" sz="3200" dirty="0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  Theo em vì sao chúng ta không nên nói dối? Nói thật sẽ đem lại điều gì?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3494" y="2495628"/>
            <a:ext cx="73152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2800" dirty="0">
                <a:solidFill>
                  <a:srgbClr val="00B050"/>
                </a:solidFill>
                <a:effectLst/>
                <a:latin typeface="UTM Avo" panose="02040603050506020204" charset="0"/>
                <a:ea typeface="Calibri" panose="020F0502020204030204" charset="0"/>
                <a:cs typeface="UTM Avo" panose="02040603050506020204" charset="0"/>
              </a:rPr>
              <a:t>- </a:t>
            </a:r>
            <a:r>
              <a:rPr lang="vi-VN" sz="2800" dirty="0">
                <a:solidFill>
                  <a:srgbClr val="00B050"/>
                </a:solidFill>
                <a:effectLst/>
                <a:latin typeface="UTM Avo" panose="02040603050506020204" charset="0"/>
                <a:ea typeface="Calibri" panose="020F0502020204030204" charset="0"/>
                <a:cs typeface="UTM Avo" panose="02040603050506020204" charset="0"/>
              </a:rPr>
              <a:t>Nói dối không những có hại cho bản thân mà còn bị mọi người xa lánh, không tin tưởng.</a:t>
            </a:r>
            <a:r>
              <a:rPr lang="en-US" altLang="vi-VN" sz="2800" dirty="0">
                <a:solidFill>
                  <a:srgbClr val="00B050"/>
                </a:solidFill>
                <a:effectLst/>
                <a:latin typeface="UTM Avo" panose="02040603050506020204" charset="0"/>
                <a:ea typeface="Calibri" panose="020F0502020204030204" charset="0"/>
                <a:cs typeface="UTM Avo" panose="02040603050506020204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7150"/>
            <a:ext cx="1135380" cy="607219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868103" y="3612027"/>
            <a:ext cx="7604125" cy="9531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l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-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Nói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thật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sẽ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được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mọi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người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tin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tưởng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,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yêu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quý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,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giúp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đỡ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.</a:t>
            </a:r>
            <a:endParaRPr lang="en-US" altLang="zh-CN" sz="2800" b="1" dirty="0">
              <a:solidFill>
                <a:schemeClr val="tx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anose="02040603050506020204" charset="0"/>
              <a:ea typeface="SimSun" panose="02010600030101010101" pitchFamily="2" charset="-122"/>
              <a:cs typeface="UTM Avo" panose="02040603050506020204" charset="0"/>
              <a:sym typeface="+mn-ea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82955" y="2495550"/>
            <a:ext cx="7696200" cy="23622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3" grpId="0"/>
      <p:bldP spid="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ình minh hoạ bằng khung cảnh với động vật hoang dã dễ thương | Thư viện  stock vector đẹp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" y="25400"/>
            <a:ext cx="8932545" cy="511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66996" y="1771650"/>
            <a:ext cx="39106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LUYỆN TẬP</a:t>
            </a:r>
            <a:endParaRPr lang="vi-VN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81" y="138589"/>
            <a:ext cx="702945" cy="53101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339725"/>
            <a:ext cx="5939155" cy="48196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-18981"/>
            <a:ext cx="1231147" cy="5713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8965" y="133298"/>
            <a:ext cx="7076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Em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sẽ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chọn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cách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nào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?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Vì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sao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?</a:t>
            </a:r>
            <a:endParaRPr lang="en-GB" sz="2000" b="1" dirty="0">
              <a:latin typeface="UTM Avo" panose="02040603050506020204" charset="0"/>
              <a:cs typeface="Lato" panose="020F0502020204030203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231844"/>
            <a:ext cx="1231147" cy="5713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0740" y="317448"/>
            <a:ext cx="7076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Em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sẽ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chọn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cách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nào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?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Vì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sao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?</a:t>
            </a:r>
            <a:endParaRPr lang="en-GB" sz="2000" b="1" dirty="0">
              <a:latin typeface="UTM Avo" panose="02040603050506020204" charset="0"/>
              <a:cs typeface="Lato" panose="020F0502020204030203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44384" y="2057758"/>
            <a:ext cx="3755608" cy="2620343"/>
            <a:chOff x="827584" y="1769726"/>
            <a:chExt cx="3755608" cy="262034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" y="1859261"/>
              <a:ext cx="3503974" cy="2530808"/>
            </a:xfrm>
            <a:prstGeom prst="rect">
              <a:avLst/>
            </a:prstGeom>
          </p:spPr>
        </p:pic>
        <p:sp>
          <p:nvSpPr>
            <p:cNvPr id="6" name="Rounded Rectangular Callout 5"/>
            <p:cNvSpPr/>
            <p:nvPr/>
          </p:nvSpPr>
          <p:spPr>
            <a:xfrm>
              <a:off x="2855000" y="1769726"/>
              <a:ext cx="1728192" cy="471508"/>
            </a:xfrm>
            <a:prstGeom prst="wedgeRoundRectCallout">
              <a:avLst>
                <a:gd name="adj1" fmla="val -35194"/>
                <a:gd name="adj2" fmla="val 66824"/>
                <a:gd name="adj3" fmla="val 16667"/>
              </a:avLst>
            </a:prstGeom>
            <a:ln w="31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400" i="1" dirty="0" smtClean="0">
                  <a:latin typeface="UTM Avo" panose="02040603050506020204" charset="0"/>
                </a:rPr>
                <a:t>Con </a:t>
              </a:r>
              <a:r>
                <a:rPr lang="en-GB" sz="1400" i="1" dirty="0" err="1" smtClean="0">
                  <a:latin typeface="UTM Avo" panose="02040603050506020204" charset="0"/>
                </a:rPr>
                <a:t>đang</a:t>
              </a:r>
              <a:r>
                <a:rPr lang="en-GB" sz="1400" i="1" dirty="0" smtClean="0">
                  <a:latin typeface="UTM Avo" panose="02040603050506020204" charset="0"/>
                </a:rPr>
                <a:t> </a:t>
              </a:r>
              <a:r>
                <a:rPr lang="en-GB" sz="1400" i="1" dirty="0" err="1" smtClean="0">
                  <a:latin typeface="UTM Avo" panose="02040603050506020204" charset="0"/>
                </a:rPr>
                <a:t>ôn</a:t>
              </a:r>
              <a:r>
                <a:rPr lang="en-GB" sz="1400" i="1" dirty="0" smtClean="0">
                  <a:latin typeface="UTM Avo" panose="02040603050506020204" charset="0"/>
                </a:rPr>
                <a:t> </a:t>
              </a:r>
              <a:r>
                <a:rPr lang="en-GB" sz="1400" i="1" dirty="0" err="1" smtClean="0">
                  <a:latin typeface="UTM Avo" panose="02040603050506020204" charset="0"/>
                </a:rPr>
                <a:t>bài</a:t>
              </a:r>
              <a:r>
                <a:rPr lang="en-GB" sz="1400" i="1" dirty="0" smtClean="0">
                  <a:latin typeface="UTM Avo" panose="02040603050506020204" charset="0"/>
                </a:rPr>
                <a:t> à?</a:t>
              </a:r>
              <a:endParaRPr lang="en-US" sz="1400" i="1" dirty="0">
                <a:latin typeface="UTM Avo" panose="0204060305050602020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992" y="717558"/>
            <a:ext cx="3933228" cy="2704647"/>
          </a:xfrm>
          <a:prstGeom prst="rect">
            <a:avLst/>
          </a:prstGeom>
        </p:spPr>
      </p:pic>
      <p:grpSp>
        <p:nvGrpSpPr>
          <p:cNvPr id="33" name="Google Shape;6126;p55"/>
          <p:cNvGrpSpPr/>
          <p:nvPr/>
        </p:nvGrpSpPr>
        <p:grpSpPr>
          <a:xfrm>
            <a:off x="7787005" y="1680845"/>
            <a:ext cx="1075690" cy="660400"/>
            <a:chOff x="1908099" y="3682271"/>
            <a:chExt cx="395296" cy="371966"/>
          </a:xfrm>
        </p:grpSpPr>
        <p:sp>
          <p:nvSpPr>
            <p:cNvPr id="34" name="Google Shape;6127;p55"/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00">
                <a:latin typeface="UTM Avo" panose="02040603050506020204" charset="0"/>
              </a:endParaRPr>
            </a:p>
          </p:txBody>
        </p:sp>
        <p:sp>
          <p:nvSpPr>
            <p:cNvPr id="35" name="Google Shape;6128;p55"/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00">
                <a:latin typeface="UTM Avo" panose="02040603050506020204" charset="0"/>
              </a:endParaRPr>
            </a:p>
          </p:txBody>
        </p:sp>
        <p:sp>
          <p:nvSpPr>
            <p:cNvPr id="36" name="Google Shape;6129;p55"/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00">
                <a:latin typeface="UTM Avo" panose="02040603050506020204" charset="0"/>
              </a:endParaRPr>
            </a:p>
          </p:txBody>
        </p:sp>
        <p:sp>
          <p:nvSpPr>
            <p:cNvPr id="37" name="Google Shape;6130;p55"/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00">
                <a:latin typeface="UTM Avo" panose="02040603050506020204" charset="0"/>
              </a:endParaRPr>
            </a:p>
          </p:txBody>
        </p:sp>
        <p:sp>
          <p:nvSpPr>
            <p:cNvPr id="38" name="Google Shape;6131;p55"/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00">
                <a:latin typeface="UTM Avo" panose="02040603050506020204" charset="0"/>
              </a:endParaRPr>
            </a:p>
          </p:txBody>
        </p:sp>
        <p:sp>
          <p:nvSpPr>
            <p:cNvPr id="39" name="Google Shape;6132;p55"/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00">
                <a:latin typeface="UTM Avo" panose="02040603050506020204" charset="0"/>
              </a:endParaRPr>
            </a:p>
          </p:txBody>
        </p:sp>
        <p:sp>
          <p:nvSpPr>
            <p:cNvPr id="40" name="Google Shape;6133;p55"/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00">
                <a:latin typeface="UTM Avo" panose="02040603050506020204" charset="0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3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231844"/>
            <a:ext cx="1231147" cy="5713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0740" y="317448"/>
            <a:ext cx="7076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Em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sẽ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chọn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cách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nào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?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Vì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sao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?</a:t>
            </a:r>
            <a:endParaRPr lang="en-GB" sz="2000" b="1" dirty="0">
              <a:latin typeface="UTM Avo" panose="02040603050506020204" charset="0"/>
              <a:cs typeface="Lato" panose="020F0502020204030203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44384" y="2057758"/>
            <a:ext cx="3755608" cy="2620343"/>
            <a:chOff x="827584" y="1769726"/>
            <a:chExt cx="3755608" cy="262034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" y="1859261"/>
              <a:ext cx="3503974" cy="2530808"/>
            </a:xfrm>
            <a:prstGeom prst="rect">
              <a:avLst/>
            </a:prstGeom>
          </p:spPr>
        </p:pic>
        <p:sp>
          <p:nvSpPr>
            <p:cNvPr id="6" name="Rounded Rectangular Callout 5"/>
            <p:cNvSpPr/>
            <p:nvPr/>
          </p:nvSpPr>
          <p:spPr>
            <a:xfrm>
              <a:off x="2855000" y="1769726"/>
              <a:ext cx="1728192" cy="471508"/>
            </a:xfrm>
            <a:prstGeom prst="wedgeRoundRectCallout">
              <a:avLst>
                <a:gd name="adj1" fmla="val -35194"/>
                <a:gd name="adj2" fmla="val 66824"/>
                <a:gd name="adj3" fmla="val 16667"/>
              </a:avLst>
            </a:prstGeom>
            <a:ln w="31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400" i="1" dirty="0" smtClean="0">
                  <a:latin typeface="UTM Avo" panose="02040603050506020204" charset="0"/>
                </a:rPr>
                <a:t>Con </a:t>
              </a:r>
              <a:r>
                <a:rPr lang="en-GB" sz="1400" i="1" dirty="0" err="1" smtClean="0">
                  <a:latin typeface="UTM Avo" panose="02040603050506020204" charset="0"/>
                </a:rPr>
                <a:t>đang</a:t>
              </a:r>
              <a:r>
                <a:rPr lang="en-GB" sz="1400" i="1" dirty="0" smtClean="0">
                  <a:latin typeface="UTM Avo" panose="02040603050506020204" charset="0"/>
                </a:rPr>
                <a:t> </a:t>
              </a:r>
              <a:r>
                <a:rPr lang="en-GB" sz="1400" i="1" dirty="0" err="1" smtClean="0">
                  <a:latin typeface="UTM Avo" panose="02040603050506020204" charset="0"/>
                </a:rPr>
                <a:t>ôn</a:t>
              </a:r>
              <a:r>
                <a:rPr lang="en-GB" sz="1400" i="1" dirty="0" smtClean="0">
                  <a:latin typeface="UTM Avo" panose="02040603050506020204" charset="0"/>
                </a:rPr>
                <a:t> </a:t>
              </a:r>
              <a:r>
                <a:rPr lang="en-GB" sz="1400" i="1" dirty="0" err="1" smtClean="0">
                  <a:latin typeface="UTM Avo" panose="02040603050506020204" charset="0"/>
                </a:rPr>
                <a:t>bài</a:t>
              </a:r>
              <a:r>
                <a:rPr lang="en-GB" sz="1400" i="1" dirty="0" smtClean="0">
                  <a:latin typeface="UTM Avo" panose="02040603050506020204" charset="0"/>
                </a:rPr>
                <a:t> à?</a:t>
              </a:r>
              <a:endParaRPr lang="en-US" sz="1400" i="1" dirty="0">
                <a:latin typeface="UTM Avo" panose="02040603050506020204" charset="0"/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4" t="40791" r="4918" b="17760"/>
          <a:stretch>
            <a:fillRect/>
          </a:stretch>
        </p:blipFill>
        <p:spPr>
          <a:xfrm>
            <a:off x="5257800" y="1809750"/>
            <a:ext cx="2997200" cy="2529840"/>
          </a:xfrm>
          <a:prstGeom prst="ellipse">
            <a:avLst/>
          </a:prstGeom>
        </p:spPr>
      </p:pic>
      <p:grpSp>
        <p:nvGrpSpPr>
          <p:cNvPr id="41" name="Google Shape;6118;p55"/>
          <p:cNvGrpSpPr/>
          <p:nvPr/>
        </p:nvGrpSpPr>
        <p:grpSpPr>
          <a:xfrm>
            <a:off x="7843520" y="2943225"/>
            <a:ext cx="1031875" cy="897890"/>
            <a:chOff x="1359398" y="3682271"/>
            <a:chExt cx="395296" cy="371966"/>
          </a:xfrm>
        </p:grpSpPr>
        <p:sp>
          <p:nvSpPr>
            <p:cNvPr id="42" name="Google Shape;6119;p55"/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3" name="Google Shape;6120;p55"/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4" name="Google Shape;6121;p55"/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5" name="Google Shape;6122;p55"/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6" name="Google Shape;6123;p55"/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7" name="Google Shape;6124;p55"/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8" name="Google Shape;6125;p55"/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4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8ea7b7a2fcaf760434c0026716b0f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6" y="0"/>
            <a:ext cx="9134475" cy="51430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1600200"/>
            <a:ext cx="5090795" cy="157448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231844"/>
            <a:ext cx="1231147" cy="5713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0740" y="317448"/>
            <a:ext cx="7076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Em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sẽ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chọn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cách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nào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?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Vì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sao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?</a:t>
            </a:r>
            <a:endParaRPr lang="en-GB" sz="2000" b="1" dirty="0">
              <a:latin typeface="UTM Avo" panose="02040603050506020204" charset="0"/>
              <a:cs typeface="Lato" panose="020F0502020204030203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01370" y="1445895"/>
            <a:ext cx="3898265" cy="3232785"/>
            <a:chOff x="827584" y="1769726"/>
            <a:chExt cx="3755608" cy="262034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" y="1859261"/>
              <a:ext cx="3503974" cy="2530808"/>
            </a:xfrm>
            <a:prstGeom prst="rect">
              <a:avLst/>
            </a:prstGeom>
          </p:spPr>
        </p:pic>
        <p:sp>
          <p:nvSpPr>
            <p:cNvPr id="6" name="Rounded Rectangular Callout 5"/>
            <p:cNvSpPr/>
            <p:nvPr/>
          </p:nvSpPr>
          <p:spPr>
            <a:xfrm>
              <a:off x="2855000" y="1769726"/>
              <a:ext cx="1728192" cy="471508"/>
            </a:xfrm>
            <a:prstGeom prst="wedgeRoundRectCallout">
              <a:avLst>
                <a:gd name="adj1" fmla="val -35194"/>
                <a:gd name="adj2" fmla="val 66824"/>
                <a:gd name="adj3" fmla="val 16667"/>
              </a:avLst>
            </a:prstGeom>
            <a:ln w="31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400" i="1" dirty="0" smtClean="0">
                  <a:latin typeface="UTM Avo" panose="02040603050506020204" charset="0"/>
                </a:rPr>
                <a:t>Con </a:t>
              </a:r>
              <a:r>
                <a:rPr lang="en-GB" sz="1400" i="1" dirty="0" err="1" smtClean="0">
                  <a:latin typeface="UTM Avo" panose="02040603050506020204" charset="0"/>
                </a:rPr>
                <a:t>đang</a:t>
              </a:r>
              <a:r>
                <a:rPr lang="en-GB" sz="1400" i="1" dirty="0" smtClean="0">
                  <a:latin typeface="UTM Avo" panose="02040603050506020204" charset="0"/>
                </a:rPr>
                <a:t> </a:t>
              </a:r>
              <a:r>
                <a:rPr lang="en-GB" sz="1400" i="1" dirty="0" err="1" smtClean="0">
                  <a:latin typeface="UTM Avo" panose="02040603050506020204" charset="0"/>
                </a:rPr>
                <a:t>ôn</a:t>
              </a:r>
              <a:r>
                <a:rPr lang="en-GB" sz="1400" i="1" dirty="0" smtClean="0">
                  <a:latin typeface="UTM Avo" panose="02040603050506020204" charset="0"/>
                </a:rPr>
                <a:t> </a:t>
              </a:r>
              <a:r>
                <a:rPr lang="en-GB" sz="1400" i="1" dirty="0" err="1" smtClean="0">
                  <a:latin typeface="UTM Avo" panose="02040603050506020204" charset="0"/>
                </a:rPr>
                <a:t>bài</a:t>
              </a:r>
              <a:r>
                <a:rPr lang="en-GB" sz="1400" i="1" dirty="0" smtClean="0">
                  <a:latin typeface="UTM Avo" panose="02040603050506020204" charset="0"/>
                </a:rPr>
                <a:t> à?</a:t>
              </a:r>
              <a:endParaRPr lang="en-US" sz="1400" i="1" dirty="0">
                <a:latin typeface="UTM Avo" panose="0204060305050602020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t="62576" r="40107"/>
          <a:stretch>
            <a:fillRect/>
          </a:stretch>
        </p:blipFill>
        <p:spPr>
          <a:xfrm>
            <a:off x="5181600" y="1885950"/>
            <a:ext cx="3711575" cy="2309495"/>
          </a:xfrm>
          <a:prstGeom prst="ellipse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6226175" y="1712595"/>
            <a:ext cx="1776730" cy="510540"/>
          </a:xfrm>
          <a:custGeom>
            <a:avLst/>
            <a:gdLst>
              <a:gd name="connisteX0" fmla="*/ 1776798 w 1776798"/>
              <a:gd name="connsiteY0" fmla="*/ 341136 h 510846"/>
              <a:gd name="connisteX1" fmla="*/ 1712663 w 1776798"/>
              <a:gd name="connsiteY1" fmla="*/ 308751 h 510846"/>
              <a:gd name="connisteX2" fmla="*/ 1647893 w 1776798"/>
              <a:gd name="connsiteY2" fmla="*/ 292241 h 510846"/>
              <a:gd name="connisteX3" fmla="*/ 1583123 w 1776798"/>
              <a:gd name="connsiteY3" fmla="*/ 276366 h 510846"/>
              <a:gd name="connisteX4" fmla="*/ 1518353 w 1776798"/>
              <a:gd name="connsiteY4" fmla="*/ 268111 h 510846"/>
              <a:gd name="connisteX5" fmla="*/ 1453583 w 1776798"/>
              <a:gd name="connsiteY5" fmla="*/ 268111 h 510846"/>
              <a:gd name="connisteX6" fmla="*/ 1388813 w 1776798"/>
              <a:gd name="connsiteY6" fmla="*/ 268111 h 510846"/>
              <a:gd name="connisteX7" fmla="*/ 1324043 w 1776798"/>
              <a:gd name="connsiteY7" fmla="*/ 268111 h 510846"/>
              <a:gd name="connisteX8" fmla="*/ 1259908 w 1776798"/>
              <a:gd name="connsiteY8" fmla="*/ 260491 h 510846"/>
              <a:gd name="connisteX9" fmla="*/ 1195138 w 1776798"/>
              <a:gd name="connsiteY9" fmla="*/ 260491 h 510846"/>
              <a:gd name="connisteX10" fmla="*/ 1130368 w 1776798"/>
              <a:gd name="connsiteY10" fmla="*/ 260491 h 510846"/>
              <a:gd name="connisteX11" fmla="*/ 1195138 w 1776798"/>
              <a:gd name="connsiteY11" fmla="*/ 243981 h 510846"/>
              <a:gd name="connisteX12" fmla="*/ 1130368 w 1776798"/>
              <a:gd name="connsiteY12" fmla="*/ 252236 h 510846"/>
              <a:gd name="connisteX13" fmla="*/ 1202758 w 1776798"/>
              <a:gd name="connsiteY13" fmla="*/ 252236 h 510846"/>
              <a:gd name="connisteX14" fmla="*/ 1267528 w 1776798"/>
              <a:gd name="connsiteY14" fmla="*/ 252236 h 510846"/>
              <a:gd name="connisteX15" fmla="*/ 1202758 w 1776798"/>
              <a:gd name="connsiteY15" fmla="*/ 276366 h 510846"/>
              <a:gd name="connisteX16" fmla="*/ 1138623 w 1776798"/>
              <a:gd name="connsiteY16" fmla="*/ 300496 h 510846"/>
              <a:gd name="connisteX17" fmla="*/ 1073853 w 1776798"/>
              <a:gd name="connsiteY17" fmla="*/ 324626 h 510846"/>
              <a:gd name="connisteX18" fmla="*/ 1009083 w 1776798"/>
              <a:gd name="connsiteY18" fmla="*/ 349391 h 510846"/>
              <a:gd name="connisteX19" fmla="*/ 944313 w 1776798"/>
              <a:gd name="connsiteY19" fmla="*/ 373521 h 510846"/>
              <a:gd name="connisteX20" fmla="*/ 879543 w 1776798"/>
              <a:gd name="connsiteY20" fmla="*/ 397651 h 510846"/>
              <a:gd name="connisteX21" fmla="*/ 814773 w 1776798"/>
              <a:gd name="connsiteY21" fmla="*/ 413526 h 510846"/>
              <a:gd name="connisteX22" fmla="*/ 750003 w 1776798"/>
              <a:gd name="connsiteY22" fmla="*/ 445911 h 510846"/>
              <a:gd name="connisteX23" fmla="*/ 685868 w 1776798"/>
              <a:gd name="connsiteY23" fmla="*/ 494806 h 510846"/>
              <a:gd name="connisteX24" fmla="*/ 612843 w 1776798"/>
              <a:gd name="connsiteY24" fmla="*/ 510681 h 510846"/>
              <a:gd name="connisteX25" fmla="*/ 548073 w 1776798"/>
              <a:gd name="connsiteY25" fmla="*/ 502426 h 510846"/>
              <a:gd name="connisteX26" fmla="*/ 475683 w 1776798"/>
              <a:gd name="connsiteY26" fmla="*/ 494806 h 510846"/>
              <a:gd name="connisteX27" fmla="*/ 410913 w 1776798"/>
              <a:gd name="connsiteY27" fmla="*/ 478296 h 510846"/>
              <a:gd name="connisteX28" fmla="*/ 346143 w 1776798"/>
              <a:gd name="connsiteY28" fmla="*/ 470676 h 510846"/>
              <a:gd name="connisteX29" fmla="*/ 281373 w 1776798"/>
              <a:gd name="connsiteY29" fmla="*/ 454166 h 510846"/>
              <a:gd name="connisteX30" fmla="*/ 208348 w 1776798"/>
              <a:gd name="connsiteY30" fmla="*/ 430036 h 510846"/>
              <a:gd name="connisteX31" fmla="*/ 143578 w 1776798"/>
              <a:gd name="connsiteY31" fmla="*/ 413526 h 510846"/>
              <a:gd name="connisteX32" fmla="*/ 71188 w 1776798"/>
              <a:gd name="connsiteY32" fmla="*/ 381141 h 510846"/>
              <a:gd name="connisteX33" fmla="*/ 22928 w 1776798"/>
              <a:gd name="connsiteY33" fmla="*/ 317006 h 510846"/>
              <a:gd name="connisteX34" fmla="*/ 6418 w 1776798"/>
              <a:gd name="connsiteY34" fmla="*/ 252236 h 510846"/>
              <a:gd name="connisteX35" fmla="*/ 6418 w 1776798"/>
              <a:gd name="connsiteY35" fmla="*/ 179211 h 510846"/>
              <a:gd name="connisteX36" fmla="*/ 71188 w 1776798"/>
              <a:gd name="connsiteY36" fmla="*/ 114441 h 510846"/>
              <a:gd name="connisteX37" fmla="*/ 143578 w 1776798"/>
              <a:gd name="connsiteY37" fmla="*/ 98566 h 510846"/>
              <a:gd name="connisteX38" fmla="*/ 216603 w 1776798"/>
              <a:gd name="connsiteY38" fmla="*/ 82056 h 510846"/>
              <a:gd name="connisteX39" fmla="*/ 289628 w 1776798"/>
              <a:gd name="connsiteY39" fmla="*/ 66181 h 510846"/>
              <a:gd name="connisteX40" fmla="*/ 362018 w 1776798"/>
              <a:gd name="connsiteY40" fmla="*/ 49671 h 510846"/>
              <a:gd name="connisteX41" fmla="*/ 435043 w 1776798"/>
              <a:gd name="connsiteY41" fmla="*/ 49671 h 510846"/>
              <a:gd name="connisteX42" fmla="*/ 515688 w 1776798"/>
              <a:gd name="connsiteY42" fmla="*/ 25541 h 510846"/>
              <a:gd name="connisteX43" fmla="*/ 588713 w 1776798"/>
              <a:gd name="connsiteY43" fmla="*/ 17921 h 510846"/>
              <a:gd name="connisteX44" fmla="*/ 653483 w 1776798"/>
              <a:gd name="connsiteY44" fmla="*/ 17921 h 510846"/>
              <a:gd name="connisteX45" fmla="*/ 734128 w 1776798"/>
              <a:gd name="connsiteY45" fmla="*/ 9666 h 510846"/>
              <a:gd name="connisteX46" fmla="*/ 798898 w 1776798"/>
              <a:gd name="connsiteY46" fmla="*/ 1411 h 510846"/>
              <a:gd name="connisteX47" fmla="*/ 871288 w 1776798"/>
              <a:gd name="connsiteY47" fmla="*/ 1411 h 510846"/>
              <a:gd name="connisteX48" fmla="*/ 936058 w 1776798"/>
              <a:gd name="connsiteY48" fmla="*/ 1411 h 510846"/>
              <a:gd name="connisteX49" fmla="*/ 1000828 w 1776798"/>
              <a:gd name="connsiteY49" fmla="*/ 1411 h 510846"/>
              <a:gd name="connisteX50" fmla="*/ 1065598 w 1776798"/>
              <a:gd name="connsiteY50" fmla="*/ 17921 h 510846"/>
              <a:gd name="connisteX51" fmla="*/ 1130368 w 1776798"/>
              <a:gd name="connsiteY51" fmla="*/ 74436 h 510846"/>
              <a:gd name="connisteX52" fmla="*/ 1195138 w 1776798"/>
              <a:gd name="connsiteY52" fmla="*/ 82056 h 510846"/>
              <a:gd name="connisteX53" fmla="*/ 1284038 w 1776798"/>
              <a:gd name="connsiteY53" fmla="*/ 114441 h 510846"/>
              <a:gd name="connisteX54" fmla="*/ 1348808 w 1776798"/>
              <a:gd name="connsiteY54" fmla="*/ 130951 h 510846"/>
              <a:gd name="connisteX55" fmla="*/ 1412943 w 1776798"/>
              <a:gd name="connsiteY55" fmla="*/ 155081 h 510846"/>
              <a:gd name="connisteX56" fmla="*/ 1477713 w 1776798"/>
              <a:gd name="connsiteY56" fmla="*/ 179211 h 510846"/>
              <a:gd name="connisteX57" fmla="*/ 1542483 w 1776798"/>
              <a:gd name="connsiteY57" fmla="*/ 195721 h 510846"/>
              <a:gd name="connisteX58" fmla="*/ 1615508 w 1776798"/>
              <a:gd name="connsiteY58" fmla="*/ 219851 h 510846"/>
              <a:gd name="connisteX59" fmla="*/ 1680278 w 1776798"/>
              <a:gd name="connsiteY59" fmla="*/ 260491 h 510846"/>
              <a:gd name="connisteX60" fmla="*/ 1728538 w 1776798"/>
              <a:gd name="connsiteY60" fmla="*/ 324626 h 51084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</a:cxnLst>
            <a:rect l="l" t="t" r="r" b="b"/>
            <a:pathLst>
              <a:path w="1776798" h="510847">
                <a:moveTo>
                  <a:pt x="1776798" y="341136"/>
                </a:moveTo>
                <a:cubicBezTo>
                  <a:pt x="1765368" y="334786"/>
                  <a:pt x="1738698" y="318276"/>
                  <a:pt x="1712663" y="308751"/>
                </a:cubicBezTo>
                <a:cubicBezTo>
                  <a:pt x="1686628" y="299226"/>
                  <a:pt x="1673928" y="298591"/>
                  <a:pt x="1647893" y="292241"/>
                </a:cubicBezTo>
                <a:cubicBezTo>
                  <a:pt x="1621858" y="285891"/>
                  <a:pt x="1609158" y="281446"/>
                  <a:pt x="1583123" y="276366"/>
                </a:cubicBezTo>
                <a:cubicBezTo>
                  <a:pt x="1557088" y="271286"/>
                  <a:pt x="1544388" y="270016"/>
                  <a:pt x="1518353" y="268111"/>
                </a:cubicBezTo>
                <a:cubicBezTo>
                  <a:pt x="1492318" y="266206"/>
                  <a:pt x="1479618" y="268111"/>
                  <a:pt x="1453583" y="268111"/>
                </a:cubicBezTo>
                <a:cubicBezTo>
                  <a:pt x="1427548" y="268111"/>
                  <a:pt x="1414848" y="268111"/>
                  <a:pt x="1388813" y="268111"/>
                </a:cubicBezTo>
                <a:cubicBezTo>
                  <a:pt x="1362778" y="268111"/>
                  <a:pt x="1350078" y="269381"/>
                  <a:pt x="1324043" y="268111"/>
                </a:cubicBezTo>
                <a:cubicBezTo>
                  <a:pt x="1298008" y="266841"/>
                  <a:pt x="1285943" y="261761"/>
                  <a:pt x="1259908" y="260491"/>
                </a:cubicBezTo>
                <a:cubicBezTo>
                  <a:pt x="1233873" y="259221"/>
                  <a:pt x="1221173" y="260491"/>
                  <a:pt x="1195138" y="260491"/>
                </a:cubicBezTo>
                <a:cubicBezTo>
                  <a:pt x="1169103" y="260491"/>
                  <a:pt x="1130368" y="263666"/>
                  <a:pt x="1130368" y="260491"/>
                </a:cubicBezTo>
                <a:cubicBezTo>
                  <a:pt x="1130368" y="257316"/>
                  <a:pt x="1195138" y="245886"/>
                  <a:pt x="1195138" y="243981"/>
                </a:cubicBezTo>
                <a:cubicBezTo>
                  <a:pt x="1195138" y="242076"/>
                  <a:pt x="1129098" y="250331"/>
                  <a:pt x="1130368" y="252236"/>
                </a:cubicBezTo>
                <a:cubicBezTo>
                  <a:pt x="1131638" y="254141"/>
                  <a:pt x="1175453" y="252236"/>
                  <a:pt x="1202758" y="252236"/>
                </a:cubicBezTo>
                <a:cubicBezTo>
                  <a:pt x="1230063" y="252236"/>
                  <a:pt x="1267528" y="247156"/>
                  <a:pt x="1267528" y="252236"/>
                </a:cubicBezTo>
                <a:cubicBezTo>
                  <a:pt x="1267528" y="257316"/>
                  <a:pt x="1228793" y="266841"/>
                  <a:pt x="1202758" y="276366"/>
                </a:cubicBezTo>
                <a:cubicBezTo>
                  <a:pt x="1176723" y="285891"/>
                  <a:pt x="1164658" y="290971"/>
                  <a:pt x="1138623" y="300496"/>
                </a:cubicBezTo>
                <a:cubicBezTo>
                  <a:pt x="1112588" y="310021"/>
                  <a:pt x="1099888" y="315101"/>
                  <a:pt x="1073853" y="324626"/>
                </a:cubicBezTo>
                <a:cubicBezTo>
                  <a:pt x="1047818" y="334151"/>
                  <a:pt x="1035118" y="339866"/>
                  <a:pt x="1009083" y="349391"/>
                </a:cubicBezTo>
                <a:cubicBezTo>
                  <a:pt x="983048" y="358916"/>
                  <a:pt x="970348" y="363996"/>
                  <a:pt x="944313" y="373521"/>
                </a:cubicBezTo>
                <a:cubicBezTo>
                  <a:pt x="918278" y="383046"/>
                  <a:pt x="905578" y="389396"/>
                  <a:pt x="879543" y="397651"/>
                </a:cubicBezTo>
                <a:cubicBezTo>
                  <a:pt x="853508" y="405906"/>
                  <a:pt x="840808" y="404001"/>
                  <a:pt x="814773" y="413526"/>
                </a:cubicBezTo>
                <a:cubicBezTo>
                  <a:pt x="788738" y="423051"/>
                  <a:pt x="776038" y="429401"/>
                  <a:pt x="750003" y="445911"/>
                </a:cubicBezTo>
                <a:cubicBezTo>
                  <a:pt x="723968" y="462421"/>
                  <a:pt x="713173" y="482106"/>
                  <a:pt x="685868" y="494806"/>
                </a:cubicBezTo>
                <a:cubicBezTo>
                  <a:pt x="658563" y="507506"/>
                  <a:pt x="640148" y="509411"/>
                  <a:pt x="612843" y="510681"/>
                </a:cubicBezTo>
                <a:cubicBezTo>
                  <a:pt x="585538" y="511951"/>
                  <a:pt x="575378" y="505601"/>
                  <a:pt x="548073" y="502426"/>
                </a:cubicBezTo>
                <a:cubicBezTo>
                  <a:pt x="520768" y="499251"/>
                  <a:pt x="502988" y="499886"/>
                  <a:pt x="475683" y="494806"/>
                </a:cubicBezTo>
                <a:cubicBezTo>
                  <a:pt x="448378" y="489726"/>
                  <a:pt x="436948" y="483376"/>
                  <a:pt x="410913" y="478296"/>
                </a:cubicBezTo>
                <a:cubicBezTo>
                  <a:pt x="384878" y="473216"/>
                  <a:pt x="372178" y="475756"/>
                  <a:pt x="346143" y="470676"/>
                </a:cubicBezTo>
                <a:cubicBezTo>
                  <a:pt x="320108" y="465596"/>
                  <a:pt x="308678" y="462421"/>
                  <a:pt x="281373" y="454166"/>
                </a:cubicBezTo>
                <a:cubicBezTo>
                  <a:pt x="254068" y="445911"/>
                  <a:pt x="235653" y="438291"/>
                  <a:pt x="208348" y="430036"/>
                </a:cubicBezTo>
                <a:cubicBezTo>
                  <a:pt x="181043" y="421781"/>
                  <a:pt x="170883" y="423051"/>
                  <a:pt x="143578" y="413526"/>
                </a:cubicBezTo>
                <a:cubicBezTo>
                  <a:pt x="116273" y="404001"/>
                  <a:pt x="95318" y="400191"/>
                  <a:pt x="71188" y="381141"/>
                </a:cubicBezTo>
                <a:cubicBezTo>
                  <a:pt x="47058" y="362091"/>
                  <a:pt x="35628" y="343041"/>
                  <a:pt x="22928" y="317006"/>
                </a:cubicBezTo>
                <a:cubicBezTo>
                  <a:pt x="10228" y="290971"/>
                  <a:pt x="9593" y="279541"/>
                  <a:pt x="6418" y="252236"/>
                </a:cubicBezTo>
                <a:cubicBezTo>
                  <a:pt x="3243" y="224931"/>
                  <a:pt x="-6282" y="206516"/>
                  <a:pt x="6418" y="179211"/>
                </a:cubicBezTo>
                <a:cubicBezTo>
                  <a:pt x="19118" y="151906"/>
                  <a:pt x="43883" y="130316"/>
                  <a:pt x="71188" y="114441"/>
                </a:cubicBezTo>
                <a:cubicBezTo>
                  <a:pt x="98493" y="98566"/>
                  <a:pt x="114368" y="104916"/>
                  <a:pt x="143578" y="98566"/>
                </a:cubicBezTo>
                <a:cubicBezTo>
                  <a:pt x="172788" y="92216"/>
                  <a:pt x="187393" y="88406"/>
                  <a:pt x="216603" y="82056"/>
                </a:cubicBezTo>
                <a:cubicBezTo>
                  <a:pt x="245813" y="75706"/>
                  <a:pt x="260418" y="72531"/>
                  <a:pt x="289628" y="66181"/>
                </a:cubicBezTo>
                <a:cubicBezTo>
                  <a:pt x="318838" y="59831"/>
                  <a:pt x="332808" y="52846"/>
                  <a:pt x="362018" y="49671"/>
                </a:cubicBezTo>
                <a:cubicBezTo>
                  <a:pt x="391228" y="46496"/>
                  <a:pt x="404563" y="54751"/>
                  <a:pt x="435043" y="49671"/>
                </a:cubicBezTo>
                <a:cubicBezTo>
                  <a:pt x="465523" y="44591"/>
                  <a:pt x="485208" y="31891"/>
                  <a:pt x="515688" y="25541"/>
                </a:cubicBezTo>
                <a:cubicBezTo>
                  <a:pt x="546168" y="19191"/>
                  <a:pt x="561408" y="19191"/>
                  <a:pt x="588713" y="17921"/>
                </a:cubicBezTo>
                <a:cubicBezTo>
                  <a:pt x="616018" y="16651"/>
                  <a:pt x="624273" y="19826"/>
                  <a:pt x="653483" y="17921"/>
                </a:cubicBezTo>
                <a:cubicBezTo>
                  <a:pt x="682693" y="16016"/>
                  <a:pt x="704918" y="12841"/>
                  <a:pt x="734128" y="9666"/>
                </a:cubicBezTo>
                <a:cubicBezTo>
                  <a:pt x="763338" y="6491"/>
                  <a:pt x="771593" y="3316"/>
                  <a:pt x="798898" y="1411"/>
                </a:cubicBezTo>
                <a:cubicBezTo>
                  <a:pt x="826203" y="-494"/>
                  <a:pt x="843983" y="1411"/>
                  <a:pt x="871288" y="1411"/>
                </a:cubicBezTo>
                <a:cubicBezTo>
                  <a:pt x="898593" y="1411"/>
                  <a:pt x="910023" y="1411"/>
                  <a:pt x="936058" y="1411"/>
                </a:cubicBezTo>
                <a:cubicBezTo>
                  <a:pt x="962093" y="1411"/>
                  <a:pt x="974793" y="-1764"/>
                  <a:pt x="1000828" y="1411"/>
                </a:cubicBezTo>
                <a:cubicBezTo>
                  <a:pt x="1026863" y="4586"/>
                  <a:pt x="1039563" y="3316"/>
                  <a:pt x="1065598" y="17921"/>
                </a:cubicBezTo>
                <a:cubicBezTo>
                  <a:pt x="1091633" y="32526"/>
                  <a:pt x="1104333" y="61736"/>
                  <a:pt x="1130368" y="74436"/>
                </a:cubicBezTo>
                <a:cubicBezTo>
                  <a:pt x="1156403" y="87136"/>
                  <a:pt x="1164658" y="73801"/>
                  <a:pt x="1195138" y="82056"/>
                </a:cubicBezTo>
                <a:cubicBezTo>
                  <a:pt x="1225618" y="90311"/>
                  <a:pt x="1253558" y="104916"/>
                  <a:pt x="1284038" y="114441"/>
                </a:cubicBezTo>
                <a:cubicBezTo>
                  <a:pt x="1314518" y="123966"/>
                  <a:pt x="1322773" y="122696"/>
                  <a:pt x="1348808" y="130951"/>
                </a:cubicBezTo>
                <a:cubicBezTo>
                  <a:pt x="1374843" y="139206"/>
                  <a:pt x="1386908" y="145556"/>
                  <a:pt x="1412943" y="155081"/>
                </a:cubicBezTo>
                <a:cubicBezTo>
                  <a:pt x="1438978" y="164606"/>
                  <a:pt x="1451678" y="170956"/>
                  <a:pt x="1477713" y="179211"/>
                </a:cubicBezTo>
                <a:cubicBezTo>
                  <a:pt x="1503748" y="187466"/>
                  <a:pt x="1515178" y="187466"/>
                  <a:pt x="1542483" y="195721"/>
                </a:cubicBezTo>
                <a:cubicBezTo>
                  <a:pt x="1569788" y="203976"/>
                  <a:pt x="1588203" y="207151"/>
                  <a:pt x="1615508" y="219851"/>
                </a:cubicBezTo>
                <a:cubicBezTo>
                  <a:pt x="1642813" y="232551"/>
                  <a:pt x="1657418" y="239536"/>
                  <a:pt x="1680278" y="260491"/>
                </a:cubicBezTo>
                <a:cubicBezTo>
                  <a:pt x="1703138" y="281446"/>
                  <a:pt x="1720283" y="312561"/>
                  <a:pt x="1728538" y="324626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oogle Shape;6118;p55"/>
          <p:cNvGrpSpPr/>
          <p:nvPr/>
        </p:nvGrpSpPr>
        <p:grpSpPr>
          <a:xfrm>
            <a:off x="7579995" y="4195445"/>
            <a:ext cx="1077595" cy="708025"/>
            <a:chOff x="1359398" y="3682271"/>
            <a:chExt cx="395296" cy="371966"/>
          </a:xfrm>
        </p:grpSpPr>
        <p:sp>
          <p:nvSpPr>
            <p:cNvPr id="74" name="Google Shape;6119;p55"/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5" name="Google Shape;6120;p55"/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6" name="Google Shape;6121;p55"/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7" name="Google Shape;6122;p55"/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8" name="Google Shape;6123;p55"/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9" name="Google Shape;6124;p55"/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80" name="Google Shape;6125;p55"/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7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86" y="57114"/>
            <a:ext cx="5937147" cy="508990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96" y="57066"/>
            <a:ext cx="1231147" cy="57131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473839" y="199795"/>
            <a:ext cx="7076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Em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sẽ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chọn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cách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nào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?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Vì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sao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?</a:t>
            </a:r>
            <a:endParaRPr lang="en-GB" sz="2000" b="1" dirty="0">
              <a:latin typeface="UTM Avo" panose="02040603050506020204" charset="0"/>
              <a:cs typeface="Lato" panose="020F0502020204030203" pitchFamily="34" charset="0"/>
            </a:endParaRPr>
          </a:p>
        </p:txBody>
      </p:sp>
      <p:grpSp>
        <p:nvGrpSpPr>
          <p:cNvPr id="33" name="Google Shape;6126;p55"/>
          <p:cNvGrpSpPr/>
          <p:nvPr/>
        </p:nvGrpSpPr>
        <p:grpSpPr>
          <a:xfrm>
            <a:off x="6248401" y="333327"/>
            <a:ext cx="649256" cy="531221"/>
            <a:chOff x="1908099" y="3682271"/>
            <a:chExt cx="395296" cy="371966"/>
          </a:xfrm>
        </p:grpSpPr>
        <p:sp>
          <p:nvSpPr>
            <p:cNvPr id="34" name="Google Shape;6127;p55"/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00">
                <a:latin typeface="UTM Avo" panose="02040603050506020204" charset="0"/>
              </a:endParaRPr>
            </a:p>
          </p:txBody>
        </p:sp>
        <p:sp>
          <p:nvSpPr>
            <p:cNvPr id="35" name="Google Shape;6128;p55"/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00">
                <a:latin typeface="UTM Avo" panose="02040603050506020204" charset="0"/>
              </a:endParaRPr>
            </a:p>
          </p:txBody>
        </p:sp>
        <p:sp>
          <p:nvSpPr>
            <p:cNvPr id="36" name="Google Shape;6129;p55"/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00">
                <a:latin typeface="UTM Avo" panose="02040603050506020204" charset="0"/>
              </a:endParaRPr>
            </a:p>
          </p:txBody>
        </p:sp>
        <p:sp>
          <p:nvSpPr>
            <p:cNvPr id="37" name="Google Shape;6130;p55"/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00">
                <a:latin typeface="UTM Avo" panose="02040603050506020204" charset="0"/>
              </a:endParaRPr>
            </a:p>
          </p:txBody>
        </p:sp>
        <p:sp>
          <p:nvSpPr>
            <p:cNvPr id="38" name="Google Shape;6131;p55"/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00">
                <a:latin typeface="UTM Avo" panose="02040603050506020204" charset="0"/>
              </a:endParaRPr>
            </a:p>
          </p:txBody>
        </p:sp>
        <p:sp>
          <p:nvSpPr>
            <p:cNvPr id="39" name="Google Shape;6132;p55"/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00">
                <a:latin typeface="UTM Avo" panose="02040603050506020204" charset="0"/>
              </a:endParaRPr>
            </a:p>
          </p:txBody>
        </p:sp>
        <p:sp>
          <p:nvSpPr>
            <p:cNvPr id="40" name="Google Shape;6133;p55"/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00">
                <a:latin typeface="UTM Avo" panose="02040603050506020204" charset="0"/>
              </a:endParaRPr>
            </a:p>
          </p:txBody>
        </p:sp>
      </p:grpSp>
      <p:grpSp>
        <p:nvGrpSpPr>
          <p:cNvPr id="41" name="Google Shape;6118;p55"/>
          <p:cNvGrpSpPr/>
          <p:nvPr/>
        </p:nvGrpSpPr>
        <p:grpSpPr>
          <a:xfrm>
            <a:off x="6676165" y="3312591"/>
            <a:ext cx="666379" cy="564601"/>
            <a:chOff x="1359398" y="3682271"/>
            <a:chExt cx="395296" cy="371966"/>
          </a:xfrm>
        </p:grpSpPr>
        <p:sp>
          <p:nvSpPr>
            <p:cNvPr id="42" name="Google Shape;6119;p55"/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3" name="Google Shape;6120;p55"/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4" name="Google Shape;6121;p55"/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5" name="Google Shape;6122;p55"/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6" name="Google Shape;6123;p55"/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7" name="Google Shape;6124;p55"/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8" name="Google Shape;6125;p55"/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grpSp>
        <p:nvGrpSpPr>
          <p:cNvPr id="73" name="Google Shape;6118;p55"/>
          <p:cNvGrpSpPr/>
          <p:nvPr/>
        </p:nvGrpSpPr>
        <p:grpSpPr>
          <a:xfrm>
            <a:off x="4564278" y="3320211"/>
            <a:ext cx="674106" cy="552684"/>
            <a:chOff x="1359398" y="3682271"/>
            <a:chExt cx="395296" cy="371966"/>
          </a:xfrm>
        </p:grpSpPr>
        <p:sp>
          <p:nvSpPr>
            <p:cNvPr id="74" name="Google Shape;6119;p55"/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5" name="Google Shape;6120;p55"/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6" name="Google Shape;6121;p55"/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7" name="Google Shape;6122;p55"/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8" name="Google Shape;6123;p55"/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9" name="Google Shape;6124;p55"/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80" name="Google Shape;6125;p55"/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ình minh hoạ bằng khung cảnh với động vật hoang dã dễ thương | Thư viện  stock vector đẹp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" y="92710"/>
            <a:ext cx="8857615" cy="495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34720" y="1771650"/>
            <a:ext cx="41120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VẬN DỤNG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81" y="138589"/>
            <a:ext cx="702945" cy="53101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903480" y="428655"/>
            <a:ext cx="678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sẽ</a:t>
            </a:r>
            <a:r>
              <a:rPr lang="en-GB" sz="2000" b="1" dirty="0" smtClean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nói</a:t>
            </a:r>
            <a:r>
              <a:rPr lang="en-GB" sz="2000" b="1" dirty="0" smtClean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gì</a:t>
            </a:r>
            <a:r>
              <a:rPr lang="en-GB" sz="2000" b="1" dirty="0" smtClean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với</a:t>
            </a:r>
            <a:r>
              <a:rPr lang="en-GB" sz="2000" b="1" dirty="0" smtClean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cô</a:t>
            </a:r>
            <a:r>
              <a:rPr lang="en-GB" sz="2000" b="1" dirty="0" smtClean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giáo</a:t>
            </a:r>
            <a:r>
              <a:rPr lang="en-GB" sz="2000" b="1" dirty="0" smtClean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trong</a:t>
            </a:r>
            <a:r>
              <a:rPr lang="en-GB" sz="2000" b="1" dirty="0" smtClean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tình</a:t>
            </a:r>
            <a:r>
              <a:rPr lang="en-GB" sz="2000" b="1" dirty="0" smtClean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huống</a:t>
            </a:r>
            <a:r>
              <a:rPr lang="en-GB" sz="2000" b="1" dirty="0" smtClean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sau</a:t>
            </a:r>
            <a:r>
              <a:rPr lang="en-GB" sz="2000" b="1" dirty="0" smtClean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?</a:t>
            </a:r>
            <a:endParaRPr lang="en-GB" sz="2000" b="1" dirty="0">
              <a:solidFill>
                <a:srgbClr val="26333A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23910"/>
            <a:ext cx="1619223" cy="6096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962011" y="965752"/>
            <a:ext cx="7902498" cy="3588151"/>
            <a:chOff x="1907704" y="1345318"/>
            <a:chExt cx="5888039" cy="33429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704" y="1563638"/>
              <a:ext cx="5299940" cy="3124627"/>
            </a:xfrm>
            <a:prstGeom prst="rect">
              <a:avLst/>
            </a:prstGeom>
          </p:spPr>
        </p:pic>
        <p:sp>
          <p:nvSpPr>
            <p:cNvPr id="6" name="Rounded Rectangular Callout 5"/>
            <p:cNvSpPr/>
            <p:nvPr/>
          </p:nvSpPr>
          <p:spPr>
            <a:xfrm>
              <a:off x="5995543" y="1345318"/>
              <a:ext cx="1800200" cy="543516"/>
            </a:xfrm>
            <a:prstGeom prst="wedgeRoundRectCallout">
              <a:avLst>
                <a:gd name="adj1" fmla="val -35194"/>
                <a:gd name="adj2" fmla="val 66824"/>
                <a:gd name="adj3" fmla="val 16667"/>
              </a:avLst>
            </a:prstGeom>
            <a:ln w="31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400" i="1" dirty="0" err="1" smtClean="0">
                  <a:latin typeface="UTM Avo" panose="02040603050506020204" charset="0"/>
                  <a:cs typeface="UTM Avo" panose="02040603050506020204" charset="0"/>
                </a:rPr>
                <a:t>Cô</a:t>
              </a:r>
              <a:r>
                <a:rPr lang="en-GB" sz="1400" i="1" dirty="0" smtClean="0">
                  <a:latin typeface="UTM Avo" panose="02040603050506020204" charset="0"/>
                  <a:cs typeface="UTM Avo" panose="02040603050506020204" charset="0"/>
                </a:rPr>
                <a:t> </a:t>
              </a:r>
              <a:r>
                <a:rPr lang="en-GB" sz="1400" i="1" dirty="0" err="1" smtClean="0">
                  <a:latin typeface="UTM Avo" panose="02040603050506020204" charset="0"/>
                  <a:cs typeface="UTM Avo" panose="02040603050506020204" charset="0"/>
                </a:rPr>
                <a:t>kiểm</a:t>
              </a:r>
              <a:r>
                <a:rPr lang="en-GB" sz="1400" i="1" dirty="0" smtClean="0">
                  <a:latin typeface="UTM Avo" panose="02040603050506020204" charset="0"/>
                  <a:cs typeface="UTM Avo" panose="02040603050506020204" charset="0"/>
                </a:rPr>
                <a:t> </a:t>
              </a:r>
              <a:r>
                <a:rPr lang="en-GB" sz="1400" i="1" dirty="0" err="1" smtClean="0">
                  <a:latin typeface="UTM Avo" panose="02040603050506020204" charset="0"/>
                  <a:cs typeface="UTM Avo" panose="02040603050506020204" charset="0"/>
                </a:rPr>
                <a:t>tra</a:t>
              </a:r>
              <a:r>
                <a:rPr lang="en-GB" sz="1400" i="1" dirty="0" smtClean="0">
                  <a:latin typeface="UTM Avo" panose="02040603050506020204" charset="0"/>
                  <a:cs typeface="UTM Avo" panose="02040603050506020204" charset="0"/>
                </a:rPr>
                <a:t> </a:t>
              </a:r>
              <a:r>
                <a:rPr lang="en-GB" sz="1400" i="1" dirty="0" err="1" smtClean="0">
                  <a:latin typeface="UTM Avo" panose="02040603050506020204" charset="0"/>
                  <a:cs typeface="UTM Avo" panose="02040603050506020204" charset="0"/>
                </a:rPr>
                <a:t>đồ</a:t>
              </a:r>
              <a:r>
                <a:rPr lang="en-GB" sz="1400" i="1" dirty="0" smtClean="0">
                  <a:latin typeface="UTM Avo" panose="02040603050506020204" charset="0"/>
                  <a:cs typeface="UTM Avo" panose="02040603050506020204" charset="0"/>
                </a:rPr>
                <a:t> </a:t>
              </a:r>
              <a:r>
                <a:rPr lang="en-GB" sz="1400" i="1" dirty="0" err="1" smtClean="0">
                  <a:latin typeface="UTM Avo" panose="02040603050506020204" charset="0"/>
                  <a:cs typeface="UTM Avo" panose="02040603050506020204" charset="0"/>
                </a:rPr>
                <a:t>dùng</a:t>
              </a:r>
              <a:r>
                <a:rPr lang="en-GB" sz="1400" i="1" dirty="0" smtClean="0">
                  <a:latin typeface="UTM Avo" panose="02040603050506020204" charset="0"/>
                  <a:cs typeface="UTM Avo" panose="02040603050506020204" charset="0"/>
                </a:rPr>
                <a:t> </a:t>
              </a:r>
              <a:r>
                <a:rPr lang="en-GB" sz="1400" i="1" dirty="0" err="1" smtClean="0">
                  <a:latin typeface="UTM Avo" panose="02040603050506020204" charset="0"/>
                  <a:cs typeface="UTM Avo" panose="02040603050506020204" charset="0"/>
                </a:rPr>
                <a:t>học</a:t>
              </a:r>
              <a:r>
                <a:rPr lang="en-GB" sz="1400" i="1" dirty="0" smtClean="0">
                  <a:latin typeface="UTM Avo" panose="02040603050506020204" charset="0"/>
                  <a:cs typeface="UTM Avo" panose="02040603050506020204" charset="0"/>
                </a:rPr>
                <a:t> </a:t>
              </a:r>
              <a:r>
                <a:rPr lang="en-GB" sz="1400" i="1" dirty="0" err="1" smtClean="0">
                  <a:latin typeface="UTM Avo" panose="02040603050506020204" charset="0"/>
                  <a:cs typeface="UTM Avo" panose="02040603050506020204" charset="0"/>
                </a:rPr>
                <a:t>tập</a:t>
              </a:r>
              <a:r>
                <a:rPr lang="en-GB" sz="1400" i="1" dirty="0" smtClean="0">
                  <a:latin typeface="UTM Avo" panose="02040603050506020204" charset="0"/>
                  <a:cs typeface="UTM Avo" panose="02040603050506020204" charset="0"/>
                </a:rPr>
                <a:t> </a:t>
              </a:r>
              <a:r>
                <a:rPr lang="en-GB" sz="1400" i="1" dirty="0" err="1" smtClean="0">
                  <a:latin typeface="UTM Avo" panose="02040603050506020204" charset="0"/>
                  <a:cs typeface="UTM Avo" panose="02040603050506020204" charset="0"/>
                </a:rPr>
                <a:t>nhé</a:t>
              </a:r>
              <a:r>
                <a:rPr lang="en-GB" sz="1400" i="1" dirty="0" smtClean="0">
                  <a:latin typeface="UTM Avo" panose="02040603050506020204" charset="0"/>
                  <a:cs typeface="UTM Avo" panose="02040603050506020204" charset="0"/>
                </a:rPr>
                <a:t>!</a:t>
              </a:r>
              <a:endParaRPr lang="en-US" sz="1400" i="1" dirty="0">
                <a:latin typeface="UTM Avo" panose="02040603050506020204" charset="0"/>
                <a:cs typeface="UTM Avo" panose="02040603050506020204" charset="0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2" y="257651"/>
            <a:ext cx="1231900" cy="5153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2282" y="1609540"/>
            <a:ext cx="180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vi-VN" dirty="0">
                <a:latin typeface="UTM Avo" panose="02040603050506020204" charset="0"/>
                <a:cs typeface="UTM Avo" panose="02040603050506020204" charset="0"/>
              </a:rPr>
              <a:t>Tớ sợ cô phê bình, cậu cho tớ mượn một cái bút chì nhé!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12205" y="1713414"/>
            <a:ext cx="1800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vi-VN" dirty="0">
                <a:latin typeface="UTM Avo" panose="02040603050506020204" charset="0"/>
                <a:cs typeface="UTM Avo" panose="02040603050506020204" charset="0"/>
              </a:rPr>
              <a:t>Thưa cô! Con xin lỗi ạ, con để quên bút chì ạ!</a:t>
            </a:r>
            <a:endParaRPr lang="en-US" dirty="0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20914" y="1609540"/>
            <a:ext cx="1800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vi-VN" dirty="0">
                <a:latin typeface="UTM Avo" panose="02040603050506020204" charset="0"/>
                <a:cs typeface="UTM Avo" panose="02040603050506020204" charset="0"/>
              </a:rPr>
              <a:t>Thưa cô! Mẹ con không để bút chì vào cho con ạ!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72440" y="1371600"/>
            <a:ext cx="2304415" cy="2902268"/>
          </a:xfrm>
          <a:prstGeom prst="roundRect">
            <a:avLst/>
          </a:prstGeom>
          <a:solidFill>
            <a:srgbClr val="F4A2C6"/>
          </a:solidFill>
          <a:ln w="38100">
            <a:solidFill>
              <a:srgbClr val="BF21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 smtClean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Cách</a:t>
            </a:r>
            <a:r>
              <a:rPr lang="en-GB" sz="3200" b="1" dirty="0" smtClean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 1</a:t>
            </a:r>
            <a:endParaRPr lang="en-US" sz="3200" dirty="0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352801" y="1371600"/>
            <a:ext cx="2304415" cy="2902268"/>
          </a:xfrm>
          <a:prstGeom prst="roundRect">
            <a:avLst/>
          </a:prstGeom>
          <a:solidFill>
            <a:srgbClr val="F4A2C6"/>
          </a:solidFill>
          <a:ln w="38100">
            <a:solidFill>
              <a:srgbClr val="BF21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 smtClean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Cách</a:t>
            </a:r>
            <a:r>
              <a:rPr lang="en-GB" sz="3200" b="1" dirty="0" smtClean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 2</a:t>
            </a:r>
            <a:endParaRPr lang="en-US" sz="3200" dirty="0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233161" y="1371600"/>
            <a:ext cx="2304415" cy="2902268"/>
          </a:xfrm>
          <a:prstGeom prst="roundRect">
            <a:avLst/>
          </a:prstGeom>
          <a:solidFill>
            <a:srgbClr val="F4A2C6"/>
          </a:solidFill>
          <a:ln w="38100">
            <a:solidFill>
              <a:srgbClr val="BF21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 smtClean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Cách</a:t>
            </a:r>
            <a:r>
              <a:rPr lang="en-GB" sz="3200" b="1" dirty="0" smtClean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 3</a:t>
            </a:r>
            <a:endParaRPr lang="en-US" sz="3200" dirty="0">
              <a:latin typeface="UTM Avo" panose="02040603050506020204" charset="0"/>
              <a:cs typeface="UTM Avo" panose="0204060305050602020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84" y="294105"/>
            <a:ext cx="1231615" cy="5236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1563" y="417616"/>
            <a:ext cx="6115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UTM Avo" panose="0204060305050602020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UTM Avo" panose="02040603050506020204" charset="0"/>
                <a:cs typeface="Lato" panose="020F0502020204030203" pitchFamily="34" charset="0"/>
              </a:rPr>
              <a:t>nói</a:t>
            </a:r>
            <a:r>
              <a:rPr lang="en-GB" sz="2000" b="1" dirty="0" smtClean="0">
                <a:solidFill>
                  <a:srgbClr val="26333A"/>
                </a:solidFill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UTM Avo" panose="02040603050506020204" charset="0"/>
                <a:cs typeface="Lato" panose="020F0502020204030203" pitchFamily="34" charset="0"/>
              </a:rPr>
              <a:t>lời</a:t>
            </a:r>
            <a:r>
              <a:rPr lang="en-GB" sz="2000" b="1" dirty="0" smtClean="0">
                <a:solidFill>
                  <a:srgbClr val="26333A"/>
                </a:solidFill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UTM Avo" panose="02040603050506020204" charset="0"/>
                <a:cs typeface="Lato" panose="020F0502020204030203" pitchFamily="34" charset="0"/>
              </a:rPr>
              <a:t>chân</a:t>
            </a:r>
            <a:r>
              <a:rPr lang="en-GB" sz="2000" b="1" dirty="0" smtClean="0">
                <a:solidFill>
                  <a:srgbClr val="26333A"/>
                </a:solidFill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UTM Avo" panose="02040603050506020204" charset="0"/>
                <a:cs typeface="Lato" panose="020F0502020204030203" pitchFamily="34" charset="0"/>
              </a:rPr>
              <a:t>thật</a:t>
            </a:r>
            <a:r>
              <a:rPr lang="en-GB" sz="2000" b="1" dirty="0" smtClean="0">
                <a:solidFill>
                  <a:srgbClr val="26333A"/>
                </a:solidFill>
                <a:latin typeface="UTM Avo" panose="02040603050506020204" charset="0"/>
                <a:cs typeface="Lato" panose="020F0502020204030203" pitchFamily="34" charset="0"/>
              </a:rPr>
              <a:t>.</a:t>
            </a:r>
            <a:endParaRPr lang="en-GB" sz="2000" b="1" dirty="0">
              <a:solidFill>
                <a:srgbClr val="26333A"/>
              </a:solidFill>
              <a:latin typeface="UTM Avo" panose="02040603050506020204" charset="0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1" y="1419622"/>
            <a:ext cx="1658259" cy="32106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19622"/>
            <a:ext cx="1440160" cy="330980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>
            <a:fillRect/>
          </a:stretch>
        </p:blipFill>
        <p:spPr>
          <a:xfrm>
            <a:off x="252845" y="828615"/>
            <a:ext cx="2823845" cy="34718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46664" y="1809750"/>
            <a:ext cx="6516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199DB"/>
                </a:solidFill>
                <a:latin typeface="UTM Avo" panose="02040603050506020204" charset="0"/>
                <a:cs typeface="UTM Avo" panose="02040603050506020204" charset="0"/>
              </a:rPr>
              <a:t>Miệng</a:t>
            </a:r>
            <a:r>
              <a:rPr lang="en-US" sz="2400" b="1" dirty="0" smtClean="0">
                <a:solidFill>
                  <a:srgbClr val="0199DB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b="1" dirty="0" err="1" smtClean="0">
                <a:solidFill>
                  <a:srgbClr val="0199DB"/>
                </a:solidFill>
                <a:latin typeface="UTM Avo" panose="02040603050506020204" charset="0"/>
                <a:cs typeface="UTM Avo" panose="02040603050506020204" charset="0"/>
              </a:rPr>
              <a:t>xinh</a:t>
            </a:r>
            <a:r>
              <a:rPr lang="en-US" sz="2400" b="1" dirty="0" smtClean="0">
                <a:solidFill>
                  <a:srgbClr val="0199DB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b="1" dirty="0" err="1" smtClean="0">
                <a:solidFill>
                  <a:srgbClr val="0199DB"/>
                </a:solidFill>
                <a:latin typeface="UTM Avo" panose="02040603050506020204" charset="0"/>
                <a:cs typeface="UTM Avo" panose="02040603050506020204" charset="0"/>
              </a:rPr>
              <a:t>nói</a:t>
            </a:r>
            <a:r>
              <a:rPr lang="en-US" sz="2400" b="1" dirty="0" smtClean="0">
                <a:solidFill>
                  <a:srgbClr val="0199DB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b="1" dirty="0" err="1" smtClean="0">
                <a:solidFill>
                  <a:srgbClr val="0199DB"/>
                </a:solidFill>
                <a:latin typeface="UTM Avo" panose="02040603050506020204" charset="0"/>
                <a:cs typeface="UTM Avo" panose="02040603050506020204" charset="0"/>
              </a:rPr>
              <a:t>lời</a:t>
            </a:r>
            <a:r>
              <a:rPr lang="en-US" sz="2400" b="1" dirty="0" smtClean="0">
                <a:solidFill>
                  <a:srgbClr val="0199DB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b="1" dirty="0" err="1" smtClean="0">
                <a:solidFill>
                  <a:srgbClr val="0199DB"/>
                </a:solidFill>
                <a:latin typeface="UTM Avo" panose="02040603050506020204" charset="0"/>
                <a:cs typeface="UTM Avo" panose="02040603050506020204" charset="0"/>
              </a:rPr>
              <a:t>thật</a:t>
            </a:r>
            <a:r>
              <a:rPr lang="en-US" sz="2400" b="1" dirty="0" smtClean="0">
                <a:solidFill>
                  <a:srgbClr val="0199DB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b="1" dirty="0" err="1" smtClean="0">
                <a:solidFill>
                  <a:srgbClr val="0199DB"/>
                </a:solidFill>
                <a:latin typeface="UTM Avo" panose="02040603050506020204" charset="0"/>
                <a:cs typeface="UTM Avo" panose="02040603050506020204" charset="0"/>
              </a:rPr>
              <a:t>thà</a:t>
            </a:r>
            <a:endParaRPr lang="vi-VN" sz="2400" b="1" dirty="0">
              <a:solidFill>
                <a:srgbClr val="0199DB"/>
              </a:solidFill>
              <a:latin typeface="UTM Avo" panose="02040603050506020204" charset="0"/>
              <a:cs typeface="UTM Avo" panose="02040603050506020204" charset="0"/>
            </a:endParaRPr>
          </a:p>
          <a:p>
            <a:pPr algn="ctr"/>
            <a:r>
              <a:rPr lang="en-US" sz="2400" b="1" dirty="0" err="1" smtClean="0">
                <a:solidFill>
                  <a:srgbClr val="DA098C"/>
                </a:solidFill>
                <a:latin typeface="UTM Avo" panose="02040603050506020204" charset="0"/>
                <a:cs typeface="UTM Avo" panose="02040603050506020204" charset="0"/>
              </a:rPr>
              <a:t>Thầy</a:t>
            </a:r>
            <a:r>
              <a:rPr lang="en-US" sz="2400" b="1" dirty="0" smtClean="0">
                <a:solidFill>
                  <a:srgbClr val="DA098C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b="1" dirty="0" err="1" smtClean="0">
                <a:solidFill>
                  <a:srgbClr val="DA098C"/>
                </a:solidFill>
                <a:latin typeface="UTM Avo" panose="02040603050506020204" charset="0"/>
                <a:cs typeface="UTM Avo" panose="02040603050506020204" charset="0"/>
              </a:rPr>
              <a:t>yêu</a:t>
            </a:r>
            <a:r>
              <a:rPr lang="en-US" sz="2400" b="1" dirty="0" smtClean="0">
                <a:solidFill>
                  <a:srgbClr val="DA098C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US" sz="2400" b="1" dirty="0" err="1" smtClean="0">
                <a:solidFill>
                  <a:srgbClr val="DA098C"/>
                </a:solidFill>
                <a:latin typeface="UTM Avo" panose="02040603050506020204" charset="0"/>
                <a:cs typeface="UTM Avo" panose="02040603050506020204" charset="0"/>
              </a:rPr>
              <a:t>bạn</a:t>
            </a:r>
            <a:r>
              <a:rPr lang="en-US" sz="2400" b="1" dirty="0" smtClean="0">
                <a:solidFill>
                  <a:srgbClr val="DA098C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b="1" dirty="0" err="1" smtClean="0">
                <a:solidFill>
                  <a:srgbClr val="DA098C"/>
                </a:solidFill>
                <a:latin typeface="UTM Avo" panose="02040603050506020204" charset="0"/>
                <a:cs typeface="UTM Avo" panose="02040603050506020204" charset="0"/>
              </a:rPr>
              <a:t>mến</a:t>
            </a:r>
            <a:r>
              <a:rPr lang="en-US" sz="2400" b="1" dirty="0" smtClean="0">
                <a:solidFill>
                  <a:srgbClr val="DA098C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US" sz="2400" b="1" dirty="0" err="1" smtClean="0">
                <a:solidFill>
                  <a:srgbClr val="DA098C"/>
                </a:solidFill>
                <a:latin typeface="UTM Avo" panose="02040603050506020204" charset="0"/>
                <a:cs typeface="UTM Avo" panose="02040603050506020204" charset="0"/>
              </a:rPr>
              <a:t>mẹ</a:t>
            </a:r>
            <a:r>
              <a:rPr lang="en-US" sz="2400" b="1" dirty="0" smtClean="0">
                <a:solidFill>
                  <a:srgbClr val="DA098C"/>
                </a:solidFill>
                <a:latin typeface="UTM Avo" panose="02040603050506020204" charset="0"/>
                <a:cs typeface="UTM Avo" panose="02040603050506020204" charset="0"/>
              </a:rPr>
              <a:t> cha </a:t>
            </a:r>
            <a:r>
              <a:rPr lang="en-US" sz="2400" b="1" dirty="0" err="1" smtClean="0">
                <a:solidFill>
                  <a:srgbClr val="DA098C"/>
                </a:solidFill>
                <a:latin typeface="UTM Avo" panose="02040603050506020204" charset="0"/>
                <a:cs typeface="UTM Avo" panose="02040603050506020204" charset="0"/>
              </a:rPr>
              <a:t>vui</a:t>
            </a:r>
            <a:r>
              <a:rPr lang="en-US" sz="2400" b="1" dirty="0" smtClean="0">
                <a:solidFill>
                  <a:srgbClr val="DA098C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b="1" dirty="0" err="1" smtClean="0">
                <a:solidFill>
                  <a:srgbClr val="DA098C"/>
                </a:solidFill>
                <a:latin typeface="UTM Avo" panose="02040603050506020204" charset="0"/>
                <a:cs typeface="UTM Avo" panose="02040603050506020204" charset="0"/>
              </a:rPr>
              <a:t>lòng</a:t>
            </a:r>
            <a:r>
              <a:rPr lang="en-US" sz="2400" b="1" dirty="0" smtClean="0">
                <a:solidFill>
                  <a:srgbClr val="DA098C"/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  <a:endParaRPr lang="vi-VN" sz="2400" b="1" dirty="0">
              <a:solidFill>
                <a:srgbClr val="DA098C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5270" cy="5133975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828800" y="1267691"/>
            <a:ext cx="5715000" cy="20574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 err="1">
                <a:solidFill>
                  <a:schemeClr val="accent3"/>
                </a:solidFill>
                <a:latin typeface="UTM Avo" panose="02040603050506020204" charset="0"/>
                <a:cs typeface="UTM Avo" panose="02040603050506020204" charset="0"/>
              </a:rPr>
              <a:t>Cảm</a:t>
            </a:r>
            <a:r>
              <a:rPr lang="en-US" sz="6000" b="1" dirty="0">
                <a:solidFill>
                  <a:schemeClr val="accent3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6000" b="1" dirty="0" err="1">
                <a:solidFill>
                  <a:schemeClr val="accent3"/>
                </a:solidFill>
                <a:latin typeface="UTM Avo" panose="02040603050506020204" charset="0"/>
                <a:cs typeface="UTM Avo" panose="02040603050506020204" charset="0"/>
              </a:rPr>
              <a:t>ơn</a:t>
            </a:r>
            <a:r>
              <a:rPr lang="en-US" sz="6000" b="1" dirty="0">
                <a:solidFill>
                  <a:schemeClr val="accent3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6000" b="1" dirty="0" err="1">
                <a:solidFill>
                  <a:schemeClr val="accent3"/>
                </a:solidFill>
                <a:latin typeface="UTM Avo" panose="02040603050506020204" charset="0"/>
                <a:cs typeface="UTM Avo" panose="02040603050506020204" charset="0"/>
              </a:rPr>
              <a:t>các</a:t>
            </a:r>
            <a:r>
              <a:rPr lang="en-US" sz="6000" b="1" dirty="0">
                <a:solidFill>
                  <a:schemeClr val="accent3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6000" b="1" dirty="0" err="1">
                <a:solidFill>
                  <a:schemeClr val="accent3"/>
                </a:solidFill>
                <a:latin typeface="UTM Avo" panose="02040603050506020204" charset="0"/>
                <a:cs typeface="UTM Avo" panose="02040603050506020204" charset="0"/>
              </a:rPr>
              <a:t>em</a:t>
            </a:r>
            <a:r>
              <a:rPr lang="en-US" sz="6000" b="1" dirty="0">
                <a:solidFill>
                  <a:schemeClr val="accent3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6000" b="1" dirty="0" err="1">
                <a:solidFill>
                  <a:schemeClr val="accent3"/>
                </a:solidFill>
                <a:latin typeface="UTM Avo" panose="02040603050506020204" charset="0"/>
                <a:cs typeface="UTM Avo" panose="02040603050506020204" charset="0"/>
              </a:rPr>
              <a:t>đã</a:t>
            </a:r>
            <a:r>
              <a:rPr lang="en-US" sz="6000" b="1" dirty="0">
                <a:solidFill>
                  <a:schemeClr val="accent3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6000" b="1" dirty="0" err="1">
                <a:solidFill>
                  <a:schemeClr val="accent3"/>
                </a:solidFill>
                <a:latin typeface="UTM Avo" panose="02040603050506020204" charset="0"/>
                <a:cs typeface="UTM Avo" panose="02040603050506020204" charset="0"/>
              </a:rPr>
              <a:t>tham</a:t>
            </a:r>
            <a:r>
              <a:rPr lang="en-US" sz="6000" b="1" dirty="0">
                <a:solidFill>
                  <a:schemeClr val="accent3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6000" b="1" dirty="0" err="1">
                <a:solidFill>
                  <a:schemeClr val="accent3"/>
                </a:solidFill>
                <a:latin typeface="UTM Avo" panose="02040603050506020204" charset="0"/>
                <a:cs typeface="UTM Avo" panose="02040603050506020204" charset="0"/>
              </a:rPr>
              <a:t>gia</a:t>
            </a:r>
            <a:r>
              <a:rPr lang="en-US" sz="6000" b="1" dirty="0">
                <a:solidFill>
                  <a:schemeClr val="accent3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6000" b="1" dirty="0" err="1">
                <a:solidFill>
                  <a:schemeClr val="accent3"/>
                </a:solidFill>
                <a:latin typeface="UTM Avo" panose="02040603050506020204" charset="0"/>
                <a:cs typeface="UTM Avo" panose="02040603050506020204" charset="0"/>
              </a:rPr>
              <a:t>buổi</a:t>
            </a:r>
            <a:r>
              <a:rPr lang="en-US" sz="6000" b="1" dirty="0">
                <a:solidFill>
                  <a:schemeClr val="accent3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6000" b="1" dirty="0" err="1">
                <a:solidFill>
                  <a:schemeClr val="accent3"/>
                </a:solidFill>
                <a:latin typeface="UTM Avo" panose="02040603050506020204" charset="0"/>
                <a:cs typeface="UTM Avo" panose="02040603050506020204" charset="0"/>
              </a:rPr>
              <a:t>học</a:t>
            </a:r>
            <a:endParaRPr lang="en-US" sz="6000" b="1" dirty="0">
              <a:solidFill>
                <a:schemeClr val="accent3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1948" y="2225501"/>
            <a:ext cx="45801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Hẹn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gặp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lại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!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UTM Avo" panose="02040603050506020204" charset="0"/>
              <a:cs typeface="UTM Avo" panose="0204060305050602020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45745" y="551201"/>
            <a:ext cx="5652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vi-VN" sz="2000" b="1" dirty="0">
                <a:effectLst/>
                <a:latin typeface="UTM Avo" panose="02040603050506020204" charset="0"/>
                <a:cs typeface="UTM Avo" panose="02040603050506020204" charset="0"/>
              </a:rPr>
              <a:t>Cùng </a:t>
            </a:r>
            <a:r>
              <a:rPr lang="en-US" sz="2000" b="1" dirty="0">
                <a:effectLst/>
                <a:latin typeface="UTM Avo" panose="02040603050506020204" charset="0"/>
                <a:cs typeface="UTM Avo" panose="02040603050506020204" charset="0"/>
              </a:rPr>
              <a:t>nghe câu chuyện </a:t>
            </a:r>
            <a:r>
              <a:rPr lang="en-US" sz="2000" b="1" i="1" dirty="0">
                <a:solidFill>
                  <a:srgbClr val="FF0000"/>
                </a:solidFill>
                <a:effectLst/>
                <a:latin typeface="UTM Avo" panose="02040603050506020204" charset="0"/>
                <a:cs typeface="UTM Avo" panose="02040603050506020204" charset="0"/>
              </a:rPr>
              <a:t>Cậu bé </a:t>
            </a:r>
            <a:r>
              <a:rPr lang="en-US" sz="2000" b="1" i="1" dirty="0" err="1">
                <a:solidFill>
                  <a:srgbClr val="FF0000"/>
                </a:solidFill>
                <a:effectLst/>
                <a:latin typeface="UTM Avo" panose="02040603050506020204" charset="0"/>
                <a:cs typeface="UTM Avo" panose="02040603050506020204" charset="0"/>
              </a:rPr>
              <a:t>chăn</a:t>
            </a:r>
            <a:r>
              <a:rPr lang="en-US" sz="2000" b="1" i="1" dirty="0">
                <a:solidFill>
                  <a:srgbClr val="FF0000"/>
                </a:solidFill>
                <a:effectLst/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effectLst/>
                <a:latin typeface="UTM Avo" panose="02040603050506020204" charset="0"/>
                <a:cs typeface="UTM Avo" panose="02040603050506020204" charset="0"/>
              </a:rPr>
              <a:t>cừu</a:t>
            </a:r>
            <a:endParaRPr lang="vi-VN" sz="2000" b="1" i="1" dirty="0">
              <a:solidFill>
                <a:srgbClr val="FF0000"/>
              </a:solidFill>
              <a:effectLst/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5" name="Chú Bé Chăn Cừu _ Kể chuyện bé nghe truyện cổ tích Trước khi đi ngủ _ Kể bé Nghe Channe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7111" end="2070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91"/>
            <a:ext cx="1745745" cy="43862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" y="45060"/>
            <a:ext cx="1811020" cy="4400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0600" y="536684"/>
            <a:ext cx="9152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Cậu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bé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chăn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cừu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đã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nói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dối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điều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gì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?</a:t>
            </a:r>
            <a:endParaRPr lang="en-GB" sz="2000" b="1" dirty="0">
              <a:latin typeface="UTM Avo" panose="02040603050506020204" charset="0"/>
              <a:cs typeface="Lato" panose="020F050202020403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7910" y="529154"/>
            <a:ext cx="7845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 smtClean="0">
                <a:latin typeface="UTM Avo" panose="02040603050506020204" charset="0"/>
                <a:cs typeface="UTM Avo" panose="02040603050506020204" charset="0"/>
              </a:rPr>
              <a:t>Vì</a:t>
            </a:r>
            <a:r>
              <a:rPr lang="en-GB" sz="2000" b="1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UTM Avo" panose="02040603050506020204" charset="0"/>
              </a:rPr>
              <a:t>nói</a:t>
            </a:r>
            <a:r>
              <a:rPr lang="en-GB" sz="2000" b="1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UTM Avo" panose="02040603050506020204" charset="0"/>
              </a:rPr>
              <a:t>dối</a:t>
            </a:r>
            <a:r>
              <a:rPr lang="en-GB" sz="2000" b="1" dirty="0" smtClean="0"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GB" sz="2000" b="1" dirty="0" err="1" smtClean="0">
                <a:latin typeface="UTM Avo" panose="02040603050506020204" charset="0"/>
                <a:cs typeface="UTM Avo" panose="02040603050506020204" charset="0"/>
              </a:rPr>
              <a:t>cậu</a:t>
            </a:r>
            <a:r>
              <a:rPr lang="en-GB" sz="2000" b="1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UTM Avo" panose="02040603050506020204" charset="0"/>
              </a:rPr>
              <a:t>bé</a:t>
            </a:r>
            <a:r>
              <a:rPr lang="en-GB" sz="2000" b="1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UTM Avo" panose="02040603050506020204" charset="0"/>
              </a:rPr>
              <a:t>chăn</a:t>
            </a:r>
            <a:r>
              <a:rPr lang="en-GB" sz="2000" b="1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UTM Avo" panose="02040603050506020204" charset="0"/>
              </a:rPr>
              <a:t>cừu</a:t>
            </a:r>
            <a:r>
              <a:rPr lang="en-GB" sz="2000" b="1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UTM Avo" panose="02040603050506020204" charset="0"/>
              </a:rPr>
              <a:t>đã</a:t>
            </a:r>
            <a:r>
              <a:rPr lang="en-GB" sz="2000" b="1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UTM Avo" panose="02040603050506020204" charset="0"/>
              </a:rPr>
              <a:t>phải</a:t>
            </a:r>
            <a:r>
              <a:rPr lang="en-GB" sz="2000" b="1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UTM Avo" panose="02040603050506020204" charset="0"/>
              </a:rPr>
              <a:t>nhận</a:t>
            </a:r>
            <a:r>
              <a:rPr lang="en-GB" sz="2000" b="1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UTM Avo" panose="02040603050506020204" charset="0"/>
              </a:rPr>
              <a:t>hậu</a:t>
            </a:r>
            <a:r>
              <a:rPr lang="en-GB" sz="2000" b="1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UTM Avo" panose="02040603050506020204" charset="0"/>
              </a:rPr>
              <a:t>quả</a:t>
            </a:r>
            <a:r>
              <a:rPr lang="en-GB" sz="2000" b="1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UTM Avo" panose="02040603050506020204" charset="0"/>
              </a:rPr>
              <a:t>gì</a:t>
            </a:r>
            <a:r>
              <a:rPr lang="en-GB" sz="2000" b="1" dirty="0" smtClean="0">
                <a:latin typeface="UTM Avo" panose="02040603050506020204" charset="0"/>
                <a:cs typeface="UTM Avo" panose="02040603050506020204" charset="0"/>
              </a:rPr>
              <a:t>?</a:t>
            </a:r>
            <a:endParaRPr lang="en-GB" sz="2000" b="1" dirty="0"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003559"/>
            <a:ext cx="7055485" cy="3931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10" y="936794"/>
            <a:ext cx="7022465" cy="3929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959427"/>
            <a:ext cx="6810433" cy="37964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37597" y="573286"/>
            <a:ext cx="1761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 smtClean="0">
                <a:latin typeface="UTM Avo" panose="02040603050506020204" charset="0"/>
                <a:cs typeface="UTM Avo" panose="02040603050506020204" charset="0"/>
              </a:rPr>
              <a:t>Kết</a:t>
            </a:r>
            <a:r>
              <a:rPr lang="en-GB" sz="2000" b="1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UTM Avo" panose="02040603050506020204" charset="0"/>
              </a:rPr>
              <a:t>luận</a:t>
            </a:r>
            <a:endParaRPr lang="en-GB" sz="2000" b="1" dirty="0">
              <a:latin typeface="UTM Avo" panose="02040603050506020204" charset="0"/>
              <a:cs typeface="UTM Avo" panose="0204060305050602020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2f3a6aecb9286bfc3f484803c7f6ab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" y="-19050"/>
            <a:ext cx="9133840" cy="515159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558415" y="304801"/>
            <a:ext cx="5833110" cy="22312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Kết</a:t>
            </a:r>
            <a:r>
              <a:rPr lang="en-US" sz="2400" i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luận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: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Nói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dối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là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tính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xấu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mà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chúng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ta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cần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tránh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.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Cậu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bé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chăn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cừu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vì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nói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dối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quá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nhiều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lần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mà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đã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đánh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mất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niềm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tin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của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mọi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và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phải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chịu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hậu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quả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cho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những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lỗi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lầm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của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mình</a:t>
            </a:r>
            <a:endParaRPr lang="en-US" sz="2400" dirty="0">
              <a:latin typeface="UTM Avo" panose="02040603050506020204" charset="0"/>
              <a:cs typeface="UTM Avo" panose="0204060305050602020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6600" y="347966"/>
            <a:ext cx="3269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Chia sẻ cùng bạn</a:t>
            </a:r>
          </a:p>
        </p:txBody>
      </p:sp>
      <p:pic>
        <p:nvPicPr>
          <p:cNvPr id="4098" name="Picture 2" descr="Học tiếng Nhật giáo trình Minano Nihongo - Bài 27 | Tiếng nhật, Trẻ em,  Giáo dục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52" b="100000" l="600" r="100000">
                        <a14:foregroundMark x1="29400" y1="57934" x2="40600" y2="56827"/>
                        <a14:foregroundMark x1="14400" y1="88930" x2="87200" y2="92620"/>
                        <a14:foregroundMark x1="78000" y1="80812" x2="77800" y2="76015"/>
                        <a14:foregroundMark x1="61600" y1="42066" x2="61600" y2="37269"/>
                        <a14:foregroundMark x1="33200" y1="64576" x2="31800" y2="45387"/>
                        <a14:foregroundMark x1="63800" y1="87085" x2="67800" y2="84871"/>
                        <a14:foregroundMark x1="63200" y1="57196" x2="63200" y2="49446"/>
                        <a14:foregroundMark x1="61000" y1="54613" x2="55000" y2="45018"/>
                        <a14:foregroundMark x1="65200" y1="59041" x2="76800" y2="45387"/>
                        <a14:foregroundMark x1="16600" y1="60886" x2="16000" y2="53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437009"/>
            <a:ext cx="4517390" cy="156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13 Lợi ích từ việc đọc sách cho trẻ bạn nên biết - 360do.vn: Website học  tập dành cho bậc mầm non và tiểu học,Welcome to 360do.vn - Học toán, Ghép  vầ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67" b="96000" l="200" r="99400">
                        <a14:foregroundMark x1="85000" y1="68333" x2="90000" y2="7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09551"/>
            <a:ext cx="2264828" cy="98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2"/>
          <p:cNvSpPr/>
          <p:nvPr/>
        </p:nvSpPr>
        <p:spPr>
          <a:xfrm>
            <a:off x="2720686" y="971550"/>
            <a:ext cx="4381500" cy="2362200"/>
          </a:xfrm>
          <a:prstGeom prst="cloud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UTM Avo" panose="02040603050506020204" charset="0"/>
              </a:rPr>
              <a:t>Các</a:t>
            </a:r>
            <a:r>
              <a:rPr lang="en-US" b="1" dirty="0" smtClean="0">
                <a:solidFill>
                  <a:schemeClr val="tx1"/>
                </a:solidFill>
                <a:latin typeface="UTM Avo" panose="02040603050506020204" charset="0"/>
              </a:rPr>
              <a:t> con </a:t>
            </a:r>
            <a:r>
              <a:rPr lang="en-US" b="1" dirty="0" err="1" smtClean="0">
                <a:solidFill>
                  <a:schemeClr val="tx1"/>
                </a:solidFill>
                <a:latin typeface="UTM Avo" panose="02040603050506020204" charset="0"/>
              </a:rPr>
              <a:t>đã</a:t>
            </a:r>
            <a:r>
              <a:rPr lang="en-US" b="1" dirty="0" smtClean="0">
                <a:solidFill>
                  <a:schemeClr val="tx1"/>
                </a:solidFill>
                <a:latin typeface="UTM Avo" panose="0204060305050602020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UTM Avo" panose="02040603050506020204" charset="0"/>
              </a:rPr>
              <a:t>bao</a:t>
            </a:r>
            <a:r>
              <a:rPr lang="en-US" b="1" dirty="0" smtClean="0">
                <a:solidFill>
                  <a:schemeClr val="tx1"/>
                </a:solidFill>
                <a:latin typeface="UTM Avo" panose="0204060305050602020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UTM Avo" panose="02040603050506020204" charset="0"/>
              </a:rPr>
              <a:t>giờ</a:t>
            </a:r>
            <a:r>
              <a:rPr lang="en-US" b="1" dirty="0" smtClean="0">
                <a:solidFill>
                  <a:schemeClr val="tx1"/>
                </a:solidFill>
                <a:latin typeface="UTM Avo" panose="0204060305050602020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UTM Avo" panose="02040603050506020204" charset="0"/>
              </a:rPr>
              <a:t>nói</a:t>
            </a:r>
            <a:r>
              <a:rPr lang="en-US" b="1" dirty="0" smtClean="0">
                <a:solidFill>
                  <a:schemeClr val="tx1"/>
                </a:solidFill>
                <a:latin typeface="UTM Avo" panose="0204060305050602020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UTM Avo" panose="02040603050506020204" charset="0"/>
              </a:rPr>
              <a:t>dối</a:t>
            </a:r>
            <a:r>
              <a:rPr lang="en-US" b="1" dirty="0" smtClean="0">
                <a:solidFill>
                  <a:schemeClr val="tx1"/>
                </a:solidFill>
                <a:latin typeface="UTM Avo" panose="0204060305050602020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UTM Avo" panose="02040603050506020204" charset="0"/>
              </a:rPr>
              <a:t>chưa</a:t>
            </a:r>
            <a:r>
              <a:rPr lang="en-US" b="1" dirty="0" smtClean="0">
                <a:solidFill>
                  <a:schemeClr val="tx1"/>
                </a:solidFill>
                <a:latin typeface="UTM Avo" panose="02040603050506020204" charset="0"/>
              </a:rPr>
              <a:t>?</a:t>
            </a:r>
            <a:endParaRPr lang="en-US" b="1" dirty="0">
              <a:solidFill>
                <a:schemeClr val="tx1"/>
              </a:solidFill>
              <a:latin typeface="UTM Avo" panose="0204060305050602020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0" cy="52049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37890" y="666750"/>
            <a:ext cx="1591310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en-US" sz="2400" b="1" u="sng" dirty="0" err="1" smtClean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Đạo</a:t>
            </a:r>
            <a:r>
              <a:rPr lang="en-US" sz="2400" b="1" u="sng" dirty="0" smtClean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b="1" u="sng" dirty="0" err="1" smtClean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đức</a:t>
            </a:r>
            <a:endParaRPr lang="en-US" sz="2400" b="1" dirty="0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71775" y="1218768"/>
            <a:ext cx="3781425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en-US" sz="2400" b="1" dirty="0" err="1" smtClean="0">
                <a:solidFill>
                  <a:prstClr val="white"/>
                </a:solidFill>
                <a:latin typeface="UTM Avo" panose="02040603050506020204" charset="0"/>
                <a:ea typeface="Arial-Rounded" panose="020B0500000000000000" pitchFamily="34" charset="0"/>
                <a:cs typeface="UTM Avo" panose="02040603050506020204" charset="0"/>
              </a:rPr>
              <a:t>Bài</a:t>
            </a:r>
            <a:r>
              <a:rPr lang="en-US" sz="2400" b="1" dirty="0" smtClean="0">
                <a:solidFill>
                  <a:prstClr val="white"/>
                </a:solidFill>
                <a:latin typeface="UTM Avo" panose="02040603050506020204" charset="0"/>
                <a:ea typeface="Arial-Rounded" panose="020B0500000000000000" pitchFamily="34" charset="0"/>
                <a:cs typeface="UTM Avo" panose="02040603050506020204" charset="0"/>
              </a:rPr>
              <a:t> 20: Không nói dối </a:t>
            </a:r>
            <a:endParaRPr lang="en-US" sz="2400" b="1" dirty="0">
              <a:solidFill>
                <a:prstClr val="white"/>
              </a:solidFill>
              <a:latin typeface="UTM Avo" panose="02040603050506020204" charset="0"/>
              <a:ea typeface="Arial-Rounded" panose="020B0500000000000000" pitchFamily="34" charset="0"/>
              <a:cs typeface="UTM Avo" panose="0204060305050602020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55" y="-25977"/>
            <a:ext cx="9144000" cy="516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08459" y="1295653"/>
            <a:ext cx="44855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KHÁM PHÁ</a:t>
            </a:r>
            <a:endParaRPr lang="vi-VN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vo" panose="02040603050506020204" charset="0"/>
              <a:cs typeface="UTM Avo" panose="0204060305050602020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57151"/>
            <a:ext cx="1644015" cy="9510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7817" y="205788"/>
            <a:ext cx="7076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 smtClean="0">
                <a:latin typeface="UTM Avo" panose="02040603050506020204" charset="0"/>
                <a:cs typeface="UTM Avo" panose="02040603050506020204" charset="0"/>
              </a:rPr>
              <a:t>Cất</a:t>
            </a:r>
            <a:r>
              <a:rPr lang="en-GB" sz="3200" b="1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3200" b="1" dirty="0" err="1" smtClean="0">
                <a:latin typeface="UTM Avo" panose="02040603050506020204" charset="0"/>
                <a:cs typeface="UTM Avo" panose="02040603050506020204" charset="0"/>
              </a:rPr>
              <a:t>cánh</a:t>
            </a:r>
            <a:endParaRPr lang="en-GB" sz="3200" b="1" dirty="0"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3" name="Cất cá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4686300"/>
            <a:ext cx="609600" cy="2590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028700"/>
            <a:ext cx="6783705" cy="387048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616710" y="499586"/>
            <a:ext cx="7345680" cy="4355783"/>
            <a:chOff x="1763688" y="666224"/>
            <a:chExt cx="7199136" cy="42097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688" y="1767047"/>
              <a:ext cx="4898507" cy="310896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7904" y="666224"/>
              <a:ext cx="5254920" cy="320040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96" y="971551"/>
            <a:ext cx="7192645" cy="38695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66" y="914400"/>
            <a:ext cx="6025515" cy="38695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224" y="971550"/>
            <a:ext cx="7127875" cy="386953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1500"/>
                            </p:stCondLst>
                            <p:childTnLst>
                              <p:par>
                                <p:cTn id="16" presetID="42" presetClass="exit" presetSubtype="0" fill="hold" nodeType="afterEffect">
                                  <p:stCondLst>
                                    <p:cond delay="5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5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8400"/>
                            </p:stCondLst>
                            <p:childTnLst>
                              <p:par>
                                <p:cTn id="27" presetID="42" presetClass="exit" presetSubtype="0" fill="hold" nodeType="afterEffect">
                                  <p:stCondLst>
                                    <p:cond delay="5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4600"/>
                            </p:stCondLst>
                            <p:childTnLst>
                              <p:par>
                                <p:cTn id="38" presetID="42" presetClass="exit" presetSubtype="0" fill="hold" nodeType="afterEffect">
                                  <p:stCondLst>
                                    <p:cond delay="4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500"/>
                            </p:stCondLst>
                            <p:childTnLst>
                              <p:par>
                                <p:cTn id="49" presetID="42" presetClass="exit" presetSubtype="0" fill="hold" nodeType="afterEffect">
                                  <p:stCondLst>
                                    <p:cond delay="8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494CD74-F7B1-41C7-A1C0-4E209F627EC7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3n\uFFFDr{288BE087-6712-412E-98D9-1DFD503E47EE}&quot;,&quot;C:\\Users\\NHATMINH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Dao duc 1. bai 20 khong noi doi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31AEBC-BD32-4A5C-AB66-6C811DA89B70}:25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0D2958-91FD-4C36-BF14-7153B50446B4}:30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2594ADC-5574-4B4D-8C5B-11E8653E25E2}:30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E1F006-0E68-4C2D-BB1F-AF913FCD5C45}:30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474470-F67A-4FF4-B824-10FC2CF67228}:26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E82DB8-ACF8-41D7-A9A6-C8544E69C2E6}:33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0A6734-E879-41A2-9AC2-F9ACB3375396}:28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1A919C-BF14-484C-A3D9-A41DA2C12634}:26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956EAE-4405-4A7A-AEA7-C63F1F020B17}:34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65AA16-3BB9-4691-BBBC-2A893A745F0E}:33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2F9CFD-83A2-4D6D-932B-98C248714E64}:3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A9469B8-3E93-4E9F-BA26-59817D336B74}:35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BB76411-604D-4ED4-AE9A-E39B8B6DED78}:35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D1E986-CD56-4A11-8EEB-829A0235405E}:27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638E415-B8B8-4219-A1F6-0145190EE315}:27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3B9C9CD-3D82-4703-98CB-C2682C00DD77}:28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B1442D-1644-432C-94A7-119CB94EDCE3}:32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BDEC2B-46F7-49D4-91CB-E2384194DA76}:34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FF9092-4505-41E4-AD37-5036F541FC26}:27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7B43C8-923B-4246-BB1E-0A45655E82FC}:28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DAE89E-E517-4C44-9ED8-853CCDF017AF}:35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19A170-010F-4FA4-B36D-8870118A9B8E}:3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2717A3-EE40-4424-9AE5-F36B1B05259E}: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518D4DE-900B-4D07-9664-B66196BAAB29}:3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9E4A88-4825-45BB-9DEE-16D9FCCB883C}:29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78DAF0-1728-47CF-8EA6-8203AE18710C}:26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07E32E-925C-473C-BBB2-CAE4D5562ADA}:31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02A398-6B7F-45CD-9260-F7352D85ABEC}:26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535</Words>
  <Application>Microsoft Office PowerPoint</Application>
  <PresentationFormat>On-screen Show (16:9)</PresentationFormat>
  <Paragraphs>54</Paragraphs>
  <Slides>28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SimSun</vt:lpstr>
      <vt:lpstr>Arial</vt:lpstr>
      <vt:lpstr>Arial-Rounded</vt:lpstr>
      <vt:lpstr>Calibri</vt:lpstr>
      <vt:lpstr>Lato</vt:lpstr>
      <vt:lpstr>Times New Roman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Dao duc 1. bai 20 khong noi doi</dc:title>
  <dc:creator>TRANG</dc:creator>
  <cp:lastModifiedBy>THANH HƯƠNG</cp:lastModifiedBy>
  <cp:revision>75</cp:revision>
  <dcterms:created xsi:type="dcterms:W3CDTF">2020-08-24T14:29:00Z</dcterms:created>
  <dcterms:modified xsi:type="dcterms:W3CDTF">2024-02-16T13:25:01Z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1033-11.2.0.11029</vt:lpwstr>
  </property>
  <property fmtid="{D5CDD505-2E9C-101B-9397-08002B2CF9AE}" pid="3" name="ICV">
    <vt:lpwstr>0484E888380041B19230278C8E674DBA</vt:lpwstr>
  </property>
</Properties>
</file>