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9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6" r:id="rId18"/>
    <p:sldId id="303" r:id="rId19"/>
    <p:sldId id="305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00FF"/>
    <a:srgbClr val="0066FF"/>
    <a:srgbClr val="0000FF"/>
    <a:srgbClr val="FF00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E11724-6546-48CC-83ED-61FBA9C9661F}" type="datetimeFigureOut">
              <a:rPr lang="en-US"/>
              <a:pPr>
                <a:defRPr/>
              </a:pPr>
              <a:t>19-Mar-24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2D1CD6-68BC-41F8-ADC2-0BFE2794B7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19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1CD6-68BC-41F8-ADC2-0BFE2794B7D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30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77E23-2575-4DBD-A16E-5714487B80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45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1CD6-68BC-41F8-ADC2-0BFE2794B7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23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1CD6-68BC-41F8-ADC2-0BFE2794B7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94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1CD6-68BC-41F8-ADC2-0BFE2794B7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4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1CD6-68BC-41F8-ADC2-0BFE2794B7D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03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1CD6-68BC-41F8-ADC2-0BFE2794B7D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44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1CD6-68BC-41F8-ADC2-0BFE2794B7D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47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1CD6-68BC-41F8-ADC2-0BFE2794B7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46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1CD6-68BC-41F8-ADC2-0BFE2794B7D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582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1CD6-68BC-41F8-ADC2-0BFE2794B7D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03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1CD6-68BC-41F8-ADC2-0BFE2794B7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1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1CD6-68BC-41F8-ADC2-0BFE2794B7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3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1CD6-68BC-41F8-ADC2-0BFE2794B7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1CD6-68BC-41F8-ADC2-0BFE2794B7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67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1CD6-68BC-41F8-ADC2-0BFE2794B7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7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1CD6-68BC-41F8-ADC2-0BFE2794B7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26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1CD6-68BC-41F8-ADC2-0BFE2794B7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07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D1CD6-68BC-41F8-ADC2-0BFE2794B7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7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D932-7711-400D-975B-C3F993CF4721}" type="datetimeFigureOut">
              <a:rPr lang="en-US"/>
              <a:pPr>
                <a:defRPr/>
              </a:pPr>
              <a:t>19-Mar-24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D629E-5EF1-46B0-8E2C-4F4AE8F35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46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78B33-254E-468A-ABBF-FFEEE66D72EC}" type="datetimeFigureOut">
              <a:rPr lang="en-US"/>
              <a:pPr>
                <a:defRPr/>
              </a:pPr>
              <a:t>19-Mar-24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D480D-4583-4292-BCBF-B711C7D7C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6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B8C9B-447F-4D82-9E23-20D6703994A7}" type="datetimeFigureOut">
              <a:rPr lang="en-US"/>
              <a:pPr>
                <a:defRPr/>
              </a:pPr>
              <a:t>19-Mar-24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C5A6-A9D2-41E3-9CE6-8067AF064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1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5F056-B33D-4648-ABF6-A9CF93D5F548}" type="datetimeFigureOut">
              <a:rPr lang="en-US"/>
              <a:pPr>
                <a:defRPr/>
              </a:pPr>
              <a:t>19-Mar-24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E97-BE83-41BB-88B0-B7A76A5EF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1437B-8A58-426E-9A8F-ADA609524D9F}" type="datetimeFigureOut">
              <a:rPr lang="en-US"/>
              <a:pPr>
                <a:defRPr/>
              </a:pPr>
              <a:t>19-Mar-24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7CAC-8E20-4601-8A97-80DA81EDE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F373D-69FD-4E9A-94E1-6BF14C0108D6}" type="datetimeFigureOut">
              <a:rPr lang="en-US"/>
              <a:pPr>
                <a:defRPr/>
              </a:pPr>
              <a:t>19-Mar-24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3BF6-D948-428E-A242-06B590D42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01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D3A6C-6B84-488D-9658-A34C8C176EC8}" type="datetimeFigureOut">
              <a:rPr lang="en-US"/>
              <a:pPr>
                <a:defRPr/>
              </a:pPr>
              <a:t>19-Mar-24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26350-AF44-47F0-A2F3-961F206A6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0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CB8CE-3C88-49F0-B196-AFE3C8532FA9}" type="datetimeFigureOut">
              <a:rPr lang="en-US"/>
              <a:pPr>
                <a:defRPr/>
              </a:pPr>
              <a:t>19-Mar-24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2ADEC-FCD7-4147-A9B3-37CB80DA6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27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BCE7-0D53-41D4-AF76-94E65B94E392}" type="datetimeFigureOut">
              <a:rPr lang="en-US"/>
              <a:pPr>
                <a:defRPr/>
              </a:pPr>
              <a:t>19-Mar-24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DF611-C991-4D26-8ADC-D65ADF083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49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4DDED-4D9B-4B5C-BD5A-C68303E8ED19}" type="datetimeFigureOut">
              <a:rPr lang="en-US"/>
              <a:pPr>
                <a:defRPr/>
              </a:pPr>
              <a:t>19-Mar-24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4D3A-8927-4726-A34E-33A26EAE8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36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BB6E1-4298-4551-8AFC-C20DF68367D4}" type="datetimeFigureOut">
              <a:rPr lang="en-US"/>
              <a:pPr>
                <a:defRPr/>
              </a:pPr>
              <a:t>19-Mar-24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4AC65-7C1D-4A61-8D22-54459F337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2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418EAF-F199-4EDA-ACFA-F9D215EDED4F}" type="datetimeFigureOut">
              <a:rPr lang="en-US"/>
              <a:pPr>
                <a:defRPr/>
              </a:pPr>
              <a:t>19-Mar-24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0B791C-9657-4C5C-BE74-0FEDE1F84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aolua1-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861">
            <a:off x="1447800" y="5257800"/>
            <a:ext cx="17621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aolua1-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113">
            <a:off x="685800" y="4800600"/>
            <a:ext cx="1409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Daolua1-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113">
            <a:off x="0" y="3962400"/>
            <a:ext cx="14081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Daolua1-cop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5113">
            <a:off x="46038" y="3403600"/>
            <a:ext cx="86836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Daolua1-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617">
            <a:off x="0" y="2895600"/>
            <a:ext cx="6334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Daolua1-cop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617">
            <a:off x="0" y="2438400"/>
            <a:ext cx="4921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Daolua1-cop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2906">
            <a:off x="43656" y="2158207"/>
            <a:ext cx="350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9" name="Group 4"/>
          <p:cNvGrpSpPr>
            <a:grpSpLocks/>
          </p:cNvGrpSpPr>
          <p:nvPr/>
        </p:nvGrpSpPr>
        <p:grpSpPr bwMode="auto">
          <a:xfrm rot="10800000">
            <a:off x="0" y="0"/>
            <a:ext cx="1990725" cy="2266950"/>
            <a:chOff x="4176" y="878"/>
            <a:chExt cx="1254" cy="1422"/>
          </a:xfrm>
        </p:grpSpPr>
        <p:sp>
          <p:nvSpPr>
            <p:cNvPr id="15628" name="Freeform 5"/>
            <p:cNvSpPr>
              <a:spLocks/>
            </p:cNvSpPr>
            <p:nvPr/>
          </p:nvSpPr>
          <p:spPr bwMode="auto">
            <a:xfrm>
              <a:off x="5149" y="1189"/>
              <a:ext cx="54" cy="149"/>
            </a:xfrm>
            <a:custGeom>
              <a:avLst/>
              <a:gdLst>
                <a:gd name="T0" fmla="*/ 42 w 54"/>
                <a:gd name="T1" fmla="*/ 149 h 149"/>
                <a:gd name="T2" fmla="*/ 42 w 54"/>
                <a:gd name="T3" fmla="*/ 149 h 149"/>
                <a:gd name="T4" fmla="*/ 42 w 54"/>
                <a:gd name="T5" fmla="*/ 143 h 149"/>
                <a:gd name="T6" fmla="*/ 42 w 54"/>
                <a:gd name="T7" fmla="*/ 143 h 149"/>
                <a:gd name="T8" fmla="*/ 42 w 54"/>
                <a:gd name="T9" fmla="*/ 143 h 149"/>
                <a:gd name="T10" fmla="*/ 48 w 54"/>
                <a:gd name="T11" fmla="*/ 119 h 149"/>
                <a:gd name="T12" fmla="*/ 48 w 54"/>
                <a:gd name="T13" fmla="*/ 96 h 149"/>
                <a:gd name="T14" fmla="*/ 48 w 54"/>
                <a:gd name="T15" fmla="*/ 78 h 149"/>
                <a:gd name="T16" fmla="*/ 36 w 54"/>
                <a:gd name="T17" fmla="*/ 60 h 149"/>
                <a:gd name="T18" fmla="*/ 30 w 54"/>
                <a:gd name="T19" fmla="*/ 42 h 149"/>
                <a:gd name="T20" fmla="*/ 18 w 54"/>
                <a:gd name="T21" fmla="*/ 24 h 149"/>
                <a:gd name="T22" fmla="*/ 6 w 54"/>
                <a:gd name="T23" fmla="*/ 12 h 149"/>
                <a:gd name="T24" fmla="*/ 0 w 54"/>
                <a:gd name="T25" fmla="*/ 0 h 149"/>
                <a:gd name="T26" fmla="*/ 12 w 54"/>
                <a:gd name="T27" fmla="*/ 6 h 149"/>
                <a:gd name="T28" fmla="*/ 24 w 54"/>
                <a:gd name="T29" fmla="*/ 18 h 149"/>
                <a:gd name="T30" fmla="*/ 36 w 54"/>
                <a:gd name="T31" fmla="*/ 36 h 149"/>
                <a:gd name="T32" fmla="*/ 48 w 54"/>
                <a:gd name="T33" fmla="*/ 60 h 149"/>
                <a:gd name="T34" fmla="*/ 54 w 54"/>
                <a:gd name="T35" fmla="*/ 84 h 149"/>
                <a:gd name="T36" fmla="*/ 54 w 54"/>
                <a:gd name="T37" fmla="*/ 107 h 149"/>
                <a:gd name="T38" fmla="*/ 54 w 54"/>
                <a:gd name="T39" fmla="*/ 131 h 149"/>
                <a:gd name="T40" fmla="*/ 42 w 54"/>
                <a:gd name="T41" fmla="*/ 149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49"/>
                <a:gd name="T65" fmla="*/ 54 w 54"/>
                <a:gd name="T66" fmla="*/ 149 h 1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49">
                  <a:moveTo>
                    <a:pt x="42" y="149"/>
                  </a:moveTo>
                  <a:lnTo>
                    <a:pt x="42" y="149"/>
                  </a:lnTo>
                  <a:lnTo>
                    <a:pt x="42" y="143"/>
                  </a:lnTo>
                  <a:lnTo>
                    <a:pt x="48" y="119"/>
                  </a:lnTo>
                  <a:lnTo>
                    <a:pt x="48" y="96"/>
                  </a:lnTo>
                  <a:lnTo>
                    <a:pt x="48" y="78"/>
                  </a:lnTo>
                  <a:lnTo>
                    <a:pt x="36" y="60"/>
                  </a:lnTo>
                  <a:lnTo>
                    <a:pt x="30" y="42"/>
                  </a:lnTo>
                  <a:lnTo>
                    <a:pt x="18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8"/>
                  </a:lnTo>
                  <a:lnTo>
                    <a:pt x="36" y="36"/>
                  </a:lnTo>
                  <a:lnTo>
                    <a:pt x="48" y="60"/>
                  </a:lnTo>
                  <a:lnTo>
                    <a:pt x="54" y="84"/>
                  </a:lnTo>
                  <a:lnTo>
                    <a:pt x="54" y="107"/>
                  </a:lnTo>
                  <a:lnTo>
                    <a:pt x="54" y="131"/>
                  </a:lnTo>
                  <a:lnTo>
                    <a:pt x="42" y="1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9" name="Freeform 6"/>
            <p:cNvSpPr>
              <a:spLocks/>
            </p:cNvSpPr>
            <p:nvPr/>
          </p:nvSpPr>
          <p:spPr bwMode="auto">
            <a:xfrm>
              <a:off x="5125" y="1207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6 w 54"/>
                <a:gd name="T3" fmla="*/ 0 h 12"/>
                <a:gd name="T4" fmla="*/ 12 w 54"/>
                <a:gd name="T5" fmla="*/ 0 h 12"/>
                <a:gd name="T6" fmla="*/ 18 w 54"/>
                <a:gd name="T7" fmla="*/ 0 h 12"/>
                <a:gd name="T8" fmla="*/ 24 w 54"/>
                <a:gd name="T9" fmla="*/ 0 h 12"/>
                <a:gd name="T10" fmla="*/ 30 w 54"/>
                <a:gd name="T11" fmla="*/ 6 h 12"/>
                <a:gd name="T12" fmla="*/ 42 w 54"/>
                <a:gd name="T13" fmla="*/ 6 h 12"/>
                <a:gd name="T14" fmla="*/ 48 w 54"/>
                <a:gd name="T15" fmla="*/ 12 h 12"/>
                <a:gd name="T16" fmla="*/ 54 w 54"/>
                <a:gd name="T17" fmla="*/ 12 h 12"/>
                <a:gd name="T18" fmla="*/ 48 w 54"/>
                <a:gd name="T19" fmla="*/ 12 h 12"/>
                <a:gd name="T20" fmla="*/ 42 w 54"/>
                <a:gd name="T21" fmla="*/ 12 h 12"/>
                <a:gd name="T22" fmla="*/ 30 w 54"/>
                <a:gd name="T23" fmla="*/ 12 h 12"/>
                <a:gd name="T24" fmla="*/ 24 w 54"/>
                <a:gd name="T25" fmla="*/ 6 h 12"/>
                <a:gd name="T26" fmla="*/ 18 w 54"/>
                <a:gd name="T27" fmla="*/ 6 h 12"/>
                <a:gd name="T28" fmla="*/ 12 w 54"/>
                <a:gd name="T29" fmla="*/ 6 h 12"/>
                <a:gd name="T30" fmla="*/ 6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0" name="Freeform 7"/>
            <p:cNvSpPr>
              <a:spLocks/>
            </p:cNvSpPr>
            <p:nvPr/>
          </p:nvSpPr>
          <p:spPr bwMode="auto">
            <a:xfrm>
              <a:off x="5125" y="1219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6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12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30 w 60"/>
                <a:gd name="T25" fmla="*/ 6 h 12"/>
                <a:gd name="T26" fmla="*/ 18 w 60"/>
                <a:gd name="T27" fmla="*/ 6 h 12"/>
                <a:gd name="T28" fmla="*/ 12 w 60"/>
                <a:gd name="T29" fmla="*/ 6 h 12"/>
                <a:gd name="T30" fmla="*/ 6 w 60"/>
                <a:gd name="T31" fmla="*/ 0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1" name="Freeform 8"/>
            <p:cNvSpPr>
              <a:spLocks/>
            </p:cNvSpPr>
            <p:nvPr/>
          </p:nvSpPr>
          <p:spPr bwMode="auto">
            <a:xfrm>
              <a:off x="5131" y="1243"/>
              <a:ext cx="66" cy="12"/>
            </a:xfrm>
            <a:custGeom>
              <a:avLst/>
              <a:gdLst>
                <a:gd name="T0" fmla="*/ 0 w 66"/>
                <a:gd name="T1" fmla="*/ 0 h 12"/>
                <a:gd name="T2" fmla="*/ 6 w 66"/>
                <a:gd name="T3" fmla="*/ 0 h 12"/>
                <a:gd name="T4" fmla="*/ 12 w 66"/>
                <a:gd name="T5" fmla="*/ 0 h 12"/>
                <a:gd name="T6" fmla="*/ 18 w 66"/>
                <a:gd name="T7" fmla="*/ 0 h 12"/>
                <a:gd name="T8" fmla="*/ 30 w 66"/>
                <a:gd name="T9" fmla="*/ 0 h 12"/>
                <a:gd name="T10" fmla="*/ 42 w 66"/>
                <a:gd name="T11" fmla="*/ 6 h 12"/>
                <a:gd name="T12" fmla="*/ 54 w 66"/>
                <a:gd name="T13" fmla="*/ 6 h 12"/>
                <a:gd name="T14" fmla="*/ 60 w 66"/>
                <a:gd name="T15" fmla="*/ 6 h 12"/>
                <a:gd name="T16" fmla="*/ 66 w 66"/>
                <a:gd name="T17" fmla="*/ 12 h 12"/>
                <a:gd name="T18" fmla="*/ 60 w 66"/>
                <a:gd name="T19" fmla="*/ 12 h 12"/>
                <a:gd name="T20" fmla="*/ 54 w 66"/>
                <a:gd name="T21" fmla="*/ 12 h 12"/>
                <a:gd name="T22" fmla="*/ 42 w 66"/>
                <a:gd name="T23" fmla="*/ 12 h 12"/>
                <a:gd name="T24" fmla="*/ 30 w 66"/>
                <a:gd name="T25" fmla="*/ 12 h 12"/>
                <a:gd name="T26" fmla="*/ 18 w 66"/>
                <a:gd name="T27" fmla="*/ 6 h 12"/>
                <a:gd name="T28" fmla="*/ 12 w 66"/>
                <a:gd name="T29" fmla="*/ 6 h 12"/>
                <a:gd name="T30" fmla="*/ 6 w 66"/>
                <a:gd name="T31" fmla="*/ 6 h 12"/>
                <a:gd name="T32" fmla="*/ 0 w 66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12"/>
                <a:gd name="T53" fmla="*/ 66 w 6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2" name="Freeform 9"/>
            <p:cNvSpPr>
              <a:spLocks/>
            </p:cNvSpPr>
            <p:nvPr/>
          </p:nvSpPr>
          <p:spPr bwMode="auto">
            <a:xfrm>
              <a:off x="5143" y="1261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6 w 54"/>
                <a:gd name="T5" fmla="*/ 0 h 6"/>
                <a:gd name="T6" fmla="*/ 18 w 54"/>
                <a:gd name="T7" fmla="*/ 0 h 6"/>
                <a:gd name="T8" fmla="*/ 24 w 54"/>
                <a:gd name="T9" fmla="*/ 0 h 6"/>
                <a:gd name="T10" fmla="*/ 36 w 54"/>
                <a:gd name="T11" fmla="*/ 0 h 6"/>
                <a:gd name="T12" fmla="*/ 42 w 54"/>
                <a:gd name="T13" fmla="*/ 0 h 6"/>
                <a:gd name="T14" fmla="*/ 54 w 54"/>
                <a:gd name="T15" fmla="*/ 6 h 6"/>
                <a:gd name="T16" fmla="*/ 54 w 54"/>
                <a:gd name="T17" fmla="*/ 6 h 6"/>
                <a:gd name="T18" fmla="*/ 54 w 54"/>
                <a:gd name="T19" fmla="*/ 6 h 6"/>
                <a:gd name="T20" fmla="*/ 42 w 54"/>
                <a:gd name="T21" fmla="*/ 6 h 6"/>
                <a:gd name="T22" fmla="*/ 36 w 54"/>
                <a:gd name="T23" fmla="*/ 6 h 6"/>
                <a:gd name="T24" fmla="*/ 24 w 54"/>
                <a:gd name="T25" fmla="*/ 6 h 6"/>
                <a:gd name="T26" fmla="*/ 18 w 54"/>
                <a:gd name="T27" fmla="*/ 6 h 6"/>
                <a:gd name="T28" fmla="*/ 6 w 54"/>
                <a:gd name="T29" fmla="*/ 6 h 6"/>
                <a:gd name="T30" fmla="*/ 0 w 54"/>
                <a:gd name="T31" fmla="*/ 0 h 6"/>
                <a:gd name="T32" fmla="*/ 0 w 5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6"/>
                <a:gd name="T53" fmla="*/ 54 w 5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3" name="Freeform 10"/>
            <p:cNvSpPr>
              <a:spLocks/>
            </p:cNvSpPr>
            <p:nvPr/>
          </p:nvSpPr>
          <p:spPr bwMode="auto">
            <a:xfrm>
              <a:off x="5155" y="1287"/>
              <a:ext cx="48" cy="5"/>
            </a:xfrm>
            <a:custGeom>
              <a:avLst/>
              <a:gdLst>
                <a:gd name="T0" fmla="*/ 0 w 48"/>
                <a:gd name="T1" fmla="*/ 5 h 5"/>
                <a:gd name="T2" fmla="*/ 0 w 48"/>
                <a:gd name="T3" fmla="*/ 5 h 5"/>
                <a:gd name="T4" fmla="*/ 6 w 48"/>
                <a:gd name="T5" fmla="*/ 0 h 5"/>
                <a:gd name="T6" fmla="*/ 12 w 48"/>
                <a:gd name="T7" fmla="*/ 0 h 5"/>
                <a:gd name="T8" fmla="*/ 18 w 48"/>
                <a:gd name="T9" fmla="*/ 0 h 5"/>
                <a:gd name="T10" fmla="*/ 30 w 48"/>
                <a:gd name="T11" fmla="*/ 0 h 5"/>
                <a:gd name="T12" fmla="*/ 36 w 48"/>
                <a:gd name="T13" fmla="*/ 0 h 5"/>
                <a:gd name="T14" fmla="*/ 42 w 48"/>
                <a:gd name="T15" fmla="*/ 5 h 5"/>
                <a:gd name="T16" fmla="*/ 48 w 48"/>
                <a:gd name="T17" fmla="*/ 5 h 5"/>
                <a:gd name="T18" fmla="*/ 42 w 48"/>
                <a:gd name="T19" fmla="*/ 5 h 5"/>
                <a:gd name="T20" fmla="*/ 36 w 48"/>
                <a:gd name="T21" fmla="*/ 5 h 5"/>
                <a:gd name="T22" fmla="*/ 30 w 48"/>
                <a:gd name="T23" fmla="*/ 5 h 5"/>
                <a:gd name="T24" fmla="*/ 18 w 48"/>
                <a:gd name="T25" fmla="*/ 5 h 5"/>
                <a:gd name="T26" fmla="*/ 12 w 48"/>
                <a:gd name="T27" fmla="*/ 5 h 5"/>
                <a:gd name="T28" fmla="*/ 6 w 48"/>
                <a:gd name="T29" fmla="*/ 5 h 5"/>
                <a:gd name="T30" fmla="*/ 0 w 48"/>
                <a:gd name="T31" fmla="*/ 5 h 5"/>
                <a:gd name="T32" fmla="*/ 0 w 4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5"/>
                <a:gd name="T53" fmla="*/ 48 w 4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5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48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30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4" name="Freeform 11"/>
            <p:cNvSpPr>
              <a:spLocks/>
            </p:cNvSpPr>
            <p:nvPr/>
          </p:nvSpPr>
          <p:spPr bwMode="auto">
            <a:xfrm>
              <a:off x="5173" y="1326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0 h 6"/>
                <a:gd name="T6" fmla="*/ 6 w 24"/>
                <a:gd name="T7" fmla="*/ 0 h 6"/>
                <a:gd name="T8" fmla="*/ 12 w 24"/>
                <a:gd name="T9" fmla="*/ 0 h 6"/>
                <a:gd name="T10" fmla="*/ 12 w 24"/>
                <a:gd name="T11" fmla="*/ 0 h 6"/>
                <a:gd name="T12" fmla="*/ 18 w 24"/>
                <a:gd name="T13" fmla="*/ 0 h 6"/>
                <a:gd name="T14" fmla="*/ 24 w 24"/>
                <a:gd name="T15" fmla="*/ 0 h 6"/>
                <a:gd name="T16" fmla="*/ 24 w 24"/>
                <a:gd name="T17" fmla="*/ 0 h 6"/>
                <a:gd name="T18" fmla="*/ 18 w 24"/>
                <a:gd name="T19" fmla="*/ 0 h 6"/>
                <a:gd name="T20" fmla="*/ 18 w 24"/>
                <a:gd name="T21" fmla="*/ 0 h 6"/>
                <a:gd name="T22" fmla="*/ 12 w 24"/>
                <a:gd name="T23" fmla="*/ 0 h 6"/>
                <a:gd name="T24" fmla="*/ 6 w 24"/>
                <a:gd name="T25" fmla="*/ 6 h 6"/>
                <a:gd name="T26" fmla="*/ 6 w 24"/>
                <a:gd name="T27" fmla="*/ 6 h 6"/>
                <a:gd name="T28" fmla="*/ 0 w 24"/>
                <a:gd name="T29" fmla="*/ 6 h 6"/>
                <a:gd name="T30" fmla="*/ 0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5" name="Freeform 12"/>
            <p:cNvSpPr>
              <a:spLocks/>
            </p:cNvSpPr>
            <p:nvPr/>
          </p:nvSpPr>
          <p:spPr bwMode="auto">
            <a:xfrm>
              <a:off x="5125" y="1195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0 w 42"/>
                <a:gd name="T3" fmla="*/ 0 h 12"/>
                <a:gd name="T4" fmla="*/ 6 w 42"/>
                <a:gd name="T5" fmla="*/ 0 h 12"/>
                <a:gd name="T6" fmla="*/ 12 w 42"/>
                <a:gd name="T7" fmla="*/ 0 h 12"/>
                <a:gd name="T8" fmla="*/ 18 w 42"/>
                <a:gd name="T9" fmla="*/ 0 h 12"/>
                <a:gd name="T10" fmla="*/ 24 w 42"/>
                <a:gd name="T11" fmla="*/ 0 h 12"/>
                <a:gd name="T12" fmla="*/ 30 w 42"/>
                <a:gd name="T13" fmla="*/ 6 h 12"/>
                <a:gd name="T14" fmla="*/ 36 w 42"/>
                <a:gd name="T15" fmla="*/ 6 h 12"/>
                <a:gd name="T16" fmla="*/ 42 w 42"/>
                <a:gd name="T17" fmla="*/ 12 h 12"/>
                <a:gd name="T18" fmla="*/ 36 w 42"/>
                <a:gd name="T19" fmla="*/ 12 h 12"/>
                <a:gd name="T20" fmla="*/ 30 w 42"/>
                <a:gd name="T21" fmla="*/ 6 h 12"/>
                <a:gd name="T22" fmla="*/ 24 w 42"/>
                <a:gd name="T23" fmla="*/ 6 h 12"/>
                <a:gd name="T24" fmla="*/ 18 w 42"/>
                <a:gd name="T25" fmla="*/ 6 h 12"/>
                <a:gd name="T26" fmla="*/ 12 w 42"/>
                <a:gd name="T27" fmla="*/ 6 h 12"/>
                <a:gd name="T28" fmla="*/ 6 w 42"/>
                <a:gd name="T29" fmla="*/ 6 h 12"/>
                <a:gd name="T30" fmla="*/ 0 w 42"/>
                <a:gd name="T31" fmla="*/ 0 h 12"/>
                <a:gd name="T32" fmla="*/ 0 w 4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6" name="Freeform 13"/>
            <p:cNvSpPr>
              <a:spLocks/>
            </p:cNvSpPr>
            <p:nvPr/>
          </p:nvSpPr>
          <p:spPr bwMode="auto">
            <a:xfrm>
              <a:off x="5131" y="1232"/>
              <a:ext cx="60" cy="14"/>
            </a:xfrm>
            <a:custGeom>
              <a:avLst/>
              <a:gdLst>
                <a:gd name="T0" fmla="*/ 0 w 60"/>
                <a:gd name="T1" fmla="*/ 0 h 12"/>
                <a:gd name="T2" fmla="*/ 0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32 h 12"/>
                <a:gd name="T12" fmla="*/ 48 w 60"/>
                <a:gd name="T13" fmla="*/ 32 h 12"/>
                <a:gd name="T14" fmla="*/ 54 w 60"/>
                <a:gd name="T15" fmla="*/ 32 h 12"/>
                <a:gd name="T16" fmla="*/ 60 w 60"/>
                <a:gd name="T17" fmla="*/ 65 h 12"/>
                <a:gd name="T18" fmla="*/ 54 w 60"/>
                <a:gd name="T19" fmla="*/ 65 h 12"/>
                <a:gd name="T20" fmla="*/ 48 w 60"/>
                <a:gd name="T21" fmla="*/ 65 h 12"/>
                <a:gd name="T22" fmla="*/ 36 w 60"/>
                <a:gd name="T23" fmla="*/ 65 h 12"/>
                <a:gd name="T24" fmla="*/ 24 w 60"/>
                <a:gd name="T25" fmla="*/ 65 h 12"/>
                <a:gd name="T26" fmla="*/ 18 w 60"/>
                <a:gd name="T27" fmla="*/ 32 h 12"/>
                <a:gd name="T28" fmla="*/ 6 w 60"/>
                <a:gd name="T29" fmla="*/ 32 h 12"/>
                <a:gd name="T30" fmla="*/ 0 w 60"/>
                <a:gd name="T31" fmla="*/ 32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7" name="Freeform 14"/>
            <p:cNvSpPr>
              <a:spLocks/>
            </p:cNvSpPr>
            <p:nvPr/>
          </p:nvSpPr>
          <p:spPr bwMode="auto">
            <a:xfrm>
              <a:off x="5149" y="1273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0 w 54"/>
                <a:gd name="T3" fmla="*/ 6 h 12"/>
                <a:gd name="T4" fmla="*/ 6 w 54"/>
                <a:gd name="T5" fmla="*/ 6 h 12"/>
                <a:gd name="T6" fmla="*/ 12 w 54"/>
                <a:gd name="T7" fmla="*/ 0 h 12"/>
                <a:gd name="T8" fmla="*/ 24 w 54"/>
                <a:gd name="T9" fmla="*/ 0 h 12"/>
                <a:gd name="T10" fmla="*/ 30 w 54"/>
                <a:gd name="T11" fmla="*/ 0 h 12"/>
                <a:gd name="T12" fmla="*/ 36 w 54"/>
                <a:gd name="T13" fmla="*/ 6 h 12"/>
                <a:gd name="T14" fmla="*/ 48 w 54"/>
                <a:gd name="T15" fmla="*/ 6 h 12"/>
                <a:gd name="T16" fmla="*/ 54 w 54"/>
                <a:gd name="T17" fmla="*/ 12 h 12"/>
                <a:gd name="T18" fmla="*/ 48 w 54"/>
                <a:gd name="T19" fmla="*/ 6 h 12"/>
                <a:gd name="T20" fmla="*/ 42 w 54"/>
                <a:gd name="T21" fmla="*/ 6 h 12"/>
                <a:gd name="T22" fmla="*/ 30 w 54"/>
                <a:gd name="T23" fmla="*/ 12 h 12"/>
                <a:gd name="T24" fmla="*/ 24 w 54"/>
                <a:gd name="T25" fmla="*/ 12 h 12"/>
                <a:gd name="T26" fmla="*/ 12 w 54"/>
                <a:gd name="T27" fmla="*/ 12 h 12"/>
                <a:gd name="T28" fmla="*/ 6 w 54"/>
                <a:gd name="T29" fmla="*/ 12 h 12"/>
                <a:gd name="T30" fmla="*/ 0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8" name="Freeform 15"/>
            <p:cNvSpPr>
              <a:spLocks/>
            </p:cNvSpPr>
            <p:nvPr/>
          </p:nvSpPr>
          <p:spPr bwMode="auto">
            <a:xfrm>
              <a:off x="5155" y="1296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6 w 48"/>
                <a:gd name="T3" fmla="*/ 0 h 6"/>
                <a:gd name="T4" fmla="*/ 6 w 48"/>
                <a:gd name="T5" fmla="*/ 0 h 6"/>
                <a:gd name="T6" fmla="*/ 18 w 48"/>
                <a:gd name="T7" fmla="*/ 0 h 6"/>
                <a:gd name="T8" fmla="*/ 24 w 48"/>
                <a:gd name="T9" fmla="*/ 0 h 6"/>
                <a:gd name="T10" fmla="*/ 30 w 48"/>
                <a:gd name="T11" fmla="*/ 0 h 6"/>
                <a:gd name="T12" fmla="*/ 36 w 48"/>
                <a:gd name="T13" fmla="*/ 6 h 6"/>
                <a:gd name="T14" fmla="*/ 42 w 48"/>
                <a:gd name="T15" fmla="*/ 6 h 6"/>
                <a:gd name="T16" fmla="*/ 48 w 48"/>
                <a:gd name="T17" fmla="*/ 6 h 6"/>
                <a:gd name="T18" fmla="*/ 42 w 48"/>
                <a:gd name="T19" fmla="*/ 6 h 6"/>
                <a:gd name="T20" fmla="*/ 36 w 48"/>
                <a:gd name="T21" fmla="*/ 6 h 6"/>
                <a:gd name="T22" fmla="*/ 30 w 48"/>
                <a:gd name="T23" fmla="*/ 6 h 6"/>
                <a:gd name="T24" fmla="*/ 24 w 48"/>
                <a:gd name="T25" fmla="*/ 6 h 6"/>
                <a:gd name="T26" fmla="*/ 18 w 48"/>
                <a:gd name="T27" fmla="*/ 6 h 6"/>
                <a:gd name="T28" fmla="*/ 12 w 48"/>
                <a:gd name="T29" fmla="*/ 6 h 6"/>
                <a:gd name="T30" fmla="*/ 6 w 48"/>
                <a:gd name="T31" fmla="*/ 6 h 6"/>
                <a:gd name="T32" fmla="*/ 0 w 48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6"/>
                <a:gd name="T53" fmla="*/ 48 w 48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39" name="Freeform 16"/>
            <p:cNvSpPr>
              <a:spLocks/>
            </p:cNvSpPr>
            <p:nvPr/>
          </p:nvSpPr>
          <p:spPr bwMode="auto">
            <a:xfrm>
              <a:off x="5173" y="1308"/>
              <a:ext cx="24" cy="12"/>
            </a:xfrm>
            <a:custGeom>
              <a:avLst/>
              <a:gdLst>
                <a:gd name="T0" fmla="*/ 0 w 24"/>
                <a:gd name="T1" fmla="*/ 6 h 12"/>
                <a:gd name="T2" fmla="*/ 0 w 24"/>
                <a:gd name="T3" fmla="*/ 6 h 12"/>
                <a:gd name="T4" fmla="*/ 6 w 24"/>
                <a:gd name="T5" fmla="*/ 6 h 12"/>
                <a:gd name="T6" fmla="*/ 6 w 24"/>
                <a:gd name="T7" fmla="*/ 6 h 12"/>
                <a:gd name="T8" fmla="*/ 12 w 24"/>
                <a:gd name="T9" fmla="*/ 6 h 12"/>
                <a:gd name="T10" fmla="*/ 18 w 24"/>
                <a:gd name="T11" fmla="*/ 0 h 12"/>
                <a:gd name="T12" fmla="*/ 24 w 24"/>
                <a:gd name="T13" fmla="*/ 6 h 12"/>
                <a:gd name="T14" fmla="*/ 24 w 24"/>
                <a:gd name="T15" fmla="*/ 6 h 12"/>
                <a:gd name="T16" fmla="*/ 24 w 24"/>
                <a:gd name="T17" fmla="*/ 6 h 12"/>
                <a:gd name="T18" fmla="*/ 24 w 24"/>
                <a:gd name="T19" fmla="*/ 6 h 12"/>
                <a:gd name="T20" fmla="*/ 18 w 24"/>
                <a:gd name="T21" fmla="*/ 6 h 12"/>
                <a:gd name="T22" fmla="*/ 12 w 24"/>
                <a:gd name="T23" fmla="*/ 6 h 12"/>
                <a:gd name="T24" fmla="*/ 12 w 24"/>
                <a:gd name="T25" fmla="*/ 6 h 12"/>
                <a:gd name="T26" fmla="*/ 6 w 24"/>
                <a:gd name="T27" fmla="*/ 12 h 12"/>
                <a:gd name="T28" fmla="*/ 0 w 24"/>
                <a:gd name="T29" fmla="*/ 12 h 12"/>
                <a:gd name="T30" fmla="*/ 0 w 24"/>
                <a:gd name="T31" fmla="*/ 12 h 12"/>
                <a:gd name="T32" fmla="*/ 0 w 2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0" name="Freeform 17"/>
            <p:cNvSpPr>
              <a:spLocks/>
            </p:cNvSpPr>
            <p:nvPr/>
          </p:nvSpPr>
          <p:spPr bwMode="auto">
            <a:xfrm>
              <a:off x="5131" y="1183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12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6 h 12"/>
                <a:gd name="T12" fmla="*/ 0 w 30"/>
                <a:gd name="T13" fmla="*/ 6 h 12"/>
                <a:gd name="T14" fmla="*/ 0 w 30"/>
                <a:gd name="T15" fmla="*/ 6 h 12"/>
                <a:gd name="T16" fmla="*/ 0 w 30"/>
                <a:gd name="T17" fmla="*/ 0 h 12"/>
                <a:gd name="T18" fmla="*/ 0 w 30"/>
                <a:gd name="T19" fmla="*/ 0 h 12"/>
                <a:gd name="T20" fmla="*/ 6 w 30"/>
                <a:gd name="T21" fmla="*/ 0 h 12"/>
                <a:gd name="T22" fmla="*/ 6 w 30"/>
                <a:gd name="T23" fmla="*/ 0 h 12"/>
                <a:gd name="T24" fmla="*/ 12 w 30"/>
                <a:gd name="T25" fmla="*/ 0 h 12"/>
                <a:gd name="T26" fmla="*/ 18 w 30"/>
                <a:gd name="T27" fmla="*/ 6 h 12"/>
                <a:gd name="T28" fmla="*/ 24 w 30"/>
                <a:gd name="T29" fmla="*/ 6 h 12"/>
                <a:gd name="T30" fmla="*/ 24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1" name="Freeform 18"/>
            <p:cNvSpPr>
              <a:spLocks/>
            </p:cNvSpPr>
            <p:nvPr/>
          </p:nvSpPr>
          <p:spPr bwMode="auto">
            <a:xfrm>
              <a:off x="5155" y="1171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0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2" name="Freeform 19"/>
            <p:cNvSpPr>
              <a:spLocks/>
            </p:cNvSpPr>
            <p:nvPr/>
          </p:nvSpPr>
          <p:spPr bwMode="auto">
            <a:xfrm>
              <a:off x="5137" y="1165"/>
              <a:ext cx="12" cy="24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18 h 24"/>
                <a:gd name="T4" fmla="*/ 6 w 12"/>
                <a:gd name="T5" fmla="*/ 6 h 24"/>
                <a:gd name="T6" fmla="*/ 6 w 12"/>
                <a:gd name="T7" fmla="*/ 0 h 24"/>
                <a:gd name="T8" fmla="*/ 0 w 12"/>
                <a:gd name="T9" fmla="*/ 0 h 24"/>
                <a:gd name="T10" fmla="*/ 0 w 12"/>
                <a:gd name="T11" fmla="*/ 0 h 24"/>
                <a:gd name="T12" fmla="*/ 0 w 12"/>
                <a:gd name="T13" fmla="*/ 6 h 24"/>
                <a:gd name="T14" fmla="*/ 0 w 12"/>
                <a:gd name="T15" fmla="*/ 6 h 24"/>
                <a:gd name="T16" fmla="*/ 0 w 12"/>
                <a:gd name="T17" fmla="*/ 12 h 24"/>
                <a:gd name="T18" fmla="*/ 6 w 12"/>
                <a:gd name="T19" fmla="*/ 12 h 24"/>
                <a:gd name="T20" fmla="*/ 6 w 12"/>
                <a:gd name="T21" fmla="*/ 18 h 24"/>
                <a:gd name="T22" fmla="*/ 12 w 12"/>
                <a:gd name="T23" fmla="*/ 18 h 24"/>
                <a:gd name="T24" fmla="*/ 12 w 1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4"/>
                <a:gd name="T41" fmla="*/ 12 w 1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4">
                  <a:moveTo>
                    <a:pt x="12" y="24"/>
                  </a:moveTo>
                  <a:lnTo>
                    <a:pt x="12" y="18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3" name="Freeform 20"/>
            <p:cNvSpPr>
              <a:spLocks/>
            </p:cNvSpPr>
            <p:nvPr/>
          </p:nvSpPr>
          <p:spPr bwMode="auto">
            <a:xfrm>
              <a:off x="5197" y="1308"/>
              <a:ext cx="36" cy="6"/>
            </a:xfrm>
            <a:custGeom>
              <a:avLst/>
              <a:gdLst>
                <a:gd name="T0" fmla="*/ 0 w 36"/>
                <a:gd name="T1" fmla="*/ 6 h 6"/>
                <a:gd name="T2" fmla="*/ 6 w 36"/>
                <a:gd name="T3" fmla="*/ 6 h 6"/>
                <a:gd name="T4" fmla="*/ 6 w 36"/>
                <a:gd name="T5" fmla="*/ 0 h 6"/>
                <a:gd name="T6" fmla="*/ 12 w 36"/>
                <a:gd name="T7" fmla="*/ 0 h 6"/>
                <a:gd name="T8" fmla="*/ 18 w 36"/>
                <a:gd name="T9" fmla="*/ 0 h 6"/>
                <a:gd name="T10" fmla="*/ 24 w 36"/>
                <a:gd name="T11" fmla="*/ 0 h 6"/>
                <a:gd name="T12" fmla="*/ 30 w 36"/>
                <a:gd name="T13" fmla="*/ 0 h 6"/>
                <a:gd name="T14" fmla="*/ 30 w 36"/>
                <a:gd name="T15" fmla="*/ 6 h 6"/>
                <a:gd name="T16" fmla="*/ 36 w 36"/>
                <a:gd name="T17" fmla="*/ 6 h 6"/>
                <a:gd name="T18" fmla="*/ 36 w 36"/>
                <a:gd name="T19" fmla="*/ 6 h 6"/>
                <a:gd name="T20" fmla="*/ 30 w 36"/>
                <a:gd name="T21" fmla="*/ 6 h 6"/>
                <a:gd name="T22" fmla="*/ 24 w 36"/>
                <a:gd name="T23" fmla="*/ 6 h 6"/>
                <a:gd name="T24" fmla="*/ 18 w 36"/>
                <a:gd name="T25" fmla="*/ 6 h 6"/>
                <a:gd name="T26" fmla="*/ 18 w 36"/>
                <a:gd name="T27" fmla="*/ 6 h 6"/>
                <a:gd name="T28" fmla="*/ 12 w 36"/>
                <a:gd name="T29" fmla="*/ 6 h 6"/>
                <a:gd name="T30" fmla="*/ 6 w 36"/>
                <a:gd name="T31" fmla="*/ 6 h 6"/>
                <a:gd name="T32" fmla="*/ 0 w 36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6"/>
                <a:gd name="T53" fmla="*/ 36 w 3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4" name="Freeform 21"/>
            <p:cNvSpPr>
              <a:spLocks/>
            </p:cNvSpPr>
            <p:nvPr/>
          </p:nvSpPr>
          <p:spPr bwMode="auto">
            <a:xfrm>
              <a:off x="5191" y="132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6 w 30"/>
                <a:gd name="T3" fmla="*/ 0 h 18"/>
                <a:gd name="T4" fmla="*/ 6 w 30"/>
                <a:gd name="T5" fmla="*/ 6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2 h 18"/>
                <a:gd name="T18" fmla="*/ 30 w 30"/>
                <a:gd name="T19" fmla="*/ 18 h 18"/>
                <a:gd name="T20" fmla="*/ 30 w 30"/>
                <a:gd name="T21" fmla="*/ 18 h 18"/>
                <a:gd name="T22" fmla="*/ 24 w 30"/>
                <a:gd name="T23" fmla="*/ 12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5" name="Freeform 22"/>
            <p:cNvSpPr>
              <a:spLocks/>
            </p:cNvSpPr>
            <p:nvPr/>
          </p:nvSpPr>
          <p:spPr bwMode="auto">
            <a:xfrm>
              <a:off x="5203" y="1296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0 w 30"/>
                <a:gd name="T5" fmla="*/ 6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24 w 30"/>
                <a:gd name="T15" fmla="*/ 0 h 6"/>
                <a:gd name="T16" fmla="*/ 30 w 30"/>
                <a:gd name="T17" fmla="*/ 6 h 6"/>
                <a:gd name="T18" fmla="*/ 30 w 30"/>
                <a:gd name="T19" fmla="*/ 6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6" name="Freeform 23"/>
            <p:cNvSpPr>
              <a:spLocks/>
            </p:cNvSpPr>
            <p:nvPr/>
          </p:nvSpPr>
          <p:spPr bwMode="auto">
            <a:xfrm>
              <a:off x="5203" y="1287"/>
              <a:ext cx="30" cy="5"/>
            </a:xfrm>
            <a:custGeom>
              <a:avLst/>
              <a:gdLst>
                <a:gd name="T0" fmla="*/ 0 w 30"/>
                <a:gd name="T1" fmla="*/ 5 h 5"/>
                <a:gd name="T2" fmla="*/ 0 w 30"/>
                <a:gd name="T3" fmla="*/ 5 h 5"/>
                <a:gd name="T4" fmla="*/ 6 w 30"/>
                <a:gd name="T5" fmla="*/ 5 h 5"/>
                <a:gd name="T6" fmla="*/ 12 w 30"/>
                <a:gd name="T7" fmla="*/ 0 h 5"/>
                <a:gd name="T8" fmla="*/ 12 w 30"/>
                <a:gd name="T9" fmla="*/ 0 h 5"/>
                <a:gd name="T10" fmla="*/ 18 w 30"/>
                <a:gd name="T11" fmla="*/ 0 h 5"/>
                <a:gd name="T12" fmla="*/ 24 w 30"/>
                <a:gd name="T13" fmla="*/ 0 h 5"/>
                <a:gd name="T14" fmla="*/ 30 w 30"/>
                <a:gd name="T15" fmla="*/ 0 h 5"/>
                <a:gd name="T16" fmla="*/ 30 w 30"/>
                <a:gd name="T17" fmla="*/ 0 h 5"/>
                <a:gd name="T18" fmla="*/ 30 w 30"/>
                <a:gd name="T19" fmla="*/ 0 h 5"/>
                <a:gd name="T20" fmla="*/ 30 w 30"/>
                <a:gd name="T21" fmla="*/ 5 h 5"/>
                <a:gd name="T22" fmla="*/ 24 w 30"/>
                <a:gd name="T23" fmla="*/ 5 h 5"/>
                <a:gd name="T24" fmla="*/ 18 w 30"/>
                <a:gd name="T25" fmla="*/ 5 h 5"/>
                <a:gd name="T26" fmla="*/ 12 w 30"/>
                <a:gd name="T27" fmla="*/ 5 h 5"/>
                <a:gd name="T28" fmla="*/ 6 w 30"/>
                <a:gd name="T29" fmla="*/ 5 h 5"/>
                <a:gd name="T30" fmla="*/ 0 w 30"/>
                <a:gd name="T31" fmla="*/ 5 h 5"/>
                <a:gd name="T32" fmla="*/ 0 w 30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"/>
                <a:gd name="T53" fmla="*/ 30 w 30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7" name="Freeform 24"/>
            <p:cNvSpPr>
              <a:spLocks/>
            </p:cNvSpPr>
            <p:nvPr/>
          </p:nvSpPr>
          <p:spPr bwMode="auto">
            <a:xfrm>
              <a:off x="5197" y="1273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6 h 12"/>
                <a:gd name="T4" fmla="*/ 12 w 36"/>
                <a:gd name="T5" fmla="*/ 6 h 12"/>
                <a:gd name="T6" fmla="*/ 18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0 h 12"/>
                <a:gd name="T20" fmla="*/ 30 w 36"/>
                <a:gd name="T21" fmla="*/ 0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6 h 12"/>
                <a:gd name="T28" fmla="*/ 12 w 36"/>
                <a:gd name="T29" fmla="*/ 6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8" name="Freeform 25"/>
            <p:cNvSpPr>
              <a:spLocks/>
            </p:cNvSpPr>
            <p:nvPr/>
          </p:nvSpPr>
          <p:spPr bwMode="auto">
            <a:xfrm>
              <a:off x="5197" y="124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6 h 24"/>
                <a:gd name="T14" fmla="*/ 30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2 h 24"/>
                <a:gd name="T26" fmla="*/ 18 w 36"/>
                <a:gd name="T27" fmla="*/ 18 h 24"/>
                <a:gd name="T28" fmla="*/ 12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49" name="Freeform 26"/>
            <p:cNvSpPr>
              <a:spLocks/>
            </p:cNvSpPr>
            <p:nvPr/>
          </p:nvSpPr>
          <p:spPr bwMode="auto">
            <a:xfrm>
              <a:off x="5191" y="1232"/>
              <a:ext cx="36" cy="26"/>
            </a:xfrm>
            <a:custGeom>
              <a:avLst/>
              <a:gdLst>
                <a:gd name="T0" fmla="*/ 0 w 36"/>
                <a:gd name="T1" fmla="*/ 58 h 24"/>
                <a:gd name="T2" fmla="*/ 6 w 36"/>
                <a:gd name="T3" fmla="*/ 58 h 24"/>
                <a:gd name="T4" fmla="*/ 6 w 36"/>
                <a:gd name="T5" fmla="*/ 44 h 24"/>
                <a:gd name="T6" fmla="*/ 12 w 36"/>
                <a:gd name="T7" fmla="*/ 28 h 24"/>
                <a:gd name="T8" fmla="*/ 18 w 36"/>
                <a:gd name="T9" fmla="*/ 17 h 24"/>
                <a:gd name="T10" fmla="*/ 24 w 36"/>
                <a:gd name="T11" fmla="*/ 17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17 h 24"/>
                <a:gd name="T20" fmla="*/ 30 w 36"/>
                <a:gd name="T21" fmla="*/ 17 h 24"/>
                <a:gd name="T22" fmla="*/ 24 w 36"/>
                <a:gd name="T23" fmla="*/ 28 h 24"/>
                <a:gd name="T24" fmla="*/ 18 w 36"/>
                <a:gd name="T25" fmla="*/ 44 h 24"/>
                <a:gd name="T26" fmla="*/ 12 w 36"/>
                <a:gd name="T27" fmla="*/ 44 h 24"/>
                <a:gd name="T28" fmla="*/ 6 w 36"/>
                <a:gd name="T29" fmla="*/ 58 h 24"/>
                <a:gd name="T30" fmla="*/ 6 w 36"/>
                <a:gd name="T31" fmla="*/ 58 h 24"/>
                <a:gd name="T32" fmla="*/ 0 w 36"/>
                <a:gd name="T33" fmla="*/ 58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0" name="Freeform 27"/>
            <p:cNvSpPr>
              <a:spLocks/>
            </p:cNvSpPr>
            <p:nvPr/>
          </p:nvSpPr>
          <p:spPr bwMode="auto">
            <a:xfrm>
              <a:off x="5185" y="1214"/>
              <a:ext cx="36" cy="32"/>
            </a:xfrm>
            <a:custGeom>
              <a:avLst/>
              <a:gdLst>
                <a:gd name="T0" fmla="*/ 0 w 36"/>
                <a:gd name="T1" fmla="*/ 61 h 30"/>
                <a:gd name="T2" fmla="*/ 6 w 36"/>
                <a:gd name="T3" fmla="*/ 50 h 30"/>
                <a:gd name="T4" fmla="*/ 6 w 36"/>
                <a:gd name="T5" fmla="*/ 35 h 30"/>
                <a:gd name="T6" fmla="*/ 12 w 36"/>
                <a:gd name="T7" fmla="*/ 23 h 30"/>
                <a:gd name="T8" fmla="*/ 18 w 36"/>
                <a:gd name="T9" fmla="*/ 6 h 30"/>
                <a:gd name="T10" fmla="*/ 24 w 36"/>
                <a:gd name="T11" fmla="*/ 0 h 30"/>
                <a:gd name="T12" fmla="*/ 30 w 36"/>
                <a:gd name="T13" fmla="*/ 0 h 30"/>
                <a:gd name="T14" fmla="*/ 36 w 36"/>
                <a:gd name="T15" fmla="*/ 0 h 30"/>
                <a:gd name="T16" fmla="*/ 36 w 36"/>
                <a:gd name="T17" fmla="*/ 0 h 30"/>
                <a:gd name="T18" fmla="*/ 36 w 36"/>
                <a:gd name="T19" fmla="*/ 0 h 30"/>
                <a:gd name="T20" fmla="*/ 36 w 36"/>
                <a:gd name="T21" fmla="*/ 6 h 30"/>
                <a:gd name="T22" fmla="*/ 30 w 36"/>
                <a:gd name="T23" fmla="*/ 23 h 30"/>
                <a:gd name="T24" fmla="*/ 24 w 36"/>
                <a:gd name="T25" fmla="*/ 23 h 30"/>
                <a:gd name="T26" fmla="*/ 18 w 36"/>
                <a:gd name="T27" fmla="*/ 35 h 30"/>
                <a:gd name="T28" fmla="*/ 12 w 36"/>
                <a:gd name="T29" fmla="*/ 50 h 30"/>
                <a:gd name="T30" fmla="*/ 6 w 36"/>
                <a:gd name="T31" fmla="*/ 50 h 30"/>
                <a:gd name="T32" fmla="*/ 0 w 36"/>
                <a:gd name="T33" fmla="*/ 61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30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1" name="Freeform 28"/>
            <p:cNvSpPr>
              <a:spLocks/>
            </p:cNvSpPr>
            <p:nvPr/>
          </p:nvSpPr>
          <p:spPr bwMode="auto">
            <a:xfrm>
              <a:off x="5179" y="1195"/>
              <a:ext cx="36" cy="36"/>
            </a:xfrm>
            <a:custGeom>
              <a:avLst/>
              <a:gdLst>
                <a:gd name="T0" fmla="*/ 0 w 36"/>
                <a:gd name="T1" fmla="*/ 36 h 36"/>
                <a:gd name="T2" fmla="*/ 6 w 36"/>
                <a:gd name="T3" fmla="*/ 30 h 36"/>
                <a:gd name="T4" fmla="*/ 6 w 36"/>
                <a:gd name="T5" fmla="*/ 24 h 36"/>
                <a:gd name="T6" fmla="*/ 12 w 36"/>
                <a:gd name="T7" fmla="*/ 18 h 36"/>
                <a:gd name="T8" fmla="*/ 12 w 36"/>
                <a:gd name="T9" fmla="*/ 12 h 36"/>
                <a:gd name="T10" fmla="*/ 18 w 36"/>
                <a:gd name="T11" fmla="*/ 6 h 36"/>
                <a:gd name="T12" fmla="*/ 24 w 36"/>
                <a:gd name="T13" fmla="*/ 0 h 36"/>
                <a:gd name="T14" fmla="*/ 30 w 36"/>
                <a:gd name="T15" fmla="*/ 0 h 36"/>
                <a:gd name="T16" fmla="*/ 36 w 36"/>
                <a:gd name="T17" fmla="*/ 0 h 36"/>
                <a:gd name="T18" fmla="*/ 36 w 36"/>
                <a:gd name="T19" fmla="*/ 0 h 36"/>
                <a:gd name="T20" fmla="*/ 30 w 36"/>
                <a:gd name="T21" fmla="*/ 6 h 36"/>
                <a:gd name="T22" fmla="*/ 30 w 36"/>
                <a:gd name="T23" fmla="*/ 6 h 36"/>
                <a:gd name="T24" fmla="*/ 24 w 36"/>
                <a:gd name="T25" fmla="*/ 12 h 36"/>
                <a:gd name="T26" fmla="*/ 18 w 36"/>
                <a:gd name="T27" fmla="*/ 18 h 36"/>
                <a:gd name="T28" fmla="*/ 12 w 36"/>
                <a:gd name="T29" fmla="*/ 24 h 36"/>
                <a:gd name="T30" fmla="*/ 6 w 36"/>
                <a:gd name="T31" fmla="*/ 30 h 36"/>
                <a:gd name="T32" fmla="*/ 0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36"/>
                  </a:move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2" name="Freeform 29"/>
            <p:cNvSpPr>
              <a:spLocks/>
            </p:cNvSpPr>
            <p:nvPr/>
          </p:nvSpPr>
          <p:spPr bwMode="auto">
            <a:xfrm>
              <a:off x="5179" y="1183"/>
              <a:ext cx="12" cy="36"/>
            </a:xfrm>
            <a:custGeom>
              <a:avLst/>
              <a:gdLst>
                <a:gd name="T0" fmla="*/ 12 w 12"/>
                <a:gd name="T1" fmla="*/ 0 h 36"/>
                <a:gd name="T2" fmla="*/ 12 w 12"/>
                <a:gd name="T3" fmla="*/ 0 h 36"/>
                <a:gd name="T4" fmla="*/ 12 w 12"/>
                <a:gd name="T5" fmla="*/ 6 h 36"/>
                <a:gd name="T6" fmla="*/ 12 w 12"/>
                <a:gd name="T7" fmla="*/ 12 h 36"/>
                <a:gd name="T8" fmla="*/ 6 w 12"/>
                <a:gd name="T9" fmla="*/ 18 h 36"/>
                <a:gd name="T10" fmla="*/ 6 w 12"/>
                <a:gd name="T11" fmla="*/ 24 h 36"/>
                <a:gd name="T12" fmla="*/ 0 w 12"/>
                <a:gd name="T13" fmla="*/ 30 h 36"/>
                <a:gd name="T14" fmla="*/ 0 w 12"/>
                <a:gd name="T15" fmla="*/ 30 h 36"/>
                <a:gd name="T16" fmla="*/ 0 w 12"/>
                <a:gd name="T17" fmla="*/ 36 h 36"/>
                <a:gd name="T18" fmla="*/ 0 w 12"/>
                <a:gd name="T19" fmla="*/ 30 h 36"/>
                <a:gd name="T20" fmla="*/ 0 w 12"/>
                <a:gd name="T21" fmla="*/ 24 h 36"/>
                <a:gd name="T22" fmla="*/ 0 w 12"/>
                <a:gd name="T23" fmla="*/ 18 h 36"/>
                <a:gd name="T24" fmla="*/ 0 w 12"/>
                <a:gd name="T25" fmla="*/ 12 h 36"/>
                <a:gd name="T26" fmla="*/ 6 w 12"/>
                <a:gd name="T27" fmla="*/ 6 h 36"/>
                <a:gd name="T28" fmla="*/ 6 w 12"/>
                <a:gd name="T29" fmla="*/ 0 h 36"/>
                <a:gd name="T30" fmla="*/ 12 w 12"/>
                <a:gd name="T31" fmla="*/ 0 h 36"/>
                <a:gd name="T32" fmla="*/ 12 w 1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36"/>
                <a:gd name="T53" fmla="*/ 12 w 1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36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3" name="Freeform 30"/>
            <p:cNvSpPr>
              <a:spLocks/>
            </p:cNvSpPr>
            <p:nvPr/>
          </p:nvSpPr>
          <p:spPr bwMode="auto">
            <a:xfrm>
              <a:off x="5167" y="1165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6 h 42"/>
                <a:gd name="T4" fmla="*/ 12 w 12"/>
                <a:gd name="T5" fmla="*/ 6 h 42"/>
                <a:gd name="T6" fmla="*/ 12 w 12"/>
                <a:gd name="T7" fmla="*/ 12 h 42"/>
                <a:gd name="T8" fmla="*/ 6 w 12"/>
                <a:gd name="T9" fmla="*/ 18 h 42"/>
                <a:gd name="T10" fmla="*/ 6 w 12"/>
                <a:gd name="T11" fmla="*/ 30 h 42"/>
                <a:gd name="T12" fmla="*/ 6 w 12"/>
                <a:gd name="T13" fmla="*/ 36 h 42"/>
                <a:gd name="T14" fmla="*/ 0 w 12"/>
                <a:gd name="T15" fmla="*/ 36 h 42"/>
                <a:gd name="T16" fmla="*/ 0 w 12"/>
                <a:gd name="T17" fmla="*/ 42 h 42"/>
                <a:gd name="T18" fmla="*/ 0 w 12"/>
                <a:gd name="T19" fmla="*/ 36 h 42"/>
                <a:gd name="T20" fmla="*/ 0 w 12"/>
                <a:gd name="T21" fmla="*/ 30 h 42"/>
                <a:gd name="T22" fmla="*/ 0 w 12"/>
                <a:gd name="T23" fmla="*/ 24 h 42"/>
                <a:gd name="T24" fmla="*/ 0 w 12"/>
                <a:gd name="T25" fmla="*/ 18 h 42"/>
                <a:gd name="T26" fmla="*/ 6 w 12"/>
                <a:gd name="T27" fmla="*/ 12 h 42"/>
                <a:gd name="T28" fmla="*/ 6 w 12"/>
                <a:gd name="T29" fmla="*/ 6 h 42"/>
                <a:gd name="T30" fmla="*/ 12 w 12"/>
                <a:gd name="T31" fmla="*/ 0 h 42"/>
                <a:gd name="T32" fmla="*/ 12 w 12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42"/>
                <a:gd name="T53" fmla="*/ 12 w 1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42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4" name="Freeform 31"/>
            <p:cNvSpPr>
              <a:spLocks/>
            </p:cNvSpPr>
            <p:nvPr/>
          </p:nvSpPr>
          <p:spPr bwMode="auto">
            <a:xfrm>
              <a:off x="5197" y="1053"/>
              <a:ext cx="42" cy="198"/>
            </a:xfrm>
            <a:custGeom>
              <a:avLst/>
              <a:gdLst>
                <a:gd name="T0" fmla="*/ 36 w 42"/>
                <a:gd name="T1" fmla="*/ 192 h 198"/>
                <a:gd name="T2" fmla="*/ 36 w 42"/>
                <a:gd name="T3" fmla="*/ 192 h 198"/>
                <a:gd name="T4" fmla="*/ 42 w 42"/>
                <a:gd name="T5" fmla="*/ 198 h 198"/>
                <a:gd name="T6" fmla="*/ 42 w 42"/>
                <a:gd name="T7" fmla="*/ 198 h 198"/>
                <a:gd name="T8" fmla="*/ 42 w 42"/>
                <a:gd name="T9" fmla="*/ 198 h 198"/>
                <a:gd name="T10" fmla="*/ 30 w 42"/>
                <a:gd name="T11" fmla="*/ 168 h 198"/>
                <a:gd name="T12" fmla="*/ 18 w 42"/>
                <a:gd name="T13" fmla="*/ 138 h 198"/>
                <a:gd name="T14" fmla="*/ 12 w 42"/>
                <a:gd name="T15" fmla="*/ 114 h 198"/>
                <a:gd name="T16" fmla="*/ 12 w 42"/>
                <a:gd name="T17" fmla="*/ 84 h 198"/>
                <a:gd name="T18" fmla="*/ 6 w 42"/>
                <a:gd name="T19" fmla="*/ 60 h 198"/>
                <a:gd name="T20" fmla="*/ 6 w 42"/>
                <a:gd name="T21" fmla="*/ 36 h 198"/>
                <a:gd name="T22" fmla="*/ 6 w 42"/>
                <a:gd name="T23" fmla="*/ 18 h 198"/>
                <a:gd name="T24" fmla="*/ 12 w 42"/>
                <a:gd name="T25" fmla="*/ 0 h 198"/>
                <a:gd name="T26" fmla="*/ 6 w 42"/>
                <a:gd name="T27" fmla="*/ 12 h 198"/>
                <a:gd name="T28" fmla="*/ 6 w 42"/>
                <a:gd name="T29" fmla="*/ 36 h 198"/>
                <a:gd name="T30" fmla="*/ 0 w 42"/>
                <a:gd name="T31" fmla="*/ 60 h 198"/>
                <a:gd name="T32" fmla="*/ 6 w 42"/>
                <a:gd name="T33" fmla="*/ 90 h 198"/>
                <a:gd name="T34" fmla="*/ 6 w 42"/>
                <a:gd name="T35" fmla="*/ 120 h 198"/>
                <a:gd name="T36" fmla="*/ 12 w 42"/>
                <a:gd name="T37" fmla="*/ 150 h 198"/>
                <a:gd name="T38" fmla="*/ 24 w 42"/>
                <a:gd name="T39" fmla="*/ 174 h 198"/>
                <a:gd name="T40" fmla="*/ 36 w 42"/>
                <a:gd name="T41" fmla="*/ 19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98"/>
                <a:gd name="T65" fmla="*/ 42 w 42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98">
                  <a:moveTo>
                    <a:pt x="36" y="192"/>
                  </a:moveTo>
                  <a:lnTo>
                    <a:pt x="36" y="192"/>
                  </a:lnTo>
                  <a:lnTo>
                    <a:pt x="42" y="198"/>
                  </a:lnTo>
                  <a:lnTo>
                    <a:pt x="30" y="168"/>
                  </a:lnTo>
                  <a:lnTo>
                    <a:pt x="18" y="138"/>
                  </a:lnTo>
                  <a:lnTo>
                    <a:pt x="12" y="114"/>
                  </a:lnTo>
                  <a:lnTo>
                    <a:pt x="12" y="84"/>
                  </a:lnTo>
                  <a:lnTo>
                    <a:pt x="6" y="60"/>
                  </a:lnTo>
                  <a:lnTo>
                    <a:pt x="6" y="36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6" y="90"/>
                  </a:lnTo>
                  <a:lnTo>
                    <a:pt x="6" y="120"/>
                  </a:lnTo>
                  <a:lnTo>
                    <a:pt x="12" y="150"/>
                  </a:lnTo>
                  <a:lnTo>
                    <a:pt x="24" y="174"/>
                  </a:lnTo>
                  <a:lnTo>
                    <a:pt x="36" y="1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5" name="Freeform 32"/>
            <p:cNvSpPr>
              <a:spLocks/>
            </p:cNvSpPr>
            <p:nvPr/>
          </p:nvSpPr>
          <p:spPr bwMode="auto">
            <a:xfrm>
              <a:off x="5203" y="1063"/>
              <a:ext cx="30" cy="30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0 h 30"/>
                <a:gd name="T4" fmla="*/ 24 w 30"/>
                <a:gd name="T5" fmla="*/ 0 h 30"/>
                <a:gd name="T6" fmla="*/ 18 w 30"/>
                <a:gd name="T7" fmla="*/ 0 h 30"/>
                <a:gd name="T8" fmla="*/ 18 w 30"/>
                <a:gd name="T9" fmla="*/ 6 h 30"/>
                <a:gd name="T10" fmla="*/ 12 w 30"/>
                <a:gd name="T11" fmla="*/ 12 h 30"/>
                <a:gd name="T12" fmla="*/ 6 w 30"/>
                <a:gd name="T13" fmla="*/ 12 h 30"/>
                <a:gd name="T14" fmla="*/ 0 w 30"/>
                <a:gd name="T15" fmla="*/ 24 h 30"/>
                <a:gd name="T16" fmla="*/ 0 w 30"/>
                <a:gd name="T17" fmla="*/ 30 h 30"/>
                <a:gd name="T18" fmla="*/ 6 w 30"/>
                <a:gd name="T19" fmla="*/ 24 h 30"/>
                <a:gd name="T20" fmla="*/ 6 w 30"/>
                <a:gd name="T21" fmla="*/ 18 h 30"/>
                <a:gd name="T22" fmla="*/ 12 w 30"/>
                <a:gd name="T23" fmla="*/ 18 h 30"/>
                <a:gd name="T24" fmla="*/ 18 w 30"/>
                <a:gd name="T25" fmla="*/ 12 h 30"/>
                <a:gd name="T26" fmla="*/ 24 w 30"/>
                <a:gd name="T27" fmla="*/ 12 h 30"/>
                <a:gd name="T28" fmla="*/ 24 w 30"/>
                <a:gd name="T29" fmla="*/ 6 h 30"/>
                <a:gd name="T30" fmla="*/ 30 w 30"/>
                <a:gd name="T31" fmla="*/ 0 h 30"/>
                <a:gd name="T32" fmla="*/ 30 w 3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0"/>
                <a:gd name="T53" fmla="*/ 30 w 30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6" name="Freeform 33"/>
            <p:cNvSpPr>
              <a:spLocks/>
            </p:cNvSpPr>
            <p:nvPr/>
          </p:nvSpPr>
          <p:spPr bwMode="auto">
            <a:xfrm>
              <a:off x="5203" y="1087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6 h 36"/>
                <a:gd name="T6" fmla="*/ 24 w 30"/>
                <a:gd name="T7" fmla="*/ 6 h 36"/>
                <a:gd name="T8" fmla="*/ 18 w 30"/>
                <a:gd name="T9" fmla="*/ 12 h 36"/>
                <a:gd name="T10" fmla="*/ 12 w 30"/>
                <a:gd name="T11" fmla="*/ 18 h 36"/>
                <a:gd name="T12" fmla="*/ 6 w 30"/>
                <a:gd name="T13" fmla="*/ 24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6 h 36"/>
                <a:gd name="T20" fmla="*/ 6 w 30"/>
                <a:gd name="T21" fmla="*/ 30 h 36"/>
                <a:gd name="T22" fmla="*/ 12 w 30"/>
                <a:gd name="T23" fmla="*/ 30 h 36"/>
                <a:gd name="T24" fmla="*/ 18 w 30"/>
                <a:gd name="T25" fmla="*/ 24 h 36"/>
                <a:gd name="T26" fmla="*/ 24 w 30"/>
                <a:gd name="T27" fmla="*/ 18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7" name="Freeform 34"/>
            <p:cNvSpPr>
              <a:spLocks/>
            </p:cNvSpPr>
            <p:nvPr/>
          </p:nvSpPr>
          <p:spPr bwMode="auto">
            <a:xfrm>
              <a:off x="5203" y="1111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30 h 30"/>
                <a:gd name="T22" fmla="*/ 12 w 36"/>
                <a:gd name="T23" fmla="*/ 24 h 30"/>
                <a:gd name="T24" fmla="*/ 24 w 36"/>
                <a:gd name="T25" fmla="*/ 18 h 30"/>
                <a:gd name="T26" fmla="*/ 30 w 36"/>
                <a:gd name="T27" fmla="*/ 12 h 30"/>
                <a:gd name="T28" fmla="*/ 36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8" name="Freeform 35"/>
            <p:cNvSpPr>
              <a:spLocks/>
            </p:cNvSpPr>
            <p:nvPr/>
          </p:nvSpPr>
          <p:spPr bwMode="auto">
            <a:xfrm>
              <a:off x="5209" y="1147"/>
              <a:ext cx="36" cy="30"/>
            </a:xfrm>
            <a:custGeom>
              <a:avLst/>
              <a:gdLst>
                <a:gd name="T0" fmla="*/ 36 w 36"/>
                <a:gd name="T1" fmla="*/ 6 h 30"/>
                <a:gd name="T2" fmla="*/ 30 w 36"/>
                <a:gd name="T3" fmla="*/ 0 h 30"/>
                <a:gd name="T4" fmla="*/ 24 w 36"/>
                <a:gd name="T5" fmla="*/ 6 h 30"/>
                <a:gd name="T6" fmla="*/ 24 w 36"/>
                <a:gd name="T7" fmla="*/ 6 h 30"/>
                <a:gd name="T8" fmla="*/ 18 w 36"/>
                <a:gd name="T9" fmla="*/ 12 h 30"/>
                <a:gd name="T10" fmla="*/ 6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24 h 30"/>
                <a:gd name="T22" fmla="*/ 12 w 36"/>
                <a:gd name="T23" fmla="*/ 24 h 30"/>
                <a:gd name="T24" fmla="*/ 18 w 36"/>
                <a:gd name="T25" fmla="*/ 18 h 30"/>
                <a:gd name="T26" fmla="*/ 24 w 36"/>
                <a:gd name="T27" fmla="*/ 12 h 30"/>
                <a:gd name="T28" fmla="*/ 30 w 36"/>
                <a:gd name="T29" fmla="*/ 12 h 30"/>
                <a:gd name="T30" fmla="*/ 30 w 36"/>
                <a:gd name="T31" fmla="*/ 6 h 30"/>
                <a:gd name="T32" fmla="*/ 36 w 36"/>
                <a:gd name="T33" fmla="*/ 6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59" name="Freeform 36"/>
            <p:cNvSpPr>
              <a:spLocks/>
            </p:cNvSpPr>
            <p:nvPr/>
          </p:nvSpPr>
          <p:spPr bwMode="auto">
            <a:xfrm>
              <a:off x="5209" y="1171"/>
              <a:ext cx="36" cy="18"/>
            </a:xfrm>
            <a:custGeom>
              <a:avLst/>
              <a:gdLst>
                <a:gd name="T0" fmla="*/ 36 w 36"/>
                <a:gd name="T1" fmla="*/ 0 h 18"/>
                <a:gd name="T2" fmla="*/ 30 w 36"/>
                <a:gd name="T3" fmla="*/ 0 h 18"/>
                <a:gd name="T4" fmla="*/ 30 w 36"/>
                <a:gd name="T5" fmla="*/ 0 h 18"/>
                <a:gd name="T6" fmla="*/ 24 w 36"/>
                <a:gd name="T7" fmla="*/ 0 h 18"/>
                <a:gd name="T8" fmla="*/ 18 w 36"/>
                <a:gd name="T9" fmla="*/ 0 h 18"/>
                <a:gd name="T10" fmla="*/ 12 w 36"/>
                <a:gd name="T11" fmla="*/ 6 h 18"/>
                <a:gd name="T12" fmla="*/ 6 w 36"/>
                <a:gd name="T13" fmla="*/ 6 h 18"/>
                <a:gd name="T14" fmla="*/ 6 w 36"/>
                <a:gd name="T15" fmla="*/ 12 h 18"/>
                <a:gd name="T16" fmla="*/ 0 w 36"/>
                <a:gd name="T17" fmla="*/ 18 h 18"/>
                <a:gd name="T18" fmla="*/ 6 w 36"/>
                <a:gd name="T19" fmla="*/ 18 h 18"/>
                <a:gd name="T20" fmla="*/ 12 w 36"/>
                <a:gd name="T21" fmla="*/ 18 h 18"/>
                <a:gd name="T22" fmla="*/ 18 w 36"/>
                <a:gd name="T23" fmla="*/ 12 h 18"/>
                <a:gd name="T24" fmla="*/ 18 w 36"/>
                <a:gd name="T25" fmla="*/ 12 h 18"/>
                <a:gd name="T26" fmla="*/ 24 w 36"/>
                <a:gd name="T27" fmla="*/ 12 h 18"/>
                <a:gd name="T28" fmla="*/ 30 w 36"/>
                <a:gd name="T29" fmla="*/ 6 h 18"/>
                <a:gd name="T30" fmla="*/ 36 w 36"/>
                <a:gd name="T31" fmla="*/ 6 h 18"/>
                <a:gd name="T32" fmla="*/ 36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0" name="Freeform 37"/>
            <p:cNvSpPr>
              <a:spLocks/>
            </p:cNvSpPr>
            <p:nvPr/>
          </p:nvSpPr>
          <p:spPr bwMode="auto">
            <a:xfrm>
              <a:off x="5221" y="1207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24 w 24"/>
                <a:gd name="T5" fmla="*/ 0 h 12"/>
                <a:gd name="T6" fmla="*/ 18 w 24"/>
                <a:gd name="T7" fmla="*/ 0 h 12"/>
                <a:gd name="T8" fmla="*/ 12 w 24"/>
                <a:gd name="T9" fmla="*/ 0 h 12"/>
                <a:gd name="T10" fmla="*/ 6 w 24"/>
                <a:gd name="T11" fmla="*/ 6 h 12"/>
                <a:gd name="T12" fmla="*/ 6 w 24"/>
                <a:gd name="T13" fmla="*/ 6 h 12"/>
                <a:gd name="T14" fmla="*/ 0 w 24"/>
                <a:gd name="T15" fmla="*/ 12 h 12"/>
                <a:gd name="T16" fmla="*/ 0 w 24"/>
                <a:gd name="T17" fmla="*/ 12 h 12"/>
                <a:gd name="T18" fmla="*/ 6 w 24"/>
                <a:gd name="T19" fmla="*/ 12 h 12"/>
                <a:gd name="T20" fmla="*/ 6 w 24"/>
                <a:gd name="T21" fmla="*/ 12 h 12"/>
                <a:gd name="T22" fmla="*/ 12 w 24"/>
                <a:gd name="T23" fmla="*/ 12 h 12"/>
                <a:gd name="T24" fmla="*/ 18 w 24"/>
                <a:gd name="T25" fmla="*/ 6 h 12"/>
                <a:gd name="T26" fmla="*/ 18 w 24"/>
                <a:gd name="T27" fmla="*/ 6 h 12"/>
                <a:gd name="T28" fmla="*/ 24 w 24"/>
                <a:gd name="T29" fmla="*/ 6 h 12"/>
                <a:gd name="T30" fmla="*/ 24 w 24"/>
                <a:gd name="T31" fmla="*/ 0 h 12"/>
                <a:gd name="T32" fmla="*/ 24 w 24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1" name="Freeform 38"/>
            <p:cNvSpPr>
              <a:spLocks/>
            </p:cNvSpPr>
            <p:nvPr/>
          </p:nvSpPr>
          <p:spPr bwMode="auto">
            <a:xfrm>
              <a:off x="5227" y="1226"/>
              <a:ext cx="18" cy="14"/>
            </a:xfrm>
            <a:custGeom>
              <a:avLst/>
              <a:gdLst>
                <a:gd name="T0" fmla="*/ 18 w 18"/>
                <a:gd name="T1" fmla="*/ 0 h 12"/>
                <a:gd name="T2" fmla="*/ 12 w 18"/>
                <a:gd name="T3" fmla="*/ 0 h 12"/>
                <a:gd name="T4" fmla="*/ 12 w 18"/>
                <a:gd name="T5" fmla="*/ 0 h 12"/>
                <a:gd name="T6" fmla="*/ 12 w 18"/>
                <a:gd name="T7" fmla="*/ 0 h 12"/>
                <a:gd name="T8" fmla="*/ 6 w 18"/>
                <a:gd name="T9" fmla="*/ 0 h 12"/>
                <a:gd name="T10" fmla="*/ 6 w 18"/>
                <a:gd name="T11" fmla="*/ 0 h 12"/>
                <a:gd name="T12" fmla="*/ 0 w 18"/>
                <a:gd name="T13" fmla="*/ 32 h 12"/>
                <a:gd name="T14" fmla="*/ 0 w 18"/>
                <a:gd name="T15" fmla="*/ 32 h 12"/>
                <a:gd name="T16" fmla="*/ 0 w 18"/>
                <a:gd name="T17" fmla="*/ 65 h 12"/>
                <a:gd name="T18" fmla="*/ 0 w 18"/>
                <a:gd name="T19" fmla="*/ 32 h 12"/>
                <a:gd name="T20" fmla="*/ 6 w 18"/>
                <a:gd name="T21" fmla="*/ 32 h 12"/>
                <a:gd name="T22" fmla="*/ 6 w 18"/>
                <a:gd name="T23" fmla="*/ 32 h 12"/>
                <a:gd name="T24" fmla="*/ 12 w 18"/>
                <a:gd name="T25" fmla="*/ 32 h 12"/>
                <a:gd name="T26" fmla="*/ 12 w 18"/>
                <a:gd name="T27" fmla="*/ 0 h 12"/>
                <a:gd name="T28" fmla="*/ 18 w 18"/>
                <a:gd name="T29" fmla="*/ 0 h 12"/>
                <a:gd name="T30" fmla="*/ 18 w 18"/>
                <a:gd name="T31" fmla="*/ 0 h 12"/>
                <a:gd name="T32" fmla="*/ 18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2" name="Freeform 39"/>
            <p:cNvSpPr>
              <a:spLocks/>
            </p:cNvSpPr>
            <p:nvPr/>
          </p:nvSpPr>
          <p:spPr bwMode="auto">
            <a:xfrm>
              <a:off x="5203" y="1075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0 h 36"/>
                <a:gd name="T6" fmla="*/ 18 w 30"/>
                <a:gd name="T7" fmla="*/ 6 h 36"/>
                <a:gd name="T8" fmla="*/ 18 w 30"/>
                <a:gd name="T9" fmla="*/ 12 h 36"/>
                <a:gd name="T10" fmla="*/ 12 w 30"/>
                <a:gd name="T11" fmla="*/ 12 h 36"/>
                <a:gd name="T12" fmla="*/ 6 w 30"/>
                <a:gd name="T13" fmla="*/ 18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0 h 36"/>
                <a:gd name="T20" fmla="*/ 6 w 30"/>
                <a:gd name="T21" fmla="*/ 30 h 36"/>
                <a:gd name="T22" fmla="*/ 12 w 30"/>
                <a:gd name="T23" fmla="*/ 24 h 36"/>
                <a:gd name="T24" fmla="*/ 18 w 30"/>
                <a:gd name="T25" fmla="*/ 18 h 36"/>
                <a:gd name="T26" fmla="*/ 24 w 30"/>
                <a:gd name="T27" fmla="*/ 12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3" name="Freeform 40"/>
            <p:cNvSpPr>
              <a:spLocks/>
            </p:cNvSpPr>
            <p:nvPr/>
          </p:nvSpPr>
          <p:spPr bwMode="auto">
            <a:xfrm>
              <a:off x="5203" y="1051"/>
              <a:ext cx="24" cy="24"/>
            </a:xfrm>
            <a:custGeom>
              <a:avLst/>
              <a:gdLst>
                <a:gd name="T0" fmla="*/ 24 w 24"/>
                <a:gd name="T1" fmla="*/ 0 h 24"/>
                <a:gd name="T2" fmla="*/ 24 w 24"/>
                <a:gd name="T3" fmla="*/ 0 h 24"/>
                <a:gd name="T4" fmla="*/ 24 w 24"/>
                <a:gd name="T5" fmla="*/ 0 h 24"/>
                <a:gd name="T6" fmla="*/ 18 w 24"/>
                <a:gd name="T7" fmla="*/ 0 h 24"/>
                <a:gd name="T8" fmla="*/ 12 w 24"/>
                <a:gd name="T9" fmla="*/ 0 h 24"/>
                <a:gd name="T10" fmla="*/ 12 w 24"/>
                <a:gd name="T11" fmla="*/ 6 h 24"/>
                <a:gd name="T12" fmla="*/ 6 w 24"/>
                <a:gd name="T13" fmla="*/ 12 h 24"/>
                <a:gd name="T14" fmla="*/ 0 w 24"/>
                <a:gd name="T15" fmla="*/ 18 h 24"/>
                <a:gd name="T16" fmla="*/ 0 w 24"/>
                <a:gd name="T17" fmla="*/ 24 h 24"/>
                <a:gd name="T18" fmla="*/ 6 w 24"/>
                <a:gd name="T19" fmla="*/ 18 h 24"/>
                <a:gd name="T20" fmla="*/ 6 w 24"/>
                <a:gd name="T21" fmla="*/ 18 h 24"/>
                <a:gd name="T22" fmla="*/ 12 w 24"/>
                <a:gd name="T23" fmla="*/ 12 h 24"/>
                <a:gd name="T24" fmla="*/ 18 w 24"/>
                <a:gd name="T25" fmla="*/ 12 h 24"/>
                <a:gd name="T26" fmla="*/ 18 w 24"/>
                <a:gd name="T27" fmla="*/ 6 h 24"/>
                <a:gd name="T28" fmla="*/ 24 w 24"/>
                <a:gd name="T29" fmla="*/ 6 h 24"/>
                <a:gd name="T30" fmla="*/ 24 w 24"/>
                <a:gd name="T31" fmla="*/ 0 h 24"/>
                <a:gd name="T32" fmla="*/ 24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4" name="Freeform 41"/>
            <p:cNvSpPr>
              <a:spLocks/>
            </p:cNvSpPr>
            <p:nvPr/>
          </p:nvSpPr>
          <p:spPr bwMode="auto">
            <a:xfrm>
              <a:off x="5203" y="1135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6 w 36"/>
                <a:gd name="T19" fmla="*/ 24 h 30"/>
                <a:gd name="T20" fmla="*/ 6 w 36"/>
                <a:gd name="T21" fmla="*/ 24 h 30"/>
                <a:gd name="T22" fmla="*/ 12 w 36"/>
                <a:gd name="T23" fmla="*/ 18 h 30"/>
                <a:gd name="T24" fmla="*/ 24 w 36"/>
                <a:gd name="T25" fmla="*/ 18 h 30"/>
                <a:gd name="T26" fmla="*/ 24 w 36"/>
                <a:gd name="T27" fmla="*/ 12 h 30"/>
                <a:gd name="T28" fmla="*/ 30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5" name="Freeform 42"/>
            <p:cNvSpPr>
              <a:spLocks/>
            </p:cNvSpPr>
            <p:nvPr/>
          </p:nvSpPr>
          <p:spPr bwMode="auto">
            <a:xfrm>
              <a:off x="5215" y="1189"/>
              <a:ext cx="30" cy="18"/>
            </a:xfrm>
            <a:custGeom>
              <a:avLst/>
              <a:gdLst>
                <a:gd name="T0" fmla="*/ 30 w 30"/>
                <a:gd name="T1" fmla="*/ 0 h 18"/>
                <a:gd name="T2" fmla="*/ 30 w 30"/>
                <a:gd name="T3" fmla="*/ 0 h 18"/>
                <a:gd name="T4" fmla="*/ 24 w 30"/>
                <a:gd name="T5" fmla="*/ 0 h 18"/>
                <a:gd name="T6" fmla="*/ 18 w 30"/>
                <a:gd name="T7" fmla="*/ 0 h 18"/>
                <a:gd name="T8" fmla="*/ 12 w 30"/>
                <a:gd name="T9" fmla="*/ 0 h 18"/>
                <a:gd name="T10" fmla="*/ 12 w 30"/>
                <a:gd name="T11" fmla="*/ 6 h 18"/>
                <a:gd name="T12" fmla="*/ 6 w 30"/>
                <a:gd name="T13" fmla="*/ 12 h 18"/>
                <a:gd name="T14" fmla="*/ 0 w 30"/>
                <a:gd name="T15" fmla="*/ 12 h 18"/>
                <a:gd name="T16" fmla="*/ 0 w 30"/>
                <a:gd name="T17" fmla="*/ 18 h 18"/>
                <a:gd name="T18" fmla="*/ 0 w 30"/>
                <a:gd name="T19" fmla="*/ 18 h 18"/>
                <a:gd name="T20" fmla="*/ 6 w 30"/>
                <a:gd name="T21" fmla="*/ 12 h 18"/>
                <a:gd name="T22" fmla="*/ 12 w 30"/>
                <a:gd name="T23" fmla="*/ 12 h 18"/>
                <a:gd name="T24" fmla="*/ 18 w 30"/>
                <a:gd name="T25" fmla="*/ 12 h 18"/>
                <a:gd name="T26" fmla="*/ 24 w 30"/>
                <a:gd name="T27" fmla="*/ 6 h 18"/>
                <a:gd name="T28" fmla="*/ 24 w 30"/>
                <a:gd name="T29" fmla="*/ 6 h 18"/>
                <a:gd name="T30" fmla="*/ 30 w 30"/>
                <a:gd name="T31" fmla="*/ 0 h 18"/>
                <a:gd name="T32" fmla="*/ 3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6" name="Freeform 43"/>
            <p:cNvSpPr>
              <a:spLocks/>
            </p:cNvSpPr>
            <p:nvPr/>
          </p:nvSpPr>
          <p:spPr bwMode="auto">
            <a:xfrm>
              <a:off x="5203" y="1033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18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7" name="Freeform 44"/>
            <p:cNvSpPr>
              <a:spLocks/>
            </p:cNvSpPr>
            <p:nvPr/>
          </p:nvSpPr>
          <p:spPr bwMode="auto">
            <a:xfrm>
              <a:off x="5167" y="1051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8 h 42"/>
                <a:gd name="T10" fmla="*/ 12 w 36"/>
                <a:gd name="T11" fmla="*/ 12 h 42"/>
                <a:gd name="T12" fmla="*/ 12 w 36"/>
                <a:gd name="T13" fmla="*/ 6 h 42"/>
                <a:gd name="T14" fmla="*/ 6 w 36"/>
                <a:gd name="T15" fmla="*/ 0 h 42"/>
                <a:gd name="T16" fmla="*/ 6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42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8" name="Freeform 45"/>
            <p:cNvSpPr>
              <a:spLocks/>
            </p:cNvSpPr>
            <p:nvPr/>
          </p:nvSpPr>
          <p:spPr bwMode="auto">
            <a:xfrm>
              <a:off x="5167" y="106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2 h 42"/>
                <a:gd name="T10" fmla="*/ 12 w 36"/>
                <a:gd name="T11" fmla="*/ 6 h 42"/>
                <a:gd name="T12" fmla="*/ 6 w 36"/>
                <a:gd name="T13" fmla="*/ 6 h 42"/>
                <a:gd name="T14" fmla="*/ 6 w 36"/>
                <a:gd name="T15" fmla="*/ 0 h 42"/>
                <a:gd name="T16" fmla="*/ 0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36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69" name="Freeform 46"/>
            <p:cNvSpPr>
              <a:spLocks/>
            </p:cNvSpPr>
            <p:nvPr/>
          </p:nvSpPr>
          <p:spPr bwMode="auto">
            <a:xfrm>
              <a:off x="5167" y="1093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30 w 36"/>
                <a:gd name="T3" fmla="*/ 30 h 36"/>
                <a:gd name="T4" fmla="*/ 30 w 36"/>
                <a:gd name="T5" fmla="*/ 24 h 36"/>
                <a:gd name="T6" fmla="*/ 24 w 36"/>
                <a:gd name="T7" fmla="*/ 12 h 36"/>
                <a:gd name="T8" fmla="*/ 18 w 36"/>
                <a:gd name="T9" fmla="*/ 12 h 36"/>
                <a:gd name="T10" fmla="*/ 12 w 36"/>
                <a:gd name="T11" fmla="*/ 6 h 36"/>
                <a:gd name="T12" fmla="*/ 6 w 36"/>
                <a:gd name="T13" fmla="*/ 0 h 36"/>
                <a:gd name="T14" fmla="*/ 0 w 36"/>
                <a:gd name="T15" fmla="*/ 0 h 36"/>
                <a:gd name="T16" fmla="*/ 0 w 36"/>
                <a:gd name="T17" fmla="*/ 0 h 36"/>
                <a:gd name="T18" fmla="*/ 0 w 36"/>
                <a:gd name="T19" fmla="*/ 0 h 36"/>
                <a:gd name="T20" fmla="*/ 6 w 36"/>
                <a:gd name="T21" fmla="*/ 6 h 36"/>
                <a:gd name="T22" fmla="*/ 6 w 36"/>
                <a:gd name="T23" fmla="*/ 12 h 36"/>
                <a:gd name="T24" fmla="*/ 18 w 36"/>
                <a:gd name="T25" fmla="*/ 18 h 36"/>
                <a:gd name="T26" fmla="*/ 24 w 36"/>
                <a:gd name="T27" fmla="*/ 18 h 36"/>
                <a:gd name="T28" fmla="*/ 30 w 36"/>
                <a:gd name="T29" fmla="*/ 24 h 36"/>
                <a:gd name="T30" fmla="*/ 30 w 36"/>
                <a:gd name="T31" fmla="*/ 30 h 36"/>
                <a:gd name="T32" fmla="*/ 36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36" y="36"/>
                  </a:moveTo>
                  <a:lnTo>
                    <a:pt x="30" y="30"/>
                  </a:lnTo>
                  <a:lnTo>
                    <a:pt x="30" y="24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0" name="Freeform 47"/>
            <p:cNvSpPr>
              <a:spLocks/>
            </p:cNvSpPr>
            <p:nvPr/>
          </p:nvSpPr>
          <p:spPr bwMode="auto">
            <a:xfrm>
              <a:off x="5173" y="1117"/>
              <a:ext cx="30" cy="24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4 w 30"/>
                <a:gd name="T5" fmla="*/ 18 h 24"/>
                <a:gd name="T6" fmla="*/ 18 w 30"/>
                <a:gd name="T7" fmla="*/ 12 h 24"/>
                <a:gd name="T8" fmla="*/ 12 w 30"/>
                <a:gd name="T9" fmla="*/ 6 h 24"/>
                <a:gd name="T10" fmla="*/ 6 w 30"/>
                <a:gd name="T11" fmla="*/ 0 h 24"/>
                <a:gd name="T12" fmla="*/ 0 w 30"/>
                <a:gd name="T13" fmla="*/ 0 h 24"/>
                <a:gd name="T14" fmla="*/ 0 w 30"/>
                <a:gd name="T15" fmla="*/ 0 h 24"/>
                <a:gd name="T16" fmla="*/ 0 w 30"/>
                <a:gd name="T17" fmla="*/ 0 h 24"/>
                <a:gd name="T18" fmla="*/ 0 w 30"/>
                <a:gd name="T19" fmla="*/ 6 h 24"/>
                <a:gd name="T20" fmla="*/ 0 w 30"/>
                <a:gd name="T21" fmla="*/ 6 h 24"/>
                <a:gd name="T22" fmla="*/ 6 w 30"/>
                <a:gd name="T23" fmla="*/ 12 h 24"/>
                <a:gd name="T24" fmla="*/ 12 w 30"/>
                <a:gd name="T25" fmla="*/ 12 h 24"/>
                <a:gd name="T26" fmla="*/ 18 w 30"/>
                <a:gd name="T27" fmla="*/ 18 h 24"/>
                <a:gd name="T28" fmla="*/ 24 w 30"/>
                <a:gd name="T29" fmla="*/ 18 h 24"/>
                <a:gd name="T30" fmla="*/ 30 w 30"/>
                <a:gd name="T31" fmla="*/ 24 h 24"/>
                <a:gd name="T32" fmla="*/ 3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30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1" name="Freeform 48"/>
            <p:cNvSpPr>
              <a:spLocks/>
            </p:cNvSpPr>
            <p:nvPr/>
          </p:nvSpPr>
          <p:spPr bwMode="auto">
            <a:xfrm>
              <a:off x="5173" y="1135"/>
              <a:ext cx="36" cy="24"/>
            </a:xfrm>
            <a:custGeom>
              <a:avLst/>
              <a:gdLst>
                <a:gd name="T0" fmla="*/ 36 w 36"/>
                <a:gd name="T1" fmla="*/ 24 h 24"/>
                <a:gd name="T2" fmla="*/ 30 w 36"/>
                <a:gd name="T3" fmla="*/ 24 h 24"/>
                <a:gd name="T4" fmla="*/ 24 w 36"/>
                <a:gd name="T5" fmla="*/ 18 h 24"/>
                <a:gd name="T6" fmla="*/ 18 w 36"/>
                <a:gd name="T7" fmla="*/ 12 h 24"/>
                <a:gd name="T8" fmla="*/ 12 w 36"/>
                <a:gd name="T9" fmla="*/ 12 h 24"/>
                <a:gd name="T10" fmla="*/ 6 w 36"/>
                <a:gd name="T11" fmla="*/ 6 h 24"/>
                <a:gd name="T12" fmla="*/ 6 w 36"/>
                <a:gd name="T13" fmla="*/ 6 h 24"/>
                <a:gd name="T14" fmla="*/ 0 w 36"/>
                <a:gd name="T15" fmla="*/ 0 h 24"/>
                <a:gd name="T16" fmla="*/ 0 w 36"/>
                <a:gd name="T17" fmla="*/ 6 h 24"/>
                <a:gd name="T18" fmla="*/ 0 w 36"/>
                <a:gd name="T19" fmla="*/ 6 h 24"/>
                <a:gd name="T20" fmla="*/ 6 w 36"/>
                <a:gd name="T21" fmla="*/ 12 h 24"/>
                <a:gd name="T22" fmla="*/ 12 w 36"/>
                <a:gd name="T23" fmla="*/ 18 h 24"/>
                <a:gd name="T24" fmla="*/ 18 w 36"/>
                <a:gd name="T25" fmla="*/ 18 h 24"/>
                <a:gd name="T26" fmla="*/ 24 w 36"/>
                <a:gd name="T27" fmla="*/ 24 h 24"/>
                <a:gd name="T28" fmla="*/ 24 w 36"/>
                <a:gd name="T29" fmla="*/ 24 h 24"/>
                <a:gd name="T30" fmla="*/ 30 w 36"/>
                <a:gd name="T31" fmla="*/ 24 h 24"/>
                <a:gd name="T32" fmla="*/ 36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36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2" name="Freeform 49"/>
            <p:cNvSpPr>
              <a:spLocks/>
            </p:cNvSpPr>
            <p:nvPr/>
          </p:nvSpPr>
          <p:spPr bwMode="auto">
            <a:xfrm>
              <a:off x="5179" y="1165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6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0 h 12"/>
                <a:gd name="T12" fmla="*/ 6 w 30"/>
                <a:gd name="T13" fmla="*/ 0 h 12"/>
                <a:gd name="T14" fmla="*/ 0 w 30"/>
                <a:gd name="T15" fmla="*/ 0 h 12"/>
                <a:gd name="T16" fmla="*/ 0 w 30"/>
                <a:gd name="T17" fmla="*/ 6 h 12"/>
                <a:gd name="T18" fmla="*/ 0 w 30"/>
                <a:gd name="T19" fmla="*/ 6 h 12"/>
                <a:gd name="T20" fmla="*/ 6 w 30"/>
                <a:gd name="T21" fmla="*/ 12 h 12"/>
                <a:gd name="T22" fmla="*/ 6 w 30"/>
                <a:gd name="T23" fmla="*/ 12 h 12"/>
                <a:gd name="T24" fmla="*/ 12 w 30"/>
                <a:gd name="T25" fmla="*/ 12 h 12"/>
                <a:gd name="T26" fmla="*/ 18 w 30"/>
                <a:gd name="T27" fmla="*/ 12 h 12"/>
                <a:gd name="T28" fmla="*/ 24 w 30"/>
                <a:gd name="T29" fmla="*/ 12 h 12"/>
                <a:gd name="T30" fmla="*/ 30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3" name="Freeform 50"/>
            <p:cNvSpPr>
              <a:spLocks/>
            </p:cNvSpPr>
            <p:nvPr/>
          </p:nvSpPr>
          <p:spPr bwMode="auto">
            <a:xfrm>
              <a:off x="5185" y="1189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24 w 30"/>
                <a:gd name="T3" fmla="*/ 0 h 6"/>
                <a:gd name="T4" fmla="*/ 18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6 w 30"/>
                <a:gd name="T11" fmla="*/ 0 h 6"/>
                <a:gd name="T12" fmla="*/ 6 w 30"/>
                <a:gd name="T13" fmla="*/ 0 h 6"/>
                <a:gd name="T14" fmla="*/ 0 w 30"/>
                <a:gd name="T15" fmla="*/ 0 h 6"/>
                <a:gd name="T16" fmla="*/ 0 w 30"/>
                <a:gd name="T17" fmla="*/ 0 h 6"/>
                <a:gd name="T18" fmla="*/ 0 w 30"/>
                <a:gd name="T19" fmla="*/ 0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6 h 6"/>
                <a:gd name="T26" fmla="*/ 18 w 30"/>
                <a:gd name="T27" fmla="*/ 6 h 6"/>
                <a:gd name="T28" fmla="*/ 18 w 30"/>
                <a:gd name="T29" fmla="*/ 6 h 6"/>
                <a:gd name="T30" fmla="*/ 24 w 30"/>
                <a:gd name="T31" fmla="*/ 6 h 6"/>
                <a:gd name="T32" fmla="*/ 3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6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4" name="Freeform 51"/>
            <p:cNvSpPr>
              <a:spLocks/>
            </p:cNvSpPr>
            <p:nvPr/>
          </p:nvSpPr>
          <p:spPr bwMode="auto">
            <a:xfrm>
              <a:off x="5191" y="1201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0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6 h 6"/>
                <a:gd name="T16" fmla="*/ 0 w 24"/>
                <a:gd name="T17" fmla="*/ 6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5" name="Freeform 52"/>
            <p:cNvSpPr>
              <a:spLocks/>
            </p:cNvSpPr>
            <p:nvPr/>
          </p:nvSpPr>
          <p:spPr bwMode="auto">
            <a:xfrm>
              <a:off x="5197" y="1213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6 h 12"/>
                <a:gd name="T4" fmla="*/ 24 w 24"/>
                <a:gd name="T5" fmla="*/ 6 h 12"/>
                <a:gd name="T6" fmla="*/ 18 w 24"/>
                <a:gd name="T7" fmla="*/ 6 h 12"/>
                <a:gd name="T8" fmla="*/ 18 w 24"/>
                <a:gd name="T9" fmla="*/ 0 h 12"/>
                <a:gd name="T10" fmla="*/ 12 w 24"/>
                <a:gd name="T11" fmla="*/ 0 h 12"/>
                <a:gd name="T12" fmla="*/ 6 w 24"/>
                <a:gd name="T13" fmla="*/ 0 h 12"/>
                <a:gd name="T14" fmla="*/ 6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6 w 24"/>
                <a:gd name="T21" fmla="*/ 12 h 12"/>
                <a:gd name="T22" fmla="*/ 6 w 24"/>
                <a:gd name="T23" fmla="*/ 12 h 12"/>
                <a:gd name="T24" fmla="*/ 12 w 24"/>
                <a:gd name="T25" fmla="*/ 12 h 12"/>
                <a:gd name="T26" fmla="*/ 18 w 24"/>
                <a:gd name="T27" fmla="*/ 12 h 12"/>
                <a:gd name="T28" fmla="*/ 18 w 24"/>
                <a:gd name="T29" fmla="*/ 12 h 12"/>
                <a:gd name="T30" fmla="*/ 24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6" name="Freeform 53"/>
            <p:cNvSpPr>
              <a:spLocks/>
            </p:cNvSpPr>
            <p:nvPr/>
          </p:nvSpPr>
          <p:spPr bwMode="auto">
            <a:xfrm>
              <a:off x="5203" y="1225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6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7" name="Freeform 54"/>
            <p:cNvSpPr>
              <a:spLocks/>
            </p:cNvSpPr>
            <p:nvPr/>
          </p:nvSpPr>
          <p:spPr bwMode="auto">
            <a:xfrm>
              <a:off x="5179" y="1033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0 w 24"/>
                <a:gd name="T3" fmla="*/ 6 h 48"/>
                <a:gd name="T4" fmla="*/ 0 w 24"/>
                <a:gd name="T5" fmla="*/ 12 h 48"/>
                <a:gd name="T6" fmla="*/ 6 w 24"/>
                <a:gd name="T7" fmla="*/ 18 h 48"/>
                <a:gd name="T8" fmla="*/ 12 w 24"/>
                <a:gd name="T9" fmla="*/ 24 h 48"/>
                <a:gd name="T10" fmla="*/ 18 w 24"/>
                <a:gd name="T11" fmla="*/ 30 h 48"/>
                <a:gd name="T12" fmla="*/ 18 w 24"/>
                <a:gd name="T13" fmla="*/ 36 h 48"/>
                <a:gd name="T14" fmla="*/ 24 w 24"/>
                <a:gd name="T15" fmla="*/ 42 h 48"/>
                <a:gd name="T16" fmla="*/ 24 w 24"/>
                <a:gd name="T17" fmla="*/ 48 h 48"/>
                <a:gd name="T18" fmla="*/ 24 w 24"/>
                <a:gd name="T19" fmla="*/ 36 h 48"/>
                <a:gd name="T20" fmla="*/ 18 w 24"/>
                <a:gd name="T21" fmla="*/ 30 h 48"/>
                <a:gd name="T22" fmla="*/ 18 w 24"/>
                <a:gd name="T23" fmla="*/ 24 h 48"/>
                <a:gd name="T24" fmla="*/ 12 w 24"/>
                <a:gd name="T25" fmla="*/ 18 h 48"/>
                <a:gd name="T26" fmla="*/ 6 w 24"/>
                <a:gd name="T27" fmla="*/ 12 h 48"/>
                <a:gd name="T28" fmla="*/ 6 w 24"/>
                <a:gd name="T29" fmla="*/ 6 h 48"/>
                <a:gd name="T30" fmla="*/ 0 w 24"/>
                <a:gd name="T31" fmla="*/ 0 h 48"/>
                <a:gd name="T32" fmla="*/ 0 w 24"/>
                <a:gd name="T33" fmla="*/ 6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8"/>
                <a:gd name="T53" fmla="*/ 24 w 2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8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8" name="Freeform 55"/>
            <p:cNvSpPr>
              <a:spLocks/>
            </p:cNvSpPr>
            <p:nvPr/>
          </p:nvSpPr>
          <p:spPr bwMode="auto">
            <a:xfrm>
              <a:off x="5191" y="1027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12 w 12"/>
                <a:gd name="T3" fmla="*/ 24 h 36"/>
                <a:gd name="T4" fmla="*/ 6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0 w 12"/>
                <a:gd name="T11" fmla="*/ 6 h 36"/>
                <a:gd name="T12" fmla="*/ 0 w 12"/>
                <a:gd name="T13" fmla="*/ 6 h 36"/>
                <a:gd name="T14" fmla="*/ 0 w 12"/>
                <a:gd name="T15" fmla="*/ 12 h 36"/>
                <a:gd name="T16" fmla="*/ 6 w 12"/>
                <a:gd name="T17" fmla="*/ 18 h 36"/>
                <a:gd name="T18" fmla="*/ 6 w 12"/>
                <a:gd name="T19" fmla="*/ 24 h 36"/>
                <a:gd name="T20" fmla="*/ 12 w 12"/>
                <a:gd name="T21" fmla="*/ 30 h 36"/>
                <a:gd name="T22" fmla="*/ 12 w 12"/>
                <a:gd name="T23" fmla="*/ 30 h 36"/>
                <a:gd name="T24" fmla="*/ 12 w 12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36"/>
                <a:gd name="T41" fmla="*/ 12 w 12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36">
                  <a:moveTo>
                    <a:pt x="12" y="36"/>
                  </a:move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79" name="Freeform 56"/>
            <p:cNvSpPr>
              <a:spLocks/>
            </p:cNvSpPr>
            <p:nvPr/>
          </p:nvSpPr>
          <p:spPr bwMode="auto">
            <a:xfrm>
              <a:off x="5275" y="1147"/>
              <a:ext cx="48" cy="161"/>
            </a:xfrm>
            <a:custGeom>
              <a:avLst/>
              <a:gdLst>
                <a:gd name="T0" fmla="*/ 12 w 48"/>
                <a:gd name="T1" fmla="*/ 161 h 161"/>
                <a:gd name="T2" fmla="*/ 6 w 48"/>
                <a:gd name="T3" fmla="*/ 161 h 161"/>
                <a:gd name="T4" fmla="*/ 6 w 48"/>
                <a:gd name="T5" fmla="*/ 161 h 161"/>
                <a:gd name="T6" fmla="*/ 6 w 48"/>
                <a:gd name="T7" fmla="*/ 161 h 161"/>
                <a:gd name="T8" fmla="*/ 0 w 48"/>
                <a:gd name="T9" fmla="*/ 161 h 161"/>
                <a:gd name="T10" fmla="*/ 18 w 48"/>
                <a:gd name="T11" fmla="*/ 143 h 161"/>
                <a:gd name="T12" fmla="*/ 30 w 48"/>
                <a:gd name="T13" fmla="*/ 120 h 161"/>
                <a:gd name="T14" fmla="*/ 42 w 48"/>
                <a:gd name="T15" fmla="*/ 102 h 161"/>
                <a:gd name="T16" fmla="*/ 42 w 48"/>
                <a:gd name="T17" fmla="*/ 78 h 161"/>
                <a:gd name="T18" fmla="*/ 48 w 48"/>
                <a:gd name="T19" fmla="*/ 54 h 161"/>
                <a:gd name="T20" fmla="*/ 42 w 48"/>
                <a:gd name="T21" fmla="*/ 36 h 161"/>
                <a:gd name="T22" fmla="*/ 42 w 48"/>
                <a:gd name="T23" fmla="*/ 18 h 161"/>
                <a:gd name="T24" fmla="*/ 42 w 48"/>
                <a:gd name="T25" fmla="*/ 0 h 161"/>
                <a:gd name="T26" fmla="*/ 48 w 48"/>
                <a:gd name="T27" fmla="*/ 12 h 161"/>
                <a:gd name="T28" fmla="*/ 48 w 48"/>
                <a:gd name="T29" fmla="*/ 30 h 161"/>
                <a:gd name="T30" fmla="*/ 48 w 48"/>
                <a:gd name="T31" fmla="*/ 54 h 161"/>
                <a:gd name="T32" fmla="*/ 48 w 48"/>
                <a:gd name="T33" fmla="*/ 78 h 161"/>
                <a:gd name="T34" fmla="*/ 42 w 48"/>
                <a:gd name="T35" fmla="*/ 108 h 161"/>
                <a:gd name="T36" fmla="*/ 36 w 48"/>
                <a:gd name="T37" fmla="*/ 132 h 161"/>
                <a:gd name="T38" fmla="*/ 24 w 48"/>
                <a:gd name="T39" fmla="*/ 149 h 161"/>
                <a:gd name="T40" fmla="*/ 12 w 48"/>
                <a:gd name="T41" fmla="*/ 161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161"/>
                <a:gd name="T65" fmla="*/ 48 w 48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161">
                  <a:moveTo>
                    <a:pt x="12" y="161"/>
                  </a:moveTo>
                  <a:lnTo>
                    <a:pt x="6" y="161"/>
                  </a:lnTo>
                  <a:lnTo>
                    <a:pt x="0" y="161"/>
                  </a:lnTo>
                  <a:lnTo>
                    <a:pt x="18" y="143"/>
                  </a:lnTo>
                  <a:lnTo>
                    <a:pt x="30" y="120"/>
                  </a:lnTo>
                  <a:lnTo>
                    <a:pt x="42" y="102"/>
                  </a:lnTo>
                  <a:lnTo>
                    <a:pt x="42" y="78"/>
                  </a:lnTo>
                  <a:lnTo>
                    <a:pt x="48" y="54"/>
                  </a:lnTo>
                  <a:lnTo>
                    <a:pt x="42" y="36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48" y="12"/>
                  </a:lnTo>
                  <a:lnTo>
                    <a:pt x="48" y="30"/>
                  </a:lnTo>
                  <a:lnTo>
                    <a:pt x="48" y="54"/>
                  </a:lnTo>
                  <a:lnTo>
                    <a:pt x="48" y="78"/>
                  </a:lnTo>
                  <a:lnTo>
                    <a:pt x="42" y="108"/>
                  </a:lnTo>
                  <a:lnTo>
                    <a:pt x="36" y="132"/>
                  </a:lnTo>
                  <a:lnTo>
                    <a:pt x="24" y="149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0" name="Freeform 57"/>
            <p:cNvSpPr>
              <a:spLocks/>
            </p:cNvSpPr>
            <p:nvPr/>
          </p:nvSpPr>
          <p:spPr bwMode="auto">
            <a:xfrm>
              <a:off x="5287" y="1153"/>
              <a:ext cx="36" cy="18"/>
            </a:xfrm>
            <a:custGeom>
              <a:avLst/>
              <a:gdLst>
                <a:gd name="T0" fmla="*/ 36 w 36"/>
                <a:gd name="T1" fmla="*/ 18 h 18"/>
                <a:gd name="T2" fmla="*/ 30 w 36"/>
                <a:gd name="T3" fmla="*/ 18 h 18"/>
                <a:gd name="T4" fmla="*/ 30 w 36"/>
                <a:gd name="T5" fmla="*/ 12 h 18"/>
                <a:gd name="T6" fmla="*/ 24 w 36"/>
                <a:gd name="T7" fmla="*/ 6 h 18"/>
                <a:gd name="T8" fmla="*/ 18 w 36"/>
                <a:gd name="T9" fmla="*/ 6 h 18"/>
                <a:gd name="T10" fmla="*/ 12 w 36"/>
                <a:gd name="T11" fmla="*/ 0 h 18"/>
                <a:gd name="T12" fmla="*/ 6 w 36"/>
                <a:gd name="T13" fmla="*/ 0 h 18"/>
                <a:gd name="T14" fmla="*/ 6 w 36"/>
                <a:gd name="T15" fmla="*/ 0 h 18"/>
                <a:gd name="T16" fmla="*/ 0 w 36"/>
                <a:gd name="T17" fmla="*/ 0 h 18"/>
                <a:gd name="T18" fmla="*/ 0 w 36"/>
                <a:gd name="T19" fmla="*/ 0 h 18"/>
                <a:gd name="T20" fmla="*/ 6 w 36"/>
                <a:gd name="T21" fmla="*/ 0 h 18"/>
                <a:gd name="T22" fmla="*/ 6 w 36"/>
                <a:gd name="T23" fmla="*/ 6 h 18"/>
                <a:gd name="T24" fmla="*/ 12 w 36"/>
                <a:gd name="T25" fmla="*/ 6 h 18"/>
                <a:gd name="T26" fmla="*/ 18 w 36"/>
                <a:gd name="T27" fmla="*/ 12 h 18"/>
                <a:gd name="T28" fmla="*/ 24 w 36"/>
                <a:gd name="T29" fmla="*/ 12 h 18"/>
                <a:gd name="T30" fmla="*/ 30 w 36"/>
                <a:gd name="T31" fmla="*/ 18 h 18"/>
                <a:gd name="T32" fmla="*/ 36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18"/>
                  </a:moveTo>
                  <a:lnTo>
                    <a:pt x="30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1" name="Freeform 58"/>
            <p:cNvSpPr>
              <a:spLocks/>
            </p:cNvSpPr>
            <p:nvPr/>
          </p:nvSpPr>
          <p:spPr bwMode="auto">
            <a:xfrm>
              <a:off x="5287" y="1153"/>
              <a:ext cx="36" cy="36"/>
            </a:xfrm>
            <a:custGeom>
              <a:avLst/>
              <a:gdLst>
                <a:gd name="T0" fmla="*/ 0 w 36"/>
                <a:gd name="T1" fmla="*/ 6 h 36"/>
                <a:gd name="T2" fmla="*/ 0 w 36"/>
                <a:gd name="T3" fmla="*/ 0 h 36"/>
                <a:gd name="T4" fmla="*/ 6 w 36"/>
                <a:gd name="T5" fmla="*/ 6 h 36"/>
                <a:gd name="T6" fmla="*/ 6 w 36"/>
                <a:gd name="T7" fmla="*/ 6 h 36"/>
                <a:gd name="T8" fmla="*/ 18 w 36"/>
                <a:gd name="T9" fmla="*/ 12 h 36"/>
                <a:gd name="T10" fmla="*/ 24 w 36"/>
                <a:gd name="T11" fmla="*/ 18 h 36"/>
                <a:gd name="T12" fmla="*/ 30 w 36"/>
                <a:gd name="T13" fmla="*/ 24 h 36"/>
                <a:gd name="T14" fmla="*/ 30 w 36"/>
                <a:gd name="T15" fmla="*/ 30 h 36"/>
                <a:gd name="T16" fmla="*/ 36 w 36"/>
                <a:gd name="T17" fmla="*/ 36 h 36"/>
                <a:gd name="T18" fmla="*/ 30 w 36"/>
                <a:gd name="T19" fmla="*/ 30 h 36"/>
                <a:gd name="T20" fmla="*/ 24 w 36"/>
                <a:gd name="T21" fmla="*/ 30 h 36"/>
                <a:gd name="T22" fmla="*/ 18 w 36"/>
                <a:gd name="T23" fmla="*/ 24 h 36"/>
                <a:gd name="T24" fmla="*/ 12 w 36"/>
                <a:gd name="T25" fmla="*/ 18 h 36"/>
                <a:gd name="T26" fmla="*/ 6 w 36"/>
                <a:gd name="T27" fmla="*/ 12 h 36"/>
                <a:gd name="T28" fmla="*/ 0 w 36"/>
                <a:gd name="T29" fmla="*/ 6 h 36"/>
                <a:gd name="T30" fmla="*/ 0 w 36"/>
                <a:gd name="T31" fmla="*/ 6 h 36"/>
                <a:gd name="T32" fmla="*/ 0 w 36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2" name="Freeform 59"/>
            <p:cNvSpPr>
              <a:spLocks/>
            </p:cNvSpPr>
            <p:nvPr/>
          </p:nvSpPr>
          <p:spPr bwMode="auto">
            <a:xfrm>
              <a:off x="5275" y="1177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6 w 48"/>
                <a:gd name="T3" fmla="*/ 0 h 42"/>
                <a:gd name="T4" fmla="*/ 12 w 48"/>
                <a:gd name="T5" fmla="*/ 0 h 42"/>
                <a:gd name="T6" fmla="*/ 18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42 w 48"/>
                <a:gd name="T13" fmla="*/ 30 h 42"/>
                <a:gd name="T14" fmla="*/ 42 w 48"/>
                <a:gd name="T15" fmla="*/ 36 h 42"/>
                <a:gd name="T16" fmla="*/ 48 w 48"/>
                <a:gd name="T17" fmla="*/ 42 h 42"/>
                <a:gd name="T18" fmla="*/ 42 w 48"/>
                <a:gd name="T19" fmla="*/ 42 h 42"/>
                <a:gd name="T20" fmla="*/ 36 w 48"/>
                <a:gd name="T21" fmla="*/ 36 h 42"/>
                <a:gd name="T22" fmla="*/ 30 w 48"/>
                <a:gd name="T23" fmla="*/ 30 h 42"/>
                <a:gd name="T24" fmla="*/ 24 w 48"/>
                <a:gd name="T25" fmla="*/ 24 h 42"/>
                <a:gd name="T26" fmla="*/ 12 w 48"/>
                <a:gd name="T27" fmla="*/ 12 h 42"/>
                <a:gd name="T28" fmla="*/ 6 w 48"/>
                <a:gd name="T29" fmla="*/ 6 h 42"/>
                <a:gd name="T30" fmla="*/ 6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3" name="Freeform 60"/>
            <p:cNvSpPr>
              <a:spLocks/>
            </p:cNvSpPr>
            <p:nvPr/>
          </p:nvSpPr>
          <p:spPr bwMode="auto">
            <a:xfrm>
              <a:off x="5269" y="1214"/>
              <a:ext cx="48" cy="38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0 h 36"/>
                <a:gd name="T4" fmla="*/ 12 w 48"/>
                <a:gd name="T5" fmla="*/ 0 h 36"/>
                <a:gd name="T6" fmla="*/ 18 w 48"/>
                <a:gd name="T7" fmla="*/ 6 h 36"/>
                <a:gd name="T8" fmla="*/ 24 w 48"/>
                <a:gd name="T9" fmla="*/ 23 h 36"/>
                <a:gd name="T10" fmla="*/ 36 w 48"/>
                <a:gd name="T11" fmla="*/ 31 h 36"/>
                <a:gd name="T12" fmla="*/ 42 w 48"/>
                <a:gd name="T13" fmla="*/ 43 h 36"/>
                <a:gd name="T14" fmla="*/ 48 w 48"/>
                <a:gd name="T15" fmla="*/ 55 h 36"/>
                <a:gd name="T16" fmla="*/ 48 w 48"/>
                <a:gd name="T17" fmla="*/ 64 h 36"/>
                <a:gd name="T18" fmla="*/ 48 w 48"/>
                <a:gd name="T19" fmla="*/ 64 h 36"/>
                <a:gd name="T20" fmla="*/ 42 w 48"/>
                <a:gd name="T21" fmla="*/ 55 h 36"/>
                <a:gd name="T22" fmla="*/ 30 w 48"/>
                <a:gd name="T23" fmla="*/ 43 h 36"/>
                <a:gd name="T24" fmla="*/ 24 w 48"/>
                <a:gd name="T25" fmla="*/ 31 h 36"/>
                <a:gd name="T26" fmla="*/ 12 w 48"/>
                <a:gd name="T27" fmla="*/ 23 h 36"/>
                <a:gd name="T28" fmla="*/ 6 w 48"/>
                <a:gd name="T29" fmla="*/ 6 h 36"/>
                <a:gd name="T30" fmla="*/ 0 w 48"/>
                <a:gd name="T31" fmla="*/ 0 h 36"/>
                <a:gd name="T32" fmla="*/ 0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6"/>
                <a:gd name="T53" fmla="*/ 48 w 4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6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4" name="Freeform 61"/>
            <p:cNvSpPr>
              <a:spLocks/>
            </p:cNvSpPr>
            <p:nvPr/>
          </p:nvSpPr>
          <p:spPr bwMode="auto">
            <a:xfrm>
              <a:off x="5269" y="1226"/>
              <a:ext cx="42" cy="38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6 h 36"/>
                <a:gd name="T6" fmla="*/ 12 w 42"/>
                <a:gd name="T7" fmla="*/ 6 h 36"/>
                <a:gd name="T8" fmla="*/ 24 w 42"/>
                <a:gd name="T9" fmla="*/ 23 h 36"/>
                <a:gd name="T10" fmla="*/ 30 w 42"/>
                <a:gd name="T11" fmla="*/ 31 h 36"/>
                <a:gd name="T12" fmla="*/ 36 w 42"/>
                <a:gd name="T13" fmla="*/ 43 h 36"/>
                <a:gd name="T14" fmla="*/ 42 w 42"/>
                <a:gd name="T15" fmla="*/ 55 h 36"/>
                <a:gd name="T16" fmla="*/ 42 w 42"/>
                <a:gd name="T17" fmla="*/ 64 h 36"/>
                <a:gd name="T18" fmla="*/ 42 w 42"/>
                <a:gd name="T19" fmla="*/ 64 h 36"/>
                <a:gd name="T20" fmla="*/ 30 w 42"/>
                <a:gd name="T21" fmla="*/ 55 h 36"/>
                <a:gd name="T22" fmla="*/ 24 w 42"/>
                <a:gd name="T23" fmla="*/ 43 h 36"/>
                <a:gd name="T24" fmla="*/ 18 w 42"/>
                <a:gd name="T25" fmla="*/ 31 h 36"/>
                <a:gd name="T26" fmla="*/ 6 w 42"/>
                <a:gd name="T27" fmla="*/ 23 h 36"/>
                <a:gd name="T28" fmla="*/ 0 w 42"/>
                <a:gd name="T29" fmla="*/ 23 h 36"/>
                <a:gd name="T30" fmla="*/ 0 w 42"/>
                <a:gd name="T31" fmla="*/ 6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5" name="Freeform 62"/>
            <p:cNvSpPr>
              <a:spLocks/>
            </p:cNvSpPr>
            <p:nvPr/>
          </p:nvSpPr>
          <p:spPr bwMode="auto">
            <a:xfrm>
              <a:off x="5269" y="1255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6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30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0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6" name="Freeform 63"/>
            <p:cNvSpPr>
              <a:spLocks/>
            </p:cNvSpPr>
            <p:nvPr/>
          </p:nvSpPr>
          <p:spPr bwMode="auto">
            <a:xfrm>
              <a:off x="5257" y="1296"/>
              <a:ext cx="24" cy="6"/>
            </a:xfrm>
            <a:custGeom>
              <a:avLst/>
              <a:gdLst>
                <a:gd name="T0" fmla="*/ 0 w 24"/>
                <a:gd name="T1" fmla="*/ 0 h 6"/>
                <a:gd name="T2" fmla="*/ 6 w 24"/>
                <a:gd name="T3" fmla="*/ 0 h 6"/>
                <a:gd name="T4" fmla="*/ 6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18 w 24"/>
                <a:gd name="T11" fmla="*/ 0 h 6"/>
                <a:gd name="T12" fmla="*/ 24 w 24"/>
                <a:gd name="T13" fmla="*/ 0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18 w 24"/>
                <a:gd name="T21" fmla="*/ 6 h 6"/>
                <a:gd name="T22" fmla="*/ 12 w 24"/>
                <a:gd name="T23" fmla="*/ 6 h 6"/>
                <a:gd name="T24" fmla="*/ 12 w 24"/>
                <a:gd name="T25" fmla="*/ 6 h 6"/>
                <a:gd name="T26" fmla="*/ 6 w 24"/>
                <a:gd name="T27" fmla="*/ 6 h 6"/>
                <a:gd name="T28" fmla="*/ 6 w 24"/>
                <a:gd name="T29" fmla="*/ 6 h 6"/>
                <a:gd name="T30" fmla="*/ 0 w 24"/>
                <a:gd name="T31" fmla="*/ 6 h 6"/>
                <a:gd name="T32" fmla="*/ 0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7" name="Freeform 64"/>
            <p:cNvSpPr>
              <a:spLocks/>
            </p:cNvSpPr>
            <p:nvPr/>
          </p:nvSpPr>
          <p:spPr bwMode="auto">
            <a:xfrm>
              <a:off x="5281" y="1171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6 w 42"/>
                <a:gd name="T3" fmla="*/ 0 h 36"/>
                <a:gd name="T4" fmla="*/ 6 w 42"/>
                <a:gd name="T5" fmla="*/ 0 h 36"/>
                <a:gd name="T6" fmla="*/ 12 w 42"/>
                <a:gd name="T7" fmla="*/ 0 h 36"/>
                <a:gd name="T8" fmla="*/ 18 w 42"/>
                <a:gd name="T9" fmla="*/ 6 h 36"/>
                <a:gd name="T10" fmla="*/ 30 w 42"/>
                <a:gd name="T11" fmla="*/ 12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0 h 36"/>
                <a:gd name="T20" fmla="*/ 36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12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8" name="Freeform 65"/>
            <p:cNvSpPr>
              <a:spLocks/>
            </p:cNvSpPr>
            <p:nvPr/>
          </p:nvSpPr>
          <p:spPr bwMode="auto">
            <a:xfrm>
              <a:off x="5275" y="1196"/>
              <a:ext cx="48" cy="44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6 w 48"/>
                <a:gd name="T5" fmla="*/ 6 h 42"/>
                <a:gd name="T6" fmla="*/ 12 w 48"/>
                <a:gd name="T7" fmla="*/ 6 h 42"/>
                <a:gd name="T8" fmla="*/ 24 w 48"/>
                <a:gd name="T9" fmla="*/ 23 h 42"/>
                <a:gd name="T10" fmla="*/ 30 w 48"/>
                <a:gd name="T11" fmla="*/ 29 h 42"/>
                <a:gd name="T12" fmla="*/ 36 w 48"/>
                <a:gd name="T13" fmla="*/ 38 h 42"/>
                <a:gd name="T14" fmla="*/ 42 w 48"/>
                <a:gd name="T15" fmla="*/ 50 h 42"/>
                <a:gd name="T16" fmla="*/ 48 w 48"/>
                <a:gd name="T17" fmla="*/ 69 h 42"/>
                <a:gd name="T18" fmla="*/ 42 w 48"/>
                <a:gd name="T19" fmla="*/ 60 h 42"/>
                <a:gd name="T20" fmla="*/ 36 w 48"/>
                <a:gd name="T21" fmla="*/ 50 h 42"/>
                <a:gd name="T22" fmla="*/ 30 w 48"/>
                <a:gd name="T23" fmla="*/ 38 h 42"/>
                <a:gd name="T24" fmla="*/ 18 w 48"/>
                <a:gd name="T25" fmla="*/ 29 h 42"/>
                <a:gd name="T26" fmla="*/ 12 w 48"/>
                <a:gd name="T27" fmla="*/ 23 h 42"/>
                <a:gd name="T28" fmla="*/ 6 w 48"/>
                <a:gd name="T29" fmla="*/ 6 h 42"/>
                <a:gd name="T30" fmla="*/ 0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8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89" name="Freeform 66"/>
            <p:cNvSpPr>
              <a:spLocks/>
            </p:cNvSpPr>
            <p:nvPr/>
          </p:nvSpPr>
          <p:spPr bwMode="auto">
            <a:xfrm>
              <a:off x="5263" y="124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6 h 30"/>
                <a:gd name="T6" fmla="*/ 18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2 w 48"/>
                <a:gd name="T19" fmla="*/ 30 h 30"/>
                <a:gd name="T20" fmla="*/ 36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6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0" name="Freeform 67"/>
            <p:cNvSpPr>
              <a:spLocks/>
            </p:cNvSpPr>
            <p:nvPr/>
          </p:nvSpPr>
          <p:spPr bwMode="auto">
            <a:xfrm>
              <a:off x="5263" y="1269"/>
              <a:ext cx="36" cy="29"/>
            </a:xfrm>
            <a:custGeom>
              <a:avLst/>
              <a:gdLst>
                <a:gd name="T0" fmla="*/ 0 w 36"/>
                <a:gd name="T1" fmla="*/ 0 h 29"/>
                <a:gd name="T2" fmla="*/ 6 w 36"/>
                <a:gd name="T3" fmla="*/ 0 h 29"/>
                <a:gd name="T4" fmla="*/ 6 w 36"/>
                <a:gd name="T5" fmla="*/ 0 h 29"/>
                <a:gd name="T6" fmla="*/ 12 w 36"/>
                <a:gd name="T7" fmla="*/ 6 h 29"/>
                <a:gd name="T8" fmla="*/ 18 w 36"/>
                <a:gd name="T9" fmla="*/ 6 h 29"/>
                <a:gd name="T10" fmla="*/ 24 w 36"/>
                <a:gd name="T11" fmla="*/ 12 h 29"/>
                <a:gd name="T12" fmla="*/ 30 w 36"/>
                <a:gd name="T13" fmla="*/ 18 h 29"/>
                <a:gd name="T14" fmla="*/ 36 w 36"/>
                <a:gd name="T15" fmla="*/ 23 h 29"/>
                <a:gd name="T16" fmla="*/ 36 w 36"/>
                <a:gd name="T17" fmla="*/ 29 h 29"/>
                <a:gd name="T18" fmla="*/ 36 w 36"/>
                <a:gd name="T19" fmla="*/ 23 h 29"/>
                <a:gd name="T20" fmla="*/ 30 w 36"/>
                <a:gd name="T21" fmla="*/ 23 h 29"/>
                <a:gd name="T22" fmla="*/ 24 w 36"/>
                <a:gd name="T23" fmla="*/ 18 h 29"/>
                <a:gd name="T24" fmla="*/ 18 w 36"/>
                <a:gd name="T25" fmla="*/ 12 h 29"/>
                <a:gd name="T26" fmla="*/ 12 w 36"/>
                <a:gd name="T27" fmla="*/ 6 h 29"/>
                <a:gd name="T28" fmla="*/ 6 w 36"/>
                <a:gd name="T29" fmla="*/ 6 h 29"/>
                <a:gd name="T30" fmla="*/ 6 w 36"/>
                <a:gd name="T31" fmla="*/ 0 h 29"/>
                <a:gd name="T32" fmla="*/ 0 w 36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9"/>
                <a:gd name="T53" fmla="*/ 36 w 36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9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3"/>
                  </a:lnTo>
                  <a:lnTo>
                    <a:pt x="36" y="29"/>
                  </a:lnTo>
                  <a:lnTo>
                    <a:pt x="36" y="23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1" name="Freeform 68"/>
            <p:cNvSpPr>
              <a:spLocks/>
            </p:cNvSpPr>
            <p:nvPr/>
          </p:nvSpPr>
          <p:spPr bwMode="auto">
            <a:xfrm>
              <a:off x="5269" y="1287"/>
              <a:ext cx="24" cy="11"/>
            </a:xfrm>
            <a:custGeom>
              <a:avLst/>
              <a:gdLst>
                <a:gd name="T0" fmla="*/ 0 w 24"/>
                <a:gd name="T1" fmla="*/ 5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5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11 h 11"/>
                <a:gd name="T16" fmla="*/ 24 w 24"/>
                <a:gd name="T17" fmla="*/ 11 h 11"/>
                <a:gd name="T18" fmla="*/ 24 w 24"/>
                <a:gd name="T19" fmla="*/ 11 h 11"/>
                <a:gd name="T20" fmla="*/ 18 w 24"/>
                <a:gd name="T21" fmla="*/ 11 h 11"/>
                <a:gd name="T22" fmla="*/ 12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0 w 24"/>
                <a:gd name="T29" fmla="*/ 5 h 11"/>
                <a:gd name="T30" fmla="*/ 0 w 24"/>
                <a:gd name="T31" fmla="*/ 5 h 11"/>
                <a:gd name="T32" fmla="*/ 0 w 24"/>
                <a:gd name="T33" fmla="*/ 5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2" name="Freeform 69"/>
            <p:cNvSpPr>
              <a:spLocks/>
            </p:cNvSpPr>
            <p:nvPr/>
          </p:nvSpPr>
          <p:spPr bwMode="auto">
            <a:xfrm>
              <a:off x="5299" y="1135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24 h 24"/>
                <a:gd name="T4" fmla="*/ 12 w 18"/>
                <a:gd name="T5" fmla="*/ 24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6 h 24"/>
                <a:gd name="T22" fmla="*/ 6 w 18"/>
                <a:gd name="T23" fmla="*/ 6 h 24"/>
                <a:gd name="T24" fmla="*/ 12 w 18"/>
                <a:gd name="T25" fmla="*/ 12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24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3" name="Freeform 70"/>
            <p:cNvSpPr>
              <a:spLocks/>
            </p:cNvSpPr>
            <p:nvPr/>
          </p:nvSpPr>
          <p:spPr bwMode="auto">
            <a:xfrm>
              <a:off x="5319" y="1129"/>
              <a:ext cx="1" cy="24"/>
            </a:xfrm>
            <a:custGeom>
              <a:avLst/>
              <a:gdLst>
                <a:gd name="T0" fmla="*/ 0 w 1"/>
                <a:gd name="T1" fmla="*/ 24 h 24"/>
                <a:gd name="T2" fmla="*/ 0 w 1"/>
                <a:gd name="T3" fmla="*/ 24 h 24"/>
                <a:gd name="T4" fmla="*/ 0 w 1"/>
                <a:gd name="T5" fmla="*/ 12 h 24"/>
                <a:gd name="T6" fmla="*/ 0 w 1"/>
                <a:gd name="T7" fmla="*/ 6 h 24"/>
                <a:gd name="T8" fmla="*/ 0 w 1"/>
                <a:gd name="T9" fmla="*/ 0 h 24"/>
                <a:gd name="T10" fmla="*/ 0 w 1"/>
                <a:gd name="T11" fmla="*/ 0 h 24"/>
                <a:gd name="T12" fmla="*/ 0 w 1"/>
                <a:gd name="T13" fmla="*/ 12 h 24"/>
                <a:gd name="T14" fmla="*/ 0 w 1"/>
                <a:gd name="T15" fmla="*/ 18 h 24"/>
                <a:gd name="T16" fmla="*/ 0 w 1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4"/>
                <a:gd name="T29" fmla="*/ 1 w 1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4">
                  <a:moveTo>
                    <a:pt x="0" y="24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4" name="Freeform 71"/>
            <p:cNvSpPr>
              <a:spLocks/>
            </p:cNvSpPr>
            <p:nvPr/>
          </p:nvSpPr>
          <p:spPr bwMode="auto">
            <a:xfrm>
              <a:off x="5319" y="1135"/>
              <a:ext cx="23" cy="24"/>
            </a:xfrm>
            <a:custGeom>
              <a:avLst/>
              <a:gdLst>
                <a:gd name="T0" fmla="*/ 0 w 23"/>
                <a:gd name="T1" fmla="*/ 24 h 24"/>
                <a:gd name="T2" fmla="*/ 0 w 23"/>
                <a:gd name="T3" fmla="*/ 24 h 24"/>
                <a:gd name="T4" fmla="*/ 6 w 23"/>
                <a:gd name="T5" fmla="*/ 18 h 24"/>
                <a:gd name="T6" fmla="*/ 12 w 23"/>
                <a:gd name="T7" fmla="*/ 12 h 24"/>
                <a:gd name="T8" fmla="*/ 12 w 23"/>
                <a:gd name="T9" fmla="*/ 12 h 24"/>
                <a:gd name="T10" fmla="*/ 17 w 23"/>
                <a:gd name="T11" fmla="*/ 6 h 24"/>
                <a:gd name="T12" fmla="*/ 17 w 23"/>
                <a:gd name="T13" fmla="*/ 0 h 24"/>
                <a:gd name="T14" fmla="*/ 23 w 23"/>
                <a:gd name="T15" fmla="*/ 0 h 24"/>
                <a:gd name="T16" fmla="*/ 23 w 23"/>
                <a:gd name="T17" fmla="*/ 0 h 24"/>
                <a:gd name="T18" fmla="*/ 23 w 23"/>
                <a:gd name="T19" fmla="*/ 6 h 24"/>
                <a:gd name="T20" fmla="*/ 23 w 23"/>
                <a:gd name="T21" fmla="*/ 6 h 24"/>
                <a:gd name="T22" fmla="*/ 17 w 23"/>
                <a:gd name="T23" fmla="*/ 12 h 24"/>
                <a:gd name="T24" fmla="*/ 12 w 23"/>
                <a:gd name="T25" fmla="*/ 12 h 24"/>
                <a:gd name="T26" fmla="*/ 12 w 23"/>
                <a:gd name="T27" fmla="*/ 18 h 24"/>
                <a:gd name="T28" fmla="*/ 6 w 23"/>
                <a:gd name="T29" fmla="*/ 18 h 24"/>
                <a:gd name="T30" fmla="*/ 0 w 23"/>
                <a:gd name="T31" fmla="*/ 24 h 24"/>
                <a:gd name="T32" fmla="*/ 0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5" name="Freeform 72"/>
            <p:cNvSpPr>
              <a:spLocks/>
            </p:cNvSpPr>
            <p:nvPr/>
          </p:nvSpPr>
          <p:spPr bwMode="auto">
            <a:xfrm>
              <a:off x="5299" y="1290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6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6 h 6"/>
                <a:gd name="T16" fmla="*/ 30 w 30"/>
                <a:gd name="T17" fmla="*/ 6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6" name="Freeform 73"/>
            <p:cNvSpPr>
              <a:spLocks/>
            </p:cNvSpPr>
            <p:nvPr/>
          </p:nvSpPr>
          <p:spPr bwMode="auto">
            <a:xfrm>
              <a:off x="5293" y="129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0 w 30"/>
                <a:gd name="T3" fmla="*/ 0 h 18"/>
                <a:gd name="T4" fmla="*/ 6 w 30"/>
                <a:gd name="T5" fmla="*/ 0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8 h 18"/>
                <a:gd name="T18" fmla="*/ 30 w 30"/>
                <a:gd name="T19" fmla="*/ 18 h 18"/>
                <a:gd name="T20" fmla="*/ 24 w 30"/>
                <a:gd name="T21" fmla="*/ 18 h 18"/>
                <a:gd name="T22" fmla="*/ 24 w 30"/>
                <a:gd name="T23" fmla="*/ 18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7" name="Freeform 74"/>
            <p:cNvSpPr>
              <a:spLocks/>
            </p:cNvSpPr>
            <p:nvPr/>
          </p:nvSpPr>
          <p:spPr bwMode="auto">
            <a:xfrm>
              <a:off x="5301" y="1279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0 w 35"/>
                <a:gd name="T3" fmla="*/ 0 h 6"/>
                <a:gd name="T4" fmla="*/ 6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30 w 35"/>
                <a:gd name="T13" fmla="*/ 0 h 6"/>
                <a:gd name="T14" fmla="*/ 30 w 35"/>
                <a:gd name="T15" fmla="*/ 0 h 6"/>
                <a:gd name="T16" fmla="*/ 35 w 35"/>
                <a:gd name="T17" fmla="*/ 6 h 6"/>
                <a:gd name="T18" fmla="*/ 35 w 35"/>
                <a:gd name="T19" fmla="*/ 6 h 6"/>
                <a:gd name="T20" fmla="*/ 30 w 35"/>
                <a:gd name="T21" fmla="*/ 6 h 6"/>
                <a:gd name="T22" fmla="*/ 30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8" name="Freeform 75"/>
            <p:cNvSpPr>
              <a:spLocks/>
            </p:cNvSpPr>
            <p:nvPr/>
          </p:nvSpPr>
          <p:spPr bwMode="auto">
            <a:xfrm>
              <a:off x="5307" y="1267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2 w 35"/>
                <a:gd name="T7" fmla="*/ 0 h 6"/>
                <a:gd name="T8" fmla="*/ 18 w 35"/>
                <a:gd name="T9" fmla="*/ 0 h 6"/>
                <a:gd name="T10" fmla="*/ 24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6 h 6"/>
                <a:gd name="T20" fmla="*/ 35 w 35"/>
                <a:gd name="T21" fmla="*/ 6 h 6"/>
                <a:gd name="T22" fmla="*/ 29 w 35"/>
                <a:gd name="T23" fmla="*/ 6 h 6"/>
                <a:gd name="T24" fmla="*/ 24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99" name="Freeform 76"/>
            <p:cNvSpPr>
              <a:spLocks/>
            </p:cNvSpPr>
            <p:nvPr/>
          </p:nvSpPr>
          <p:spPr bwMode="auto">
            <a:xfrm>
              <a:off x="5313" y="1255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8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29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29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8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0" name="Freeform 77"/>
            <p:cNvSpPr>
              <a:spLocks/>
            </p:cNvSpPr>
            <p:nvPr/>
          </p:nvSpPr>
          <p:spPr bwMode="auto">
            <a:xfrm>
              <a:off x="5319" y="1243"/>
              <a:ext cx="35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12 w 35"/>
                <a:gd name="T5" fmla="*/ 0 h 6"/>
                <a:gd name="T6" fmla="*/ 17 w 35"/>
                <a:gd name="T7" fmla="*/ 0 h 6"/>
                <a:gd name="T8" fmla="*/ 23 w 35"/>
                <a:gd name="T9" fmla="*/ 0 h 6"/>
                <a:gd name="T10" fmla="*/ 29 w 35"/>
                <a:gd name="T11" fmla="*/ 0 h 6"/>
                <a:gd name="T12" fmla="*/ 35 w 35"/>
                <a:gd name="T13" fmla="*/ 0 h 6"/>
                <a:gd name="T14" fmla="*/ 35 w 35"/>
                <a:gd name="T15" fmla="*/ 0 h 6"/>
                <a:gd name="T16" fmla="*/ 35 w 35"/>
                <a:gd name="T17" fmla="*/ 0 h 6"/>
                <a:gd name="T18" fmla="*/ 35 w 35"/>
                <a:gd name="T19" fmla="*/ 0 h 6"/>
                <a:gd name="T20" fmla="*/ 35 w 35"/>
                <a:gd name="T21" fmla="*/ 6 h 6"/>
                <a:gd name="T22" fmla="*/ 29 w 35"/>
                <a:gd name="T23" fmla="*/ 6 h 6"/>
                <a:gd name="T24" fmla="*/ 23 w 35"/>
                <a:gd name="T25" fmla="*/ 6 h 6"/>
                <a:gd name="T26" fmla="*/ 17 w 35"/>
                <a:gd name="T27" fmla="*/ 6 h 6"/>
                <a:gd name="T28" fmla="*/ 12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1" name="Freeform 78"/>
            <p:cNvSpPr>
              <a:spLocks/>
            </p:cNvSpPr>
            <p:nvPr/>
          </p:nvSpPr>
          <p:spPr bwMode="auto">
            <a:xfrm>
              <a:off x="5319" y="1226"/>
              <a:ext cx="41" cy="14"/>
            </a:xfrm>
            <a:custGeom>
              <a:avLst/>
              <a:gdLst>
                <a:gd name="T0" fmla="*/ 0 w 41"/>
                <a:gd name="T1" fmla="*/ 65 h 12"/>
                <a:gd name="T2" fmla="*/ 6 w 41"/>
                <a:gd name="T3" fmla="*/ 32 h 12"/>
                <a:gd name="T4" fmla="*/ 12 w 41"/>
                <a:gd name="T5" fmla="*/ 32 h 12"/>
                <a:gd name="T6" fmla="*/ 17 w 41"/>
                <a:gd name="T7" fmla="*/ 0 h 12"/>
                <a:gd name="T8" fmla="*/ 29 w 41"/>
                <a:gd name="T9" fmla="*/ 0 h 12"/>
                <a:gd name="T10" fmla="*/ 35 w 41"/>
                <a:gd name="T11" fmla="*/ 0 h 12"/>
                <a:gd name="T12" fmla="*/ 41 w 41"/>
                <a:gd name="T13" fmla="*/ 0 h 12"/>
                <a:gd name="T14" fmla="*/ 41 w 41"/>
                <a:gd name="T15" fmla="*/ 0 h 12"/>
                <a:gd name="T16" fmla="*/ 41 w 41"/>
                <a:gd name="T17" fmla="*/ 0 h 12"/>
                <a:gd name="T18" fmla="*/ 41 w 41"/>
                <a:gd name="T19" fmla="*/ 0 h 12"/>
                <a:gd name="T20" fmla="*/ 35 w 41"/>
                <a:gd name="T21" fmla="*/ 32 h 12"/>
                <a:gd name="T22" fmla="*/ 29 w 41"/>
                <a:gd name="T23" fmla="*/ 32 h 12"/>
                <a:gd name="T24" fmla="*/ 23 w 41"/>
                <a:gd name="T25" fmla="*/ 32 h 12"/>
                <a:gd name="T26" fmla="*/ 17 w 41"/>
                <a:gd name="T27" fmla="*/ 32 h 12"/>
                <a:gd name="T28" fmla="*/ 12 w 41"/>
                <a:gd name="T29" fmla="*/ 32 h 12"/>
                <a:gd name="T30" fmla="*/ 6 w 41"/>
                <a:gd name="T31" fmla="*/ 32 h 12"/>
                <a:gd name="T32" fmla="*/ 0 w 41"/>
                <a:gd name="T33" fmla="*/ 65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12"/>
                <a:gd name="T53" fmla="*/ 41 w 4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2" name="Freeform 79"/>
            <p:cNvSpPr>
              <a:spLocks/>
            </p:cNvSpPr>
            <p:nvPr/>
          </p:nvSpPr>
          <p:spPr bwMode="auto">
            <a:xfrm>
              <a:off x="5319" y="1207"/>
              <a:ext cx="47" cy="18"/>
            </a:xfrm>
            <a:custGeom>
              <a:avLst/>
              <a:gdLst>
                <a:gd name="T0" fmla="*/ 0 w 47"/>
                <a:gd name="T1" fmla="*/ 18 h 18"/>
                <a:gd name="T2" fmla="*/ 6 w 47"/>
                <a:gd name="T3" fmla="*/ 12 h 18"/>
                <a:gd name="T4" fmla="*/ 12 w 47"/>
                <a:gd name="T5" fmla="*/ 12 h 18"/>
                <a:gd name="T6" fmla="*/ 17 w 47"/>
                <a:gd name="T7" fmla="*/ 6 h 18"/>
                <a:gd name="T8" fmla="*/ 29 w 47"/>
                <a:gd name="T9" fmla="*/ 6 h 18"/>
                <a:gd name="T10" fmla="*/ 35 w 47"/>
                <a:gd name="T11" fmla="*/ 0 h 18"/>
                <a:gd name="T12" fmla="*/ 41 w 47"/>
                <a:gd name="T13" fmla="*/ 0 h 18"/>
                <a:gd name="T14" fmla="*/ 47 w 47"/>
                <a:gd name="T15" fmla="*/ 0 h 18"/>
                <a:gd name="T16" fmla="*/ 47 w 47"/>
                <a:gd name="T17" fmla="*/ 6 h 18"/>
                <a:gd name="T18" fmla="*/ 47 w 47"/>
                <a:gd name="T19" fmla="*/ 6 h 18"/>
                <a:gd name="T20" fmla="*/ 41 w 47"/>
                <a:gd name="T21" fmla="*/ 12 h 18"/>
                <a:gd name="T22" fmla="*/ 35 w 47"/>
                <a:gd name="T23" fmla="*/ 12 h 18"/>
                <a:gd name="T24" fmla="*/ 29 w 47"/>
                <a:gd name="T25" fmla="*/ 12 h 18"/>
                <a:gd name="T26" fmla="*/ 23 w 47"/>
                <a:gd name="T27" fmla="*/ 12 h 18"/>
                <a:gd name="T28" fmla="*/ 12 w 47"/>
                <a:gd name="T29" fmla="*/ 18 h 18"/>
                <a:gd name="T30" fmla="*/ 6 w 47"/>
                <a:gd name="T31" fmla="*/ 18 h 18"/>
                <a:gd name="T32" fmla="*/ 0 w 47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8"/>
                <a:gd name="T53" fmla="*/ 47 w 4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8">
                  <a:moveTo>
                    <a:pt x="0" y="18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9" y="6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3" name="Freeform 80"/>
            <p:cNvSpPr>
              <a:spLocks/>
            </p:cNvSpPr>
            <p:nvPr/>
          </p:nvSpPr>
          <p:spPr bwMode="auto">
            <a:xfrm>
              <a:off x="5319" y="1177"/>
              <a:ext cx="47" cy="30"/>
            </a:xfrm>
            <a:custGeom>
              <a:avLst/>
              <a:gdLst>
                <a:gd name="T0" fmla="*/ 0 w 47"/>
                <a:gd name="T1" fmla="*/ 30 h 30"/>
                <a:gd name="T2" fmla="*/ 6 w 47"/>
                <a:gd name="T3" fmla="*/ 24 h 30"/>
                <a:gd name="T4" fmla="*/ 12 w 47"/>
                <a:gd name="T5" fmla="*/ 18 h 30"/>
                <a:gd name="T6" fmla="*/ 17 w 47"/>
                <a:gd name="T7" fmla="*/ 18 h 30"/>
                <a:gd name="T8" fmla="*/ 23 w 47"/>
                <a:gd name="T9" fmla="*/ 12 h 30"/>
                <a:gd name="T10" fmla="*/ 29 w 47"/>
                <a:gd name="T11" fmla="*/ 6 h 30"/>
                <a:gd name="T12" fmla="*/ 35 w 47"/>
                <a:gd name="T13" fmla="*/ 6 h 30"/>
                <a:gd name="T14" fmla="*/ 41 w 47"/>
                <a:gd name="T15" fmla="*/ 0 h 30"/>
                <a:gd name="T16" fmla="*/ 47 w 47"/>
                <a:gd name="T17" fmla="*/ 6 h 30"/>
                <a:gd name="T18" fmla="*/ 47 w 47"/>
                <a:gd name="T19" fmla="*/ 6 h 30"/>
                <a:gd name="T20" fmla="*/ 41 w 47"/>
                <a:gd name="T21" fmla="*/ 12 h 30"/>
                <a:gd name="T22" fmla="*/ 35 w 47"/>
                <a:gd name="T23" fmla="*/ 12 h 30"/>
                <a:gd name="T24" fmla="*/ 29 w 47"/>
                <a:gd name="T25" fmla="*/ 18 h 30"/>
                <a:gd name="T26" fmla="*/ 23 w 47"/>
                <a:gd name="T27" fmla="*/ 24 h 30"/>
                <a:gd name="T28" fmla="*/ 17 w 47"/>
                <a:gd name="T29" fmla="*/ 24 h 30"/>
                <a:gd name="T30" fmla="*/ 6 w 47"/>
                <a:gd name="T31" fmla="*/ 30 h 30"/>
                <a:gd name="T32" fmla="*/ 0 w 47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0"/>
                <a:gd name="T53" fmla="*/ 47 w 47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0">
                  <a:moveTo>
                    <a:pt x="0" y="30"/>
                  </a:moveTo>
                  <a:lnTo>
                    <a:pt x="6" y="24"/>
                  </a:lnTo>
                  <a:lnTo>
                    <a:pt x="12" y="18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5" y="6"/>
                  </a:lnTo>
                  <a:lnTo>
                    <a:pt x="41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8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4" name="Freeform 81"/>
            <p:cNvSpPr>
              <a:spLocks/>
            </p:cNvSpPr>
            <p:nvPr/>
          </p:nvSpPr>
          <p:spPr bwMode="auto">
            <a:xfrm>
              <a:off x="5319" y="1159"/>
              <a:ext cx="41" cy="30"/>
            </a:xfrm>
            <a:custGeom>
              <a:avLst/>
              <a:gdLst>
                <a:gd name="T0" fmla="*/ 0 w 41"/>
                <a:gd name="T1" fmla="*/ 30 h 30"/>
                <a:gd name="T2" fmla="*/ 6 w 41"/>
                <a:gd name="T3" fmla="*/ 30 h 30"/>
                <a:gd name="T4" fmla="*/ 12 w 41"/>
                <a:gd name="T5" fmla="*/ 24 h 30"/>
                <a:gd name="T6" fmla="*/ 17 w 41"/>
                <a:gd name="T7" fmla="*/ 18 h 30"/>
                <a:gd name="T8" fmla="*/ 23 w 41"/>
                <a:gd name="T9" fmla="*/ 12 h 30"/>
                <a:gd name="T10" fmla="*/ 29 w 41"/>
                <a:gd name="T11" fmla="*/ 6 h 30"/>
                <a:gd name="T12" fmla="*/ 29 w 41"/>
                <a:gd name="T13" fmla="*/ 0 h 30"/>
                <a:gd name="T14" fmla="*/ 35 w 41"/>
                <a:gd name="T15" fmla="*/ 0 h 30"/>
                <a:gd name="T16" fmla="*/ 41 w 41"/>
                <a:gd name="T17" fmla="*/ 0 h 30"/>
                <a:gd name="T18" fmla="*/ 41 w 41"/>
                <a:gd name="T19" fmla="*/ 0 h 30"/>
                <a:gd name="T20" fmla="*/ 35 w 41"/>
                <a:gd name="T21" fmla="*/ 6 h 30"/>
                <a:gd name="T22" fmla="*/ 29 w 41"/>
                <a:gd name="T23" fmla="*/ 12 h 30"/>
                <a:gd name="T24" fmla="*/ 23 w 41"/>
                <a:gd name="T25" fmla="*/ 18 h 30"/>
                <a:gd name="T26" fmla="*/ 17 w 41"/>
                <a:gd name="T27" fmla="*/ 24 h 30"/>
                <a:gd name="T28" fmla="*/ 12 w 41"/>
                <a:gd name="T29" fmla="*/ 30 h 30"/>
                <a:gd name="T30" fmla="*/ 6 w 41"/>
                <a:gd name="T31" fmla="*/ 30 h 30"/>
                <a:gd name="T32" fmla="*/ 0 w 41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0"/>
                <a:gd name="T53" fmla="*/ 41 w 4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0">
                  <a:moveTo>
                    <a:pt x="0" y="30"/>
                  </a:moveTo>
                  <a:lnTo>
                    <a:pt x="6" y="30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12"/>
                  </a:lnTo>
                  <a:lnTo>
                    <a:pt x="23" y="18"/>
                  </a:lnTo>
                  <a:lnTo>
                    <a:pt x="17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5" name="Freeform 82"/>
            <p:cNvSpPr>
              <a:spLocks/>
            </p:cNvSpPr>
            <p:nvPr/>
          </p:nvSpPr>
          <p:spPr bwMode="auto">
            <a:xfrm>
              <a:off x="5319" y="1147"/>
              <a:ext cx="35" cy="30"/>
            </a:xfrm>
            <a:custGeom>
              <a:avLst/>
              <a:gdLst>
                <a:gd name="T0" fmla="*/ 35 w 35"/>
                <a:gd name="T1" fmla="*/ 0 h 30"/>
                <a:gd name="T2" fmla="*/ 35 w 35"/>
                <a:gd name="T3" fmla="*/ 0 h 30"/>
                <a:gd name="T4" fmla="*/ 29 w 35"/>
                <a:gd name="T5" fmla="*/ 6 h 30"/>
                <a:gd name="T6" fmla="*/ 23 w 35"/>
                <a:gd name="T7" fmla="*/ 6 h 30"/>
                <a:gd name="T8" fmla="*/ 23 w 35"/>
                <a:gd name="T9" fmla="*/ 12 h 30"/>
                <a:gd name="T10" fmla="*/ 17 w 35"/>
                <a:gd name="T11" fmla="*/ 18 h 30"/>
                <a:gd name="T12" fmla="*/ 12 w 35"/>
                <a:gd name="T13" fmla="*/ 18 h 30"/>
                <a:gd name="T14" fmla="*/ 6 w 35"/>
                <a:gd name="T15" fmla="*/ 24 h 30"/>
                <a:gd name="T16" fmla="*/ 0 w 35"/>
                <a:gd name="T17" fmla="*/ 30 h 30"/>
                <a:gd name="T18" fmla="*/ 6 w 35"/>
                <a:gd name="T19" fmla="*/ 24 h 30"/>
                <a:gd name="T20" fmla="*/ 6 w 35"/>
                <a:gd name="T21" fmla="*/ 18 h 30"/>
                <a:gd name="T22" fmla="*/ 12 w 35"/>
                <a:gd name="T23" fmla="*/ 12 h 30"/>
                <a:gd name="T24" fmla="*/ 17 w 35"/>
                <a:gd name="T25" fmla="*/ 6 h 30"/>
                <a:gd name="T26" fmla="*/ 23 w 35"/>
                <a:gd name="T27" fmla="*/ 0 h 30"/>
                <a:gd name="T28" fmla="*/ 29 w 35"/>
                <a:gd name="T29" fmla="*/ 0 h 30"/>
                <a:gd name="T30" fmla="*/ 29 w 35"/>
                <a:gd name="T31" fmla="*/ 0 h 30"/>
                <a:gd name="T32" fmla="*/ 35 w 35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0"/>
                  </a:move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6" name="Freeform 83"/>
            <p:cNvSpPr>
              <a:spLocks/>
            </p:cNvSpPr>
            <p:nvPr/>
          </p:nvSpPr>
          <p:spPr bwMode="auto">
            <a:xfrm>
              <a:off x="5251" y="986"/>
              <a:ext cx="42" cy="155"/>
            </a:xfrm>
            <a:custGeom>
              <a:avLst/>
              <a:gdLst>
                <a:gd name="T0" fmla="*/ 6 w 42"/>
                <a:gd name="T1" fmla="*/ 155 h 155"/>
                <a:gd name="T2" fmla="*/ 0 w 42"/>
                <a:gd name="T3" fmla="*/ 155 h 155"/>
                <a:gd name="T4" fmla="*/ 0 w 42"/>
                <a:gd name="T5" fmla="*/ 155 h 155"/>
                <a:gd name="T6" fmla="*/ 0 w 42"/>
                <a:gd name="T7" fmla="*/ 155 h 155"/>
                <a:gd name="T8" fmla="*/ 0 w 42"/>
                <a:gd name="T9" fmla="*/ 149 h 155"/>
                <a:gd name="T10" fmla="*/ 18 w 42"/>
                <a:gd name="T11" fmla="*/ 131 h 155"/>
                <a:gd name="T12" fmla="*/ 24 w 42"/>
                <a:gd name="T13" fmla="*/ 113 h 155"/>
                <a:gd name="T14" fmla="*/ 30 w 42"/>
                <a:gd name="T15" fmla="*/ 89 h 155"/>
                <a:gd name="T16" fmla="*/ 36 w 42"/>
                <a:gd name="T17" fmla="*/ 71 h 155"/>
                <a:gd name="T18" fmla="*/ 30 w 42"/>
                <a:gd name="T19" fmla="*/ 47 h 155"/>
                <a:gd name="T20" fmla="*/ 30 w 42"/>
                <a:gd name="T21" fmla="*/ 29 h 155"/>
                <a:gd name="T22" fmla="*/ 24 w 42"/>
                <a:gd name="T23" fmla="*/ 12 h 155"/>
                <a:gd name="T24" fmla="*/ 24 w 42"/>
                <a:gd name="T25" fmla="*/ 0 h 155"/>
                <a:gd name="T26" fmla="*/ 30 w 42"/>
                <a:gd name="T27" fmla="*/ 12 h 155"/>
                <a:gd name="T28" fmla="*/ 36 w 42"/>
                <a:gd name="T29" fmla="*/ 23 h 155"/>
                <a:gd name="T30" fmla="*/ 42 w 42"/>
                <a:gd name="T31" fmla="*/ 47 h 155"/>
                <a:gd name="T32" fmla="*/ 42 w 42"/>
                <a:gd name="T33" fmla="*/ 71 h 155"/>
                <a:gd name="T34" fmla="*/ 36 w 42"/>
                <a:gd name="T35" fmla="*/ 95 h 155"/>
                <a:gd name="T36" fmla="*/ 30 w 42"/>
                <a:gd name="T37" fmla="*/ 119 h 155"/>
                <a:gd name="T38" fmla="*/ 18 w 42"/>
                <a:gd name="T39" fmla="*/ 143 h 155"/>
                <a:gd name="T40" fmla="*/ 6 w 42"/>
                <a:gd name="T41" fmla="*/ 155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55"/>
                <a:gd name="T65" fmla="*/ 42 w 42"/>
                <a:gd name="T66" fmla="*/ 155 h 1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55">
                  <a:moveTo>
                    <a:pt x="6" y="155"/>
                  </a:moveTo>
                  <a:lnTo>
                    <a:pt x="0" y="155"/>
                  </a:lnTo>
                  <a:lnTo>
                    <a:pt x="0" y="149"/>
                  </a:lnTo>
                  <a:lnTo>
                    <a:pt x="18" y="131"/>
                  </a:lnTo>
                  <a:lnTo>
                    <a:pt x="24" y="113"/>
                  </a:lnTo>
                  <a:lnTo>
                    <a:pt x="30" y="89"/>
                  </a:lnTo>
                  <a:lnTo>
                    <a:pt x="36" y="71"/>
                  </a:lnTo>
                  <a:lnTo>
                    <a:pt x="30" y="47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36" y="23"/>
                  </a:lnTo>
                  <a:lnTo>
                    <a:pt x="42" y="47"/>
                  </a:lnTo>
                  <a:lnTo>
                    <a:pt x="42" y="71"/>
                  </a:lnTo>
                  <a:lnTo>
                    <a:pt x="36" y="95"/>
                  </a:lnTo>
                  <a:lnTo>
                    <a:pt x="30" y="119"/>
                  </a:lnTo>
                  <a:lnTo>
                    <a:pt x="18" y="143"/>
                  </a:lnTo>
                  <a:lnTo>
                    <a:pt x="6" y="1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7" name="Freeform 84"/>
            <p:cNvSpPr>
              <a:spLocks/>
            </p:cNvSpPr>
            <p:nvPr/>
          </p:nvSpPr>
          <p:spPr bwMode="auto">
            <a:xfrm>
              <a:off x="5251" y="987"/>
              <a:ext cx="30" cy="25"/>
            </a:xfrm>
            <a:custGeom>
              <a:avLst/>
              <a:gdLst>
                <a:gd name="T0" fmla="*/ 30 w 30"/>
                <a:gd name="T1" fmla="*/ 58 h 23"/>
                <a:gd name="T2" fmla="*/ 30 w 30"/>
                <a:gd name="T3" fmla="*/ 42 h 23"/>
                <a:gd name="T4" fmla="*/ 24 w 30"/>
                <a:gd name="T5" fmla="*/ 28 h 23"/>
                <a:gd name="T6" fmla="*/ 18 w 30"/>
                <a:gd name="T7" fmla="*/ 28 h 23"/>
                <a:gd name="T8" fmla="*/ 12 w 30"/>
                <a:gd name="T9" fmla="*/ 17 h 23"/>
                <a:gd name="T10" fmla="*/ 6 w 30"/>
                <a:gd name="T11" fmla="*/ 17 h 23"/>
                <a:gd name="T12" fmla="*/ 6 w 30"/>
                <a:gd name="T13" fmla="*/ 0 h 23"/>
                <a:gd name="T14" fmla="*/ 0 w 30"/>
                <a:gd name="T15" fmla="*/ 0 h 23"/>
                <a:gd name="T16" fmla="*/ 0 w 30"/>
                <a:gd name="T17" fmla="*/ 17 h 23"/>
                <a:gd name="T18" fmla="*/ 0 w 30"/>
                <a:gd name="T19" fmla="*/ 17 h 23"/>
                <a:gd name="T20" fmla="*/ 0 w 30"/>
                <a:gd name="T21" fmla="*/ 17 h 23"/>
                <a:gd name="T22" fmla="*/ 6 w 30"/>
                <a:gd name="T23" fmla="*/ 17 h 23"/>
                <a:gd name="T24" fmla="*/ 12 w 30"/>
                <a:gd name="T25" fmla="*/ 28 h 23"/>
                <a:gd name="T26" fmla="*/ 18 w 30"/>
                <a:gd name="T27" fmla="*/ 28 h 23"/>
                <a:gd name="T28" fmla="*/ 24 w 30"/>
                <a:gd name="T29" fmla="*/ 42 h 23"/>
                <a:gd name="T30" fmla="*/ 30 w 30"/>
                <a:gd name="T31" fmla="*/ 42 h 23"/>
                <a:gd name="T32" fmla="*/ 30 w 30"/>
                <a:gd name="T33" fmla="*/ 58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3"/>
                <a:gd name="T53" fmla="*/ 30 w 30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3">
                  <a:moveTo>
                    <a:pt x="30" y="23"/>
                  </a:moveTo>
                  <a:lnTo>
                    <a:pt x="30" y="17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8" name="Freeform 85"/>
            <p:cNvSpPr>
              <a:spLocks/>
            </p:cNvSpPr>
            <p:nvPr/>
          </p:nvSpPr>
          <p:spPr bwMode="auto">
            <a:xfrm>
              <a:off x="5251" y="1000"/>
              <a:ext cx="36" cy="23"/>
            </a:xfrm>
            <a:custGeom>
              <a:avLst/>
              <a:gdLst>
                <a:gd name="T0" fmla="*/ 0 w 36"/>
                <a:gd name="T1" fmla="*/ 0 h 23"/>
                <a:gd name="T2" fmla="*/ 0 w 36"/>
                <a:gd name="T3" fmla="*/ 0 h 23"/>
                <a:gd name="T4" fmla="*/ 6 w 36"/>
                <a:gd name="T5" fmla="*/ 0 h 23"/>
                <a:gd name="T6" fmla="*/ 6 w 36"/>
                <a:gd name="T7" fmla="*/ 0 h 23"/>
                <a:gd name="T8" fmla="*/ 12 w 36"/>
                <a:gd name="T9" fmla="*/ 5 h 23"/>
                <a:gd name="T10" fmla="*/ 18 w 36"/>
                <a:gd name="T11" fmla="*/ 5 h 23"/>
                <a:gd name="T12" fmla="*/ 24 w 36"/>
                <a:gd name="T13" fmla="*/ 11 h 23"/>
                <a:gd name="T14" fmla="*/ 30 w 36"/>
                <a:gd name="T15" fmla="*/ 17 h 23"/>
                <a:gd name="T16" fmla="*/ 36 w 36"/>
                <a:gd name="T17" fmla="*/ 23 h 23"/>
                <a:gd name="T18" fmla="*/ 30 w 36"/>
                <a:gd name="T19" fmla="*/ 17 h 23"/>
                <a:gd name="T20" fmla="*/ 24 w 36"/>
                <a:gd name="T21" fmla="*/ 17 h 23"/>
                <a:gd name="T22" fmla="*/ 18 w 36"/>
                <a:gd name="T23" fmla="*/ 11 h 23"/>
                <a:gd name="T24" fmla="*/ 12 w 36"/>
                <a:gd name="T25" fmla="*/ 11 h 23"/>
                <a:gd name="T26" fmla="*/ 6 w 36"/>
                <a:gd name="T27" fmla="*/ 5 h 23"/>
                <a:gd name="T28" fmla="*/ 0 w 36"/>
                <a:gd name="T29" fmla="*/ 5 h 23"/>
                <a:gd name="T30" fmla="*/ 0 w 36"/>
                <a:gd name="T31" fmla="*/ 0 h 23"/>
                <a:gd name="T32" fmla="*/ 0 w 3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3"/>
                <a:gd name="T53" fmla="*/ 36 w 3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3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30" y="17"/>
                  </a:lnTo>
                  <a:lnTo>
                    <a:pt x="36" y="23"/>
                  </a:lnTo>
                  <a:lnTo>
                    <a:pt x="30" y="17"/>
                  </a:lnTo>
                  <a:lnTo>
                    <a:pt x="24" y="17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09" name="Freeform 86"/>
            <p:cNvSpPr>
              <a:spLocks/>
            </p:cNvSpPr>
            <p:nvPr/>
          </p:nvSpPr>
          <p:spPr bwMode="auto">
            <a:xfrm>
              <a:off x="5239" y="1021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0 h 30"/>
                <a:gd name="T6" fmla="*/ 18 w 48"/>
                <a:gd name="T7" fmla="*/ 6 h 30"/>
                <a:gd name="T8" fmla="*/ 24 w 48"/>
                <a:gd name="T9" fmla="*/ 6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8 w 48"/>
                <a:gd name="T19" fmla="*/ 30 h 30"/>
                <a:gd name="T20" fmla="*/ 42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0" name="Freeform 87"/>
            <p:cNvSpPr>
              <a:spLocks/>
            </p:cNvSpPr>
            <p:nvPr/>
          </p:nvSpPr>
          <p:spPr bwMode="auto">
            <a:xfrm>
              <a:off x="5233" y="1045"/>
              <a:ext cx="54" cy="36"/>
            </a:xfrm>
            <a:custGeom>
              <a:avLst/>
              <a:gdLst>
                <a:gd name="T0" fmla="*/ 0 w 54"/>
                <a:gd name="T1" fmla="*/ 0 h 36"/>
                <a:gd name="T2" fmla="*/ 6 w 54"/>
                <a:gd name="T3" fmla="*/ 0 h 36"/>
                <a:gd name="T4" fmla="*/ 12 w 54"/>
                <a:gd name="T5" fmla="*/ 0 h 36"/>
                <a:gd name="T6" fmla="*/ 18 w 54"/>
                <a:gd name="T7" fmla="*/ 6 h 36"/>
                <a:gd name="T8" fmla="*/ 24 w 54"/>
                <a:gd name="T9" fmla="*/ 12 h 36"/>
                <a:gd name="T10" fmla="*/ 36 w 54"/>
                <a:gd name="T11" fmla="*/ 18 h 36"/>
                <a:gd name="T12" fmla="*/ 42 w 54"/>
                <a:gd name="T13" fmla="*/ 24 h 36"/>
                <a:gd name="T14" fmla="*/ 48 w 54"/>
                <a:gd name="T15" fmla="*/ 30 h 36"/>
                <a:gd name="T16" fmla="*/ 54 w 54"/>
                <a:gd name="T17" fmla="*/ 36 h 36"/>
                <a:gd name="T18" fmla="*/ 48 w 54"/>
                <a:gd name="T19" fmla="*/ 30 h 36"/>
                <a:gd name="T20" fmla="*/ 42 w 54"/>
                <a:gd name="T21" fmla="*/ 30 h 36"/>
                <a:gd name="T22" fmla="*/ 36 w 54"/>
                <a:gd name="T23" fmla="*/ 24 h 36"/>
                <a:gd name="T24" fmla="*/ 24 w 54"/>
                <a:gd name="T25" fmla="*/ 18 h 36"/>
                <a:gd name="T26" fmla="*/ 12 w 54"/>
                <a:gd name="T27" fmla="*/ 12 h 36"/>
                <a:gd name="T28" fmla="*/ 6 w 54"/>
                <a:gd name="T29" fmla="*/ 6 h 36"/>
                <a:gd name="T30" fmla="*/ 0 w 54"/>
                <a:gd name="T31" fmla="*/ 6 h 36"/>
                <a:gd name="T32" fmla="*/ 0 w 54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6"/>
                <a:gd name="T53" fmla="*/ 54 w 5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1" name="Freeform 88"/>
            <p:cNvSpPr>
              <a:spLocks/>
            </p:cNvSpPr>
            <p:nvPr/>
          </p:nvSpPr>
          <p:spPr bwMode="auto">
            <a:xfrm>
              <a:off x="5239" y="1063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0 h 36"/>
                <a:gd name="T6" fmla="*/ 12 w 42"/>
                <a:gd name="T7" fmla="*/ 6 h 36"/>
                <a:gd name="T8" fmla="*/ 18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36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2" name="Freeform 89"/>
            <p:cNvSpPr>
              <a:spLocks/>
            </p:cNvSpPr>
            <p:nvPr/>
          </p:nvSpPr>
          <p:spPr bwMode="auto">
            <a:xfrm>
              <a:off x="5239" y="1081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3" name="Freeform 90"/>
            <p:cNvSpPr>
              <a:spLocks/>
            </p:cNvSpPr>
            <p:nvPr/>
          </p:nvSpPr>
          <p:spPr bwMode="auto">
            <a:xfrm>
              <a:off x="5239" y="1099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0 w 24"/>
                <a:gd name="T3" fmla="*/ 0 h 30"/>
                <a:gd name="T4" fmla="*/ 6 w 24"/>
                <a:gd name="T5" fmla="*/ 6 h 30"/>
                <a:gd name="T6" fmla="*/ 12 w 24"/>
                <a:gd name="T7" fmla="*/ 6 h 30"/>
                <a:gd name="T8" fmla="*/ 12 w 24"/>
                <a:gd name="T9" fmla="*/ 12 h 30"/>
                <a:gd name="T10" fmla="*/ 18 w 24"/>
                <a:gd name="T11" fmla="*/ 18 h 30"/>
                <a:gd name="T12" fmla="*/ 24 w 24"/>
                <a:gd name="T13" fmla="*/ 24 h 30"/>
                <a:gd name="T14" fmla="*/ 24 w 24"/>
                <a:gd name="T15" fmla="*/ 24 h 30"/>
                <a:gd name="T16" fmla="*/ 24 w 24"/>
                <a:gd name="T17" fmla="*/ 30 h 30"/>
                <a:gd name="T18" fmla="*/ 24 w 24"/>
                <a:gd name="T19" fmla="*/ 24 h 30"/>
                <a:gd name="T20" fmla="*/ 18 w 24"/>
                <a:gd name="T21" fmla="*/ 24 h 30"/>
                <a:gd name="T22" fmla="*/ 12 w 24"/>
                <a:gd name="T23" fmla="*/ 18 h 30"/>
                <a:gd name="T24" fmla="*/ 12 w 24"/>
                <a:gd name="T25" fmla="*/ 18 h 30"/>
                <a:gd name="T26" fmla="*/ 6 w 24"/>
                <a:gd name="T27" fmla="*/ 12 h 30"/>
                <a:gd name="T28" fmla="*/ 6 w 24"/>
                <a:gd name="T29" fmla="*/ 6 h 30"/>
                <a:gd name="T30" fmla="*/ 0 w 24"/>
                <a:gd name="T31" fmla="*/ 6 h 30"/>
                <a:gd name="T32" fmla="*/ 0 w 24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0"/>
                <a:gd name="T53" fmla="*/ 24 w 24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4" name="Freeform 91"/>
            <p:cNvSpPr>
              <a:spLocks/>
            </p:cNvSpPr>
            <p:nvPr/>
          </p:nvSpPr>
          <p:spPr bwMode="auto">
            <a:xfrm>
              <a:off x="5239" y="1117"/>
              <a:ext cx="18" cy="18"/>
            </a:xfrm>
            <a:custGeom>
              <a:avLst/>
              <a:gdLst>
                <a:gd name="T0" fmla="*/ 6 w 18"/>
                <a:gd name="T1" fmla="*/ 0 h 18"/>
                <a:gd name="T2" fmla="*/ 6 w 18"/>
                <a:gd name="T3" fmla="*/ 0 h 18"/>
                <a:gd name="T4" fmla="*/ 6 w 18"/>
                <a:gd name="T5" fmla="*/ 0 h 18"/>
                <a:gd name="T6" fmla="*/ 12 w 18"/>
                <a:gd name="T7" fmla="*/ 6 h 18"/>
                <a:gd name="T8" fmla="*/ 12 w 18"/>
                <a:gd name="T9" fmla="*/ 6 h 18"/>
                <a:gd name="T10" fmla="*/ 18 w 18"/>
                <a:gd name="T11" fmla="*/ 12 h 18"/>
                <a:gd name="T12" fmla="*/ 18 w 18"/>
                <a:gd name="T13" fmla="*/ 12 h 18"/>
                <a:gd name="T14" fmla="*/ 18 w 18"/>
                <a:gd name="T15" fmla="*/ 18 h 18"/>
                <a:gd name="T16" fmla="*/ 18 w 18"/>
                <a:gd name="T17" fmla="*/ 18 h 18"/>
                <a:gd name="T18" fmla="*/ 18 w 18"/>
                <a:gd name="T19" fmla="*/ 18 h 18"/>
                <a:gd name="T20" fmla="*/ 18 w 18"/>
                <a:gd name="T21" fmla="*/ 12 h 18"/>
                <a:gd name="T22" fmla="*/ 12 w 18"/>
                <a:gd name="T23" fmla="*/ 12 h 18"/>
                <a:gd name="T24" fmla="*/ 6 w 18"/>
                <a:gd name="T25" fmla="*/ 6 h 18"/>
                <a:gd name="T26" fmla="*/ 6 w 18"/>
                <a:gd name="T27" fmla="*/ 6 h 18"/>
                <a:gd name="T28" fmla="*/ 6 w 18"/>
                <a:gd name="T29" fmla="*/ 6 h 18"/>
                <a:gd name="T30" fmla="*/ 0 w 18"/>
                <a:gd name="T31" fmla="*/ 0 h 18"/>
                <a:gd name="T32" fmla="*/ 6 w 18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5" name="Freeform 92"/>
            <p:cNvSpPr>
              <a:spLocks/>
            </p:cNvSpPr>
            <p:nvPr/>
          </p:nvSpPr>
          <p:spPr bwMode="auto">
            <a:xfrm>
              <a:off x="5257" y="975"/>
              <a:ext cx="18" cy="26"/>
            </a:xfrm>
            <a:custGeom>
              <a:avLst/>
              <a:gdLst>
                <a:gd name="T0" fmla="*/ 18 w 18"/>
                <a:gd name="T1" fmla="*/ 58 h 24"/>
                <a:gd name="T2" fmla="*/ 18 w 18"/>
                <a:gd name="T3" fmla="*/ 44 h 24"/>
                <a:gd name="T4" fmla="*/ 12 w 18"/>
                <a:gd name="T5" fmla="*/ 44 h 24"/>
                <a:gd name="T6" fmla="*/ 12 w 18"/>
                <a:gd name="T7" fmla="*/ 44 h 24"/>
                <a:gd name="T8" fmla="*/ 6 w 18"/>
                <a:gd name="T9" fmla="*/ 28 h 24"/>
                <a:gd name="T10" fmla="*/ 0 w 18"/>
                <a:gd name="T11" fmla="*/ 28 h 24"/>
                <a:gd name="T12" fmla="*/ 0 w 18"/>
                <a:gd name="T13" fmla="*/ 17 h 24"/>
                <a:gd name="T14" fmla="*/ 0 w 18"/>
                <a:gd name="T15" fmla="*/ 17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0 h 24"/>
                <a:gd name="T22" fmla="*/ 6 w 18"/>
                <a:gd name="T23" fmla="*/ 17 h 24"/>
                <a:gd name="T24" fmla="*/ 12 w 18"/>
                <a:gd name="T25" fmla="*/ 17 h 24"/>
                <a:gd name="T26" fmla="*/ 12 w 18"/>
                <a:gd name="T27" fmla="*/ 28 h 24"/>
                <a:gd name="T28" fmla="*/ 18 w 18"/>
                <a:gd name="T29" fmla="*/ 44 h 24"/>
                <a:gd name="T30" fmla="*/ 18 w 18"/>
                <a:gd name="T31" fmla="*/ 44 h 24"/>
                <a:gd name="T32" fmla="*/ 18 w 18"/>
                <a:gd name="T33" fmla="*/ 58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6" name="Freeform 93"/>
            <p:cNvSpPr>
              <a:spLocks/>
            </p:cNvSpPr>
            <p:nvPr/>
          </p:nvSpPr>
          <p:spPr bwMode="auto">
            <a:xfrm>
              <a:off x="5275" y="975"/>
              <a:ext cx="12" cy="26"/>
            </a:xfrm>
            <a:custGeom>
              <a:avLst/>
              <a:gdLst>
                <a:gd name="T0" fmla="*/ 0 w 12"/>
                <a:gd name="T1" fmla="*/ 58 h 24"/>
                <a:gd name="T2" fmla="*/ 6 w 12"/>
                <a:gd name="T3" fmla="*/ 44 h 24"/>
                <a:gd name="T4" fmla="*/ 12 w 12"/>
                <a:gd name="T5" fmla="*/ 28 h 24"/>
                <a:gd name="T6" fmla="*/ 12 w 12"/>
                <a:gd name="T7" fmla="*/ 17 h 24"/>
                <a:gd name="T8" fmla="*/ 12 w 12"/>
                <a:gd name="T9" fmla="*/ 0 h 24"/>
                <a:gd name="T10" fmla="*/ 12 w 12"/>
                <a:gd name="T11" fmla="*/ 0 h 24"/>
                <a:gd name="T12" fmla="*/ 6 w 12"/>
                <a:gd name="T13" fmla="*/ 17 h 24"/>
                <a:gd name="T14" fmla="*/ 6 w 12"/>
                <a:gd name="T15" fmla="*/ 44 h 24"/>
                <a:gd name="T16" fmla="*/ 0 w 12"/>
                <a:gd name="T17" fmla="*/ 58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4"/>
                <a:gd name="T29" fmla="*/ 12 w 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7" name="Freeform 94"/>
            <p:cNvSpPr>
              <a:spLocks/>
            </p:cNvSpPr>
            <p:nvPr/>
          </p:nvSpPr>
          <p:spPr bwMode="auto">
            <a:xfrm>
              <a:off x="5269" y="968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6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8" name="Freeform 95"/>
            <p:cNvSpPr>
              <a:spLocks/>
            </p:cNvSpPr>
            <p:nvPr/>
          </p:nvSpPr>
          <p:spPr bwMode="auto">
            <a:xfrm>
              <a:off x="5281" y="981"/>
              <a:ext cx="18" cy="25"/>
            </a:xfrm>
            <a:custGeom>
              <a:avLst/>
              <a:gdLst>
                <a:gd name="T0" fmla="*/ 0 w 18"/>
                <a:gd name="T1" fmla="*/ 58 h 23"/>
                <a:gd name="T2" fmla="*/ 0 w 18"/>
                <a:gd name="T3" fmla="*/ 58 h 23"/>
                <a:gd name="T4" fmla="*/ 6 w 18"/>
                <a:gd name="T5" fmla="*/ 46 h 23"/>
                <a:gd name="T6" fmla="*/ 6 w 18"/>
                <a:gd name="T7" fmla="*/ 28 h 23"/>
                <a:gd name="T8" fmla="*/ 12 w 18"/>
                <a:gd name="T9" fmla="*/ 28 h 23"/>
                <a:gd name="T10" fmla="*/ 12 w 18"/>
                <a:gd name="T11" fmla="*/ 17 h 23"/>
                <a:gd name="T12" fmla="*/ 18 w 18"/>
                <a:gd name="T13" fmla="*/ 0 h 23"/>
                <a:gd name="T14" fmla="*/ 18 w 18"/>
                <a:gd name="T15" fmla="*/ 0 h 23"/>
                <a:gd name="T16" fmla="*/ 18 w 18"/>
                <a:gd name="T17" fmla="*/ 0 h 23"/>
                <a:gd name="T18" fmla="*/ 18 w 18"/>
                <a:gd name="T19" fmla="*/ 17 h 23"/>
                <a:gd name="T20" fmla="*/ 18 w 18"/>
                <a:gd name="T21" fmla="*/ 17 h 23"/>
                <a:gd name="T22" fmla="*/ 18 w 18"/>
                <a:gd name="T23" fmla="*/ 28 h 23"/>
                <a:gd name="T24" fmla="*/ 12 w 18"/>
                <a:gd name="T25" fmla="*/ 28 h 23"/>
                <a:gd name="T26" fmla="*/ 6 w 18"/>
                <a:gd name="T27" fmla="*/ 46 h 23"/>
                <a:gd name="T28" fmla="*/ 6 w 18"/>
                <a:gd name="T29" fmla="*/ 46 h 23"/>
                <a:gd name="T30" fmla="*/ 0 w 18"/>
                <a:gd name="T31" fmla="*/ 58 h 23"/>
                <a:gd name="T32" fmla="*/ 0 w 18"/>
                <a:gd name="T33" fmla="*/ 58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0" y="23"/>
                  </a:moveTo>
                  <a:lnTo>
                    <a:pt x="0" y="23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19" name="Freeform 96"/>
            <p:cNvSpPr>
              <a:spLocks/>
            </p:cNvSpPr>
            <p:nvPr/>
          </p:nvSpPr>
          <p:spPr bwMode="auto">
            <a:xfrm>
              <a:off x="5263" y="1123"/>
              <a:ext cx="36" cy="12"/>
            </a:xfrm>
            <a:custGeom>
              <a:avLst/>
              <a:gdLst>
                <a:gd name="T0" fmla="*/ 0 w 36"/>
                <a:gd name="T1" fmla="*/ 6 h 12"/>
                <a:gd name="T2" fmla="*/ 6 w 36"/>
                <a:gd name="T3" fmla="*/ 0 h 12"/>
                <a:gd name="T4" fmla="*/ 6 w 36"/>
                <a:gd name="T5" fmla="*/ 0 h 12"/>
                <a:gd name="T6" fmla="*/ 12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6 h 12"/>
                <a:gd name="T14" fmla="*/ 30 w 36"/>
                <a:gd name="T15" fmla="*/ 6 h 12"/>
                <a:gd name="T16" fmla="*/ 36 w 36"/>
                <a:gd name="T17" fmla="*/ 6 h 12"/>
                <a:gd name="T18" fmla="*/ 30 w 36"/>
                <a:gd name="T19" fmla="*/ 6 h 12"/>
                <a:gd name="T20" fmla="*/ 30 w 36"/>
                <a:gd name="T21" fmla="*/ 12 h 12"/>
                <a:gd name="T22" fmla="*/ 24 w 36"/>
                <a:gd name="T23" fmla="*/ 6 h 12"/>
                <a:gd name="T24" fmla="*/ 18 w 36"/>
                <a:gd name="T25" fmla="*/ 6 h 12"/>
                <a:gd name="T26" fmla="*/ 12 w 36"/>
                <a:gd name="T27" fmla="*/ 6 h 12"/>
                <a:gd name="T28" fmla="*/ 6 w 36"/>
                <a:gd name="T29" fmla="*/ 6 h 12"/>
                <a:gd name="T30" fmla="*/ 6 w 36"/>
                <a:gd name="T31" fmla="*/ 6 h 12"/>
                <a:gd name="T32" fmla="*/ 0 w 36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0" name="Freeform 97"/>
            <p:cNvSpPr>
              <a:spLocks/>
            </p:cNvSpPr>
            <p:nvPr/>
          </p:nvSpPr>
          <p:spPr bwMode="auto">
            <a:xfrm>
              <a:off x="5257" y="1135"/>
              <a:ext cx="30" cy="12"/>
            </a:xfrm>
            <a:custGeom>
              <a:avLst/>
              <a:gdLst>
                <a:gd name="T0" fmla="*/ 0 w 30"/>
                <a:gd name="T1" fmla="*/ 0 h 12"/>
                <a:gd name="T2" fmla="*/ 6 w 30"/>
                <a:gd name="T3" fmla="*/ 0 h 12"/>
                <a:gd name="T4" fmla="*/ 6 w 30"/>
                <a:gd name="T5" fmla="*/ 0 h 12"/>
                <a:gd name="T6" fmla="*/ 12 w 30"/>
                <a:gd name="T7" fmla="*/ 0 h 12"/>
                <a:gd name="T8" fmla="*/ 18 w 30"/>
                <a:gd name="T9" fmla="*/ 0 h 12"/>
                <a:gd name="T10" fmla="*/ 24 w 30"/>
                <a:gd name="T11" fmla="*/ 0 h 12"/>
                <a:gd name="T12" fmla="*/ 30 w 30"/>
                <a:gd name="T13" fmla="*/ 6 h 12"/>
                <a:gd name="T14" fmla="*/ 30 w 30"/>
                <a:gd name="T15" fmla="*/ 6 h 12"/>
                <a:gd name="T16" fmla="*/ 30 w 30"/>
                <a:gd name="T17" fmla="*/ 12 h 12"/>
                <a:gd name="T18" fmla="*/ 30 w 30"/>
                <a:gd name="T19" fmla="*/ 12 h 12"/>
                <a:gd name="T20" fmla="*/ 30 w 30"/>
                <a:gd name="T21" fmla="*/ 12 h 12"/>
                <a:gd name="T22" fmla="*/ 24 w 30"/>
                <a:gd name="T23" fmla="*/ 12 h 12"/>
                <a:gd name="T24" fmla="*/ 18 w 30"/>
                <a:gd name="T25" fmla="*/ 6 h 12"/>
                <a:gd name="T26" fmla="*/ 12 w 30"/>
                <a:gd name="T27" fmla="*/ 6 h 12"/>
                <a:gd name="T28" fmla="*/ 6 w 30"/>
                <a:gd name="T29" fmla="*/ 0 h 12"/>
                <a:gd name="T30" fmla="*/ 0 w 30"/>
                <a:gd name="T31" fmla="*/ 0 h 12"/>
                <a:gd name="T32" fmla="*/ 0 w 3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1" name="Freeform 98"/>
            <p:cNvSpPr>
              <a:spLocks/>
            </p:cNvSpPr>
            <p:nvPr/>
          </p:nvSpPr>
          <p:spPr bwMode="auto">
            <a:xfrm>
              <a:off x="5275" y="1111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0 w 30"/>
                <a:gd name="T3" fmla="*/ 0 h 6"/>
                <a:gd name="T4" fmla="*/ 6 w 30"/>
                <a:gd name="T5" fmla="*/ 0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6 w 30"/>
                <a:gd name="T29" fmla="*/ 0 h 6"/>
                <a:gd name="T30" fmla="*/ 0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2" name="Freeform 99"/>
            <p:cNvSpPr>
              <a:spLocks/>
            </p:cNvSpPr>
            <p:nvPr/>
          </p:nvSpPr>
          <p:spPr bwMode="auto">
            <a:xfrm>
              <a:off x="5275" y="1087"/>
              <a:ext cx="42" cy="12"/>
            </a:xfrm>
            <a:custGeom>
              <a:avLst/>
              <a:gdLst>
                <a:gd name="T0" fmla="*/ 0 w 42"/>
                <a:gd name="T1" fmla="*/ 12 h 12"/>
                <a:gd name="T2" fmla="*/ 6 w 42"/>
                <a:gd name="T3" fmla="*/ 12 h 12"/>
                <a:gd name="T4" fmla="*/ 12 w 42"/>
                <a:gd name="T5" fmla="*/ 6 h 12"/>
                <a:gd name="T6" fmla="*/ 18 w 42"/>
                <a:gd name="T7" fmla="*/ 6 h 12"/>
                <a:gd name="T8" fmla="*/ 24 w 42"/>
                <a:gd name="T9" fmla="*/ 6 h 12"/>
                <a:gd name="T10" fmla="*/ 30 w 42"/>
                <a:gd name="T11" fmla="*/ 0 h 12"/>
                <a:gd name="T12" fmla="*/ 36 w 42"/>
                <a:gd name="T13" fmla="*/ 0 h 12"/>
                <a:gd name="T14" fmla="*/ 36 w 42"/>
                <a:gd name="T15" fmla="*/ 0 h 12"/>
                <a:gd name="T16" fmla="*/ 42 w 42"/>
                <a:gd name="T17" fmla="*/ 6 h 12"/>
                <a:gd name="T18" fmla="*/ 42 w 42"/>
                <a:gd name="T19" fmla="*/ 6 h 12"/>
                <a:gd name="T20" fmla="*/ 36 w 42"/>
                <a:gd name="T21" fmla="*/ 12 h 12"/>
                <a:gd name="T22" fmla="*/ 30 w 42"/>
                <a:gd name="T23" fmla="*/ 12 h 12"/>
                <a:gd name="T24" fmla="*/ 24 w 42"/>
                <a:gd name="T25" fmla="*/ 12 h 12"/>
                <a:gd name="T26" fmla="*/ 18 w 42"/>
                <a:gd name="T27" fmla="*/ 12 h 12"/>
                <a:gd name="T28" fmla="*/ 12 w 42"/>
                <a:gd name="T29" fmla="*/ 12 h 12"/>
                <a:gd name="T30" fmla="*/ 6 w 42"/>
                <a:gd name="T31" fmla="*/ 12 h 12"/>
                <a:gd name="T32" fmla="*/ 0 w 4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3" name="Freeform 100"/>
            <p:cNvSpPr>
              <a:spLocks/>
            </p:cNvSpPr>
            <p:nvPr/>
          </p:nvSpPr>
          <p:spPr bwMode="auto">
            <a:xfrm>
              <a:off x="5287" y="1069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0 w 36"/>
                <a:gd name="T3" fmla="*/ 12 h 12"/>
                <a:gd name="T4" fmla="*/ 6 w 36"/>
                <a:gd name="T5" fmla="*/ 12 h 12"/>
                <a:gd name="T6" fmla="*/ 12 w 36"/>
                <a:gd name="T7" fmla="*/ 6 h 12"/>
                <a:gd name="T8" fmla="*/ 18 w 36"/>
                <a:gd name="T9" fmla="*/ 6 h 12"/>
                <a:gd name="T10" fmla="*/ 30 w 36"/>
                <a:gd name="T11" fmla="*/ 6 h 12"/>
                <a:gd name="T12" fmla="*/ 36 w 36"/>
                <a:gd name="T13" fmla="*/ 0 h 12"/>
                <a:gd name="T14" fmla="*/ 36 w 36"/>
                <a:gd name="T15" fmla="*/ 0 h 12"/>
                <a:gd name="T16" fmla="*/ 36 w 36"/>
                <a:gd name="T17" fmla="*/ 6 h 12"/>
                <a:gd name="T18" fmla="*/ 36 w 36"/>
                <a:gd name="T19" fmla="*/ 6 h 12"/>
                <a:gd name="T20" fmla="*/ 30 w 36"/>
                <a:gd name="T21" fmla="*/ 6 h 12"/>
                <a:gd name="T22" fmla="*/ 24 w 36"/>
                <a:gd name="T23" fmla="*/ 12 h 12"/>
                <a:gd name="T24" fmla="*/ 18 w 36"/>
                <a:gd name="T25" fmla="*/ 12 h 12"/>
                <a:gd name="T26" fmla="*/ 12 w 36"/>
                <a:gd name="T27" fmla="*/ 12 h 12"/>
                <a:gd name="T28" fmla="*/ 6 w 36"/>
                <a:gd name="T29" fmla="*/ 12 h 12"/>
                <a:gd name="T30" fmla="*/ 0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4" name="Freeform 101"/>
            <p:cNvSpPr>
              <a:spLocks/>
            </p:cNvSpPr>
            <p:nvPr/>
          </p:nvSpPr>
          <p:spPr bwMode="auto">
            <a:xfrm>
              <a:off x="5287" y="1033"/>
              <a:ext cx="42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6 w 42"/>
                <a:gd name="T5" fmla="*/ 12 h 18"/>
                <a:gd name="T6" fmla="*/ 12 w 42"/>
                <a:gd name="T7" fmla="*/ 6 h 18"/>
                <a:gd name="T8" fmla="*/ 24 w 42"/>
                <a:gd name="T9" fmla="*/ 6 h 18"/>
                <a:gd name="T10" fmla="*/ 30 w 42"/>
                <a:gd name="T11" fmla="*/ 0 h 18"/>
                <a:gd name="T12" fmla="*/ 36 w 42"/>
                <a:gd name="T13" fmla="*/ 0 h 18"/>
                <a:gd name="T14" fmla="*/ 42 w 42"/>
                <a:gd name="T15" fmla="*/ 0 h 18"/>
                <a:gd name="T16" fmla="*/ 42 w 42"/>
                <a:gd name="T17" fmla="*/ 0 h 18"/>
                <a:gd name="T18" fmla="*/ 42 w 42"/>
                <a:gd name="T19" fmla="*/ 0 h 18"/>
                <a:gd name="T20" fmla="*/ 36 w 42"/>
                <a:gd name="T21" fmla="*/ 6 h 18"/>
                <a:gd name="T22" fmla="*/ 30 w 42"/>
                <a:gd name="T23" fmla="*/ 6 h 18"/>
                <a:gd name="T24" fmla="*/ 24 w 42"/>
                <a:gd name="T25" fmla="*/ 12 h 18"/>
                <a:gd name="T26" fmla="*/ 12 w 42"/>
                <a:gd name="T27" fmla="*/ 12 h 18"/>
                <a:gd name="T28" fmla="*/ 6 w 42"/>
                <a:gd name="T29" fmla="*/ 12 h 18"/>
                <a:gd name="T30" fmla="*/ 0 w 42"/>
                <a:gd name="T31" fmla="*/ 18 h 18"/>
                <a:gd name="T32" fmla="*/ 0 w 4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8"/>
                <a:gd name="T53" fmla="*/ 42 w 4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5" name="Freeform 102"/>
            <p:cNvSpPr>
              <a:spLocks/>
            </p:cNvSpPr>
            <p:nvPr/>
          </p:nvSpPr>
          <p:spPr bwMode="auto">
            <a:xfrm>
              <a:off x="5281" y="993"/>
              <a:ext cx="42" cy="31"/>
            </a:xfrm>
            <a:custGeom>
              <a:avLst/>
              <a:gdLst>
                <a:gd name="T0" fmla="*/ 0 w 42"/>
                <a:gd name="T1" fmla="*/ 60 h 29"/>
                <a:gd name="T2" fmla="*/ 6 w 42"/>
                <a:gd name="T3" fmla="*/ 49 h 29"/>
                <a:gd name="T4" fmla="*/ 12 w 42"/>
                <a:gd name="T5" fmla="*/ 34 h 29"/>
                <a:gd name="T6" fmla="*/ 18 w 42"/>
                <a:gd name="T7" fmla="*/ 22 h 29"/>
                <a:gd name="T8" fmla="*/ 24 w 42"/>
                <a:gd name="T9" fmla="*/ 22 h 29"/>
                <a:gd name="T10" fmla="*/ 30 w 42"/>
                <a:gd name="T11" fmla="*/ 6 h 29"/>
                <a:gd name="T12" fmla="*/ 36 w 42"/>
                <a:gd name="T13" fmla="*/ 6 h 29"/>
                <a:gd name="T14" fmla="*/ 36 w 42"/>
                <a:gd name="T15" fmla="*/ 0 h 29"/>
                <a:gd name="T16" fmla="*/ 42 w 42"/>
                <a:gd name="T17" fmla="*/ 6 h 29"/>
                <a:gd name="T18" fmla="*/ 42 w 42"/>
                <a:gd name="T19" fmla="*/ 6 h 29"/>
                <a:gd name="T20" fmla="*/ 36 w 42"/>
                <a:gd name="T21" fmla="*/ 22 h 29"/>
                <a:gd name="T22" fmla="*/ 30 w 42"/>
                <a:gd name="T23" fmla="*/ 22 h 29"/>
                <a:gd name="T24" fmla="*/ 24 w 42"/>
                <a:gd name="T25" fmla="*/ 34 h 29"/>
                <a:gd name="T26" fmla="*/ 18 w 42"/>
                <a:gd name="T27" fmla="*/ 34 h 29"/>
                <a:gd name="T28" fmla="*/ 6 w 42"/>
                <a:gd name="T29" fmla="*/ 49 h 29"/>
                <a:gd name="T30" fmla="*/ 6 w 42"/>
                <a:gd name="T31" fmla="*/ 49 h 29"/>
                <a:gd name="T32" fmla="*/ 0 w 42"/>
                <a:gd name="T33" fmla="*/ 6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9"/>
                <a:gd name="T53" fmla="*/ 42 w 4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9">
                  <a:moveTo>
                    <a:pt x="0" y="29"/>
                  </a:move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11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1"/>
                  </a:lnTo>
                  <a:lnTo>
                    <a:pt x="30" y="11"/>
                  </a:lnTo>
                  <a:lnTo>
                    <a:pt x="24" y="17"/>
                  </a:lnTo>
                  <a:lnTo>
                    <a:pt x="18" y="17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6" name="Freeform 103"/>
            <p:cNvSpPr>
              <a:spLocks/>
            </p:cNvSpPr>
            <p:nvPr/>
          </p:nvSpPr>
          <p:spPr bwMode="auto">
            <a:xfrm>
              <a:off x="5287" y="1045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18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7" name="Freeform 104"/>
            <p:cNvSpPr>
              <a:spLocks/>
            </p:cNvSpPr>
            <p:nvPr/>
          </p:nvSpPr>
          <p:spPr bwMode="auto">
            <a:xfrm>
              <a:off x="5239" y="103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0 w 48"/>
                <a:gd name="T3" fmla="*/ 0 h 30"/>
                <a:gd name="T4" fmla="*/ 6 w 48"/>
                <a:gd name="T5" fmla="*/ 0 h 30"/>
                <a:gd name="T6" fmla="*/ 12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24 h 30"/>
                <a:gd name="T14" fmla="*/ 48 w 48"/>
                <a:gd name="T15" fmla="*/ 30 h 30"/>
                <a:gd name="T16" fmla="*/ 48 w 48"/>
                <a:gd name="T17" fmla="*/ 30 h 30"/>
                <a:gd name="T18" fmla="*/ 48 w 48"/>
                <a:gd name="T19" fmla="*/ 30 h 30"/>
                <a:gd name="T20" fmla="*/ 36 w 48"/>
                <a:gd name="T21" fmla="*/ 30 h 30"/>
                <a:gd name="T22" fmla="*/ 30 w 48"/>
                <a:gd name="T23" fmla="*/ 24 h 30"/>
                <a:gd name="T24" fmla="*/ 18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0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8" name="Freeform 105"/>
            <p:cNvSpPr>
              <a:spLocks/>
            </p:cNvSpPr>
            <p:nvPr/>
          </p:nvSpPr>
          <p:spPr bwMode="auto">
            <a:xfrm>
              <a:off x="5245" y="1009"/>
              <a:ext cx="42" cy="30"/>
            </a:xfrm>
            <a:custGeom>
              <a:avLst/>
              <a:gdLst>
                <a:gd name="T0" fmla="*/ 0 w 42"/>
                <a:gd name="T1" fmla="*/ 0 h 30"/>
                <a:gd name="T2" fmla="*/ 6 w 42"/>
                <a:gd name="T3" fmla="*/ 0 h 30"/>
                <a:gd name="T4" fmla="*/ 6 w 42"/>
                <a:gd name="T5" fmla="*/ 0 h 30"/>
                <a:gd name="T6" fmla="*/ 12 w 42"/>
                <a:gd name="T7" fmla="*/ 6 h 30"/>
                <a:gd name="T8" fmla="*/ 18 w 42"/>
                <a:gd name="T9" fmla="*/ 6 h 30"/>
                <a:gd name="T10" fmla="*/ 24 w 42"/>
                <a:gd name="T11" fmla="*/ 12 h 30"/>
                <a:gd name="T12" fmla="*/ 36 w 42"/>
                <a:gd name="T13" fmla="*/ 18 h 30"/>
                <a:gd name="T14" fmla="*/ 42 w 42"/>
                <a:gd name="T15" fmla="*/ 24 h 30"/>
                <a:gd name="T16" fmla="*/ 42 w 42"/>
                <a:gd name="T17" fmla="*/ 30 h 30"/>
                <a:gd name="T18" fmla="*/ 36 w 42"/>
                <a:gd name="T19" fmla="*/ 24 h 30"/>
                <a:gd name="T20" fmla="*/ 30 w 42"/>
                <a:gd name="T21" fmla="*/ 24 h 30"/>
                <a:gd name="T22" fmla="*/ 24 w 42"/>
                <a:gd name="T23" fmla="*/ 18 h 30"/>
                <a:gd name="T24" fmla="*/ 18 w 42"/>
                <a:gd name="T25" fmla="*/ 12 h 30"/>
                <a:gd name="T26" fmla="*/ 12 w 42"/>
                <a:gd name="T27" fmla="*/ 12 h 30"/>
                <a:gd name="T28" fmla="*/ 6 w 42"/>
                <a:gd name="T29" fmla="*/ 6 h 30"/>
                <a:gd name="T30" fmla="*/ 0 w 42"/>
                <a:gd name="T31" fmla="*/ 0 h 30"/>
                <a:gd name="T32" fmla="*/ 0 w 42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0"/>
                <a:gd name="T53" fmla="*/ 42 w 42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29" name="Freeform 106"/>
            <p:cNvSpPr>
              <a:spLocks/>
            </p:cNvSpPr>
            <p:nvPr/>
          </p:nvSpPr>
          <p:spPr bwMode="auto">
            <a:xfrm>
              <a:off x="5287" y="100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12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6 w 36"/>
                <a:gd name="T21" fmla="*/ 6 h 24"/>
                <a:gd name="T22" fmla="*/ 30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0" name="Freeform 107"/>
            <p:cNvSpPr>
              <a:spLocks/>
            </p:cNvSpPr>
            <p:nvPr/>
          </p:nvSpPr>
          <p:spPr bwMode="auto">
            <a:xfrm>
              <a:off x="5197" y="884"/>
              <a:ext cx="36" cy="18"/>
            </a:xfrm>
            <a:custGeom>
              <a:avLst/>
              <a:gdLst>
                <a:gd name="T0" fmla="*/ 0 w 36"/>
                <a:gd name="T1" fmla="*/ 0 h 18"/>
                <a:gd name="T2" fmla="*/ 6 w 36"/>
                <a:gd name="T3" fmla="*/ 0 h 18"/>
                <a:gd name="T4" fmla="*/ 6 w 36"/>
                <a:gd name="T5" fmla="*/ 0 h 18"/>
                <a:gd name="T6" fmla="*/ 12 w 36"/>
                <a:gd name="T7" fmla="*/ 0 h 18"/>
                <a:gd name="T8" fmla="*/ 18 w 36"/>
                <a:gd name="T9" fmla="*/ 0 h 18"/>
                <a:gd name="T10" fmla="*/ 24 w 36"/>
                <a:gd name="T11" fmla="*/ 6 h 18"/>
                <a:gd name="T12" fmla="*/ 24 w 36"/>
                <a:gd name="T13" fmla="*/ 12 h 18"/>
                <a:gd name="T14" fmla="*/ 30 w 36"/>
                <a:gd name="T15" fmla="*/ 12 h 18"/>
                <a:gd name="T16" fmla="*/ 36 w 36"/>
                <a:gd name="T17" fmla="*/ 18 h 18"/>
                <a:gd name="T18" fmla="*/ 30 w 36"/>
                <a:gd name="T19" fmla="*/ 18 h 18"/>
                <a:gd name="T20" fmla="*/ 24 w 36"/>
                <a:gd name="T21" fmla="*/ 12 h 18"/>
                <a:gd name="T22" fmla="*/ 18 w 36"/>
                <a:gd name="T23" fmla="*/ 12 h 18"/>
                <a:gd name="T24" fmla="*/ 18 w 36"/>
                <a:gd name="T25" fmla="*/ 6 h 18"/>
                <a:gd name="T26" fmla="*/ 12 w 36"/>
                <a:gd name="T27" fmla="*/ 6 h 18"/>
                <a:gd name="T28" fmla="*/ 6 w 36"/>
                <a:gd name="T29" fmla="*/ 0 h 18"/>
                <a:gd name="T30" fmla="*/ 6 w 36"/>
                <a:gd name="T31" fmla="*/ 0 h 18"/>
                <a:gd name="T32" fmla="*/ 0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1" name="Freeform 108"/>
            <p:cNvSpPr>
              <a:spLocks/>
            </p:cNvSpPr>
            <p:nvPr/>
          </p:nvSpPr>
          <p:spPr bwMode="auto">
            <a:xfrm>
              <a:off x="5191" y="902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6 w 42"/>
                <a:gd name="T3" fmla="*/ 0 h 24"/>
                <a:gd name="T4" fmla="*/ 6 w 42"/>
                <a:gd name="T5" fmla="*/ 0 h 24"/>
                <a:gd name="T6" fmla="*/ 12 w 42"/>
                <a:gd name="T7" fmla="*/ 6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36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6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2" name="Freeform 109"/>
            <p:cNvSpPr>
              <a:spLocks/>
            </p:cNvSpPr>
            <p:nvPr/>
          </p:nvSpPr>
          <p:spPr bwMode="auto">
            <a:xfrm>
              <a:off x="5185" y="926"/>
              <a:ext cx="48" cy="24"/>
            </a:xfrm>
            <a:custGeom>
              <a:avLst/>
              <a:gdLst>
                <a:gd name="T0" fmla="*/ 0 w 48"/>
                <a:gd name="T1" fmla="*/ 0 h 24"/>
                <a:gd name="T2" fmla="*/ 6 w 48"/>
                <a:gd name="T3" fmla="*/ 0 h 24"/>
                <a:gd name="T4" fmla="*/ 12 w 48"/>
                <a:gd name="T5" fmla="*/ 0 h 24"/>
                <a:gd name="T6" fmla="*/ 18 w 48"/>
                <a:gd name="T7" fmla="*/ 0 h 24"/>
                <a:gd name="T8" fmla="*/ 24 w 48"/>
                <a:gd name="T9" fmla="*/ 6 h 24"/>
                <a:gd name="T10" fmla="*/ 30 w 48"/>
                <a:gd name="T11" fmla="*/ 12 h 24"/>
                <a:gd name="T12" fmla="*/ 36 w 48"/>
                <a:gd name="T13" fmla="*/ 18 h 24"/>
                <a:gd name="T14" fmla="*/ 42 w 48"/>
                <a:gd name="T15" fmla="*/ 24 h 24"/>
                <a:gd name="T16" fmla="*/ 48 w 48"/>
                <a:gd name="T17" fmla="*/ 24 h 24"/>
                <a:gd name="T18" fmla="*/ 42 w 48"/>
                <a:gd name="T19" fmla="*/ 24 h 24"/>
                <a:gd name="T20" fmla="*/ 36 w 48"/>
                <a:gd name="T21" fmla="*/ 24 h 24"/>
                <a:gd name="T22" fmla="*/ 30 w 48"/>
                <a:gd name="T23" fmla="*/ 18 h 24"/>
                <a:gd name="T24" fmla="*/ 24 w 48"/>
                <a:gd name="T25" fmla="*/ 12 h 24"/>
                <a:gd name="T26" fmla="*/ 12 w 48"/>
                <a:gd name="T27" fmla="*/ 6 h 24"/>
                <a:gd name="T28" fmla="*/ 6 w 48"/>
                <a:gd name="T29" fmla="*/ 6 h 24"/>
                <a:gd name="T30" fmla="*/ 0 w 48"/>
                <a:gd name="T31" fmla="*/ 0 h 24"/>
                <a:gd name="T32" fmla="*/ 0 w 4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24"/>
                <a:gd name="T53" fmla="*/ 48 w 4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2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3" name="Freeform 110"/>
            <p:cNvSpPr>
              <a:spLocks/>
            </p:cNvSpPr>
            <p:nvPr/>
          </p:nvSpPr>
          <p:spPr bwMode="auto">
            <a:xfrm>
              <a:off x="5191" y="938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8 h 30"/>
                <a:gd name="T12" fmla="*/ 30 w 36"/>
                <a:gd name="T13" fmla="*/ 24 h 30"/>
                <a:gd name="T14" fmla="*/ 36 w 36"/>
                <a:gd name="T15" fmla="*/ 30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0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4" name="Freeform 111"/>
            <p:cNvSpPr>
              <a:spLocks/>
            </p:cNvSpPr>
            <p:nvPr/>
          </p:nvSpPr>
          <p:spPr bwMode="auto">
            <a:xfrm>
              <a:off x="5191" y="956"/>
              <a:ext cx="30" cy="24"/>
            </a:xfrm>
            <a:custGeom>
              <a:avLst/>
              <a:gdLst>
                <a:gd name="T0" fmla="*/ 0 w 30"/>
                <a:gd name="T1" fmla="*/ 0 h 24"/>
                <a:gd name="T2" fmla="*/ 0 w 30"/>
                <a:gd name="T3" fmla="*/ 0 h 24"/>
                <a:gd name="T4" fmla="*/ 6 w 30"/>
                <a:gd name="T5" fmla="*/ 0 h 24"/>
                <a:gd name="T6" fmla="*/ 12 w 30"/>
                <a:gd name="T7" fmla="*/ 0 h 24"/>
                <a:gd name="T8" fmla="*/ 18 w 30"/>
                <a:gd name="T9" fmla="*/ 6 h 24"/>
                <a:gd name="T10" fmla="*/ 18 w 30"/>
                <a:gd name="T11" fmla="*/ 12 h 24"/>
                <a:gd name="T12" fmla="*/ 24 w 30"/>
                <a:gd name="T13" fmla="*/ 12 h 24"/>
                <a:gd name="T14" fmla="*/ 30 w 30"/>
                <a:gd name="T15" fmla="*/ 18 h 24"/>
                <a:gd name="T16" fmla="*/ 30 w 30"/>
                <a:gd name="T17" fmla="*/ 24 h 24"/>
                <a:gd name="T18" fmla="*/ 30 w 30"/>
                <a:gd name="T19" fmla="*/ 24 h 24"/>
                <a:gd name="T20" fmla="*/ 24 w 30"/>
                <a:gd name="T21" fmla="*/ 18 h 24"/>
                <a:gd name="T22" fmla="*/ 18 w 30"/>
                <a:gd name="T23" fmla="*/ 12 h 24"/>
                <a:gd name="T24" fmla="*/ 12 w 30"/>
                <a:gd name="T25" fmla="*/ 12 h 24"/>
                <a:gd name="T26" fmla="*/ 6 w 30"/>
                <a:gd name="T27" fmla="*/ 6 h 24"/>
                <a:gd name="T28" fmla="*/ 6 w 30"/>
                <a:gd name="T29" fmla="*/ 6 h 24"/>
                <a:gd name="T30" fmla="*/ 0 w 30"/>
                <a:gd name="T31" fmla="*/ 0 h 24"/>
                <a:gd name="T32" fmla="*/ 0 w 30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5" name="Freeform 112"/>
            <p:cNvSpPr>
              <a:spLocks/>
            </p:cNvSpPr>
            <p:nvPr/>
          </p:nvSpPr>
          <p:spPr bwMode="auto">
            <a:xfrm>
              <a:off x="5191" y="968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6 w 24"/>
                <a:gd name="T5" fmla="*/ 6 h 24"/>
                <a:gd name="T6" fmla="*/ 6 w 24"/>
                <a:gd name="T7" fmla="*/ 6 h 24"/>
                <a:gd name="T8" fmla="*/ 12 w 24"/>
                <a:gd name="T9" fmla="*/ 12 h 24"/>
                <a:gd name="T10" fmla="*/ 18 w 24"/>
                <a:gd name="T11" fmla="*/ 12 h 24"/>
                <a:gd name="T12" fmla="*/ 18 w 24"/>
                <a:gd name="T13" fmla="*/ 18 h 24"/>
                <a:gd name="T14" fmla="*/ 24 w 24"/>
                <a:gd name="T15" fmla="*/ 24 h 24"/>
                <a:gd name="T16" fmla="*/ 24 w 24"/>
                <a:gd name="T17" fmla="*/ 24 h 24"/>
                <a:gd name="T18" fmla="*/ 18 w 24"/>
                <a:gd name="T19" fmla="*/ 24 h 24"/>
                <a:gd name="T20" fmla="*/ 18 w 24"/>
                <a:gd name="T21" fmla="*/ 18 h 24"/>
                <a:gd name="T22" fmla="*/ 12 w 24"/>
                <a:gd name="T23" fmla="*/ 18 h 24"/>
                <a:gd name="T24" fmla="*/ 12 w 24"/>
                <a:gd name="T25" fmla="*/ 12 h 24"/>
                <a:gd name="T26" fmla="*/ 6 w 24"/>
                <a:gd name="T27" fmla="*/ 12 h 24"/>
                <a:gd name="T28" fmla="*/ 6 w 24"/>
                <a:gd name="T29" fmla="*/ 6 h 24"/>
                <a:gd name="T30" fmla="*/ 0 w 24"/>
                <a:gd name="T31" fmla="*/ 6 h 24"/>
                <a:gd name="T32" fmla="*/ 0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6" name="Freeform 113"/>
            <p:cNvSpPr>
              <a:spLocks/>
            </p:cNvSpPr>
            <p:nvPr/>
          </p:nvSpPr>
          <p:spPr bwMode="auto">
            <a:xfrm>
              <a:off x="5191" y="987"/>
              <a:ext cx="18" cy="14"/>
            </a:xfrm>
            <a:custGeom>
              <a:avLst/>
              <a:gdLst>
                <a:gd name="T0" fmla="*/ 6 w 18"/>
                <a:gd name="T1" fmla="*/ 0 h 12"/>
                <a:gd name="T2" fmla="*/ 6 w 18"/>
                <a:gd name="T3" fmla="*/ 0 h 12"/>
                <a:gd name="T4" fmla="*/ 12 w 18"/>
                <a:gd name="T5" fmla="*/ 32 h 12"/>
                <a:gd name="T6" fmla="*/ 18 w 18"/>
                <a:gd name="T7" fmla="*/ 65 h 12"/>
                <a:gd name="T8" fmla="*/ 18 w 18"/>
                <a:gd name="T9" fmla="*/ 65 h 12"/>
                <a:gd name="T10" fmla="*/ 18 w 18"/>
                <a:gd name="T11" fmla="*/ 65 h 12"/>
                <a:gd name="T12" fmla="*/ 12 w 18"/>
                <a:gd name="T13" fmla="*/ 65 h 12"/>
                <a:gd name="T14" fmla="*/ 12 w 18"/>
                <a:gd name="T15" fmla="*/ 32 h 12"/>
                <a:gd name="T16" fmla="*/ 6 w 18"/>
                <a:gd name="T17" fmla="*/ 32 h 12"/>
                <a:gd name="T18" fmla="*/ 6 w 18"/>
                <a:gd name="T19" fmla="*/ 32 h 12"/>
                <a:gd name="T20" fmla="*/ 6 w 18"/>
                <a:gd name="T21" fmla="*/ 0 h 12"/>
                <a:gd name="T22" fmla="*/ 0 w 18"/>
                <a:gd name="T23" fmla="*/ 0 h 12"/>
                <a:gd name="T24" fmla="*/ 6 w 18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2"/>
                <a:gd name="T41" fmla="*/ 18 w 18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7" name="Freeform 114"/>
            <p:cNvSpPr>
              <a:spLocks/>
            </p:cNvSpPr>
            <p:nvPr/>
          </p:nvSpPr>
          <p:spPr bwMode="auto">
            <a:xfrm>
              <a:off x="5209" y="993"/>
              <a:ext cx="30" cy="8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12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151 h 6"/>
                <a:gd name="T20" fmla="*/ 30 w 30"/>
                <a:gd name="T21" fmla="*/ 151 h 6"/>
                <a:gd name="T22" fmla="*/ 24 w 30"/>
                <a:gd name="T23" fmla="*/ 151 h 6"/>
                <a:gd name="T24" fmla="*/ 18 w 30"/>
                <a:gd name="T25" fmla="*/ 151 h 6"/>
                <a:gd name="T26" fmla="*/ 12 w 30"/>
                <a:gd name="T27" fmla="*/ 0 h 6"/>
                <a:gd name="T28" fmla="*/ 12 w 30"/>
                <a:gd name="T29" fmla="*/ 0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8" name="Freeform 115"/>
            <p:cNvSpPr>
              <a:spLocks/>
            </p:cNvSpPr>
            <p:nvPr/>
          </p:nvSpPr>
          <p:spPr bwMode="auto">
            <a:xfrm>
              <a:off x="5209" y="1000"/>
              <a:ext cx="24" cy="11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0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5 h 11"/>
                <a:gd name="T16" fmla="*/ 24 w 24"/>
                <a:gd name="T17" fmla="*/ 5 h 11"/>
                <a:gd name="T18" fmla="*/ 24 w 24"/>
                <a:gd name="T19" fmla="*/ 11 h 11"/>
                <a:gd name="T20" fmla="*/ 24 w 24"/>
                <a:gd name="T21" fmla="*/ 11 h 11"/>
                <a:gd name="T22" fmla="*/ 18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6 w 24"/>
                <a:gd name="T29" fmla="*/ 5 h 11"/>
                <a:gd name="T30" fmla="*/ 0 w 24"/>
                <a:gd name="T31" fmla="*/ 0 h 11"/>
                <a:gd name="T32" fmla="*/ 0 w 24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39" name="Freeform 116"/>
            <p:cNvSpPr>
              <a:spLocks/>
            </p:cNvSpPr>
            <p:nvPr/>
          </p:nvSpPr>
          <p:spPr bwMode="auto">
            <a:xfrm>
              <a:off x="5221" y="974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6 h 6"/>
                <a:gd name="T6" fmla="*/ 6 w 24"/>
                <a:gd name="T7" fmla="*/ 6 h 6"/>
                <a:gd name="T8" fmla="*/ 12 w 24"/>
                <a:gd name="T9" fmla="*/ 0 h 6"/>
                <a:gd name="T10" fmla="*/ 18 w 24"/>
                <a:gd name="T11" fmla="*/ 6 h 6"/>
                <a:gd name="T12" fmla="*/ 24 w 24"/>
                <a:gd name="T13" fmla="*/ 6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24 w 24"/>
                <a:gd name="T21" fmla="*/ 6 h 6"/>
                <a:gd name="T22" fmla="*/ 24 w 24"/>
                <a:gd name="T23" fmla="*/ 6 h 6"/>
                <a:gd name="T24" fmla="*/ 18 w 24"/>
                <a:gd name="T25" fmla="*/ 6 h 6"/>
                <a:gd name="T26" fmla="*/ 12 w 24"/>
                <a:gd name="T27" fmla="*/ 6 h 6"/>
                <a:gd name="T28" fmla="*/ 6 w 24"/>
                <a:gd name="T29" fmla="*/ 6 h 6"/>
                <a:gd name="T30" fmla="*/ 6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0" name="Freeform 117"/>
            <p:cNvSpPr>
              <a:spLocks/>
            </p:cNvSpPr>
            <p:nvPr/>
          </p:nvSpPr>
          <p:spPr bwMode="auto">
            <a:xfrm>
              <a:off x="5227" y="962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6 w 30"/>
                <a:gd name="T5" fmla="*/ 6 h 6"/>
                <a:gd name="T6" fmla="*/ 12 w 30"/>
                <a:gd name="T7" fmla="*/ 0 h 6"/>
                <a:gd name="T8" fmla="*/ 18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0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1" name="Freeform 118"/>
            <p:cNvSpPr>
              <a:spLocks/>
            </p:cNvSpPr>
            <p:nvPr/>
          </p:nvSpPr>
          <p:spPr bwMode="auto">
            <a:xfrm>
              <a:off x="5227" y="944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12 h 12"/>
                <a:gd name="T4" fmla="*/ 12 w 36"/>
                <a:gd name="T5" fmla="*/ 6 h 12"/>
                <a:gd name="T6" fmla="*/ 18 w 36"/>
                <a:gd name="T7" fmla="*/ 6 h 12"/>
                <a:gd name="T8" fmla="*/ 24 w 36"/>
                <a:gd name="T9" fmla="*/ 6 h 12"/>
                <a:gd name="T10" fmla="*/ 30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6 h 12"/>
                <a:gd name="T20" fmla="*/ 30 w 36"/>
                <a:gd name="T21" fmla="*/ 6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12 h 12"/>
                <a:gd name="T28" fmla="*/ 12 w 36"/>
                <a:gd name="T29" fmla="*/ 12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2" name="Freeform 119"/>
            <p:cNvSpPr>
              <a:spLocks/>
            </p:cNvSpPr>
            <p:nvPr/>
          </p:nvSpPr>
          <p:spPr bwMode="auto">
            <a:xfrm>
              <a:off x="5233" y="908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0 w 36"/>
                <a:gd name="T3" fmla="*/ 18 h 18"/>
                <a:gd name="T4" fmla="*/ 6 w 36"/>
                <a:gd name="T5" fmla="*/ 12 h 18"/>
                <a:gd name="T6" fmla="*/ 12 w 36"/>
                <a:gd name="T7" fmla="*/ 12 h 18"/>
                <a:gd name="T8" fmla="*/ 18 w 36"/>
                <a:gd name="T9" fmla="*/ 6 h 18"/>
                <a:gd name="T10" fmla="*/ 24 w 36"/>
                <a:gd name="T11" fmla="*/ 6 h 18"/>
                <a:gd name="T12" fmla="*/ 30 w 36"/>
                <a:gd name="T13" fmla="*/ 6 h 18"/>
                <a:gd name="T14" fmla="*/ 30 w 36"/>
                <a:gd name="T15" fmla="*/ 0 h 18"/>
                <a:gd name="T16" fmla="*/ 36 w 36"/>
                <a:gd name="T17" fmla="*/ 6 h 18"/>
                <a:gd name="T18" fmla="*/ 36 w 36"/>
                <a:gd name="T19" fmla="*/ 6 h 18"/>
                <a:gd name="T20" fmla="*/ 30 w 36"/>
                <a:gd name="T21" fmla="*/ 6 h 18"/>
                <a:gd name="T22" fmla="*/ 24 w 36"/>
                <a:gd name="T23" fmla="*/ 12 h 18"/>
                <a:gd name="T24" fmla="*/ 18 w 36"/>
                <a:gd name="T25" fmla="*/ 12 h 18"/>
                <a:gd name="T26" fmla="*/ 12 w 36"/>
                <a:gd name="T27" fmla="*/ 12 h 18"/>
                <a:gd name="T28" fmla="*/ 6 w 36"/>
                <a:gd name="T29" fmla="*/ 18 h 18"/>
                <a:gd name="T30" fmla="*/ 0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3" name="Freeform 120"/>
            <p:cNvSpPr>
              <a:spLocks/>
            </p:cNvSpPr>
            <p:nvPr/>
          </p:nvSpPr>
          <p:spPr bwMode="auto">
            <a:xfrm>
              <a:off x="5227" y="878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2 h 24"/>
                <a:gd name="T26" fmla="*/ 12 w 36"/>
                <a:gd name="T27" fmla="*/ 18 h 24"/>
                <a:gd name="T28" fmla="*/ 6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4" name="Freeform 121"/>
            <p:cNvSpPr>
              <a:spLocks/>
            </p:cNvSpPr>
            <p:nvPr/>
          </p:nvSpPr>
          <p:spPr bwMode="auto">
            <a:xfrm>
              <a:off x="5233" y="92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2 h 18"/>
                <a:gd name="T4" fmla="*/ 6 w 30"/>
                <a:gd name="T5" fmla="*/ 12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0 h 18"/>
                <a:gd name="T12" fmla="*/ 24 w 30"/>
                <a:gd name="T13" fmla="*/ 0 h 18"/>
                <a:gd name="T14" fmla="*/ 30 w 30"/>
                <a:gd name="T15" fmla="*/ 0 h 18"/>
                <a:gd name="T16" fmla="*/ 30 w 30"/>
                <a:gd name="T17" fmla="*/ 0 h 18"/>
                <a:gd name="T18" fmla="*/ 30 w 30"/>
                <a:gd name="T19" fmla="*/ 0 h 18"/>
                <a:gd name="T20" fmla="*/ 24 w 30"/>
                <a:gd name="T21" fmla="*/ 6 h 18"/>
                <a:gd name="T22" fmla="*/ 24 w 30"/>
                <a:gd name="T23" fmla="*/ 6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12 h 18"/>
                <a:gd name="T30" fmla="*/ 0 w 30"/>
                <a:gd name="T31" fmla="*/ 12 h 18"/>
                <a:gd name="T32" fmla="*/ 0 w 30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5" name="Freeform 122"/>
            <p:cNvSpPr>
              <a:spLocks/>
            </p:cNvSpPr>
            <p:nvPr/>
          </p:nvSpPr>
          <p:spPr bwMode="auto">
            <a:xfrm>
              <a:off x="5191" y="914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0 h 24"/>
                <a:gd name="T4" fmla="*/ 6 w 42"/>
                <a:gd name="T5" fmla="*/ 0 h 24"/>
                <a:gd name="T6" fmla="*/ 12 w 42"/>
                <a:gd name="T7" fmla="*/ 0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42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0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6" name="Freeform 123"/>
            <p:cNvSpPr>
              <a:spLocks/>
            </p:cNvSpPr>
            <p:nvPr/>
          </p:nvSpPr>
          <p:spPr bwMode="auto">
            <a:xfrm>
              <a:off x="5197" y="890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6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24 h 30"/>
                <a:gd name="T20" fmla="*/ 24 w 36"/>
                <a:gd name="T21" fmla="*/ 18 h 30"/>
                <a:gd name="T22" fmla="*/ 18 w 36"/>
                <a:gd name="T23" fmla="*/ 18 h 30"/>
                <a:gd name="T24" fmla="*/ 12 w 36"/>
                <a:gd name="T25" fmla="*/ 12 h 30"/>
                <a:gd name="T26" fmla="*/ 12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7" name="Freeform 124"/>
            <p:cNvSpPr>
              <a:spLocks/>
            </p:cNvSpPr>
            <p:nvPr/>
          </p:nvSpPr>
          <p:spPr bwMode="auto">
            <a:xfrm>
              <a:off x="5227" y="896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6 w 36"/>
                <a:gd name="T3" fmla="*/ 18 h 18"/>
                <a:gd name="T4" fmla="*/ 12 w 36"/>
                <a:gd name="T5" fmla="*/ 12 h 18"/>
                <a:gd name="T6" fmla="*/ 18 w 36"/>
                <a:gd name="T7" fmla="*/ 6 h 18"/>
                <a:gd name="T8" fmla="*/ 24 w 36"/>
                <a:gd name="T9" fmla="*/ 6 h 18"/>
                <a:gd name="T10" fmla="*/ 24 w 36"/>
                <a:gd name="T11" fmla="*/ 0 h 18"/>
                <a:gd name="T12" fmla="*/ 30 w 36"/>
                <a:gd name="T13" fmla="*/ 0 h 18"/>
                <a:gd name="T14" fmla="*/ 36 w 36"/>
                <a:gd name="T15" fmla="*/ 0 h 18"/>
                <a:gd name="T16" fmla="*/ 36 w 36"/>
                <a:gd name="T17" fmla="*/ 0 h 18"/>
                <a:gd name="T18" fmla="*/ 36 w 36"/>
                <a:gd name="T19" fmla="*/ 0 h 18"/>
                <a:gd name="T20" fmla="*/ 36 w 36"/>
                <a:gd name="T21" fmla="*/ 6 h 18"/>
                <a:gd name="T22" fmla="*/ 30 w 36"/>
                <a:gd name="T23" fmla="*/ 6 h 18"/>
                <a:gd name="T24" fmla="*/ 24 w 36"/>
                <a:gd name="T25" fmla="*/ 12 h 18"/>
                <a:gd name="T26" fmla="*/ 18 w 36"/>
                <a:gd name="T27" fmla="*/ 12 h 18"/>
                <a:gd name="T28" fmla="*/ 12 w 36"/>
                <a:gd name="T29" fmla="*/ 12 h 18"/>
                <a:gd name="T30" fmla="*/ 6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8" name="Freeform 125"/>
            <p:cNvSpPr>
              <a:spLocks/>
            </p:cNvSpPr>
            <p:nvPr/>
          </p:nvSpPr>
          <p:spPr bwMode="auto">
            <a:xfrm>
              <a:off x="4590" y="2079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6 w 24"/>
                <a:gd name="T7" fmla="*/ 24 h 36"/>
                <a:gd name="T8" fmla="*/ 6 w 24"/>
                <a:gd name="T9" fmla="*/ 18 h 36"/>
                <a:gd name="T10" fmla="*/ 12 w 24"/>
                <a:gd name="T11" fmla="*/ 12 h 36"/>
                <a:gd name="T12" fmla="*/ 18 w 24"/>
                <a:gd name="T13" fmla="*/ 6 h 36"/>
                <a:gd name="T14" fmla="*/ 24 w 24"/>
                <a:gd name="T15" fmla="*/ 6 h 36"/>
                <a:gd name="T16" fmla="*/ 24 w 24"/>
                <a:gd name="T17" fmla="*/ 0 h 36"/>
                <a:gd name="T18" fmla="*/ 24 w 24"/>
                <a:gd name="T19" fmla="*/ 6 h 36"/>
                <a:gd name="T20" fmla="*/ 18 w 24"/>
                <a:gd name="T21" fmla="*/ 12 h 36"/>
                <a:gd name="T22" fmla="*/ 18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6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49" name="Freeform 126"/>
            <p:cNvSpPr>
              <a:spLocks/>
            </p:cNvSpPr>
            <p:nvPr/>
          </p:nvSpPr>
          <p:spPr bwMode="auto">
            <a:xfrm>
              <a:off x="4608" y="2085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6 h 30"/>
                <a:gd name="T8" fmla="*/ 12 w 12"/>
                <a:gd name="T9" fmla="*/ 0 h 30"/>
                <a:gd name="T10" fmla="*/ 6 w 12"/>
                <a:gd name="T11" fmla="*/ 6 h 30"/>
                <a:gd name="T12" fmla="*/ 6 w 12"/>
                <a:gd name="T13" fmla="*/ 18 h 30"/>
                <a:gd name="T14" fmla="*/ 6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0" name="Freeform 127"/>
            <p:cNvSpPr>
              <a:spLocks/>
            </p:cNvSpPr>
            <p:nvPr/>
          </p:nvSpPr>
          <p:spPr bwMode="auto">
            <a:xfrm>
              <a:off x="4459" y="2067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24 w 24"/>
                <a:gd name="T3" fmla="*/ 0 h 18"/>
                <a:gd name="T4" fmla="*/ 18 w 24"/>
                <a:gd name="T5" fmla="*/ 6 h 18"/>
                <a:gd name="T6" fmla="*/ 18 w 24"/>
                <a:gd name="T7" fmla="*/ 6 h 18"/>
                <a:gd name="T8" fmla="*/ 12 w 24"/>
                <a:gd name="T9" fmla="*/ 12 h 18"/>
                <a:gd name="T10" fmla="*/ 12 w 24"/>
                <a:gd name="T11" fmla="*/ 18 h 18"/>
                <a:gd name="T12" fmla="*/ 6 w 24"/>
                <a:gd name="T13" fmla="*/ 18 h 18"/>
                <a:gd name="T14" fmla="*/ 6 w 24"/>
                <a:gd name="T15" fmla="*/ 18 h 18"/>
                <a:gd name="T16" fmla="*/ 0 w 24"/>
                <a:gd name="T17" fmla="*/ 18 h 18"/>
                <a:gd name="T18" fmla="*/ 0 w 24"/>
                <a:gd name="T19" fmla="*/ 18 h 18"/>
                <a:gd name="T20" fmla="*/ 0 w 24"/>
                <a:gd name="T21" fmla="*/ 12 h 18"/>
                <a:gd name="T22" fmla="*/ 6 w 24"/>
                <a:gd name="T23" fmla="*/ 12 h 18"/>
                <a:gd name="T24" fmla="*/ 6 w 24"/>
                <a:gd name="T25" fmla="*/ 6 h 18"/>
                <a:gd name="T26" fmla="*/ 12 w 24"/>
                <a:gd name="T27" fmla="*/ 6 h 18"/>
                <a:gd name="T28" fmla="*/ 18 w 24"/>
                <a:gd name="T29" fmla="*/ 6 h 18"/>
                <a:gd name="T30" fmla="*/ 18 w 24"/>
                <a:gd name="T31" fmla="*/ 0 h 18"/>
                <a:gd name="T32" fmla="*/ 24 w 2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8"/>
                <a:gd name="T53" fmla="*/ 24 w 2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8">
                  <a:moveTo>
                    <a:pt x="24" y="0"/>
                  </a:move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1" name="Freeform 128"/>
            <p:cNvSpPr>
              <a:spLocks/>
            </p:cNvSpPr>
            <p:nvPr/>
          </p:nvSpPr>
          <p:spPr bwMode="auto">
            <a:xfrm>
              <a:off x="4453" y="2067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24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0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24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2" name="Freeform 129"/>
            <p:cNvSpPr>
              <a:spLocks/>
            </p:cNvSpPr>
            <p:nvPr/>
          </p:nvSpPr>
          <p:spPr bwMode="auto">
            <a:xfrm>
              <a:off x="4459" y="204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24 h 24"/>
                <a:gd name="T4" fmla="*/ 18 w 24"/>
                <a:gd name="T5" fmla="*/ 18 h 24"/>
                <a:gd name="T6" fmla="*/ 12 w 24"/>
                <a:gd name="T7" fmla="*/ 18 h 24"/>
                <a:gd name="T8" fmla="*/ 6 w 24"/>
                <a:gd name="T9" fmla="*/ 12 h 24"/>
                <a:gd name="T10" fmla="*/ 0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12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24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3" name="Freeform 130"/>
            <p:cNvSpPr>
              <a:spLocks/>
            </p:cNvSpPr>
            <p:nvPr/>
          </p:nvSpPr>
          <p:spPr bwMode="auto">
            <a:xfrm>
              <a:off x="4614" y="2049"/>
              <a:ext cx="6" cy="3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24 h 36"/>
                <a:gd name="T4" fmla="*/ 0 w 6"/>
                <a:gd name="T5" fmla="*/ 12 h 36"/>
                <a:gd name="T6" fmla="*/ 0 w 6"/>
                <a:gd name="T7" fmla="*/ 6 h 36"/>
                <a:gd name="T8" fmla="*/ 6 w 6"/>
                <a:gd name="T9" fmla="*/ 0 h 36"/>
                <a:gd name="T10" fmla="*/ 6 w 6"/>
                <a:gd name="T11" fmla="*/ 6 h 36"/>
                <a:gd name="T12" fmla="*/ 6 w 6"/>
                <a:gd name="T13" fmla="*/ 12 h 36"/>
                <a:gd name="T14" fmla="*/ 0 w 6"/>
                <a:gd name="T15" fmla="*/ 24 h 36"/>
                <a:gd name="T16" fmla="*/ 0 w 6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6"/>
                <a:gd name="T29" fmla="*/ 6 w 6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6">
                  <a:moveTo>
                    <a:pt x="0" y="36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4" name="Freeform 131"/>
            <p:cNvSpPr>
              <a:spLocks/>
            </p:cNvSpPr>
            <p:nvPr/>
          </p:nvSpPr>
          <p:spPr bwMode="auto">
            <a:xfrm>
              <a:off x="4620" y="2055"/>
              <a:ext cx="18" cy="36"/>
            </a:xfrm>
            <a:custGeom>
              <a:avLst/>
              <a:gdLst>
                <a:gd name="T0" fmla="*/ 0 w 18"/>
                <a:gd name="T1" fmla="*/ 36 h 36"/>
                <a:gd name="T2" fmla="*/ 0 w 18"/>
                <a:gd name="T3" fmla="*/ 24 h 36"/>
                <a:gd name="T4" fmla="*/ 6 w 18"/>
                <a:gd name="T5" fmla="*/ 18 h 36"/>
                <a:gd name="T6" fmla="*/ 6 w 18"/>
                <a:gd name="T7" fmla="*/ 6 h 36"/>
                <a:gd name="T8" fmla="*/ 12 w 18"/>
                <a:gd name="T9" fmla="*/ 0 h 36"/>
                <a:gd name="T10" fmla="*/ 18 w 18"/>
                <a:gd name="T11" fmla="*/ 0 h 36"/>
                <a:gd name="T12" fmla="*/ 18 w 18"/>
                <a:gd name="T13" fmla="*/ 6 h 36"/>
                <a:gd name="T14" fmla="*/ 12 w 18"/>
                <a:gd name="T15" fmla="*/ 12 h 36"/>
                <a:gd name="T16" fmla="*/ 12 w 18"/>
                <a:gd name="T17" fmla="*/ 18 h 36"/>
                <a:gd name="T18" fmla="*/ 6 w 18"/>
                <a:gd name="T19" fmla="*/ 24 h 36"/>
                <a:gd name="T20" fmla="*/ 6 w 18"/>
                <a:gd name="T21" fmla="*/ 24 h 36"/>
                <a:gd name="T22" fmla="*/ 0 w 18"/>
                <a:gd name="T23" fmla="*/ 30 h 36"/>
                <a:gd name="T24" fmla="*/ 0 w 18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6"/>
                <a:gd name="T41" fmla="*/ 18 w 18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6">
                  <a:moveTo>
                    <a:pt x="0" y="36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5" name="Freeform 132"/>
            <p:cNvSpPr>
              <a:spLocks/>
            </p:cNvSpPr>
            <p:nvPr/>
          </p:nvSpPr>
          <p:spPr bwMode="auto">
            <a:xfrm>
              <a:off x="4602" y="2049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0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6" name="Freeform 133"/>
            <p:cNvSpPr>
              <a:spLocks/>
            </p:cNvSpPr>
            <p:nvPr/>
          </p:nvSpPr>
          <p:spPr bwMode="auto">
            <a:xfrm>
              <a:off x="4590" y="2043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6 h 30"/>
                <a:gd name="T8" fmla="*/ 0 w 6"/>
                <a:gd name="T9" fmla="*/ 0 h 30"/>
                <a:gd name="T10" fmla="*/ 0 w 6"/>
                <a:gd name="T11" fmla="*/ 0 h 30"/>
                <a:gd name="T12" fmla="*/ 6 w 6"/>
                <a:gd name="T13" fmla="*/ 6 h 30"/>
                <a:gd name="T14" fmla="*/ 0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7" name="Freeform 134"/>
            <p:cNvSpPr>
              <a:spLocks/>
            </p:cNvSpPr>
            <p:nvPr/>
          </p:nvSpPr>
          <p:spPr bwMode="auto">
            <a:xfrm>
              <a:off x="4572" y="203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6 w 12"/>
                <a:gd name="T5" fmla="*/ 12 h 30"/>
                <a:gd name="T6" fmla="*/ 0 w 12"/>
                <a:gd name="T7" fmla="*/ 0 h 30"/>
                <a:gd name="T8" fmla="*/ 6 w 12"/>
                <a:gd name="T9" fmla="*/ 0 h 30"/>
                <a:gd name="T10" fmla="*/ 6 w 12"/>
                <a:gd name="T11" fmla="*/ 0 h 30"/>
                <a:gd name="T12" fmla="*/ 6 w 12"/>
                <a:gd name="T13" fmla="*/ 12 h 30"/>
                <a:gd name="T14" fmla="*/ 6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8" name="Freeform 135"/>
            <p:cNvSpPr>
              <a:spLocks/>
            </p:cNvSpPr>
            <p:nvPr/>
          </p:nvSpPr>
          <p:spPr bwMode="auto">
            <a:xfrm>
              <a:off x="4560" y="2025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6 w 12"/>
                <a:gd name="T3" fmla="*/ 30 h 42"/>
                <a:gd name="T4" fmla="*/ 0 w 12"/>
                <a:gd name="T5" fmla="*/ 18 h 42"/>
                <a:gd name="T6" fmla="*/ 0 w 12"/>
                <a:gd name="T7" fmla="*/ 6 h 42"/>
                <a:gd name="T8" fmla="*/ 6 w 12"/>
                <a:gd name="T9" fmla="*/ 0 h 42"/>
                <a:gd name="T10" fmla="*/ 6 w 12"/>
                <a:gd name="T11" fmla="*/ 6 h 42"/>
                <a:gd name="T12" fmla="*/ 6 w 12"/>
                <a:gd name="T13" fmla="*/ 18 h 42"/>
                <a:gd name="T14" fmla="*/ 6 w 12"/>
                <a:gd name="T15" fmla="*/ 30 h 42"/>
                <a:gd name="T16" fmla="*/ 12 w 12"/>
                <a:gd name="T17" fmla="*/ 42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2"/>
                <a:gd name="T29" fmla="*/ 12 w 12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2">
                  <a:moveTo>
                    <a:pt x="12" y="42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59" name="Freeform 136"/>
            <p:cNvSpPr>
              <a:spLocks/>
            </p:cNvSpPr>
            <p:nvPr/>
          </p:nvSpPr>
          <p:spPr bwMode="auto">
            <a:xfrm>
              <a:off x="4542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12 w 12"/>
                <a:gd name="T5" fmla="*/ 36 h 42"/>
                <a:gd name="T6" fmla="*/ 6 w 12"/>
                <a:gd name="T7" fmla="*/ 30 h 42"/>
                <a:gd name="T8" fmla="*/ 6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6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24 h 42"/>
                <a:gd name="T22" fmla="*/ 12 w 12"/>
                <a:gd name="T23" fmla="*/ 36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12" y="36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0" name="Freeform 137"/>
            <p:cNvSpPr>
              <a:spLocks/>
            </p:cNvSpPr>
            <p:nvPr/>
          </p:nvSpPr>
          <p:spPr bwMode="auto">
            <a:xfrm>
              <a:off x="4530" y="2019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6 w 12"/>
                <a:gd name="T5" fmla="*/ 36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1" name="Freeform 138"/>
            <p:cNvSpPr>
              <a:spLocks/>
            </p:cNvSpPr>
            <p:nvPr/>
          </p:nvSpPr>
          <p:spPr bwMode="auto">
            <a:xfrm>
              <a:off x="4500" y="2019"/>
              <a:ext cx="30" cy="48"/>
            </a:xfrm>
            <a:custGeom>
              <a:avLst/>
              <a:gdLst>
                <a:gd name="T0" fmla="*/ 30 w 30"/>
                <a:gd name="T1" fmla="*/ 48 h 48"/>
                <a:gd name="T2" fmla="*/ 24 w 30"/>
                <a:gd name="T3" fmla="*/ 42 h 48"/>
                <a:gd name="T4" fmla="*/ 18 w 30"/>
                <a:gd name="T5" fmla="*/ 36 h 48"/>
                <a:gd name="T6" fmla="*/ 12 w 30"/>
                <a:gd name="T7" fmla="*/ 30 h 48"/>
                <a:gd name="T8" fmla="*/ 6 w 30"/>
                <a:gd name="T9" fmla="*/ 24 h 48"/>
                <a:gd name="T10" fmla="*/ 6 w 30"/>
                <a:gd name="T11" fmla="*/ 18 h 48"/>
                <a:gd name="T12" fmla="*/ 0 w 30"/>
                <a:gd name="T13" fmla="*/ 12 h 48"/>
                <a:gd name="T14" fmla="*/ 0 w 30"/>
                <a:gd name="T15" fmla="*/ 6 h 48"/>
                <a:gd name="T16" fmla="*/ 0 w 30"/>
                <a:gd name="T17" fmla="*/ 0 h 48"/>
                <a:gd name="T18" fmla="*/ 6 w 30"/>
                <a:gd name="T19" fmla="*/ 0 h 48"/>
                <a:gd name="T20" fmla="*/ 6 w 30"/>
                <a:gd name="T21" fmla="*/ 6 h 48"/>
                <a:gd name="T22" fmla="*/ 12 w 30"/>
                <a:gd name="T23" fmla="*/ 12 h 48"/>
                <a:gd name="T24" fmla="*/ 18 w 30"/>
                <a:gd name="T25" fmla="*/ 18 h 48"/>
                <a:gd name="T26" fmla="*/ 18 w 30"/>
                <a:gd name="T27" fmla="*/ 24 h 48"/>
                <a:gd name="T28" fmla="*/ 24 w 30"/>
                <a:gd name="T29" fmla="*/ 30 h 48"/>
                <a:gd name="T30" fmla="*/ 24 w 30"/>
                <a:gd name="T31" fmla="*/ 36 h 48"/>
                <a:gd name="T32" fmla="*/ 3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30" y="48"/>
                  </a:moveTo>
                  <a:lnTo>
                    <a:pt x="24" y="42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2" name="Freeform 139"/>
            <p:cNvSpPr>
              <a:spLocks/>
            </p:cNvSpPr>
            <p:nvPr/>
          </p:nvSpPr>
          <p:spPr bwMode="auto">
            <a:xfrm>
              <a:off x="4479" y="2031"/>
              <a:ext cx="35" cy="30"/>
            </a:xfrm>
            <a:custGeom>
              <a:avLst/>
              <a:gdLst>
                <a:gd name="T0" fmla="*/ 35 w 35"/>
                <a:gd name="T1" fmla="*/ 30 h 30"/>
                <a:gd name="T2" fmla="*/ 29 w 35"/>
                <a:gd name="T3" fmla="*/ 30 h 30"/>
                <a:gd name="T4" fmla="*/ 23 w 35"/>
                <a:gd name="T5" fmla="*/ 24 h 30"/>
                <a:gd name="T6" fmla="*/ 17 w 35"/>
                <a:gd name="T7" fmla="*/ 18 h 30"/>
                <a:gd name="T8" fmla="*/ 12 w 35"/>
                <a:gd name="T9" fmla="*/ 12 h 30"/>
                <a:gd name="T10" fmla="*/ 6 w 35"/>
                <a:gd name="T11" fmla="*/ 6 h 30"/>
                <a:gd name="T12" fmla="*/ 0 w 35"/>
                <a:gd name="T13" fmla="*/ 6 h 30"/>
                <a:gd name="T14" fmla="*/ 0 w 35"/>
                <a:gd name="T15" fmla="*/ 0 h 30"/>
                <a:gd name="T16" fmla="*/ 0 w 35"/>
                <a:gd name="T17" fmla="*/ 0 h 30"/>
                <a:gd name="T18" fmla="*/ 6 w 35"/>
                <a:gd name="T19" fmla="*/ 0 h 30"/>
                <a:gd name="T20" fmla="*/ 12 w 35"/>
                <a:gd name="T21" fmla="*/ 0 h 30"/>
                <a:gd name="T22" fmla="*/ 17 w 35"/>
                <a:gd name="T23" fmla="*/ 6 h 30"/>
                <a:gd name="T24" fmla="*/ 17 w 35"/>
                <a:gd name="T25" fmla="*/ 12 h 30"/>
                <a:gd name="T26" fmla="*/ 23 w 35"/>
                <a:gd name="T27" fmla="*/ 18 h 30"/>
                <a:gd name="T28" fmla="*/ 29 w 35"/>
                <a:gd name="T29" fmla="*/ 24 h 30"/>
                <a:gd name="T30" fmla="*/ 35 w 35"/>
                <a:gd name="T31" fmla="*/ 30 h 30"/>
                <a:gd name="T32" fmla="*/ 35 w 35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30"/>
                  </a:moveTo>
                  <a:lnTo>
                    <a:pt x="29" y="30"/>
                  </a:lnTo>
                  <a:lnTo>
                    <a:pt x="23" y="24"/>
                  </a:lnTo>
                  <a:lnTo>
                    <a:pt x="17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23" y="18"/>
                  </a:lnTo>
                  <a:lnTo>
                    <a:pt x="29" y="24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3" name="Freeform 140"/>
            <p:cNvSpPr>
              <a:spLocks/>
            </p:cNvSpPr>
            <p:nvPr/>
          </p:nvSpPr>
          <p:spPr bwMode="auto">
            <a:xfrm>
              <a:off x="4467" y="2031"/>
              <a:ext cx="29" cy="36"/>
            </a:xfrm>
            <a:custGeom>
              <a:avLst/>
              <a:gdLst>
                <a:gd name="T0" fmla="*/ 0 w 29"/>
                <a:gd name="T1" fmla="*/ 0 h 36"/>
                <a:gd name="T2" fmla="*/ 6 w 29"/>
                <a:gd name="T3" fmla="*/ 0 h 36"/>
                <a:gd name="T4" fmla="*/ 6 w 29"/>
                <a:gd name="T5" fmla="*/ 6 h 36"/>
                <a:gd name="T6" fmla="*/ 12 w 29"/>
                <a:gd name="T7" fmla="*/ 12 h 36"/>
                <a:gd name="T8" fmla="*/ 18 w 29"/>
                <a:gd name="T9" fmla="*/ 18 h 36"/>
                <a:gd name="T10" fmla="*/ 18 w 29"/>
                <a:gd name="T11" fmla="*/ 18 h 36"/>
                <a:gd name="T12" fmla="*/ 24 w 29"/>
                <a:gd name="T13" fmla="*/ 24 h 36"/>
                <a:gd name="T14" fmla="*/ 29 w 29"/>
                <a:gd name="T15" fmla="*/ 30 h 36"/>
                <a:gd name="T16" fmla="*/ 29 w 29"/>
                <a:gd name="T17" fmla="*/ 36 h 36"/>
                <a:gd name="T18" fmla="*/ 29 w 29"/>
                <a:gd name="T19" fmla="*/ 30 h 36"/>
                <a:gd name="T20" fmla="*/ 18 w 29"/>
                <a:gd name="T21" fmla="*/ 30 h 36"/>
                <a:gd name="T22" fmla="*/ 18 w 29"/>
                <a:gd name="T23" fmla="*/ 24 h 36"/>
                <a:gd name="T24" fmla="*/ 12 w 29"/>
                <a:gd name="T25" fmla="*/ 18 h 36"/>
                <a:gd name="T26" fmla="*/ 6 w 29"/>
                <a:gd name="T27" fmla="*/ 12 h 36"/>
                <a:gd name="T28" fmla="*/ 0 w 29"/>
                <a:gd name="T29" fmla="*/ 6 h 36"/>
                <a:gd name="T30" fmla="*/ 0 w 29"/>
                <a:gd name="T31" fmla="*/ 6 h 36"/>
                <a:gd name="T32" fmla="*/ 0 w 2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9" y="30"/>
                  </a:lnTo>
                  <a:lnTo>
                    <a:pt x="29" y="36"/>
                  </a:lnTo>
                  <a:lnTo>
                    <a:pt x="29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4" name="Freeform 141"/>
            <p:cNvSpPr>
              <a:spLocks/>
            </p:cNvSpPr>
            <p:nvPr/>
          </p:nvSpPr>
          <p:spPr bwMode="auto">
            <a:xfrm>
              <a:off x="4309" y="2097"/>
              <a:ext cx="156" cy="36"/>
            </a:xfrm>
            <a:custGeom>
              <a:avLst/>
              <a:gdLst>
                <a:gd name="T0" fmla="*/ 156 w 156"/>
                <a:gd name="T1" fmla="*/ 36 h 36"/>
                <a:gd name="T2" fmla="*/ 156 w 156"/>
                <a:gd name="T3" fmla="*/ 36 h 36"/>
                <a:gd name="T4" fmla="*/ 156 w 156"/>
                <a:gd name="T5" fmla="*/ 36 h 36"/>
                <a:gd name="T6" fmla="*/ 150 w 156"/>
                <a:gd name="T7" fmla="*/ 36 h 36"/>
                <a:gd name="T8" fmla="*/ 150 w 156"/>
                <a:gd name="T9" fmla="*/ 36 h 36"/>
                <a:gd name="T10" fmla="*/ 144 w 156"/>
                <a:gd name="T11" fmla="*/ 30 h 36"/>
                <a:gd name="T12" fmla="*/ 132 w 156"/>
                <a:gd name="T13" fmla="*/ 24 h 36"/>
                <a:gd name="T14" fmla="*/ 120 w 156"/>
                <a:gd name="T15" fmla="*/ 18 h 36"/>
                <a:gd name="T16" fmla="*/ 114 w 156"/>
                <a:gd name="T17" fmla="*/ 12 h 36"/>
                <a:gd name="T18" fmla="*/ 102 w 156"/>
                <a:gd name="T19" fmla="*/ 12 h 36"/>
                <a:gd name="T20" fmla="*/ 90 w 156"/>
                <a:gd name="T21" fmla="*/ 6 h 36"/>
                <a:gd name="T22" fmla="*/ 78 w 156"/>
                <a:gd name="T23" fmla="*/ 6 h 36"/>
                <a:gd name="T24" fmla="*/ 72 w 156"/>
                <a:gd name="T25" fmla="*/ 6 h 36"/>
                <a:gd name="T26" fmla="*/ 60 w 156"/>
                <a:gd name="T27" fmla="*/ 6 h 36"/>
                <a:gd name="T28" fmla="*/ 48 w 156"/>
                <a:gd name="T29" fmla="*/ 6 h 36"/>
                <a:gd name="T30" fmla="*/ 42 w 156"/>
                <a:gd name="T31" fmla="*/ 6 h 36"/>
                <a:gd name="T32" fmla="*/ 30 w 156"/>
                <a:gd name="T33" fmla="*/ 12 h 36"/>
                <a:gd name="T34" fmla="*/ 24 w 156"/>
                <a:gd name="T35" fmla="*/ 12 h 36"/>
                <a:gd name="T36" fmla="*/ 12 w 156"/>
                <a:gd name="T37" fmla="*/ 12 h 36"/>
                <a:gd name="T38" fmla="*/ 6 w 156"/>
                <a:gd name="T39" fmla="*/ 18 h 36"/>
                <a:gd name="T40" fmla="*/ 0 w 156"/>
                <a:gd name="T41" fmla="*/ 18 h 36"/>
                <a:gd name="T42" fmla="*/ 0 w 156"/>
                <a:gd name="T43" fmla="*/ 12 h 36"/>
                <a:gd name="T44" fmla="*/ 6 w 156"/>
                <a:gd name="T45" fmla="*/ 12 h 36"/>
                <a:gd name="T46" fmla="*/ 18 w 156"/>
                <a:gd name="T47" fmla="*/ 6 h 36"/>
                <a:gd name="T48" fmla="*/ 24 w 156"/>
                <a:gd name="T49" fmla="*/ 6 h 36"/>
                <a:gd name="T50" fmla="*/ 36 w 156"/>
                <a:gd name="T51" fmla="*/ 0 h 36"/>
                <a:gd name="T52" fmla="*/ 48 w 156"/>
                <a:gd name="T53" fmla="*/ 0 h 36"/>
                <a:gd name="T54" fmla="*/ 60 w 156"/>
                <a:gd name="T55" fmla="*/ 0 h 36"/>
                <a:gd name="T56" fmla="*/ 72 w 156"/>
                <a:gd name="T57" fmla="*/ 0 h 36"/>
                <a:gd name="T58" fmla="*/ 84 w 156"/>
                <a:gd name="T59" fmla="*/ 0 h 36"/>
                <a:gd name="T60" fmla="*/ 96 w 156"/>
                <a:gd name="T61" fmla="*/ 0 h 36"/>
                <a:gd name="T62" fmla="*/ 108 w 156"/>
                <a:gd name="T63" fmla="*/ 6 h 36"/>
                <a:gd name="T64" fmla="*/ 120 w 156"/>
                <a:gd name="T65" fmla="*/ 6 h 36"/>
                <a:gd name="T66" fmla="*/ 132 w 156"/>
                <a:gd name="T67" fmla="*/ 12 h 36"/>
                <a:gd name="T68" fmla="*/ 138 w 156"/>
                <a:gd name="T69" fmla="*/ 18 h 36"/>
                <a:gd name="T70" fmla="*/ 150 w 156"/>
                <a:gd name="T71" fmla="*/ 24 h 36"/>
                <a:gd name="T72" fmla="*/ 156 w 156"/>
                <a:gd name="T73" fmla="*/ 36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6"/>
                <a:gd name="T112" fmla="*/ 0 h 36"/>
                <a:gd name="T113" fmla="*/ 156 w 156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6" h="36">
                  <a:moveTo>
                    <a:pt x="156" y="36"/>
                  </a:moveTo>
                  <a:lnTo>
                    <a:pt x="156" y="36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32" y="24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90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8" y="6"/>
                  </a:lnTo>
                  <a:lnTo>
                    <a:pt x="120" y="6"/>
                  </a:lnTo>
                  <a:lnTo>
                    <a:pt x="132" y="12"/>
                  </a:lnTo>
                  <a:lnTo>
                    <a:pt x="138" y="18"/>
                  </a:lnTo>
                  <a:lnTo>
                    <a:pt x="150" y="24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5" name="Freeform 142"/>
            <p:cNvSpPr>
              <a:spLocks/>
            </p:cNvSpPr>
            <p:nvPr/>
          </p:nvSpPr>
          <p:spPr bwMode="auto">
            <a:xfrm>
              <a:off x="4309" y="2103"/>
              <a:ext cx="18" cy="36"/>
            </a:xfrm>
            <a:custGeom>
              <a:avLst/>
              <a:gdLst>
                <a:gd name="T0" fmla="*/ 18 w 18"/>
                <a:gd name="T1" fmla="*/ 0 h 36"/>
                <a:gd name="T2" fmla="*/ 18 w 18"/>
                <a:gd name="T3" fmla="*/ 6 h 36"/>
                <a:gd name="T4" fmla="*/ 12 w 18"/>
                <a:gd name="T5" fmla="*/ 12 h 36"/>
                <a:gd name="T6" fmla="*/ 12 w 18"/>
                <a:gd name="T7" fmla="*/ 18 h 36"/>
                <a:gd name="T8" fmla="*/ 6 w 18"/>
                <a:gd name="T9" fmla="*/ 18 h 36"/>
                <a:gd name="T10" fmla="*/ 6 w 18"/>
                <a:gd name="T11" fmla="*/ 24 h 36"/>
                <a:gd name="T12" fmla="*/ 0 w 18"/>
                <a:gd name="T13" fmla="*/ 30 h 36"/>
                <a:gd name="T14" fmla="*/ 0 w 18"/>
                <a:gd name="T15" fmla="*/ 36 h 36"/>
                <a:gd name="T16" fmla="*/ 0 w 18"/>
                <a:gd name="T17" fmla="*/ 36 h 36"/>
                <a:gd name="T18" fmla="*/ 6 w 18"/>
                <a:gd name="T19" fmla="*/ 36 h 36"/>
                <a:gd name="T20" fmla="*/ 6 w 18"/>
                <a:gd name="T21" fmla="*/ 30 h 36"/>
                <a:gd name="T22" fmla="*/ 6 w 18"/>
                <a:gd name="T23" fmla="*/ 30 h 36"/>
                <a:gd name="T24" fmla="*/ 12 w 18"/>
                <a:gd name="T25" fmla="*/ 24 h 36"/>
                <a:gd name="T26" fmla="*/ 12 w 18"/>
                <a:gd name="T27" fmla="*/ 18 h 36"/>
                <a:gd name="T28" fmla="*/ 12 w 18"/>
                <a:gd name="T29" fmla="*/ 12 h 36"/>
                <a:gd name="T30" fmla="*/ 18 w 18"/>
                <a:gd name="T31" fmla="*/ 6 h 36"/>
                <a:gd name="T32" fmla="*/ 18 w 1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6" name="Freeform 143"/>
            <p:cNvSpPr>
              <a:spLocks/>
            </p:cNvSpPr>
            <p:nvPr/>
          </p:nvSpPr>
          <p:spPr bwMode="auto">
            <a:xfrm>
              <a:off x="4321" y="210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0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12 w 24"/>
                <a:gd name="T13" fmla="*/ 6 h 36"/>
                <a:gd name="T14" fmla="*/ 18 w 24"/>
                <a:gd name="T15" fmla="*/ 0 h 36"/>
                <a:gd name="T16" fmla="*/ 24 w 24"/>
                <a:gd name="T17" fmla="*/ 0 h 36"/>
                <a:gd name="T18" fmla="*/ 18 w 24"/>
                <a:gd name="T19" fmla="*/ 6 h 36"/>
                <a:gd name="T20" fmla="*/ 18 w 24"/>
                <a:gd name="T21" fmla="*/ 6 h 36"/>
                <a:gd name="T22" fmla="*/ 12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0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7" name="Freeform 144"/>
            <p:cNvSpPr>
              <a:spLocks/>
            </p:cNvSpPr>
            <p:nvPr/>
          </p:nvSpPr>
          <p:spPr bwMode="auto">
            <a:xfrm>
              <a:off x="4345" y="2097"/>
              <a:ext cx="30" cy="48"/>
            </a:xfrm>
            <a:custGeom>
              <a:avLst/>
              <a:gdLst>
                <a:gd name="T0" fmla="*/ 0 w 30"/>
                <a:gd name="T1" fmla="*/ 48 h 48"/>
                <a:gd name="T2" fmla="*/ 0 w 30"/>
                <a:gd name="T3" fmla="*/ 48 h 48"/>
                <a:gd name="T4" fmla="*/ 0 w 30"/>
                <a:gd name="T5" fmla="*/ 42 h 48"/>
                <a:gd name="T6" fmla="*/ 6 w 30"/>
                <a:gd name="T7" fmla="*/ 36 h 48"/>
                <a:gd name="T8" fmla="*/ 6 w 30"/>
                <a:gd name="T9" fmla="*/ 24 h 48"/>
                <a:gd name="T10" fmla="*/ 12 w 30"/>
                <a:gd name="T11" fmla="*/ 18 h 48"/>
                <a:gd name="T12" fmla="*/ 18 w 30"/>
                <a:gd name="T13" fmla="*/ 12 h 48"/>
                <a:gd name="T14" fmla="*/ 24 w 30"/>
                <a:gd name="T15" fmla="*/ 6 h 48"/>
                <a:gd name="T16" fmla="*/ 30 w 30"/>
                <a:gd name="T17" fmla="*/ 0 h 48"/>
                <a:gd name="T18" fmla="*/ 24 w 30"/>
                <a:gd name="T19" fmla="*/ 6 h 48"/>
                <a:gd name="T20" fmla="*/ 24 w 30"/>
                <a:gd name="T21" fmla="*/ 12 h 48"/>
                <a:gd name="T22" fmla="*/ 18 w 30"/>
                <a:gd name="T23" fmla="*/ 18 h 48"/>
                <a:gd name="T24" fmla="*/ 12 w 30"/>
                <a:gd name="T25" fmla="*/ 30 h 48"/>
                <a:gd name="T26" fmla="*/ 12 w 30"/>
                <a:gd name="T27" fmla="*/ 36 h 48"/>
                <a:gd name="T28" fmla="*/ 6 w 30"/>
                <a:gd name="T29" fmla="*/ 42 h 48"/>
                <a:gd name="T30" fmla="*/ 0 w 30"/>
                <a:gd name="T31" fmla="*/ 48 h 48"/>
                <a:gd name="T32" fmla="*/ 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8" name="Freeform 145"/>
            <p:cNvSpPr>
              <a:spLocks/>
            </p:cNvSpPr>
            <p:nvPr/>
          </p:nvSpPr>
          <p:spPr bwMode="auto">
            <a:xfrm>
              <a:off x="4369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8 h 48"/>
                <a:gd name="T4" fmla="*/ 0 w 36"/>
                <a:gd name="T5" fmla="*/ 42 h 48"/>
                <a:gd name="T6" fmla="*/ 6 w 36"/>
                <a:gd name="T7" fmla="*/ 36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6 h 48"/>
                <a:gd name="T14" fmla="*/ 30 w 36"/>
                <a:gd name="T15" fmla="*/ 0 h 48"/>
                <a:gd name="T16" fmla="*/ 36 w 36"/>
                <a:gd name="T17" fmla="*/ 0 h 48"/>
                <a:gd name="T18" fmla="*/ 30 w 36"/>
                <a:gd name="T19" fmla="*/ 0 h 48"/>
                <a:gd name="T20" fmla="*/ 30 w 36"/>
                <a:gd name="T21" fmla="*/ 6 h 48"/>
                <a:gd name="T22" fmla="*/ 24 w 36"/>
                <a:gd name="T23" fmla="*/ 18 h 48"/>
                <a:gd name="T24" fmla="*/ 18 w 36"/>
                <a:gd name="T25" fmla="*/ 24 h 48"/>
                <a:gd name="T26" fmla="*/ 12 w 36"/>
                <a:gd name="T27" fmla="*/ 36 h 48"/>
                <a:gd name="T28" fmla="*/ 6 w 36"/>
                <a:gd name="T29" fmla="*/ 42 h 48"/>
                <a:gd name="T30" fmla="*/ 6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69" name="Freeform 146"/>
            <p:cNvSpPr>
              <a:spLocks/>
            </p:cNvSpPr>
            <p:nvPr/>
          </p:nvSpPr>
          <p:spPr bwMode="auto">
            <a:xfrm>
              <a:off x="4387" y="2103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2 h 48"/>
                <a:gd name="T4" fmla="*/ 0 w 36"/>
                <a:gd name="T5" fmla="*/ 36 h 48"/>
                <a:gd name="T6" fmla="*/ 6 w 36"/>
                <a:gd name="T7" fmla="*/ 30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12 h 48"/>
                <a:gd name="T14" fmla="*/ 30 w 36"/>
                <a:gd name="T15" fmla="*/ 6 h 48"/>
                <a:gd name="T16" fmla="*/ 36 w 36"/>
                <a:gd name="T17" fmla="*/ 0 h 48"/>
                <a:gd name="T18" fmla="*/ 30 w 36"/>
                <a:gd name="T19" fmla="*/ 6 h 48"/>
                <a:gd name="T20" fmla="*/ 30 w 36"/>
                <a:gd name="T21" fmla="*/ 12 h 48"/>
                <a:gd name="T22" fmla="*/ 24 w 36"/>
                <a:gd name="T23" fmla="*/ 18 h 48"/>
                <a:gd name="T24" fmla="*/ 18 w 36"/>
                <a:gd name="T25" fmla="*/ 30 h 48"/>
                <a:gd name="T26" fmla="*/ 12 w 36"/>
                <a:gd name="T27" fmla="*/ 36 h 48"/>
                <a:gd name="T28" fmla="*/ 6 w 36"/>
                <a:gd name="T29" fmla="*/ 42 h 48"/>
                <a:gd name="T30" fmla="*/ 0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0" name="Freeform 147"/>
            <p:cNvSpPr>
              <a:spLocks/>
            </p:cNvSpPr>
            <p:nvPr/>
          </p:nvSpPr>
          <p:spPr bwMode="auto">
            <a:xfrm>
              <a:off x="4405" y="2109"/>
              <a:ext cx="30" cy="36"/>
            </a:xfrm>
            <a:custGeom>
              <a:avLst/>
              <a:gdLst>
                <a:gd name="T0" fmla="*/ 0 w 30"/>
                <a:gd name="T1" fmla="*/ 36 h 36"/>
                <a:gd name="T2" fmla="*/ 0 w 30"/>
                <a:gd name="T3" fmla="*/ 36 h 36"/>
                <a:gd name="T4" fmla="*/ 0 w 30"/>
                <a:gd name="T5" fmla="*/ 30 h 36"/>
                <a:gd name="T6" fmla="*/ 6 w 30"/>
                <a:gd name="T7" fmla="*/ 24 h 36"/>
                <a:gd name="T8" fmla="*/ 6 w 30"/>
                <a:gd name="T9" fmla="*/ 18 h 36"/>
                <a:gd name="T10" fmla="*/ 12 w 30"/>
                <a:gd name="T11" fmla="*/ 12 h 36"/>
                <a:gd name="T12" fmla="*/ 18 w 30"/>
                <a:gd name="T13" fmla="*/ 6 h 36"/>
                <a:gd name="T14" fmla="*/ 24 w 30"/>
                <a:gd name="T15" fmla="*/ 6 h 36"/>
                <a:gd name="T16" fmla="*/ 30 w 30"/>
                <a:gd name="T17" fmla="*/ 0 h 36"/>
                <a:gd name="T18" fmla="*/ 30 w 30"/>
                <a:gd name="T19" fmla="*/ 6 h 36"/>
                <a:gd name="T20" fmla="*/ 24 w 30"/>
                <a:gd name="T21" fmla="*/ 12 h 36"/>
                <a:gd name="T22" fmla="*/ 18 w 30"/>
                <a:gd name="T23" fmla="*/ 18 h 36"/>
                <a:gd name="T24" fmla="*/ 18 w 30"/>
                <a:gd name="T25" fmla="*/ 24 h 36"/>
                <a:gd name="T26" fmla="*/ 12 w 30"/>
                <a:gd name="T27" fmla="*/ 30 h 36"/>
                <a:gd name="T28" fmla="*/ 6 w 30"/>
                <a:gd name="T29" fmla="*/ 36 h 36"/>
                <a:gd name="T30" fmla="*/ 6 w 30"/>
                <a:gd name="T31" fmla="*/ 36 h 36"/>
                <a:gd name="T32" fmla="*/ 0 w 30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1" name="Freeform 148"/>
            <p:cNvSpPr>
              <a:spLocks/>
            </p:cNvSpPr>
            <p:nvPr/>
          </p:nvSpPr>
          <p:spPr bwMode="auto">
            <a:xfrm>
              <a:off x="4423" y="2121"/>
              <a:ext cx="30" cy="24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6 w 30"/>
                <a:gd name="T5" fmla="*/ 18 h 24"/>
                <a:gd name="T6" fmla="*/ 6 w 30"/>
                <a:gd name="T7" fmla="*/ 18 h 24"/>
                <a:gd name="T8" fmla="*/ 12 w 30"/>
                <a:gd name="T9" fmla="*/ 12 h 24"/>
                <a:gd name="T10" fmla="*/ 18 w 30"/>
                <a:gd name="T11" fmla="*/ 6 h 24"/>
                <a:gd name="T12" fmla="*/ 18 w 30"/>
                <a:gd name="T13" fmla="*/ 0 h 24"/>
                <a:gd name="T14" fmla="*/ 24 w 30"/>
                <a:gd name="T15" fmla="*/ 0 h 24"/>
                <a:gd name="T16" fmla="*/ 30 w 30"/>
                <a:gd name="T17" fmla="*/ 0 h 24"/>
                <a:gd name="T18" fmla="*/ 24 w 30"/>
                <a:gd name="T19" fmla="*/ 0 h 24"/>
                <a:gd name="T20" fmla="*/ 24 w 30"/>
                <a:gd name="T21" fmla="*/ 6 h 24"/>
                <a:gd name="T22" fmla="*/ 18 w 30"/>
                <a:gd name="T23" fmla="*/ 12 h 24"/>
                <a:gd name="T24" fmla="*/ 12 w 30"/>
                <a:gd name="T25" fmla="*/ 12 h 24"/>
                <a:gd name="T26" fmla="*/ 12 w 30"/>
                <a:gd name="T27" fmla="*/ 18 h 24"/>
                <a:gd name="T28" fmla="*/ 6 w 30"/>
                <a:gd name="T29" fmla="*/ 24 h 24"/>
                <a:gd name="T30" fmla="*/ 6 w 30"/>
                <a:gd name="T31" fmla="*/ 24 h 24"/>
                <a:gd name="T32" fmla="*/ 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" name="Freeform 149"/>
            <p:cNvSpPr>
              <a:spLocks/>
            </p:cNvSpPr>
            <p:nvPr/>
          </p:nvSpPr>
          <p:spPr bwMode="auto">
            <a:xfrm>
              <a:off x="4441" y="2127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2 h 18"/>
                <a:gd name="T4" fmla="*/ 0 w 18"/>
                <a:gd name="T5" fmla="*/ 12 h 18"/>
                <a:gd name="T6" fmla="*/ 6 w 18"/>
                <a:gd name="T7" fmla="*/ 6 h 18"/>
                <a:gd name="T8" fmla="*/ 6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18 w 18"/>
                <a:gd name="T15" fmla="*/ 0 h 18"/>
                <a:gd name="T16" fmla="*/ 18 w 18"/>
                <a:gd name="T17" fmla="*/ 0 h 18"/>
                <a:gd name="T18" fmla="*/ 18 w 18"/>
                <a:gd name="T19" fmla="*/ 0 h 18"/>
                <a:gd name="T20" fmla="*/ 12 w 18"/>
                <a:gd name="T21" fmla="*/ 6 h 18"/>
                <a:gd name="T22" fmla="*/ 12 w 18"/>
                <a:gd name="T23" fmla="*/ 6 h 18"/>
                <a:gd name="T24" fmla="*/ 6 w 18"/>
                <a:gd name="T25" fmla="*/ 12 h 18"/>
                <a:gd name="T26" fmla="*/ 6 w 18"/>
                <a:gd name="T27" fmla="*/ 12 h 18"/>
                <a:gd name="T28" fmla="*/ 6 w 18"/>
                <a:gd name="T29" fmla="*/ 18 h 18"/>
                <a:gd name="T30" fmla="*/ 0 w 18"/>
                <a:gd name="T31" fmla="*/ 18 h 18"/>
                <a:gd name="T32" fmla="*/ 0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8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3" name="Freeform 150"/>
            <p:cNvSpPr>
              <a:spLocks/>
            </p:cNvSpPr>
            <p:nvPr/>
          </p:nvSpPr>
          <p:spPr bwMode="auto">
            <a:xfrm>
              <a:off x="4297" y="2109"/>
              <a:ext cx="18" cy="24"/>
            </a:xfrm>
            <a:custGeom>
              <a:avLst/>
              <a:gdLst>
                <a:gd name="T0" fmla="*/ 18 w 18"/>
                <a:gd name="T1" fmla="*/ 0 h 24"/>
                <a:gd name="T2" fmla="*/ 18 w 18"/>
                <a:gd name="T3" fmla="*/ 6 h 24"/>
                <a:gd name="T4" fmla="*/ 18 w 18"/>
                <a:gd name="T5" fmla="*/ 6 h 24"/>
                <a:gd name="T6" fmla="*/ 12 w 18"/>
                <a:gd name="T7" fmla="*/ 12 h 24"/>
                <a:gd name="T8" fmla="*/ 12 w 18"/>
                <a:gd name="T9" fmla="*/ 18 h 24"/>
                <a:gd name="T10" fmla="*/ 12 w 18"/>
                <a:gd name="T11" fmla="*/ 18 h 24"/>
                <a:gd name="T12" fmla="*/ 6 w 18"/>
                <a:gd name="T13" fmla="*/ 24 h 24"/>
                <a:gd name="T14" fmla="*/ 6 w 18"/>
                <a:gd name="T15" fmla="*/ 24 h 24"/>
                <a:gd name="T16" fmla="*/ 0 w 18"/>
                <a:gd name="T17" fmla="*/ 24 h 24"/>
                <a:gd name="T18" fmla="*/ 0 w 18"/>
                <a:gd name="T19" fmla="*/ 24 h 24"/>
                <a:gd name="T20" fmla="*/ 0 w 18"/>
                <a:gd name="T21" fmla="*/ 18 h 24"/>
                <a:gd name="T22" fmla="*/ 6 w 18"/>
                <a:gd name="T23" fmla="*/ 18 h 24"/>
                <a:gd name="T24" fmla="*/ 6 w 18"/>
                <a:gd name="T25" fmla="*/ 12 h 24"/>
                <a:gd name="T26" fmla="*/ 12 w 18"/>
                <a:gd name="T27" fmla="*/ 12 h 24"/>
                <a:gd name="T28" fmla="*/ 18 w 18"/>
                <a:gd name="T29" fmla="*/ 6 h 24"/>
                <a:gd name="T30" fmla="*/ 18 w 18"/>
                <a:gd name="T31" fmla="*/ 6 h 24"/>
                <a:gd name="T32" fmla="*/ 18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4" name="Freeform 151"/>
            <p:cNvSpPr>
              <a:spLocks/>
            </p:cNvSpPr>
            <p:nvPr/>
          </p:nvSpPr>
          <p:spPr bwMode="auto">
            <a:xfrm>
              <a:off x="4297" y="2097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18 w 24"/>
                <a:gd name="T3" fmla="*/ 12 h 12"/>
                <a:gd name="T4" fmla="*/ 18 w 24"/>
                <a:gd name="T5" fmla="*/ 12 h 12"/>
                <a:gd name="T6" fmla="*/ 12 w 24"/>
                <a:gd name="T7" fmla="*/ 6 h 12"/>
                <a:gd name="T8" fmla="*/ 12 w 24"/>
                <a:gd name="T9" fmla="*/ 6 h 12"/>
                <a:gd name="T10" fmla="*/ 6 w 24"/>
                <a:gd name="T11" fmla="*/ 6 h 12"/>
                <a:gd name="T12" fmla="*/ 0 w 24"/>
                <a:gd name="T13" fmla="*/ 0 h 12"/>
                <a:gd name="T14" fmla="*/ 0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0 w 24"/>
                <a:gd name="T21" fmla="*/ 6 h 12"/>
                <a:gd name="T22" fmla="*/ 0 w 24"/>
                <a:gd name="T23" fmla="*/ 6 h 12"/>
                <a:gd name="T24" fmla="*/ 6 w 24"/>
                <a:gd name="T25" fmla="*/ 12 h 12"/>
                <a:gd name="T26" fmla="*/ 12 w 24"/>
                <a:gd name="T27" fmla="*/ 12 h 12"/>
                <a:gd name="T28" fmla="*/ 12 w 24"/>
                <a:gd name="T29" fmla="*/ 12 h 12"/>
                <a:gd name="T30" fmla="*/ 18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5" name="Freeform 152"/>
            <p:cNvSpPr>
              <a:spLocks/>
            </p:cNvSpPr>
            <p:nvPr/>
          </p:nvSpPr>
          <p:spPr bwMode="auto">
            <a:xfrm>
              <a:off x="4285" y="2115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4 w 30"/>
                <a:gd name="T3" fmla="*/ 0 h 6"/>
                <a:gd name="T4" fmla="*/ 24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12 w 30"/>
                <a:gd name="T11" fmla="*/ 0 h 6"/>
                <a:gd name="T12" fmla="*/ 6 w 30"/>
                <a:gd name="T13" fmla="*/ 0 h 6"/>
                <a:gd name="T14" fmla="*/ 6 w 30"/>
                <a:gd name="T15" fmla="*/ 0 h 6"/>
                <a:gd name="T16" fmla="*/ 0 w 30"/>
                <a:gd name="T17" fmla="*/ 0 h 6"/>
                <a:gd name="T18" fmla="*/ 6 w 30"/>
                <a:gd name="T19" fmla="*/ 6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0 h 6"/>
                <a:gd name="T26" fmla="*/ 18 w 30"/>
                <a:gd name="T27" fmla="*/ 0 h 6"/>
                <a:gd name="T28" fmla="*/ 24 w 30"/>
                <a:gd name="T29" fmla="*/ 0 h 6"/>
                <a:gd name="T30" fmla="*/ 24 w 30"/>
                <a:gd name="T31" fmla="*/ 0 h 6"/>
                <a:gd name="T32" fmla="*/ 3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6" name="Freeform 153"/>
            <p:cNvSpPr>
              <a:spLocks/>
            </p:cNvSpPr>
            <p:nvPr/>
          </p:nvSpPr>
          <p:spPr bwMode="auto">
            <a:xfrm>
              <a:off x="4303" y="2085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18 h 24"/>
                <a:gd name="T4" fmla="*/ 18 w 24"/>
                <a:gd name="T5" fmla="*/ 18 h 24"/>
                <a:gd name="T6" fmla="*/ 12 w 24"/>
                <a:gd name="T7" fmla="*/ 12 h 24"/>
                <a:gd name="T8" fmla="*/ 6 w 24"/>
                <a:gd name="T9" fmla="*/ 12 h 24"/>
                <a:gd name="T10" fmla="*/ 6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6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18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7" name="Freeform 154"/>
            <p:cNvSpPr>
              <a:spLocks/>
            </p:cNvSpPr>
            <p:nvPr/>
          </p:nvSpPr>
          <p:spPr bwMode="auto">
            <a:xfrm>
              <a:off x="4447" y="2091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6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8" name="Freeform 155"/>
            <p:cNvSpPr>
              <a:spLocks/>
            </p:cNvSpPr>
            <p:nvPr/>
          </p:nvSpPr>
          <p:spPr bwMode="auto">
            <a:xfrm>
              <a:off x="4459" y="2097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0 h 30"/>
                <a:gd name="T8" fmla="*/ 6 w 12"/>
                <a:gd name="T9" fmla="*/ 0 h 30"/>
                <a:gd name="T10" fmla="*/ 12 w 12"/>
                <a:gd name="T11" fmla="*/ 0 h 30"/>
                <a:gd name="T12" fmla="*/ 6 w 12"/>
                <a:gd name="T13" fmla="*/ 12 h 30"/>
                <a:gd name="T14" fmla="*/ 0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9" name="Freeform 156"/>
            <p:cNvSpPr>
              <a:spLocks/>
            </p:cNvSpPr>
            <p:nvPr/>
          </p:nvSpPr>
          <p:spPr bwMode="auto">
            <a:xfrm>
              <a:off x="4429" y="2079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6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6 w 6"/>
                <a:gd name="T9" fmla="*/ 0 h 30"/>
                <a:gd name="T10" fmla="*/ 6 w 6"/>
                <a:gd name="T11" fmla="*/ 6 h 30"/>
                <a:gd name="T12" fmla="*/ 6 w 6"/>
                <a:gd name="T13" fmla="*/ 12 h 30"/>
                <a:gd name="T14" fmla="*/ 6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0" name="Freeform 157"/>
            <p:cNvSpPr>
              <a:spLocks/>
            </p:cNvSpPr>
            <p:nvPr/>
          </p:nvSpPr>
          <p:spPr bwMode="auto">
            <a:xfrm>
              <a:off x="4411" y="2073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6 w 12"/>
                <a:gd name="T3" fmla="*/ 24 h 36"/>
                <a:gd name="T4" fmla="*/ 0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6 w 12"/>
                <a:gd name="T11" fmla="*/ 0 h 36"/>
                <a:gd name="T12" fmla="*/ 12 w 12"/>
                <a:gd name="T13" fmla="*/ 12 h 36"/>
                <a:gd name="T14" fmla="*/ 12 w 12"/>
                <a:gd name="T15" fmla="*/ 24 h 36"/>
                <a:gd name="T16" fmla="*/ 12 w 12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6"/>
                <a:gd name="T29" fmla="*/ 12 w 1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6">
                  <a:moveTo>
                    <a:pt x="12" y="36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1" name="Freeform 158"/>
            <p:cNvSpPr>
              <a:spLocks/>
            </p:cNvSpPr>
            <p:nvPr/>
          </p:nvSpPr>
          <p:spPr bwMode="auto">
            <a:xfrm>
              <a:off x="4393" y="2061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36 h 42"/>
                <a:gd name="T4" fmla="*/ 6 w 12"/>
                <a:gd name="T5" fmla="*/ 30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2" name="Freeform 159"/>
            <p:cNvSpPr>
              <a:spLocks/>
            </p:cNvSpPr>
            <p:nvPr/>
          </p:nvSpPr>
          <p:spPr bwMode="auto">
            <a:xfrm>
              <a:off x="4351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18 w 24"/>
                <a:gd name="T3" fmla="*/ 36 h 42"/>
                <a:gd name="T4" fmla="*/ 18 w 24"/>
                <a:gd name="T5" fmla="*/ 30 h 42"/>
                <a:gd name="T6" fmla="*/ 12 w 24"/>
                <a:gd name="T7" fmla="*/ 24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0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24 h 42"/>
                <a:gd name="T28" fmla="*/ 18 w 24"/>
                <a:gd name="T29" fmla="*/ 30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18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3" name="Freeform 160"/>
            <p:cNvSpPr>
              <a:spLocks/>
            </p:cNvSpPr>
            <p:nvPr/>
          </p:nvSpPr>
          <p:spPr bwMode="auto">
            <a:xfrm>
              <a:off x="4315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24 w 24"/>
                <a:gd name="T3" fmla="*/ 36 h 36"/>
                <a:gd name="T4" fmla="*/ 18 w 24"/>
                <a:gd name="T5" fmla="*/ 30 h 36"/>
                <a:gd name="T6" fmla="*/ 12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0 w 24"/>
                <a:gd name="T13" fmla="*/ 6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6 h 36"/>
                <a:gd name="T22" fmla="*/ 12 w 24"/>
                <a:gd name="T23" fmla="*/ 12 h 36"/>
                <a:gd name="T24" fmla="*/ 12 w 24"/>
                <a:gd name="T25" fmla="*/ 18 h 36"/>
                <a:gd name="T26" fmla="*/ 18 w 24"/>
                <a:gd name="T27" fmla="*/ 24 h 36"/>
                <a:gd name="T28" fmla="*/ 24 w 24"/>
                <a:gd name="T29" fmla="*/ 30 h 36"/>
                <a:gd name="T30" fmla="*/ 24 w 24"/>
                <a:gd name="T31" fmla="*/ 36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4" name="Freeform 161"/>
            <p:cNvSpPr>
              <a:spLocks/>
            </p:cNvSpPr>
            <p:nvPr/>
          </p:nvSpPr>
          <p:spPr bwMode="auto">
            <a:xfrm>
              <a:off x="4369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18 w 24"/>
                <a:gd name="T3" fmla="*/ 30 h 36"/>
                <a:gd name="T4" fmla="*/ 12 w 24"/>
                <a:gd name="T5" fmla="*/ 24 h 36"/>
                <a:gd name="T6" fmla="*/ 12 w 24"/>
                <a:gd name="T7" fmla="*/ 18 h 36"/>
                <a:gd name="T8" fmla="*/ 6 w 24"/>
                <a:gd name="T9" fmla="*/ 12 h 36"/>
                <a:gd name="T10" fmla="*/ 0 w 24"/>
                <a:gd name="T11" fmla="*/ 6 h 36"/>
                <a:gd name="T12" fmla="*/ 0 w 24"/>
                <a:gd name="T13" fmla="*/ 0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0 h 36"/>
                <a:gd name="T22" fmla="*/ 12 w 24"/>
                <a:gd name="T23" fmla="*/ 6 h 36"/>
                <a:gd name="T24" fmla="*/ 12 w 24"/>
                <a:gd name="T25" fmla="*/ 12 h 36"/>
                <a:gd name="T26" fmla="*/ 18 w 24"/>
                <a:gd name="T27" fmla="*/ 18 h 36"/>
                <a:gd name="T28" fmla="*/ 18 w 24"/>
                <a:gd name="T29" fmla="*/ 24 h 36"/>
                <a:gd name="T30" fmla="*/ 18 w 24"/>
                <a:gd name="T31" fmla="*/ 30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5" name="Freeform 162"/>
            <p:cNvSpPr>
              <a:spLocks/>
            </p:cNvSpPr>
            <p:nvPr/>
          </p:nvSpPr>
          <p:spPr bwMode="auto">
            <a:xfrm>
              <a:off x="4357" y="2097"/>
              <a:ext cx="30" cy="54"/>
            </a:xfrm>
            <a:custGeom>
              <a:avLst/>
              <a:gdLst>
                <a:gd name="T0" fmla="*/ 0 w 30"/>
                <a:gd name="T1" fmla="*/ 54 h 54"/>
                <a:gd name="T2" fmla="*/ 0 w 30"/>
                <a:gd name="T3" fmla="*/ 48 h 54"/>
                <a:gd name="T4" fmla="*/ 0 w 30"/>
                <a:gd name="T5" fmla="*/ 42 h 54"/>
                <a:gd name="T6" fmla="*/ 6 w 30"/>
                <a:gd name="T7" fmla="*/ 36 h 54"/>
                <a:gd name="T8" fmla="*/ 6 w 30"/>
                <a:gd name="T9" fmla="*/ 30 h 54"/>
                <a:gd name="T10" fmla="*/ 12 w 30"/>
                <a:gd name="T11" fmla="*/ 18 h 54"/>
                <a:gd name="T12" fmla="*/ 18 w 30"/>
                <a:gd name="T13" fmla="*/ 12 h 54"/>
                <a:gd name="T14" fmla="*/ 24 w 30"/>
                <a:gd name="T15" fmla="*/ 6 h 54"/>
                <a:gd name="T16" fmla="*/ 30 w 30"/>
                <a:gd name="T17" fmla="*/ 0 h 54"/>
                <a:gd name="T18" fmla="*/ 30 w 30"/>
                <a:gd name="T19" fmla="*/ 6 h 54"/>
                <a:gd name="T20" fmla="*/ 24 w 30"/>
                <a:gd name="T21" fmla="*/ 12 h 54"/>
                <a:gd name="T22" fmla="*/ 24 w 30"/>
                <a:gd name="T23" fmla="*/ 18 h 54"/>
                <a:gd name="T24" fmla="*/ 18 w 30"/>
                <a:gd name="T25" fmla="*/ 30 h 54"/>
                <a:gd name="T26" fmla="*/ 12 w 30"/>
                <a:gd name="T27" fmla="*/ 36 h 54"/>
                <a:gd name="T28" fmla="*/ 6 w 30"/>
                <a:gd name="T29" fmla="*/ 48 h 54"/>
                <a:gd name="T30" fmla="*/ 0 w 30"/>
                <a:gd name="T31" fmla="*/ 54 h 54"/>
                <a:gd name="T32" fmla="*/ 0 w 30"/>
                <a:gd name="T33" fmla="*/ 54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4"/>
                <a:gd name="T53" fmla="*/ 30 w 30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4">
                  <a:moveTo>
                    <a:pt x="0" y="54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6" name="Freeform 163"/>
            <p:cNvSpPr>
              <a:spLocks/>
            </p:cNvSpPr>
            <p:nvPr/>
          </p:nvSpPr>
          <p:spPr bwMode="auto">
            <a:xfrm>
              <a:off x="4333" y="2097"/>
              <a:ext cx="30" cy="42"/>
            </a:xfrm>
            <a:custGeom>
              <a:avLst/>
              <a:gdLst>
                <a:gd name="T0" fmla="*/ 0 w 30"/>
                <a:gd name="T1" fmla="*/ 42 h 42"/>
                <a:gd name="T2" fmla="*/ 0 w 30"/>
                <a:gd name="T3" fmla="*/ 42 h 42"/>
                <a:gd name="T4" fmla="*/ 0 w 30"/>
                <a:gd name="T5" fmla="*/ 36 h 42"/>
                <a:gd name="T6" fmla="*/ 6 w 30"/>
                <a:gd name="T7" fmla="*/ 30 h 42"/>
                <a:gd name="T8" fmla="*/ 6 w 30"/>
                <a:gd name="T9" fmla="*/ 24 h 42"/>
                <a:gd name="T10" fmla="*/ 12 w 30"/>
                <a:gd name="T11" fmla="*/ 18 h 42"/>
                <a:gd name="T12" fmla="*/ 18 w 30"/>
                <a:gd name="T13" fmla="*/ 12 h 42"/>
                <a:gd name="T14" fmla="*/ 24 w 30"/>
                <a:gd name="T15" fmla="*/ 6 h 42"/>
                <a:gd name="T16" fmla="*/ 30 w 30"/>
                <a:gd name="T17" fmla="*/ 0 h 42"/>
                <a:gd name="T18" fmla="*/ 24 w 30"/>
                <a:gd name="T19" fmla="*/ 6 h 42"/>
                <a:gd name="T20" fmla="*/ 18 w 30"/>
                <a:gd name="T21" fmla="*/ 12 h 42"/>
                <a:gd name="T22" fmla="*/ 18 w 30"/>
                <a:gd name="T23" fmla="*/ 18 h 42"/>
                <a:gd name="T24" fmla="*/ 12 w 30"/>
                <a:gd name="T25" fmla="*/ 30 h 42"/>
                <a:gd name="T26" fmla="*/ 6 w 30"/>
                <a:gd name="T27" fmla="*/ 36 h 42"/>
                <a:gd name="T28" fmla="*/ 6 w 30"/>
                <a:gd name="T29" fmla="*/ 42 h 42"/>
                <a:gd name="T30" fmla="*/ 0 w 30"/>
                <a:gd name="T31" fmla="*/ 42 h 42"/>
                <a:gd name="T32" fmla="*/ 0 w 30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0" y="42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7" name="Freeform 164"/>
            <p:cNvSpPr>
              <a:spLocks/>
            </p:cNvSpPr>
            <p:nvPr/>
          </p:nvSpPr>
          <p:spPr bwMode="auto">
            <a:xfrm>
              <a:off x="4333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24 w 24"/>
                <a:gd name="T3" fmla="*/ 36 h 42"/>
                <a:gd name="T4" fmla="*/ 18 w 24"/>
                <a:gd name="T5" fmla="*/ 36 h 42"/>
                <a:gd name="T6" fmla="*/ 12 w 24"/>
                <a:gd name="T7" fmla="*/ 30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6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30 h 42"/>
                <a:gd name="T28" fmla="*/ 18 w 24"/>
                <a:gd name="T29" fmla="*/ 36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24" y="36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8" name="Freeform 165"/>
            <p:cNvSpPr>
              <a:spLocks/>
            </p:cNvSpPr>
            <p:nvPr/>
          </p:nvSpPr>
          <p:spPr bwMode="auto">
            <a:xfrm>
              <a:off x="4198" y="2158"/>
              <a:ext cx="131" cy="31"/>
            </a:xfrm>
            <a:custGeom>
              <a:avLst/>
              <a:gdLst>
                <a:gd name="T0" fmla="*/ 131 w 131"/>
                <a:gd name="T1" fmla="*/ 49 h 29"/>
                <a:gd name="T2" fmla="*/ 131 w 131"/>
                <a:gd name="T3" fmla="*/ 60 h 29"/>
                <a:gd name="T4" fmla="*/ 131 w 131"/>
                <a:gd name="T5" fmla="*/ 60 h 29"/>
                <a:gd name="T6" fmla="*/ 131 w 131"/>
                <a:gd name="T7" fmla="*/ 60 h 29"/>
                <a:gd name="T8" fmla="*/ 125 w 131"/>
                <a:gd name="T9" fmla="*/ 60 h 29"/>
                <a:gd name="T10" fmla="*/ 119 w 131"/>
                <a:gd name="T11" fmla="*/ 49 h 29"/>
                <a:gd name="T12" fmla="*/ 113 w 131"/>
                <a:gd name="T13" fmla="*/ 34 h 29"/>
                <a:gd name="T14" fmla="*/ 101 w 131"/>
                <a:gd name="T15" fmla="*/ 22 h 29"/>
                <a:gd name="T16" fmla="*/ 95 w 131"/>
                <a:gd name="T17" fmla="*/ 5 h 29"/>
                <a:gd name="T18" fmla="*/ 84 w 131"/>
                <a:gd name="T19" fmla="*/ 5 h 29"/>
                <a:gd name="T20" fmla="*/ 78 w 131"/>
                <a:gd name="T21" fmla="*/ 5 h 29"/>
                <a:gd name="T22" fmla="*/ 66 w 131"/>
                <a:gd name="T23" fmla="*/ 5 h 29"/>
                <a:gd name="T24" fmla="*/ 60 w 131"/>
                <a:gd name="T25" fmla="*/ 5 h 29"/>
                <a:gd name="T26" fmla="*/ 54 w 131"/>
                <a:gd name="T27" fmla="*/ 5 h 29"/>
                <a:gd name="T28" fmla="*/ 42 w 131"/>
                <a:gd name="T29" fmla="*/ 5 h 29"/>
                <a:gd name="T30" fmla="*/ 36 w 131"/>
                <a:gd name="T31" fmla="*/ 5 h 29"/>
                <a:gd name="T32" fmla="*/ 24 w 131"/>
                <a:gd name="T33" fmla="*/ 5 h 29"/>
                <a:gd name="T34" fmla="*/ 18 w 131"/>
                <a:gd name="T35" fmla="*/ 5 h 29"/>
                <a:gd name="T36" fmla="*/ 12 w 131"/>
                <a:gd name="T37" fmla="*/ 22 h 29"/>
                <a:gd name="T38" fmla="*/ 6 w 131"/>
                <a:gd name="T39" fmla="*/ 22 h 29"/>
                <a:gd name="T40" fmla="*/ 0 w 131"/>
                <a:gd name="T41" fmla="*/ 22 h 29"/>
                <a:gd name="T42" fmla="*/ 6 w 131"/>
                <a:gd name="T43" fmla="*/ 22 h 29"/>
                <a:gd name="T44" fmla="*/ 6 w 131"/>
                <a:gd name="T45" fmla="*/ 5 h 29"/>
                <a:gd name="T46" fmla="*/ 12 w 131"/>
                <a:gd name="T47" fmla="*/ 5 h 29"/>
                <a:gd name="T48" fmla="*/ 24 w 131"/>
                <a:gd name="T49" fmla="*/ 0 h 29"/>
                <a:gd name="T50" fmla="*/ 30 w 131"/>
                <a:gd name="T51" fmla="*/ 0 h 29"/>
                <a:gd name="T52" fmla="*/ 42 w 131"/>
                <a:gd name="T53" fmla="*/ 0 h 29"/>
                <a:gd name="T54" fmla="*/ 54 w 131"/>
                <a:gd name="T55" fmla="*/ 0 h 29"/>
                <a:gd name="T56" fmla="*/ 60 w 131"/>
                <a:gd name="T57" fmla="*/ 0 h 29"/>
                <a:gd name="T58" fmla="*/ 72 w 131"/>
                <a:gd name="T59" fmla="*/ 0 h 29"/>
                <a:gd name="T60" fmla="*/ 84 w 131"/>
                <a:gd name="T61" fmla="*/ 0 h 29"/>
                <a:gd name="T62" fmla="*/ 95 w 131"/>
                <a:gd name="T63" fmla="*/ 0 h 29"/>
                <a:gd name="T64" fmla="*/ 101 w 131"/>
                <a:gd name="T65" fmla="*/ 5 h 29"/>
                <a:gd name="T66" fmla="*/ 113 w 131"/>
                <a:gd name="T67" fmla="*/ 5 h 29"/>
                <a:gd name="T68" fmla="*/ 119 w 131"/>
                <a:gd name="T69" fmla="*/ 22 h 29"/>
                <a:gd name="T70" fmla="*/ 125 w 131"/>
                <a:gd name="T71" fmla="*/ 34 h 29"/>
                <a:gd name="T72" fmla="*/ 131 w 131"/>
                <a:gd name="T73" fmla="*/ 49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29"/>
                <a:gd name="T113" fmla="*/ 131 w 131"/>
                <a:gd name="T114" fmla="*/ 29 h 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29">
                  <a:moveTo>
                    <a:pt x="131" y="23"/>
                  </a:moveTo>
                  <a:lnTo>
                    <a:pt x="131" y="29"/>
                  </a:lnTo>
                  <a:lnTo>
                    <a:pt x="125" y="29"/>
                  </a:lnTo>
                  <a:lnTo>
                    <a:pt x="119" y="23"/>
                  </a:lnTo>
                  <a:lnTo>
                    <a:pt x="113" y="17"/>
                  </a:lnTo>
                  <a:lnTo>
                    <a:pt x="101" y="11"/>
                  </a:lnTo>
                  <a:lnTo>
                    <a:pt x="95" y="5"/>
                  </a:lnTo>
                  <a:lnTo>
                    <a:pt x="84" y="5"/>
                  </a:lnTo>
                  <a:lnTo>
                    <a:pt x="78" y="5"/>
                  </a:lnTo>
                  <a:lnTo>
                    <a:pt x="66" y="5"/>
                  </a:lnTo>
                  <a:lnTo>
                    <a:pt x="60" y="5"/>
                  </a:lnTo>
                  <a:lnTo>
                    <a:pt x="54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5" y="0"/>
                  </a:lnTo>
                  <a:lnTo>
                    <a:pt x="101" y="5"/>
                  </a:lnTo>
                  <a:lnTo>
                    <a:pt x="113" y="5"/>
                  </a:lnTo>
                  <a:lnTo>
                    <a:pt x="119" y="11"/>
                  </a:lnTo>
                  <a:lnTo>
                    <a:pt x="125" y="17"/>
                  </a:lnTo>
                  <a:lnTo>
                    <a:pt x="131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89" name="Freeform 166"/>
            <p:cNvSpPr>
              <a:spLocks/>
            </p:cNvSpPr>
            <p:nvPr/>
          </p:nvSpPr>
          <p:spPr bwMode="auto">
            <a:xfrm>
              <a:off x="4196" y="2163"/>
              <a:ext cx="18" cy="32"/>
            </a:xfrm>
            <a:custGeom>
              <a:avLst/>
              <a:gdLst>
                <a:gd name="T0" fmla="*/ 18 w 18"/>
                <a:gd name="T1" fmla="*/ 0 h 30"/>
                <a:gd name="T2" fmla="*/ 12 w 18"/>
                <a:gd name="T3" fmla="*/ 0 h 30"/>
                <a:gd name="T4" fmla="*/ 12 w 18"/>
                <a:gd name="T5" fmla="*/ 6 h 30"/>
                <a:gd name="T6" fmla="*/ 6 w 18"/>
                <a:gd name="T7" fmla="*/ 23 h 30"/>
                <a:gd name="T8" fmla="*/ 6 w 18"/>
                <a:gd name="T9" fmla="*/ 23 h 30"/>
                <a:gd name="T10" fmla="*/ 6 w 18"/>
                <a:gd name="T11" fmla="*/ 35 h 30"/>
                <a:gd name="T12" fmla="*/ 0 w 18"/>
                <a:gd name="T13" fmla="*/ 50 h 30"/>
                <a:gd name="T14" fmla="*/ 0 w 18"/>
                <a:gd name="T15" fmla="*/ 50 h 30"/>
                <a:gd name="T16" fmla="*/ 0 w 18"/>
                <a:gd name="T17" fmla="*/ 61 h 30"/>
                <a:gd name="T18" fmla="*/ 6 w 18"/>
                <a:gd name="T19" fmla="*/ 50 h 30"/>
                <a:gd name="T20" fmla="*/ 12 w 18"/>
                <a:gd name="T21" fmla="*/ 35 h 30"/>
                <a:gd name="T22" fmla="*/ 12 w 18"/>
                <a:gd name="T23" fmla="*/ 6 h 30"/>
                <a:gd name="T24" fmla="*/ 18 w 18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0"/>
                <a:gd name="T41" fmla="*/ 18 w 18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0">
                  <a:moveTo>
                    <a:pt x="1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0" name="Freeform 167"/>
            <p:cNvSpPr>
              <a:spLocks/>
            </p:cNvSpPr>
            <p:nvPr/>
          </p:nvSpPr>
          <p:spPr bwMode="auto">
            <a:xfrm>
              <a:off x="4208" y="2158"/>
              <a:ext cx="18" cy="37"/>
            </a:xfrm>
            <a:custGeom>
              <a:avLst/>
              <a:gdLst>
                <a:gd name="T0" fmla="*/ 0 w 18"/>
                <a:gd name="T1" fmla="*/ 63 h 35"/>
                <a:gd name="T2" fmla="*/ 0 w 18"/>
                <a:gd name="T3" fmla="*/ 54 h 35"/>
                <a:gd name="T4" fmla="*/ 0 w 18"/>
                <a:gd name="T5" fmla="*/ 54 h 35"/>
                <a:gd name="T6" fmla="*/ 0 w 18"/>
                <a:gd name="T7" fmla="*/ 41 h 35"/>
                <a:gd name="T8" fmla="*/ 0 w 18"/>
                <a:gd name="T9" fmla="*/ 29 h 35"/>
                <a:gd name="T10" fmla="*/ 6 w 18"/>
                <a:gd name="T11" fmla="*/ 29 h 35"/>
                <a:gd name="T12" fmla="*/ 12 w 18"/>
                <a:gd name="T13" fmla="*/ 22 h 35"/>
                <a:gd name="T14" fmla="*/ 12 w 18"/>
                <a:gd name="T15" fmla="*/ 5 h 35"/>
                <a:gd name="T16" fmla="*/ 18 w 18"/>
                <a:gd name="T17" fmla="*/ 0 h 35"/>
                <a:gd name="T18" fmla="*/ 18 w 18"/>
                <a:gd name="T19" fmla="*/ 5 h 35"/>
                <a:gd name="T20" fmla="*/ 12 w 18"/>
                <a:gd name="T21" fmla="*/ 22 h 35"/>
                <a:gd name="T22" fmla="*/ 12 w 18"/>
                <a:gd name="T23" fmla="*/ 29 h 35"/>
                <a:gd name="T24" fmla="*/ 6 w 18"/>
                <a:gd name="T25" fmla="*/ 29 h 35"/>
                <a:gd name="T26" fmla="*/ 6 w 18"/>
                <a:gd name="T27" fmla="*/ 41 h 35"/>
                <a:gd name="T28" fmla="*/ 0 w 18"/>
                <a:gd name="T29" fmla="*/ 54 h 35"/>
                <a:gd name="T30" fmla="*/ 0 w 18"/>
                <a:gd name="T31" fmla="*/ 54 h 35"/>
                <a:gd name="T32" fmla="*/ 0 w 18"/>
                <a:gd name="T33" fmla="*/ 63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5"/>
                <a:gd name="T53" fmla="*/ 18 w 18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5">
                  <a:moveTo>
                    <a:pt x="0" y="35"/>
                  </a:move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0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1" name="Freeform 168"/>
            <p:cNvSpPr>
              <a:spLocks/>
            </p:cNvSpPr>
            <p:nvPr/>
          </p:nvSpPr>
          <p:spPr bwMode="auto">
            <a:xfrm>
              <a:off x="4226" y="2158"/>
              <a:ext cx="24" cy="43"/>
            </a:xfrm>
            <a:custGeom>
              <a:avLst/>
              <a:gdLst>
                <a:gd name="T0" fmla="*/ 0 w 24"/>
                <a:gd name="T1" fmla="*/ 68 h 41"/>
                <a:gd name="T2" fmla="*/ 0 w 24"/>
                <a:gd name="T3" fmla="*/ 59 h 41"/>
                <a:gd name="T4" fmla="*/ 0 w 24"/>
                <a:gd name="T5" fmla="*/ 59 h 41"/>
                <a:gd name="T6" fmla="*/ 6 w 24"/>
                <a:gd name="T7" fmla="*/ 49 h 41"/>
                <a:gd name="T8" fmla="*/ 6 w 24"/>
                <a:gd name="T9" fmla="*/ 37 h 41"/>
                <a:gd name="T10" fmla="*/ 12 w 24"/>
                <a:gd name="T11" fmla="*/ 22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22 h 41"/>
                <a:gd name="T24" fmla="*/ 12 w 24"/>
                <a:gd name="T25" fmla="*/ 37 h 41"/>
                <a:gd name="T26" fmla="*/ 12 w 24"/>
                <a:gd name="T27" fmla="*/ 49 h 41"/>
                <a:gd name="T28" fmla="*/ 6 w 24"/>
                <a:gd name="T29" fmla="*/ 59 h 41"/>
                <a:gd name="T30" fmla="*/ 6 w 24"/>
                <a:gd name="T31" fmla="*/ 68 h 41"/>
                <a:gd name="T32" fmla="*/ 0 w 24"/>
                <a:gd name="T33" fmla="*/ 68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2" name="Freeform 169"/>
            <p:cNvSpPr>
              <a:spLocks/>
            </p:cNvSpPr>
            <p:nvPr/>
          </p:nvSpPr>
          <p:spPr bwMode="auto">
            <a:xfrm>
              <a:off x="4250" y="2158"/>
              <a:ext cx="24" cy="49"/>
            </a:xfrm>
            <a:custGeom>
              <a:avLst/>
              <a:gdLst>
                <a:gd name="T0" fmla="*/ 0 w 24"/>
                <a:gd name="T1" fmla="*/ 74 h 47"/>
                <a:gd name="T2" fmla="*/ 0 w 24"/>
                <a:gd name="T3" fmla="*/ 65 h 47"/>
                <a:gd name="T4" fmla="*/ 0 w 24"/>
                <a:gd name="T5" fmla="*/ 56 h 47"/>
                <a:gd name="T6" fmla="*/ 0 w 24"/>
                <a:gd name="T7" fmla="*/ 44 h 47"/>
                <a:gd name="T8" fmla="*/ 6 w 24"/>
                <a:gd name="T9" fmla="*/ 34 h 47"/>
                <a:gd name="T10" fmla="*/ 12 w 24"/>
                <a:gd name="T11" fmla="*/ 28 h 47"/>
                <a:gd name="T12" fmla="*/ 18 w 24"/>
                <a:gd name="T13" fmla="*/ 11 h 47"/>
                <a:gd name="T14" fmla="*/ 24 w 24"/>
                <a:gd name="T15" fmla="*/ 5 h 47"/>
                <a:gd name="T16" fmla="*/ 24 w 24"/>
                <a:gd name="T17" fmla="*/ 0 h 47"/>
                <a:gd name="T18" fmla="*/ 24 w 24"/>
                <a:gd name="T19" fmla="*/ 5 h 47"/>
                <a:gd name="T20" fmla="*/ 24 w 24"/>
                <a:gd name="T21" fmla="*/ 11 h 47"/>
                <a:gd name="T22" fmla="*/ 18 w 24"/>
                <a:gd name="T23" fmla="*/ 28 h 47"/>
                <a:gd name="T24" fmla="*/ 12 w 24"/>
                <a:gd name="T25" fmla="*/ 34 h 47"/>
                <a:gd name="T26" fmla="*/ 6 w 24"/>
                <a:gd name="T27" fmla="*/ 56 h 47"/>
                <a:gd name="T28" fmla="*/ 6 w 24"/>
                <a:gd name="T29" fmla="*/ 65 h 47"/>
                <a:gd name="T30" fmla="*/ 0 w 24"/>
                <a:gd name="T31" fmla="*/ 65 h 47"/>
                <a:gd name="T32" fmla="*/ 0 w 24"/>
                <a:gd name="T33" fmla="*/ 74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7"/>
                <a:gd name="T53" fmla="*/ 24 w 24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7">
                  <a:moveTo>
                    <a:pt x="0" y="47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3" name="Freeform 170"/>
            <p:cNvSpPr>
              <a:spLocks/>
            </p:cNvSpPr>
            <p:nvPr/>
          </p:nvSpPr>
          <p:spPr bwMode="auto">
            <a:xfrm>
              <a:off x="4264" y="2163"/>
              <a:ext cx="29" cy="38"/>
            </a:xfrm>
            <a:custGeom>
              <a:avLst/>
              <a:gdLst>
                <a:gd name="T0" fmla="*/ 0 w 29"/>
                <a:gd name="T1" fmla="*/ 64 h 36"/>
                <a:gd name="T2" fmla="*/ 0 w 29"/>
                <a:gd name="T3" fmla="*/ 64 h 36"/>
                <a:gd name="T4" fmla="*/ 0 w 29"/>
                <a:gd name="T5" fmla="*/ 55 h 36"/>
                <a:gd name="T6" fmla="*/ 6 w 29"/>
                <a:gd name="T7" fmla="*/ 43 h 36"/>
                <a:gd name="T8" fmla="*/ 12 w 29"/>
                <a:gd name="T9" fmla="*/ 31 h 36"/>
                <a:gd name="T10" fmla="*/ 18 w 29"/>
                <a:gd name="T11" fmla="*/ 23 h 36"/>
                <a:gd name="T12" fmla="*/ 23 w 29"/>
                <a:gd name="T13" fmla="*/ 6 h 36"/>
                <a:gd name="T14" fmla="*/ 23 w 29"/>
                <a:gd name="T15" fmla="*/ 0 h 36"/>
                <a:gd name="T16" fmla="*/ 29 w 29"/>
                <a:gd name="T17" fmla="*/ 0 h 36"/>
                <a:gd name="T18" fmla="*/ 29 w 29"/>
                <a:gd name="T19" fmla="*/ 0 h 36"/>
                <a:gd name="T20" fmla="*/ 23 w 29"/>
                <a:gd name="T21" fmla="*/ 6 h 36"/>
                <a:gd name="T22" fmla="*/ 18 w 29"/>
                <a:gd name="T23" fmla="*/ 23 h 36"/>
                <a:gd name="T24" fmla="*/ 18 w 29"/>
                <a:gd name="T25" fmla="*/ 31 h 36"/>
                <a:gd name="T26" fmla="*/ 12 w 29"/>
                <a:gd name="T27" fmla="*/ 43 h 36"/>
                <a:gd name="T28" fmla="*/ 6 w 29"/>
                <a:gd name="T29" fmla="*/ 55 h 36"/>
                <a:gd name="T30" fmla="*/ 0 w 29"/>
                <a:gd name="T31" fmla="*/ 64 h 36"/>
                <a:gd name="T32" fmla="*/ 0 w 29"/>
                <a:gd name="T33" fmla="*/ 64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3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4" name="Freeform 171"/>
            <p:cNvSpPr>
              <a:spLocks/>
            </p:cNvSpPr>
            <p:nvPr/>
          </p:nvSpPr>
          <p:spPr bwMode="auto">
            <a:xfrm>
              <a:off x="4282" y="2169"/>
              <a:ext cx="23" cy="32"/>
            </a:xfrm>
            <a:custGeom>
              <a:avLst/>
              <a:gdLst>
                <a:gd name="T0" fmla="*/ 0 w 23"/>
                <a:gd name="T1" fmla="*/ 61 h 30"/>
                <a:gd name="T2" fmla="*/ 0 w 23"/>
                <a:gd name="T3" fmla="*/ 50 h 30"/>
                <a:gd name="T4" fmla="*/ 0 w 23"/>
                <a:gd name="T5" fmla="*/ 50 h 30"/>
                <a:gd name="T6" fmla="*/ 0 w 23"/>
                <a:gd name="T7" fmla="*/ 35 h 30"/>
                <a:gd name="T8" fmla="*/ 5 w 23"/>
                <a:gd name="T9" fmla="*/ 23 h 30"/>
                <a:gd name="T10" fmla="*/ 11 w 23"/>
                <a:gd name="T11" fmla="*/ 6 h 30"/>
                <a:gd name="T12" fmla="*/ 11 w 23"/>
                <a:gd name="T13" fmla="*/ 6 h 30"/>
                <a:gd name="T14" fmla="*/ 17 w 23"/>
                <a:gd name="T15" fmla="*/ 0 h 30"/>
                <a:gd name="T16" fmla="*/ 23 w 23"/>
                <a:gd name="T17" fmla="*/ 0 h 30"/>
                <a:gd name="T18" fmla="*/ 23 w 23"/>
                <a:gd name="T19" fmla="*/ 0 h 30"/>
                <a:gd name="T20" fmla="*/ 17 w 23"/>
                <a:gd name="T21" fmla="*/ 6 h 30"/>
                <a:gd name="T22" fmla="*/ 11 w 23"/>
                <a:gd name="T23" fmla="*/ 23 h 30"/>
                <a:gd name="T24" fmla="*/ 11 w 23"/>
                <a:gd name="T25" fmla="*/ 35 h 30"/>
                <a:gd name="T26" fmla="*/ 5 w 23"/>
                <a:gd name="T27" fmla="*/ 50 h 30"/>
                <a:gd name="T28" fmla="*/ 5 w 23"/>
                <a:gd name="T29" fmla="*/ 50 h 30"/>
                <a:gd name="T30" fmla="*/ 0 w 23"/>
                <a:gd name="T31" fmla="*/ 61 h 30"/>
                <a:gd name="T32" fmla="*/ 0 w 23"/>
                <a:gd name="T33" fmla="*/ 61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0"/>
                <a:gd name="T53" fmla="*/ 23 w 23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0">
                  <a:moveTo>
                    <a:pt x="0" y="30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5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5" name="Freeform 172"/>
            <p:cNvSpPr>
              <a:spLocks/>
            </p:cNvSpPr>
            <p:nvPr/>
          </p:nvSpPr>
          <p:spPr bwMode="auto">
            <a:xfrm>
              <a:off x="4291" y="2175"/>
              <a:ext cx="24" cy="26"/>
            </a:xfrm>
            <a:custGeom>
              <a:avLst/>
              <a:gdLst>
                <a:gd name="T0" fmla="*/ 0 w 24"/>
                <a:gd name="T1" fmla="*/ 58 h 24"/>
                <a:gd name="T2" fmla="*/ 0 w 24"/>
                <a:gd name="T3" fmla="*/ 44 h 24"/>
                <a:gd name="T4" fmla="*/ 6 w 24"/>
                <a:gd name="T5" fmla="*/ 44 h 24"/>
                <a:gd name="T6" fmla="*/ 6 w 24"/>
                <a:gd name="T7" fmla="*/ 28 h 24"/>
                <a:gd name="T8" fmla="*/ 12 w 24"/>
                <a:gd name="T9" fmla="*/ 28 h 24"/>
                <a:gd name="T10" fmla="*/ 18 w 24"/>
                <a:gd name="T11" fmla="*/ 17 h 24"/>
                <a:gd name="T12" fmla="*/ 18 w 24"/>
                <a:gd name="T13" fmla="*/ 0 h 24"/>
                <a:gd name="T14" fmla="*/ 24 w 24"/>
                <a:gd name="T15" fmla="*/ 0 h 24"/>
                <a:gd name="T16" fmla="*/ 24 w 24"/>
                <a:gd name="T17" fmla="*/ 0 h 24"/>
                <a:gd name="T18" fmla="*/ 24 w 24"/>
                <a:gd name="T19" fmla="*/ 0 h 24"/>
                <a:gd name="T20" fmla="*/ 18 w 24"/>
                <a:gd name="T21" fmla="*/ 17 h 24"/>
                <a:gd name="T22" fmla="*/ 18 w 24"/>
                <a:gd name="T23" fmla="*/ 28 h 24"/>
                <a:gd name="T24" fmla="*/ 12 w 24"/>
                <a:gd name="T25" fmla="*/ 28 h 24"/>
                <a:gd name="T26" fmla="*/ 12 w 24"/>
                <a:gd name="T27" fmla="*/ 44 h 24"/>
                <a:gd name="T28" fmla="*/ 6 w 24"/>
                <a:gd name="T29" fmla="*/ 44 h 24"/>
                <a:gd name="T30" fmla="*/ 6 w 24"/>
                <a:gd name="T31" fmla="*/ 58 h 24"/>
                <a:gd name="T32" fmla="*/ 0 w 24"/>
                <a:gd name="T33" fmla="*/ 58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6" name="Freeform 173"/>
            <p:cNvSpPr>
              <a:spLocks/>
            </p:cNvSpPr>
            <p:nvPr/>
          </p:nvSpPr>
          <p:spPr bwMode="auto">
            <a:xfrm>
              <a:off x="4309" y="2181"/>
              <a:ext cx="12" cy="14"/>
            </a:xfrm>
            <a:custGeom>
              <a:avLst/>
              <a:gdLst>
                <a:gd name="T0" fmla="*/ 0 w 12"/>
                <a:gd name="T1" fmla="*/ 65 h 12"/>
                <a:gd name="T2" fmla="*/ 0 w 12"/>
                <a:gd name="T3" fmla="*/ 65 h 12"/>
                <a:gd name="T4" fmla="*/ 6 w 12"/>
                <a:gd name="T5" fmla="*/ 32 h 12"/>
                <a:gd name="T6" fmla="*/ 12 w 12"/>
                <a:gd name="T7" fmla="*/ 0 h 12"/>
                <a:gd name="T8" fmla="*/ 12 w 12"/>
                <a:gd name="T9" fmla="*/ 0 h 12"/>
                <a:gd name="T10" fmla="*/ 12 w 12"/>
                <a:gd name="T11" fmla="*/ 0 h 12"/>
                <a:gd name="T12" fmla="*/ 6 w 12"/>
                <a:gd name="T13" fmla="*/ 32 h 12"/>
                <a:gd name="T14" fmla="*/ 0 w 12"/>
                <a:gd name="T15" fmla="*/ 65 h 12"/>
                <a:gd name="T16" fmla="*/ 0 w 12"/>
                <a:gd name="T17" fmla="*/ 65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7" name="Freeform 174"/>
            <p:cNvSpPr>
              <a:spLocks/>
            </p:cNvSpPr>
            <p:nvPr/>
          </p:nvSpPr>
          <p:spPr bwMode="auto">
            <a:xfrm>
              <a:off x="4184" y="2169"/>
              <a:ext cx="18" cy="20"/>
            </a:xfrm>
            <a:custGeom>
              <a:avLst/>
              <a:gdLst>
                <a:gd name="T0" fmla="*/ 18 w 18"/>
                <a:gd name="T1" fmla="*/ 0 h 18"/>
                <a:gd name="T2" fmla="*/ 18 w 18"/>
                <a:gd name="T3" fmla="*/ 0 h 18"/>
                <a:gd name="T4" fmla="*/ 12 w 18"/>
                <a:gd name="T5" fmla="*/ 37 h 18"/>
                <a:gd name="T6" fmla="*/ 6 w 18"/>
                <a:gd name="T7" fmla="*/ 57 h 18"/>
                <a:gd name="T8" fmla="*/ 6 w 18"/>
                <a:gd name="T9" fmla="*/ 57 h 18"/>
                <a:gd name="T10" fmla="*/ 0 w 18"/>
                <a:gd name="T11" fmla="*/ 37 h 18"/>
                <a:gd name="T12" fmla="*/ 6 w 18"/>
                <a:gd name="T13" fmla="*/ 37 h 18"/>
                <a:gd name="T14" fmla="*/ 6 w 18"/>
                <a:gd name="T15" fmla="*/ 20 h 18"/>
                <a:gd name="T16" fmla="*/ 6 w 18"/>
                <a:gd name="T17" fmla="*/ 20 h 18"/>
                <a:gd name="T18" fmla="*/ 12 w 18"/>
                <a:gd name="T19" fmla="*/ 20 h 18"/>
                <a:gd name="T20" fmla="*/ 18 w 18"/>
                <a:gd name="T21" fmla="*/ 0 h 18"/>
                <a:gd name="T22" fmla="*/ 18 w 18"/>
                <a:gd name="T23" fmla="*/ 0 h 18"/>
                <a:gd name="T24" fmla="*/ 18 w 18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8"/>
                <a:gd name="T41" fmla="*/ 18 w 18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8">
                  <a:moveTo>
                    <a:pt x="18" y="0"/>
                  </a:move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8" name="Freeform 175"/>
            <p:cNvSpPr>
              <a:spLocks/>
            </p:cNvSpPr>
            <p:nvPr/>
          </p:nvSpPr>
          <p:spPr bwMode="auto">
            <a:xfrm>
              <a:off x="4184" y="2159"/>
              <a:ext cx="18" cy="5"/>
            </a:xfrm>
            <a:custGeom>
              <a:avLst/>
              <a:gdLst>
                <a:gd name="T0" fmla="*/ 18 w 18"/>
                <a:gd name="T1" fmla="*/ 5 h 5"/>
                <a:gd name="T2" fmla="*/ 18 w 18"/>
                <a:gd name="T3" fmla="*/ 5 h 5"/>
                <a:gd name="T4" fmla="*/ 18 w 18"/>
                <a:gd name="T5" fmla="*/ 5 h 5"/>
                <a:gd name="T6" fmla="*/ 12 w 18"/>
                <a:gd name="T7" fmla="*/ 5 h 5"/>
                <a:gd name="T8" fmla="*/ 12 w 18"/>
                <a:gd name="T9" fmla="*/ 5 h 5"/>
                <a:gd name="T10" fmla="*/ 6 w 18"/>
                <a:gd name="T11" fmla="*/ 0 h 5"/>
                <a:gd name="T12" fmla="*/ 6 w 18"/>
                <a:gd name="T13" fmla="*/ 0 h 5"/>
                <a:gd name="T14" fmla="*/ 0 w 18"/>
                <a:gd name="T15" fmla="*/ 0 h 5"/>
                <a:gd name="T16" fmla="*/ 0 w 18"/>
                <a:gd name="T17" fmla="*/ 0 h 5"/>
                <a:gd name="T18" fmla="*/ 0 w 18"/>
                <a:gd name="T19" fmla="*/ 0 h 5"/>
                <a:gd name="T20" fmla="*/ 0 w 18"/>
                <a:gd name="T21" fmla="*/ 5 h 5"/>
                <a:gd name="T22" fmla="*/ 6 w 18"/>
                <a:gd name="T23" fmla="*/ 5 h 5"/>
                <a:gd name="T24" fmla="*/ 6 w 18"/>
                <a:gd name="T25" fmla="*/ 5 h 5"/>
                <a:gd name="T26" fmla="*/ 12 w 18"/>
                <a:gd name="T27" fmla="*/ 5 h 5"/>
                <a:gd name="T28" fmla="*/ 12 w 18"/>
                <a:gd name="T29" fmla="*/ 5 h 5"/>
                <a:gd name="T30" fmla="*/ 18 w 18"/>
                <a:gd name="T31" fmla="*/ 5 h 5"/>
                <a:gd name="T32" fmla="*/ 18 w 1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5"/>
                <a:gd name="T53" fmla="*/ 18 w 1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5">
                  <a:moveTo>
                    <a:pt x="18" y="5"/>
                  </a:moveTo>
                  <a:lnTo>
                    <a:pt x="18" y="5"/>
                  </a:lnTo>
                  <a:lnTo>
                    <a:pt x="12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99" name="Freeform 176"/>
            <p:cNvSpPr>
              <a:spLocks/>
            </p:cNvSpPr>
            <p:nvPr/>
          </p:nvSpPr>
          <p:spPr bwMode="auto">
            <a:xfrm>
              <a:off x="4178" y="2168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18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12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18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0" name="Freeform 177"/>
            <p:cNvSpPr>
              <a:spLocks/>
            </p:cNvSpPr>
            <p:nvPr/>
          </p:nvSpPr>
          <p:spPr bwMode="auto">
            <a:xfrm>
              <a:off x="4190" y="2147"/>
              <a:ext cx="24" cy="17"/>
            </a:xfrm>
            <a:custGeom>
              <a:avLst/>
              <a:gdLst>
                <a:gd name="T0" fmla="*/ 24 w 24"/>
                <a:gd name="T1" fmla="*/ 17 h 17"/>
                <a:gd name="T2" fmla="*/ 18 w 24"/>
                <a:gd name="T3" fmla="*/ 17 h 17"/>
                <a:gd name="T4" fmla="*/ 18 w 24"/>
                <a:gd name="T5" fmla="*/ 12 h 17"/>
                <a:gd name="T6" fmla="*/ 12 w 24"/>
                <a:gd name="T7" fmla="*/ 12 h 17"/>
                <a:gd name="T8" fmla="*/ 6 w 24"/>
                <a:gd name="T9" fmla="*/ 12 h 17"/>
                <a:gd name="T10" fmla="*/ 6 w 24"/>
                <a:gd name="T11" fmla="*/ 6 h 17"/>
                <a:gd name="T12" fmla="*/ 0 w 24"/>
                <a:gd name="T13" fmla="*/ 6 h 17"/>
                <a:gd name="T14" fmla="*/ 0 w 24"/>
                <a:gd name="T15" fmla="*/ 0 h 17"/>
                <a:gd name="T16" fmla="*/ 0 w 24"/>
                <a:gd name="T17" fmla="*/ 0 h 17"/>
                <a:gd name="T18" fmla="*/ 0 w 24"/>
                <a:gd name="T19" fmla="*/ 0 h 17"/>
                <a:gd name="T20" fmla="*/ 6 w 24"/>
                <a:gd name="T21" fmla="*/ 0 h 17"/>
                <a:gd name="T22" fmla="*/ 6 w 24"/>
                <a:gd name="T23" fmla="*/ 6 h 17"/>
                <a:gd name="T24" fmla="*/ 12 w 24"/>
                <a:gd name="T25" fmla="*/ 6 h 17"/>
                <a:gd name="T26" fmla="*/ 12 w 24"/>
                <a:gd name="T27" fmla="*/ 12 h 17"/>
                <a:gd name="T28" fmla="*/ 18 w 24"/>
                <a:gd name="T29" fmla="*/ 12 h 17"/>
                <a:gd name="T30" fmla="*/ 18 w 24"/>
                <a:gd name="T31" fmla="*/ 17 h 17"/>
                <a:gd name="T32" fmla="*/ 24 w 2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7"/>
                <a:gd name="T53" fmla="*/ 24 w 2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7">
                  <a:moveTo>
                    <a:pt x="24" y="17"/>
                  </a:moveTo>
                  <a:lnTo>
                    <a:pt x="18" y="17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1" name="Freeform 178"/>
            <p:cNvSpPr>
              <a:spLocks/>
            </p:cNvSpPr>
            <p:nvPr/>
          </p:nvSpPr>
          <p:spPr bwMode="auto">
            <a:xfrm>
              <a:off x="4315" y="2153"/>
              <a:ext cx="6" cy="23"/>
            </a:xfrm>
            <a:custGeom>
              <a:avLst/>
              <a:gdLst>
                <a:gd name="T0" fmla="*/ 0 w 6"/>
                <a:gd name="T1" fmla="*/ 23 h 23"/>
                <a:gd name="T2" fmla="*/ 0 w 6"/>
                <a:gd name="T3" fmla="*/ 17 h 23"/>
                <a:gd name="T4" fmla="*/ 0 w 6"/>
                <a:gd name="T5" fmla="*/ 11 h 23"/>
                <a:gd name="T6" fmla="*/ 0 w 6"/>
                <a:gd name="T7" fmla="*/ 0 h 23"/>
                <a:gd name="T8" fmla="*/ 0 w 6"/>
                <a:gd name="T9" fmla="*/ 0 h 23"/>
                <a:gd name="T10" fmla="*/ 6 w 6"/>
                <a:gd name="T11" fmla="*/ 0 h 23"/>
                <a:gd name="T12" fmla="*/ 6 w 6"/>
                <a:gd name="T13" fmla="*/ 6 h 23"/>
                <a:gd name="T14" fmla="*/ 0 w 6"/>
                <a:gd name="T15" fmla="*/ 17 h 23"/>
                <a:gd name="T16" fmla="*/ 0 w 6"/>
                <a:gd name="T17" fmla="*/ 2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3"/>
                <a:gd name="T29" fmla="*/ 6 w 6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3">
                  <a:moveTo>
                    <a:pt x="0" y="23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2" name="Freeform 179"/>
            <p:cNvSpPr>
              <a:spLocks/>
            </p:cNvSpPr>
            <p:nvPr/>
          </p:nvSpPr>
          <p:spPr bwMode="auto">
            <a:xfrm>
              <a:off x="4321" y="2153"/>
              <a:ext cx="12" cy="29"/>
            </a:xfrm>
            <a:custGeom>
              <a:avLst/>
              <a:gdLst>
                <a:gd name="T0" fmla="*/ 0 w 12"/>
                <a:gd name="T1" fmla="*/ 29 h 29"/>
                <a:gd name="T2" fmla="*/ 0 w 12"/>
                <a:gd name="T3" fmla="*/ 23 h 29"/>
                <a:gd name="T4" fmla="*/ 0 w 12"/>
                <a:gd name="T5" fmla="*/ 11 h 29"/>
                <a:gd name="T6" fmla="*/ 6 w 12"/>
                <a:gd name="T7" fmla="*/ 6 h 29"/>
                <a:gd name="T8" fmla="*/ 6 w 12"/>
                <a:gd name="T9" fmla="*/ 0 h 29"/>
                <a:gd name="T10" fmla="*/ 12 w 12"/>
                <a:gd name="T11" fmla="*/ 6 h 29"/>
                <a:gd name="T12" fmla="*/ 6 w 12"/>
                <a:gd name="T13" fmla="*/ 11 h 29"/>
                <a:gd name="T14" fmla="*/ 6 w 12"/>
                <a:gd name="T15" fmla="*/ 23 h 29"/>
                <a:gd name="T16" fmla="*/ 0 w 12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9"/>
                <a:gd name="T29" fmla="*/ 12 w 12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9">
                  <a:moveTo>
                    <a:pt x="0" y="29"/>
                  </a:moveTo>
                  <a:lnTo>
                    <a:pt x="0" y="23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1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3" name="Freeform 180"/>
            <p:cNvSpPr>
              <a:spLocks/>
            </p:cNvSpPr>
            <p:nvPr/>
          </p:nvSpPr>
          <p:spPr bwMode="auto">
            <a:xfrm>
              <a:off x="4297" y="2141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3 h 29"/>
                <a:gd name="T4" fmla="*/ 0 w 6"/>
                <a:gd name="T5" fmla="*/ 18 h 29"/>
                <a:gd name="T6" fmla="*/ 0 w 6"/>
                <a:gd name="T7" fmla="*/ 6 h 29"/>
                <a:gd name="T8" fmla="*/ 6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18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3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4" name="Freeform 181"/>
            <p:cNvSpPr>
              <a:spLocks/>
            </p:cNvSpPr>
            <p:nvPr/>
          </p:nvSpPr>
          <p:spPr bwMode="auto">
            <a:xfrm>
              <a:off x="4285" y="2135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4 h 29"/>
                <a:gd name="T4" fmla="*/ 0 w 6"/>
                <a:gd name="T5" fmla="*/ 12 h 29"/>
                <a:gd name="T6" fmla="*/ 0 w 6"/>
                <a:gd name="T7" fmla="*/ 6 h 29"/>
                <a:gd name="T8" fmla="*/ 0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24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5" name="Freeform 182"/>
            <p:cNvSpPr>
              <a:spLocks/>
            </p:cNvSpPr>
            <p:nvPr/>
          </p:nvSpPr>
          <p:spPr bwMode="auto">
            <a:xfrm>
              <a:off x="4268" y="212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0 w 12"/>
                <a:gd name="T5" fmla="*/ 12 h 30"/>
                <a:gd name="T6" fmla="*/ 0 w 12"/>
                <a:gd name="T7" fmla="*/ 0 h 30"/>
                <a:gd name="T8" fmla="*/ 0 w 12"/>
                <a:gd name="T9" fmla="*/ 0 h 30"/>
                <a:gd name="T10" fmla="*/ 6 w 12"/>
                <a:gd name="T11" fmla="*/ 6 h 30"/>
                <a:gd name="T12" fmla="*/ 6 w 12"/>
                <a:gd name="T13" fmla="*/ 12 h 30"/>
                <a:gd name="T14" fmla="*/ 12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6" name="Freeform 183"/>
            <p:cNvSpPr>
              <a:spLocks/>
            </p:cNvSpPr>
            <p:nvPr/>
          </p:nvSpPr>
          <p:spPr bwMode="auto">
            <a:xfrm>
              <a:off x="4232" y="2121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18 w 18"/>
                <a:gd name="T3" fmla="*/ 36 h 36"/>
                <a:gd name="T4" fmla="*/ 12 w 18"/>
                <a:gd name="T5" fmla="*/ 30 h 36"/>
                <a:gd name="T6" fmla="*/ 12 w 18"/>
                <a:gd name="T7" fmla="*/ 24 h 36"/>
                <a:gd name="T8" fmla="*/ 6 w 18"/>
                <a:gd name="T9" fmla="*/ 18 h 36"/>
                <a:gd name="T10" fmla="*/ 6 w 18"/>
                <a:gd name="T11" fmla="*/ 12 h 36"/>
                <a:gd name="T12" fmla="*/ 0 w 18"/>
                <a:gd name="T13" fmla="*/ 6 h 36"/>
                <a:gd name="T14" fmla="*/ 0 w 18"/>
                <a:gd name="T15" fmla="*/ 6 h 36"/>
                <a:gd name="T16" fmla="*/ 6 w 18"/>
                <a:gd name="T17" fmla="*/ 0 h 36"/>
                <a:gd name="T18" fmla="*/ 6 w 18"/>
                <a:gd name="T19" fmla="*/ 0 h 36"/>
                <a:gd name="T20" fmla="*/ 6 w 18"/>
                <a:gd name="T21" fmla="*/ 6 h 36"/>
                <a:gd name="T22" fmla="*/ 12 w 18"/>
                <a:gd name="T23" fmla="*/ 12 h 36"/>
                <a:gd name="T24" fmla="*/ 12 w 18"/>
                <a:gd name="T25" fmla="*/ 18 h 36"/>
                <a:gd name="T26" fmla="*/ 12 w 18"/>
                <a:gd name="T27" fmla="*/ 24 h 36"/>
                <a:gd name="T28" fmla="*/ 18 w 18"/>
                <a:gd name="T29" fmla="*/ 30 h 36"/>
                <a:gd name="T30" fmla="*/ 18 w 18"/>
                <a:gd name="T31" fmla="*/ 36 h 36"/>
                <a:gd name="T32" fmla="*/ 18 w 18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36"/>
                  </a:moveTo>
                  <a:lnTo>
                    <a:pt x="18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7" name="Freeform 184"/>
            <p:cNvSpPr>
              <a:spLocks/>
            </p:cNvSpPr>
            <p:nvPr/>
          </p:nvSpPr>
          <p:spPr bwMode="auto">
            <a:xfrm>
              <a:off x="4202" y="2129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18 w 24"/>
                <a:gd name="T3" fmla="*/ 30 h 35"/>
                <a:gd name="T4" fmla="*/ 18 w 24"/>
                <a:gd name="T5" fmla="*/ 30 h 35"/>
                <a:gd name="T6" fmla="*/ 12 w 24"/>
                <a:gd name="T7" fmla="*/ 24 h 35"/>
                <a:gd name="T8" fmla="*/ 6 w 24"/>
                <a:gd name="T9" fmla="*/ 18 h 35"/>
                <a:gd name="T10" fmla="*/ 6 w 24"/>
                <a:gd name="T11" fmla="*/ 12 h 35"/>
                <a:gd name="T12" fmla="*/ 0 w 24"/>
                <a:gd name="T13" fmla="*/ 6 h 35"/>
                <a:gd name="T14" fmla="*/ 0 w 24"/>
                <a:gd name="T15" fmla="*/ 6 h 35"/>
                <a:gd name="T16" fmla="*/ 0 w 24"/>
                <a:gd name="T17" fmla="*/ 0 h 35"/>
                <a:gd name="T18" fmla="*/ 6 w 24"/>
                <a:gd name="T19" fmla="*/ 0 h 35"/>
                <a:gd name="T20" fmla="*/ 6 w 24"/>
                <a:gd name="T21" fmla="*/ 6 h 35"/>
                <a:gd name="T22" fmla="*/ 6 w 24"/>
                <a:gd name="T23" fmla="*/ 12 h 35"/>
                <a:gd name="T24" fmla="*/ 12 w 24"/>
                <a:gd name="T25" fmla="*/ 18 h 35"/>
                <a:gd name="T26" fmla="*/ 12 w 24"/>
                <a:gd name="T27" fmla="*/ 24 h 35"/>
                <a:gd name="T28" fmla="*/ 18 w 24"/>
                <a:gd name="T29" fmla="*/ 30 h 35"/>
                <a:gd name="T30" fmla="*/ 18 w 24"/>
                <a:gd name="T31" fmla="*/ 35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5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8" name="Freeform 185"/>
            <p:cNvSpPr>
              <a:spLocks/>
            </p:cNvSpPr>
            <p:nvPr/>
          </p:nvSpPr>
          <p:spPr bwMode="auto">
            <a:xfrm>
              <a:off x="4250" y="2127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12 w 18"/>
                <a:gd name="T3" fmla="*/ 30 h 30"/>
                <a:gd name="T4" fmla="*/ 12 w 18"/>
                <a:gd name="T5" fmla="*/ 24 h 30"/>
                <a:gd name="T6" fmla="*/ 6 w 18"/>
                <a:gd name="T7" fmla="*/ 18 h 30"/>
                <a:gd name="T8" fmla="*/ 0 w 18"/>
                <a:gd name="T9" fmla="*/ 12 h 30"/>
                <a:gd name="T10" fmla="*/ 0 w 18"/>
                <a:gd name="T11" fmla="*/ 6 h 30"/>
                <a:gd name="T12" fmla="*/ 0 w 18"/>
                <a:gd name="T13" fmla="*/ 6 h 30"/>
                <a:gd name="T14" fmla="*/ 0 w 18"/>
                <a:gd name="T15" fmla="*/ 0 h 30"/>
                <a:gd name="T16" fmla="*/ 0 w 18"/>
                <a:gd name="T17" fmla="*/ 0 h 30"/>
                <a:gd name="T18" fmla="*/ 0 w 18"/>
                <a:gd name="T19" fmla="*/ 0 h 30"/>
                <a:gd name="T20" fmla="*/ 6 w 18"/>
                <a:gd name="T21" fmla="*/ 6 h 30"/>
                <a:gd name="T22" fmla="*/ 6 w 18"/>
                <a:gd name="T23" fmla="*/ 6 h 30"/>
                <a:gd name="T24" fmla="*/ 6 w 18"/>
                <a:gd name="T25" fmla="*/ 12 h 30"/>
                <a:gd name="T26" fmla="*/ 12 w 18"/>
                <a:gd name="T27" fmla="*/ 18 h 30"/>
                <a:gd name="T28" fmla="*/ 12 w 18"/>
                <a:gd name="T29" fmla="*/ 24 h 30"/>
                <a:gd name="T30" fmla="*/ 12 w 18"/>
                <a:gd name="T31" fmla="*/ 30 h 30"/>
                <a:gd name="T32" fmla="*/ 18 w 18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0"/>
                <a:gd name="T53" fmla="*/ 18 w 1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0">
                  <a:moveTo>
                    <a:pt x="18" y="30"/>
                  </a:move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09" name="Freeform 186"/>
            <p:cNvSpPr>
              <a:spLocks/>
            </p:cNvSpPr>
            <p:nvPr/>
          </p:nvSpPr>
          <p:spPr bwMode="auto">
            <a:xfrm>
              <a:off x="4238" y="2158"/>
              <a:ext cx="24" cy="43"/>
            </a:xfrm>
            <a:custGeom>
              <a:avLst/>
              <a:gdLst>
                <a:gd name="T0" fmla="*/ 0 w 24"/>
                <a:gd name="T1" fmla="*/ 68 h 41"/>
                <a:gd name="T2" fmla="*/ 0 w 24"/>
                <a:gd name="T3" fmla="*/ 68 h 41"/>
                <a:gd name="T4" fmla="*/ 0 w 24"/>
                <a:gd name="T5" fmla="*/ 59 h 41"/>
                <a:gd name="T6" fmla="*/ 0 w 24"/>
                <a:gd name="T7" fmla="*/ 49 h 41"/>
                <a:gd name="T8" fmla="*/ 6 w 24"/>
                <a:gd name="T9" fmla="*/ 37 h 41"/>
                <a:gd name="T10" fmla="*/ 12 w 24"/>
                <a:gd name="T11" fmla="*/ 22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28 h 41"/>
                <a:gd name="T24" fmla="*/ 12 w 24"/>
                <a:gd name="T25" fmla="*/ 37 h 41"/>
                <a:gd name="T26" fmla="*/ 6 w 24"/>
                <a:gd name="T27" fmla="*/ 49 h 41"/>
                <a:gd name="T28" fmla="*/ 6 w 24"/>
                <a:gd name="T29" fmla="*/ 59 h 41"/>
                <a:gd name="T30" fmla="*/ 0 w 24"/>
                <a:gd name="T31" fmla="*/ 68 h 41"/>
                <a:gd name="T32" fmla="*/ 0 w 24"/>
                <a:gd name="T33" fmla="*/ 68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0" name="Freeform 187"/>
            <p:cNvSpPr>
              <a:spLocks/>
            </p:cNvSpPr>
            <p:nvPr/>
          </p:nvSpPr>
          <p:spPr bwMode="auto">
            <a:xfrm>
              <a:off x="4214" y="2158"/>
              <a:ext cx="24" cy="37"/>
            </a:xfrm>
            <a:custGeom>
              <a:avLst/>
              <a:gdLst>
                <a:gd name="T0" fmla="*/ 0 w 24"/>
                <a:gd name="T1" fmla="*/ 63 h 35"/>
                <a:gd name="T2" fmla="*/ 0 w 24"/>
                <a:gd name="T3" fmla="*/ 63 h 35"/>
                <a:gd name="T4" fmla="*/ 6 w 24"/>
                <a:gd name="T5" fmla="*/ 54 h 35"/>
                <a:gd name="T6" fmla="*/ 6 w 24"/>
                <a:gd name="T7" fmla="*/ 41 h 35"/>
                <a:gd name="T8" fmla="*/ 6 w 24"/>
                <a:gd name="T9" fmla="*/ 29 h 35"/>
                <a:gd name="T10" fmla="*/ 12 w 24"/>
                <a:gd name="T11" fmla="*/ 22 h 35"/>
                <a:gd name="T12" fmla="*/ 18 w 24"/>
                <a:gd name="T13" fmla="*/ 5 h 35"/>
                <a:gd name="T14" fmla="*/ 24 w 24"/>
                <a:gd name="T15" fmla="*/ 5 h 35"/>
                <a:gd name="T16" fmla="*/ 24 w 24"/>
                <a:gd name="T17" fmla="*/ 0 h 35"/>
                <a:gd name="T18" fmla="*/ 24 w 24"/>
                <a:gd name="T19" fmla="*/ 5 h 35"/>
                <a:gd name="T20" fmla="*/ 24 w 24"/>
                <a:gd name="T21" fmla="*/ 22 h 35"/>
                <a:gd name="T22" fmla="*/ 18 w 24"/>
                <a:gd name="T23" fmla="*/ 29 h 35"/>
                <a:gd name="T24" fmla="*/ 12 w 24"/>
                <a:gd name="T25" fmla="*/ 41 h 35"/>
                <a:gd name="T26" fmla="*/ 12 w 24"/>
                <a:gd name="T27" fmla="*/ 54 h 35"/>
                <a:gd name="T28" fmla="*/ 6 w 24"/>
                <a:gd name="T29" fmla="*/ 54 h 35"/>
                <a:gd name="T30" fmla="*/ 6 w 24"/>
                <a:gd name="T31" fmla="*/ 63 h 35"/>
                <a:gd name="T32" fmla="*/ 0 w 24"/>
                <a:gd name="T33" fmla="*/ 63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0" y="35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1" name="Freeform 188"/>
            <p:cNvSpPr>
              <a:spLocks/>
            </p:cNvSpPr>
            <p:nvPr/>
          </p:nvSpPr>
          <p:spPr bwMode="auto">
            <a:xfrm>
              <a:off x="4214" y="2129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24 w 24"/>
                <a:gd name="T3" fmla="*/ 30 h 35"/>
                <a:gd name="T4" fmla="*/ 18 w 24"/>
                <a:gd name="T5" fmla="*/ 24 h 35"/>
                <a:gd name="T6" fmla="*/ 12 w 24"/>
                <a:gd name="T7" fmla="*/ 18 h 35"/>
                <a:gd name="T8" fmla="*/ 12 w 24"/>
                <a:gd name="T9" fmla="*/ 18 h 35"/>
                <a:gd name="T10" fmla="*/ 6 w 24"/>
                <a:gd name="T11" fmla="*/ 12 h 35"/>
                <a:gd name="T12" fmla="*/ 6 w 24"/>
                <a:gd name="T13" fmla="*/ 6 h 35"/>
                <a:gd name="T14" fmla="*/ 0 w 24"/>
                <a:gd name="T15" fmla="*/ 0 h 35"/>
                <a:gd name="T16" fmla="*/ 6 w 24"/>
                <a:gd name="T17" fmla="*/ 0 h 35"/>
                <a:gd name="T18" fmla="*/ 6 w 24"/>
                <a:gd name="T19" fmla="*/ 0 h 35"/>
                <a:gd name="T20" fmla="*/ 6 w 24"/>
                <a:gd name="T21" fmla="*/ 0 h 35"/>
                <a:gd name="T22" fmla="*/ 12 w 24"/>
                <a:gd name="T23" fmla="*/ 6 h 35"/>
                <a:gd name="T24" fmla="*/ 12 w 24"/>
                <a:gd name="T25" fmla="*/ 12 h 35"/>
                <a:gd name="T26" fmla="*/ 18 w 24"/>
                <a:gd name="T27" fmla="*/ 18 h 35"/>
                <a:gd name="T28" fmla="*/ 18 w 24"/>
                <a:gd name="T29" fmla="*/ 24 h 35"/>
                <a:gd name="T30" fmla="*/ 24 w 24"/>
                <a:gd name="T31" fmla="*/ 30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2" name="Freeform 189"/>
            <p:cNvSpPr>
              <a:spLocks/>
            </p:cNvSpPr>
            <p:nvPr/>
          </p:nvSpPr>
          <p:spPr bwMode="auto">
            <a:xfrm>
              <a:off x="5100" y="1637"/>
              <a:ext cx="89" cy="86"/>
            </a:xfrm>
            <a:custGeom>
              <a:avLst/>
              <a:gdLst>
                <a:gd name="T0" fmla="*/ 18 w 89"/>
                <a:gd name="T1" fmla="*/ 18 h 84"/>
                <a:gd name="T2" fmla="*/ 12 w 89"/>
                <a:gd name="T3" fmla="*/ 41 h 84"/>
                <a:gd name="T4" fmla="*/ 12 w 89"/>
                <a:gd name="T5" fmla="*/ 53 h 84"/>
                <a:gd name="T6" fmla="*/ 24 w 89"/>
                <a:gd name="T7" fmla="*/ 53 h 84"/>
                <a:gd name="T8" fmla="*/ 29 w 89"/>
                <a:gd name="T9" fmla="*/ 53 h 84"/>
                <a:gd name="T10" fmla="*/ 29 w 89"/>
                <a:gd name="T11" fmla="*/ 59 h 84"/>
                <a:gd name="T12" fmla="*/ 29 w 89"/>
                <a:gd name="T13" fmla="*/ 59 h 84"/>
                <a:gd name="T14" fmla="*/ 24 w 89"/>
                <a:gd name="T15" fmla="*/ 59 h 84"/>
                <a:gd name="T16" fmla="*/ 18 w 89"/>
                <a:gd name="T17" fmla="*/ 53 h 84"/>
                <a:gd name="T18" fmla="*/ 6 w 89"/>
                <a:gd name="T19" fmla="*/ 59 h 84"/>
                <a:gd name="T20" fmla="*/ 0 w 89"/>
                <a:gd name="T21" fmla="*/ 67 h 84"/>
                <a:gd name="T22" fmla="*/ 6 w 89"/>
                <a:gd name="T23" fmla="*/ 88 h 84"/>
                <a:gd name="T24" fmla="*/ 12 w 89"/>
                <a:gd name="T25" fmla="*/ 88 h 84"/>
                <a:gd name="T26" fmla="*/ 18 w 89"/>
                <a:gd name="T27" fmla="*/ 88 h 84"/>
                <a:gd name="T28" fmla="*/ 24 w 89"/>
                <a:gd name="T29" fmla="*/ 88 h 84"/>
                <a:gd name="T30" fmla="*/ 29 w 89"/>
                <a:gd name="T31" fmla="*/ 79 h 84"/>
                <a:gd name="T32" fmla="*/ 24 w 89"/>
                <a:gd name="T33" fmla="*/ 94 h 84"/>
                <a:gd name="T34" fmla="*/ 24 w 89"/>
                <a:gd name="T35" fmla="*/ 106 h 84"/>
                <a:gd name="T36" fmla="*/ 29 w 89"/>
                <a:gd name="T37" fmla="*/ 106 h 84"/>
                <a:gd name="T38" fmla="*/ 41 w 89"/>
                <a:gd name="T39" fmla="*/ 106 h 84"/>
                <a:gd name="T40" fmla="*/ 41 w 89"/>
                <a:gd name="T41" fmla="*/ 94 h 84"/>
                <a:gd name="T42" fmla="*/ 41 w 89"/>
                <a:gd name="T43" fmla="*/ 88 h 84"/>
                <a:gd name="T44" fmla="*/ 41 w 89"/>
                <a:gd name="T45" fmla="*/ 79 h 84"/>
                <a:gd name="T46" fmla="*/ 41 w 89"/>
                <a:gd name="T47" fmla="*/ 88 h 84"/>
                <a:gd name="T48" fmla="*/ 47 w 89"/>
                <a:gd name="T49" fmla="*/ 94 h 84"/>
                <a:gd name="T50" fmla="*/ 59 w 89"/>
                <a:gd name="T51" fmla="*/ 94 h 84"/>
                <a:gd name="T52" fmla="*/ 71 w 89"/>
                <a:gd name="T53" fmla="*/ 100 h 84"/>
                <a:gd name="T54" fmla="*/ 83 w 89"/>
                <a:gd name="T55" fmla="*/ 94 h 84"/>
                <a:gd name="T56" fmla="*/ 83 w 89"/>
                <a:gd name="T57" fmla="*/ 88 h 84"/>
                <a:gd name="T58" fmla="*/ 83 w 89"/>
                <a:gd name="T59" fmla="*/ 79 h 84"/>
                <a:gd name="T60" fmla="*/ 71 w 89"/>
                <a:gd name="T61" fmla="*/ 67 h 84"/>
                <a:gd name="T62" fmla="*/ 59 w 89"/>
                <a:gd name="T63" fmla="*/ 67 h 84"/>
                <a:gd name="T64" fmla="*/ 65 w 89"/>
                <a:gd name="T65" fmla="*/ 53 h 84"/>
                <a:gd name="T66" fmla="*/ 77 w 89"/>
                <a:gd name="T67" fmla="*/ 53 h 84"/>
                <a:gd name="T68" fmla="*/ 89 w 89"/>
                <a:gd name="T69" fmla="*/ 47 h 84"/>
                <a:gd name="T70" fmla="*/ 89 w 89"/>
                <a:gd name="T71" fmla="*/ 35 h 84"/>
                <a:gd name="T72" fmla="*/ 77 w 89"/>
                <a:gd name="T73" fmla="*/ 18 h 84"/>
                <a:gd name="T74" fmla="*/ 65 w 89"/>
                <a:gd name="T75" fmla="*/ 35 h 84"/>
                <a:gd name="T76" fmla="*/ 65 w 89"/>
                <a:gd name="T77" fmla="*/ 41 h 84"/>
                <a:gd name="T78" fmla="*/ 59 w 89"/>
                <a:gd name="T79" fmla="*/ 47 h 84"/>
                <a:gd name="T80" fmla="*/ 53 w 89"/>
                <a:gd name="T81" fmla="*/ 47 h 84"/>
                <a:gd name="T82" fmla="*/ 53 w 89"/>
                <a:gd name="T83" fmla="*/ 41 h 84"/>
                <a:gd name="T84" fmla="*/ 53 w 89"/>
                <a:gd name="T85" fmla="*/ 35 h 84"/>
                <a:gd name="T86" fmla="*/ 65 w 89"/>
                <a:gd name="T87" fmla="*/ 12 h 84"/>
                <a:gd name="T88" fmla="*/ 59 w 89"/>
                <a:gd name="T89" fmla="*/ 0 h 84"/>
                <a:gd name="T90" fmla="*/ 47 w 89"/>
                <a:gd name="T91" fmla="*/ 0 h 84"/>
                <a:gd name="T92" fmla="*/ 41 w 89"/>
                <a:gd name="T93" fmla="*/ 6 h 84"/>
                <a:gd name="T94" fmla="*/ 35 w 89"/>
                <a:gd name="T95" fmla="*/ 12 h 84"/>
                <a:gd name="T96" fmla="*/ 41 w 89"/>
                <a:gd name="T97" fmla="*/ 18 h 84"/>
                <a:gd name="T98" fmla="*/ 41 w 89"/>
                <a:gd name="T99" fmla="*/ 35 h 84"/>
                <a:gd name="T100" fmla="*/ 41 w 89"/>
                <a:gd name="T101" fmla="*/ 47 h 84"/>
                <a:gd name="T102" fmla="*/ 35 w 89"/>
                <a:gd name="T103" fmla="*/ 47 h 84"/>
                <a:gd name="T104" fmla="*/ 35 w 89"/>
                <a:gd name="T105" fmla="*/ 35 h 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84"/>
                <a:gd name="T161" fmla="*/ 89 w 89"/>
                <a:gd name="T162" fmla="*/ 84 h 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84">
                  <a:moveTo>
                    <a:pt x="24" y="18"/>
                  </a:moveTo>
                  <a:lnTo>
                    <a:pt x="18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9" y="42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29" y="66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24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84"/>
                  </a:lnTo>
                  <a:lnTo>
                    <a:pt x="41" y="78"/>
                  </a:lnTo>
                  <a:lnTo>
                    <a:pt x="41" y="72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47" y="72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65" y="78"/>
                  </a:lnTo>
                  <a:lnTo>
                    <a:pt x="71" y="78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54"/>
                  </a:lnTo>
                  <a:lnTo>
                    <a:pt x="71" y="54"/>
                  </a:lnTo>
                  <a:lnTo>
                    <a:pt x="65" y="54"/>
                  </a:lnTo>
                  <a:lnTo>
                    <a:pt x="59" y="54"/>
                  </a:lnTo>
                  <a:lnTo>
                    <a:pt x="59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89" y="30"/>
                  </a:lnTo>
                  <a:lnTo>
                    <a:pt x="89" y="24"/>
                  </a:lnTo>
                  <a:lnTo>
                    <a:pt x="83" y="18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53" y="30"/>
                  </a:lnTo>
                  <a:lnTo>
                    <a:pt x="53" y="24"/>
                  </a:lnTo>
                  <a:lnTo>
                    <a:pt x="59" y="18"/>
                  </a:lnTo>
                  <a:lnTo>
                    <a:pt x="65" y="12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35" y="6"/>
                  </a:lnTo>
                  <a:lnTo>
                    <a:pt x="35" y="12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35" y="24"/>
                  </a:lnTo>
                  <a:lnTo>
                    <a:pt x="29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3" name="Freeform 190"/>
            <p:cNvSpPr>
              <a:spLocks/>
            </p:cNvSpPr>
            <p:nvPr/>
          </p:nvSpPr>
          <p:spPr bwMode="auto">
            <a:xfrm>
              <a:off x="5040" y="1751"/>
              <a:ext cx="89" cy="153"/>
            </a:xfrm>
            <a:custGeom>
              <a:avLst/>
              <a:gdLst>
                <a:gd name="T0" fmla="*/ 89 w 89"/>
                <a:gd name="T1" fmla="*/ 0 h 155"/>
                <a:gd name="T2" fmla="*/ 84 w 89"/>
                <a:gd name="T3" fmla="*/ 12 h 155"/>
                <a:gd name="T4" fmla="*/ 72 w 89"/>
                <a:gd name="T5" fmla="*/ 18 h 155"/>
                <a:gd name="T6" fmla="*/ 66 w 89"/>
                <a:gd name="T7" fmla="*/ 24 h 155"/>
                <a:gd name="T8" fmla="*/ 54 w 89"/>
                <a:gd name="T9" fmla="*/ 30 h 155"/>
                <a:gd name="T10" fmla="*/ 48 w 89"/>
                <a:gd name="T11" fmla="*/ 36 h 155"/>
                <a:gd name="T12" fmla="*/ 36 w 89"/>
                <a:gd name="T13" fmla="*/ 36 h 155"/>
                <a:gd name="T14" fmla="*/ 30 w 89"/>
                <a:gd name="T15" fmla="*/ 38 h 155"/>
                <a:gd name="T16" fmla="*/ 18 w 89"/>
                <a:gd name="T17" fmla="*/ 38 h 155"/>
                <a:gd name="T18" fmla="*/ 18 w 89"/>
                <a:gd name="T19" fmla="*/ 38 h 155"/>
                <a:gd name="T20" fmla="*/ 18 w 89"/>
                <a:gd name="T21" fmla="*/ 38 h 155"/>
                <a:gd name="T22" fmla="*/ 18 w 89"/>
                <a:gd name="T23" fmla="*/ 43 h 155"/>
                <a:gd name="T24" fmla="*/ 18 w 89"/>
                <a:gd name="T25" fmla="*/ 43 h 155"/>
                <a:gd name="T26" fmla="*/ 12 w 89"/>
                <a:gd name="T27" fmla="*/ 49 h 155"/>
                <a:gd name="T28" fmla="*/ 12 w 89"/>
                <a:gd name="T29" fmla="*/ 55 h 155"/>
                <a:gd name="T30" fmla="*/ 6 w 89"/>
                <a:gd name="T31" fmla="*/ 55 h 155"/>
                <a:gd name="T32" fmla="*/ 0 w 89"/>
                <a:gd name="T33" fmla="*/ 61 h 155"/>
                <a:gd name="T34" fmla="*/ 6 w 89"/>
                <a:gd name="T35" fmla="*/ 73 h 155"/>
                <a:gd name="T36" fmla="*/ 12 w 89"/>
                <a:gd name="T37" fmla="*/ 85 h 155"/>
                <a:gd name="T38" fmla="*/ 12 w 89"/>
                <a:gd name="T39" fmla="*/ 97 h 155"/>
                <a:gd name="T40" fmla="*/ 6 w 89"/>
                <a:gd name="T41" fmla="*/ 103 h 155"/>
                <a:gd name="T42" fmla="*/ 12 w 89"/>
                <a:gd name="T43" fmla="*/ 107 h 155"/>
                <a:gd name="T44" fmla="*/ 18 w 89"/>
                <a:gd name="T45" fmla="*/ 107 h 155"/>
                <a:gd name="T46" fmla="*/ 24 w 89"/>
                <a:gd name="T47" fmla="*/ 109 h 155"/>
                <a:gd name="T48" fmla="*/ 30 w 89"/>
                <a:gd name="T49" fmla="*/ 109 h 155"/>
                <a:gd name="T50" fmla="*/ 30 w 89"/>
                <a:gd name="T51" fmla="*/ 112 h 155"/>
                <a:gd name="T52" fmla="*/ 36 w 89"/>
                <a:gd name="T53" fmla="*/ 115 h 155"/>
                <a:gd name="T54" fmla="*/ 42 w 89"/>
                <a:gd name="T55" fmla="*/ 121 h 155"/>
                <a:gd name="T56" fmla="*/ 42 w 89"/>
                <a:gd name="T57" fmla="*/ 133 h 155"/>
                <a:gd name="T58" fmla="*/ 48 w 89"/>
                <a:gd name="T59" fmla="*/ 127 h 155"/>
                <a:gd name="T60" fmla="*/ 48 w 89"/>
                <a:gd name="T61" fmla="*/ 121 h 155"/>
                <a:gd name="T62" fmla="*/ 54 w 89"/>
                <a:gd name="T63" fmla="*/ 115 h 155"/>
                <a:gd name="T64" fmla="*/ 60 w 89"/>
                <a:gd name="T65" fmla="*/ 112 h 155"/>
                <a:gd name="T66" fmla="*/ 60 w 89"/>
                <a:gd name="T67" fmla="*/ 109 h 155"/>
                <a:gd name="T68" fmla="*/ 66 w 89"/>
                <a:gd name="T69" fmla="*/ 109 h 155"/>
                <a:gd name="T70" fmla="*/ 78 w 89"/>
                <a:gd name="T71" fmla="*/ 107 h 155"/>
                <a:gd name="T72" fmla="*/ 84 w 89"/>
                <a:gd name="T73" fmla="*/ 107 h 155"/>
                <a:gd name="T74" fmla="*/ 78 w 89"/>
                <a:gd name="T75" fmla="*/ 103 h 155"/>
                <a:gd name="T76" fmla="*/ 78 w 89"/>
                <a:gd name="T77" fmla="*/ 91 h 155"/>
                <a:gd name="T78" fmla="*/ 78 w 89"/>
                <a:gd name="T79" fmla="*/ 85 h 155"/>
                <a:gd name="T80" fmla="*/ 84 w 89"/>
                <a:gd name="T81" fmla="*/ 73 h 155"/>
                <a:gd name="T82" fmla="*/ 78 w 89"/>
                <a:gd name="T83" fmla="*/ 55 h 155"/>
                <a:gd name="T84" fmla="*/ 78 w 89"/>
                <a:gd name="T85" fmla="*/ 43 h 155"/>
                <a:gd name="T86" fmla="*/ 78 w 89"/>
                <a:gd name="T87" fmla="*/ 36 h 155"/>
                <a:gd name="T88" fmla="*/ 78 w 89"/>
                <a:gd name="T89" fmla="*/ 24 h 155"/>
                <a:gd name="T90" fmla="*/ 84 w 89"/>
                <a:gd name="T91" fmla="*/ 18 h 155"/>
                <a:gd name="T92" fmla="*/ 84 w 89"/>
                <a:gd name="T93" fmla="*/ 12 h 155"/>
                <a:gd name="T94" fmla="*/ 89 w 89"/>
                <a:gd name="T95" fmla="*/ 6 h 155"/>
                <a:gd name="T96" fmla="*/ 89 w 89"/>
                <a:gd name="T97" fmla="*/ 6 h 155"/>
                <a:gd name="T98" fmla="*/ 89 w 89"/>
                <a:gd name="T99" fmla="*/ 6 h 155"/>
                <a:gd name="T100" fmla="*/ 89 w 89"/>
                <a:gd name="T101" fmla="*/ 6 h 155"/>
                <a:gd name="T102" fmla="*/ 89 w 89"/>
                <a:gd name="T103" fmla="*/ 0 h 155"/>
                <a:gd name="T104" fmla="*/ 89 w 89"/>
                <a:gd name="T105" fmla="*/ 0 h 155"/>
                <a:gd name="T106" fmla="*/ 89 w 89"/>
                <a:gd name="T107" fmla="*/ 0 h 1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9"/>
                <a:gd name="T163" fmla="*/ 0 h 155"/>
                <a:gd name="T164" fmla="*/ 89 w 89"/>
                <a:gd name="T165" fmla="*/ 155 h 1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9" h="155">
                  <a:moveTo>
                    <a:pt x="89" y="0"/>
                  </a:moveTo>
                  <a:lnTo>
                    <a:pt x="84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6" y="84"/>
                  </a:lnTo>
                  <a:lnTo>
                    <a:pt x="12" y="96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31"/>
                  </a:lnTo>
                  <a:lnTo>
                    <a:pt x="36" y="137"/>
                  </a:lnTo>
                  <a:lnTo>
                    <a:pt x="42" y="143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48" y="143"/>
                  </a:lnTo>
                  <a:lnTo>
                    <a:pt x="54" y="137"/>
                  </a:lnTo>
                  <a:lnTo>
                    <a:pt x="60" y="131"/>
                  </a:lnTo>
                  <a:lnTo>
                    <a:pt x="60" y="125"/>
                  </a:lnTo>
                  <a:lnTo>
                    <a:pt x="66" y="125"/>
                  </a:lnTo>
                  <a:lnTo>
                    <a:pt x="78" y="120"/>
                  </a:lnTo>
                  <a:lnTo>
                    <a:pt x="84" y="120"/>
                  </a:lnTo>
                  <a:lnTo>
                    <a:pt x="78" y="114"/>
                  </a:lnTo>
                  <a:lnTo>
                    <a:pt x="78" y="102"/>
                  </a:lnTo>
                  <a:lnTo>
                    <a:pt x="78" y="96"/>
                  </a:lnTo>
                  <a:lnTo>
                    <a:pt x="84" y="84"/>
                  </a:lnTo>
                  <a:lnTo>
                    <a:pt x="78" y="66"/>
                  </a:lnTo>
                  <a:lnTo>
                    <a:pt x="78" y="54"/>
                  </a:lnTo>
                  <a:lnTo>
                    <a:pt x="78" y="36"/>
                  </a:lnTo>
                  <a:lnTo>
                    <a:pt x="78" y="24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8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4" name="Freeform 191"/>
            <p:cNvSpPr>
              <a:spLocks/>
            </p:cNvSpPr>
            <p:nvPr/>
          </p:nvSpPr>
          <p:spPr bwMode="auto">
            <a:xfrm>
              <a:off x="5265" y="1715"/>
              <a:ext cx="167" cy="124"/>
            </a:xfrm>
            <a:custGeom>
              <a:avLst/>
              <a:gdLst>
                <a:gd name="T0" fmla="*/ 77 w 167"/>
                <a:gd name="T1" fmla="*/ 0 h 126"/>
                <a:gd name="T2" fmla="*/ 71 w 167"/>
                <a:gd name="T3" fmla="*/ 0 h 126"/>
                <a:gd name="T4" fmla="*/ 66 w 167"/>
                <a:gd name="T5" fmla="*/ 0 h 126"/>
                <a:gd name="T6" fmla="*/ 54 w 167"/>
                <a:gd name="T7" fmla="*/ 6 h 126"/>
                <a:gd name="T8" fmla="*/ 48 w 167"/>
                <a:gd name="T9" fmla="*/ 6 h 126"/>
                <a:gd name="T10" fmla="*/ 36 w 167"/>
                <a:gd name="T11" fmla="*/ 12 h 126"/>
                <a:gd name="T12" fmla="*/ 30 w 167"/>
                <a:gd name="T13" fmla="*/ 12 h 126"/>
                <a:gd name="T14" fmla="*/ 18 w 167"/>
                <a:gd name="T15" fmla="*/ 18 h 126"/>
                <a:gd name="T16" fmla="*/ 12 w 167"/>
                <a:gd name="T17" fmla="*/ 18 h 126"/>
                <a:gd name="T18" fmla="*/ 6 w 167"/>
                <a:gd name="T19" fmla="*/ 18 h 126"/>
                <a:gd name="T20" fmla="*/ 6 w 167"/>
                <a:gd name="T21" fmla="*/ 12 h 126"/>
                <a:gd name="T22" fmla="*/ 0 w 167"/>
                <a:gd name="T23" fmla="*/ 12 h 126"/>
                <a:gd name="T24" fmla="*/ 0 w 167"/>
                <a:gd name="T25" fmla="*/ 12 h 126"/>
                <a:gd name="T26" fmla="*/ 12 w 167"/>
                <a:gd name="T27" fmla="*/ 18 h 126"/>
                <a:gd name="T28" fmla="*/ 18 w 167"/>
                <a:gd name="T29" fmla="*/ 30 h 126"/>
                <a:gd name="T30" fmla="*/ 24 w 167"/>
                <a:gd name="T31" fmla="*/ 31 h 126"/>
                <a:gd name="T32" fmla="*/ 30 w 167"/>
                <a:gd name="T33" fmla="*/ 37 h 126"/>
                <a:gd name="T34" fmla="*/ 36 w 167"/>
                <a:gd name="T35" fmla="*/ 49 h 126"/>
                <a:gd name="T36" fmla="*/ 42 w 167"/>
                <a:gd name="T37" fmla="*/ 55 h 126"/>
                <a:gd name="T38" fmla="*/ 48 w 167"/>
                <a:gd name="T39" fmla="*/ 73 h 126"/>
                <a:gd name="T40" fmla="*/ 48 w 167"/>
                <a:gd name="T41" fmla="*/ 84 h 126"/>
                <a:gd name="T42" fmla="*/ 54 w 167"/>
                <a:gd name="T43" fmla="*/ 84 h 126"/>
                <a:gd name="T44" fmla="*/ 60 w 167"/>
                <a:gd name="T45" fmla="*/ 84 h 126"/>
                <a:gd name="T46" fmla="*/ 66 w 167"/>
                <a:gd name="T47" fmla="*/ 84 h 126"/>
                <a:gd name="T48" fmla="*/ 71 w 167"/>
                <a:gd name="T49" fmla="*/ 87 h 126"/>
                <a:gd name="T50" fmla="*/ 77 w 167"/>
                <a:gd name="T51" fmla="*/ 90 h 126"/>
                <a:gd name="T52" fmla="*/ 83 w 167"/>
                <a:gd name="T53" fmla="*/ 93 h 126"/>
                <a:gd name="T54" fmla="*/ 89 w 167"/>
                <a:gd name="T55" fmla="*/ 98 h 126"/>
                <a:gd name="T56" fmla="*/ 89 w 167"/>
                <a:gd name="T57" fmla="*/ 104 h 126"/>
                <a:gd name="T58" fmla="*/ 95 w 167"/>
                <a:gd name="T59" fmla="*/ 98 h 126"/>
                <a:gd name="T60" fmla="*/ 101 w 167"/>
                <a:gd name="T61" fmla="*/ 98 h 126"/>
                <a:gd name="T62" fmla="*/ 107 w 167"/>
                <a:gd name="T63" fmla="*/ 93 h 126"/>
                <a:gd name="T64" fmla="*/ 119 w 167"/>
                <a:gd name="T65" fmla="*/ 93 h 126"/>
                <a:gd name="T66" fmla="*/ 131 w 167"/>
                <a:gd name="T67" fmla="*/ 93 h 126"/>
                <a:gd name="T68" fmla="*/ 143 w 167"/>
                <a:gd name="T69" fmla="*/ 93 h 126"/>
                <a:gd name="T70" fmla="*/ 155 w 167"/>
                <a:gd name="T71" fmla="*/ 93 h 126"/>
                <a:gd name="T72" fmla="*/ 167 w 167"/>
                <a:gd name="T73" fmla="*/ 98 h 126"/>
                <a:gd name="T74" fmla="*/ 161 w 167"/>
                <a:gd name="T75" fmla="*/ 93 h 126"/>
                <a:gd name="T76" fmla="*/ 161 w 167"/>
                <a:gd name="T77" fmla="*/ 90 h 126"/>
                <a:gd name="T78" fmla="*/ 155 w 167"/>
                <a:gd name="T79" fmla="*/ 87 h 126"/>
                <a:gd name="T80" fmla="*/ 155 w 167"/>
                <a:gd name="T81" fmla="*/ 84 h 126"/>
                <a:gd name="T82" fmla="*/ 149 w 167"/>
                <a:gd name="T83" fmla="*/ 73 h 126"/>
                <a:gd name="T84" fmla="*/ 155 w 167"/>
                <a:gd name="T85" fmla="*/ 67 h 126"/>
                <a:gd name="T86" fmla="*/ 155 w 167"/>
                <a:gd name="T87" fmla="*/ 55 h 126"/>
                <a:gd name="T88" fmla="*/ 161 w 167"/>
                <a:gd name="T89" fmla="*/ 43 h 126"/>
                <a:gd name="T90" fmla="*/ 155 w 167"/>
                <a:gd name="T91" fmla="*/ 37 h 126"/>
                <a:gd name="T92" fmla="*/ 143 w 167"/>
                <a:gd name="T93" fmla="*/ 37 h 126"/>
                <a:gd name="T94" fmla="*/ 137 w 167"/>
                <a:gd name="T95" fmla="*/ 37 h 126"/>
                <a:gd name="T96" fmla="*/ 131 w 167"/>
                <a:gd name="T97" fmla="*/ 31 h 126"/>
                <a:gd name="T98" fmla="*/ 125 w 167"/>
                <a:gd name="T99" fmla="*/ 31 h 126"/>
                <a:gd name="T100" fmla="*/ 119 w 167"/>
                <a:gd name="T101" fmla="*/ 30 h 126"/>
                <a:gd name="T102" fmla="*/ 119 w 167"/>
                <a:gd name="T103" fmla="*/ 18 h 126"/>
                <a:gd name="T104" fmla="*/ 119 w 167"/>
                <a:gd name="T105" fmla="*/ 6 h 126"/>
                <a:gd name="T106" fmla="*/ 113 w 167"/>
                <a:gd name="T107" fmla="*/ 6 h 126"/>
                <a:gd name="T108" fmla="*/ 107 w 167"/>
                <a:gd name="T109" fmla="*/ 6 h 126"/>
                <a:gd name="T110" fmla="*/ 101 w 167"/>
                <a:gd name="T111" fmla="*/ 6 h 126"/>
                <a:gd name="T112" fmla="*/ 95 w 167"/>
                <a:gd name="T113" fmla="*/ 6 h 126"/>
                <a:gd name="T114" fmla="*/ 95 w 167"/>
                <a:gd name="T115" fmla="*/ 6 h 126"/>
                <a:gd name="T116" fmla="*/ 89 w 167"/>
                <a:gd name="T117" fmla="*/ 6 h 126"/>
                <a:gd name="T118" fmla="*/ 83 w 167"/>
                <a:gd name="T119" fmla="*/ 0 h 126"/>
                <a:gd name="T120" fmla="*/ 77 w 167"/>
                <a:gd name="T121" fmla="*/ 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7"/>
                <a:gd name="T184" fmla="*/ 0 h 126"/>
                <a:gd name="T185" fmla="*/ 167 w 167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7" h="126">
                  <a:moveTo>
                    <a:pt x="77" y="0"/>
                  </a:moveTo>
                  <a:lnTo>
                    <a:pt x="71" y="0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6" y="96"/>
                  </a:lnTo>
                  <a:lnTo>
                    <a:pt x="71" y="102"/>
                  </a:lnTo>
                  <a:lnTo>
                    <a:pt x="77" y="108"/>
                  </a:lnTo>
                  <a:lnTo>
                    <a:pt x="83" y="114"/>
                  </a:lnTo>
                  <a:lnTo>
                    <a:pt x="89" y="120"/>
                  </a:lnTo>
                  <a:lnTo>
                    <a:pt x="89" y="126"/>
                  </a:lnTo>
                  <a:lnTo>
                    <a:pt x="95" y="120"/>
                  </a:lnTo>
                  <a:lnTo>
                    <a:pt x="101" y="120"/>
                  </a:lnTo>
                  <a:lnTo>
                    <a:pt x="107" y="114"/>
                  </a:lnTo>
                  <a:lnTo>
                    <a:pt x="119" y="114"/>
                  </a:lnTo>
                  <a:lnTo>
                    <a:pt x="131" y="114"/>
                  </a:lnTo>
                  <a:lnTo>
                    <a:pt x="143" y="114"/>
                  </a:lnTo>
                  <a:lnTo>
                    <a:pt x="155" y="114"/>
                  </a:lnTo>
                  <a:lnTo>
                    <a:pt x="167" y="120"/>
                  </a:lnTo>
                  <a:lnTo>
                    <a:pt x="161" y="114"/>
                  </a:lnTo>
                  <a:lnTo>
                    <a:pt x="161" y="108"/>
                  </a:lnTo>
                  <a:lnTo>
                    <a:pt x="155" y="102"/>
                  </a:lnTo>
                  <a:lnTo>
                    <a:pt x="155" y="96"/>
                  </a:lnTo>
                  <a:lnTo>
                    <a:pt x="149" y="84"/>
                  </a:lnTo>
                  <a:lnTo>
                    <a:pt x="155" y="78"/>
                  </a:lnTo>
                  <a:lnTo>
                    <a:pt x="155" y="66"/>
                  </a:lnTo>
                  <a:lnTo>
                    <a:pt x="161" y="54"/>
                  </a:lnTo>
                  <a:lnTo>
                    <a:pt x="155" y="48"/>
                  </a:lnTo>
                  <a:lnTo>
                    <a:pt x="143" y="48"/>
                  </a:lnTo>
                  <a:lnTo>
                    <a:pt x="137" y="48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0"/>
                  </a:lnTo>
                  <a:lnTo>
                    <a:pt x="119" y="18"/>
                  </a:lnTo>
                  <a:lnTo>
                    <a:pt x="119" y="6"/>
                  </a:lnTo>
                  <a:lnTo>
                    <a:pt x="113" y="6"/>
                  </a:lnTo>
                  <a:lnTo>
                    <a:pt x="107" y="6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89" y="6"/>
                  </a:lnTo>
                  <a:lnTo>
                    <a:pt x="8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5" name="Freeform 192"/>
            <p:cNvSpPr>
              <a:spLocks/>
            </p:cNvSpPr>
            <p:nvPr/>
          </p:nvSpPr>
          <p:spPr bwMode="auto">
            <a:xfrm>
              <a:off x="5179" y="1524"/>
              <a:ext cx="144" cy="177"/>
            </a:xfrm>
            <a:custGeom>
              <a:avLst/>
              <a:gdLst>
                <a:gd name="T0" fmla="*/ 120 w 144"/>
                <a:gd name="T1" fmla="*/ 72 h 179"/>
                <a:gd name="T2" fmla="*/ 102 w 144"/>
                <a:gd name="T3" fmla="*/ 78 h 179"/>
                <a:gd name="T4" fmla="*/ 78 w 144"/>
                <a:gd name="T5" fmla="*/ 84 h 179"/>
                <a:gd name="T6" fmla="*/ 54 w 144"/>
                <a:gd name="T7" fmla="*/ 102 h 179"/>
                <a:gd name="T8" fmla="*/ 42 w 144"/>
                <a:gd name="T9" fmla="*/ 127 h 179"/>
                <a:gd name="T10" fmla="*/ 42 w 144"/>
                <a:gd name="T11" fmla="*/ 133 h 179"/>
                <a:gd name="T12" fmla="*/ 36 w 144"/>
                <a:gd name="T13" fmla="*/ 145 h 179"/>
                <a:gd name="T14" fmla="*/ 30 w 144"/>
                <a:gd name="T15" fmla="*/ 151 h 179"/>
                <a:gd name="T16" fmla="*/ 24 w 144"/>
                <a:gd name="T17" fmla="*/ 151 h 179"/>
                <a:gd name="T18" fmla="*/ 12 w 144"/>
                <a:gd name="T19" fmla="*/ 151 h 179"/>
                <a:gd name="T20" fmla="*/ 6 w 144"/>
                <a:gd name="T21" fmla="*/ 151 h 179"/>
                <a:gd name="T22" fmla="*/ 0 w 144"/>
                <a:gd name="T23" fmla="*/ 157 h 179"/>
                <a:gd name="T24" fmla="*/ 0 w 144"/>
                <a:gd name="T25" fmla="*/ 157 h 179"/>
                <a:gd name="T26" fmla="*/ 0 w 144"/>
                <a:gd name="T27" fmla="*/ 157 h 179"/>
                <a:gd name="T28" fmla="*/ 12 w 144"/>
                <a:gd name="T29" fmla="*/ 145 h 179"/>
                <a:gd name="T30" fmla="*/ 24 w 144"/>
                <a:gd name="T31" fmla="*/ 133 h 179"/>
                <a:gd name="T32" fmla="*/ 36 w 144"/>
                <a:gd name="T33" fmla="*/ 120 h 179"/>
                <a:gd name="T34" fmla="*/ 36 w 144"/>
                <a:gd name="T35" fmla="*/ 102 h 179"/>
                <a:gd name="T36" fmla="*/ 36 w 144"/>
                <a:gd name="T37" fmla="*/ 90 h 179"/>
                <a:gd name="T38" fmla="*/ 30 w 144"/>
                <a:gd name="T39" fmla="*/ 72 h 179"/>
                <a:gd name="T40" fmla="*/ 36 w 144"/>
                <a:gd name="T41" fmla="*/ 60 h 179"/>
                <a:gd name="T42" fmla="*/ 48 w 144"/>
                <a:gd name="T43" fmla="*/ 54 h 179"/>
                <a:gd name="T44" fmla="*/ 54 w 144"/>
                <a:gd name="T45" fmla="*/ 44 h 179"/>
                <a:gd name="T46" fmla="*/ 60 w 144"/>
                <a:gd name="T47" fmla="*/ 36 h 179"/>
                <a:gd name="T48" fmla="*/ 66 w 144"/>
                <a:gd name="T49" fmla="*/ 30 h 179"/>
                <a:gd name="T50" fmla="*/ 78 w 144"/>
                <a:gd name="T51" fmla="*/ 24 h 179"/>
                <a:gd name="T52" fmla="*/ 102 w 144"/>
                <a:gd name="T53" fmla="*/ 18 h 179"/>
                <a:gd name="T54" fmla="*/ 114 w 144"/>
                <a:gd name="T55" fmla="*/ 6 h 179"/>
                <a:gd name="T56" fmla="*/ 120 w 144"/>
                <a:gd name="T57" fmla="*/ 6 h 179"/>
                <a:gd name="T58" fmla="*/ 120 w 144"/>
                <a:gd name="T59" fmla="*/ 24 h 179"/>
                <a:gd name="T60" fmla="*/ 126 w 144"/>
                <a:gd name="T61" fmla="*/ 42 h 179"/>
                <a:gd name="T62" fmla="*/ 138 w 144"/>
                <a:gd name="T63" fmla="*/ 44 h 179"/>
                <a:gd name="T64" fmla="*/ 144 w 144"/>
                <a:gd name="T65" fmla="*/ 49 h 179"/>
                <a:gd name="T66" fmla="*/ 132 w 144"/>
                <a:gd name="T67" fmla="*/ 49 h 179"/>
                <a:gd name="T68" fmla="*/ 126 w 144"/>
                <a:gd name="T69" fmla="*/ 60 h 179"/>
                <a:gd name="T70" fmla="*/ 126 w 144"/>
                <a:gd name="T71" fmla="*/ 66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4"/>
                <a:gd name="T109" fmla="*/ 0 h 179"/>
                <a:gd name="T110" fmla="*/ 144 w 144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4" h="179">
                  <a:moveTo>
                    <a:pt x="126" y="83"/>
                  </a:moveTo>
                  <a:lnTo>
                    <a:pt x="120" y="83"/>
                  </a:lnTo>
                  <a:lnTo>
                    <a:pt x="114" y="83"/>
                  </a:lnTo>
                  <a:lnTo>
                    <a:pt x="102" y="89"/>
                  </a:lnTo>
                  <a:lnTo>
                    <a:pt x="90" y="89"/>
                  </a:lnTo>
                  <a:lnTo>
                    <a:pt x="78" y="95"/>
                  </a:lnTo>
                  <a:lnTo>
                    <a:pt x="66" y="101"/>
                  </a:lnTo>
                  <a:lnTo>
                    <a:pt x="54" y="113"/>
                  </a:lnTo>
                  <a:lnTo>
                    <a:pt x="48" y="131"/>
                  </a:lnTo>
                  <a:lnTo>
                    <a:pt x="42" y="143"/>
                  </a:lnTo>
                  <a:lnTo>
                    <a:pt x="42" y="149"/>
                  </a:lnTo>
                  <a:lnTo>
                    <a:pt x="42" y="155"/>
                  </a:lnTo>
                  <a:lnTo>
                    <a:pt x="36" y="161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30" y="173"/>
                  </a:lnTo>
                  <a:lnTo>
                    <a:pt x="24" y="173"/>
                  </a:lnTo>
                  <a:lnTo>
                    <a:pt x="18" y="173"/>
                  </a:lnTo>
                  <a:lnTo>
                    <a:pt x="12" y="173"/>
                  </a:lnTo>
                  <a:lnTo>
                    <a:pt x="6" y="173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12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30" y="143"/>
                  </a:lnTo>
                  <a:lnTo>
                    <a:pt x="36" y="131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9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65"/>
                  </a:lnTo>
                  <a:lnTo>
                    <a:pt x="54" y="6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24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26" y="65"/>
                  </a:lnTo>
                  <a:lnTo>
                    <a:pt x="126" y="71"/>
                  </a:lnTo>
                  <a:lnTo>
                    <a:pt x="126" y="77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6" name="Freeform 193"/>
            <p:cNvSpPr>
              <a:spLocks/>
            </p:cNvSpPr>
            <p:nvPr/>
          </p:nvSpPr>
          <p:spPr bwMode="auto">
            <a:xfrm>
              <a:off x="5133" y="1524"/>
              <a:ext cx="84" cy="171"/>
            </a:xfrm>
            <a:custGeom>
              <a:avLst/>
              <a:gdLst>
                <a:gd name="T0" fmla="*/ 48 w 84"/>
                <a:gd name="T1" fmla="*/ 151 h 173"/>
                <a:gd name="T2" fmla="*/ 42 w 84"/>
                <a:gd name="T3" fmla="*/ 145 h 173"/>
                <a:gd name="T4" fmla="*/ 30 w 84"/>
                <a:gd name="T5" fmla="*/ 145 h 173"/>
                <a:gd name="T6" fmla="*/ 24 w 84"/>
                <a:gd name="T7" fmla="*/ 145 h 173"/>
                <a:gd name="T8" fmla="*/ 30 w 84"/>
                <a:gd name="T9" fmla="*/ 139 h 173"/>
                <a:gd name="T10" fmla="*/ 30 w 84"/>
                <a:gd name="T11" fmla="*/ 133 h 173"/>
                <a:gd name="T12" fmla="*/ 42 w 84"/>
                <a:gd name="T13" fmla="*/ 133 h 173"/>
                <a:gd name="T14" fmla="*/ 48 w 84"/>
                <a:gd name="T15" fmla="*/ 128 h 173"/>
                <a:gd name="T16" fmla="*/ 54 w 84"/>
                <a:gd name="T17" fmla="*/ 125 h 173"/>
                <a:gd name="T18" fmla="*/ 54 w 84"/>
                <a:gd name="T19" fmla="*/ 125 h 173"/>
                <a:gd name="T20" fmla="*/ 54 w 84"/>
                <a:gd name="T21" fmla="*/ 122 h 173"/>
                <a:gd name="T22" fmla="*/ 48 w 84"/>
                <a:gd name="T23" fmla="*/ 122 h 173"/>
                <a:gd name="T24" fmla="*/ 48 w 84"/>
                <a:gd name="T25" fmla="*/ 119 h 173"/>
                <a:gd name="T26" fmla="*/ 36 w 84"/>
                <a:gd name="T27" fmla="*/ 119 h 173"/>
                <a:gd name="T28" fmla="*/ 30 w 84"/>
                <a:gd name="T29" fmla="*/ 122 h 173"/>
                <a:gd name="T30" fmla="*/ 30 w 84"/>
                <a:gd name="T31" fmla="*/ 125 h 173"/>
                <a:gd name="T32" fmla="*/ 30 w 84"/>
                <a:gd name="T33" fmla="*/ 128 h 173"/>
                <a:gd name="T34" fmla="*/ 24 w 84"/>
                <a:gd name="T35" fmla="*/ 128 h 173"/>
                <a:gd name="T36" fmla="*/ 18 w 84"/>
                <a:gd name="T37" fmla="*/ 128 h 173"/>
                <a:gd name="T38" fmla="*/ 18 w 84"/>
                <a:gd name="T39" fmla="*/ 128 h 173"/>
                <a:gd name="T40" fmla="*/ 18 w 84"/>
                <a:gd name="T41" fmla="*/ 125 h 173"/>
                <a:gd name="T42" fmla="*/ 18 w 84"/>
                <a:gd name="T43" fmla="*/ 122 h 173"/>
                <a:gd name="T44" fmla="*/ 24 w 84"/>
                <a:gd name="T45" fmla="*/ 119 h 173"/>
                <a:gd name="T46" fmla="*/ 24 w 84"/>
                <a:gd name="T47" fmla="*/ 114 h 173"/>
                <a:gd name="T48" fmla="*/ 30 w 84"/>
                <a:gd name="T49" fmla="*/ 114 h 173"/>
                <a:gd name="T50" fmla="*/ 30 w 84"/>
                <a:gd name="T51" fmla="*/ 108 h 173"/>
                <a:gd name="T52" fmla="*/ 24 w 84"/>
                <a:gd name="T53" fmla="*/ 108 h 173"/>
                <a:gd name="T54" fmla="*/ 24 w 84"/>
                <a:gd name="T55" fmla="*/ 102 h 173"/>
                <a:gd name="T56" fmla="*/ 12 w 84"/>
                <a:gd name="T57" fmla="*/ 102 h 173"/>
                <a:gd name="T58" fmla="*/ 12 w 84"/>
                <a:gd name="T59" fmla="*/ 102 h 173"/>
                <a:gd name="T60" fmla="*/ 6 w 84"/>
                <a:gd name="T61" fmla="*/ 102 h 173"/>
                <a:gd name="T62" fmla="*/ 6 w 84"/>
                <a:gd name="T63" fmla="*/ 102 h 173"/>
                <a:gd name="T64" fmla="*/ 0 w 84"/>
                <a:gd name="T65" fmla="*/ 90 h 173"/>
                <a:gd name="T66" fmla="*/ 6 w 84"/>
                <a:gd name="T67" fmla="*/ 54 h 173"/>
                <a:gd name="T68" fmla="*/ 30 w 84"/>
                <a:gd name="T69" fmla="*/ 36 h 173"/>
                <a:gd name="T70" fmla="*/ 60 w 84"/>
                <a:gd name="T71" fmla="*/ 12 h 173"/>
                <a:gd name="T72" fmla="*/ 72 w 84"/>
                <a:gd name="T73" fmla="*/ 6 h 173"/>
                <a:gd name="T74" fmla="*/ 78 w 84"/>
                <a:gd name="T75" fmla="*/ 6 h 173"/>
                <a:gd name="T76" fmla="*/ 84 w 84"/>
                <a:gd name="T77" fmla="*/ 0 h 173"/>
                <a:gd name="T78" fmla="*/ 84 w 84"/>
                <a:gd name="T79" fmla="*/ 0 h 173"/>
                <a:gd name="T80" fmla="*/ 78 w 84"/>
                <a:gd name="T81" fmla="*/ 12 h 173"/>
                <a:gd name="T82" fmla="*/ 72 w 84"/>
                <a:gd name="T83" fmla="*/ 30 h 173"/>
                <a:gd name="T84" fmla="*/ 72 w 84"/>
                <a:gd name="T85" fmla="*/ 43 h 173"/>
                <a:gd name="T86" fmla="*/ 72 w 84"/>
                <a:gd name="T87" fmla="*/ 54 h 173"/>
                <a:gd name="T88" fmla="*/ 78 w 84"/>
                <a:gd name="T89" fmla="*/ 72 h 173"/>
                <a:gd name="T90" fmla="*/ 84 w 84"/>
                <a:gd name="T91" fmla="*/ 90 h 173"/>
                <a:gd name="T92" fmla="*/ 84 w 84"/>
                <a:gd name="T93" fmla="*/ 102 h 173"/>
                <a:gd name="T94" fmla="*/ 84 w 84"/>
                <a:gd name="T95" fmla="*/ 119 h 173"/>
                <a:gd name="T96" fmla="*/ 72 w 84"/>
                <a:gd name="T97" fmla="*/ 133 h 173"/>
                <a:gd name="T98" fmla="*/ 60 w 84"/>
                <a:gd name="T99" fmla="*/ 145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"/>
                <a:gd name="T151" fmla="*/ 0 h 173"/>
                <a:gd name="T152" fmla="*/ 84 w 84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" h="173">
                  <a:moveTo>
                    <a:pt x="48" y="173"/>
                  </a:moveTo>
                  <a:lnTo>
                    <a:pt x="48" y="173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24" y="167"/>
                  </a:lnTo>
                  <a:lnTo>
                    <a:pt x="24" y="161"/>
                  </a:lnTo>
                  <a:lnTo>
                    <a:pt x="30" y="161"/>
                  </a:lnTo>
                  <a:lnTo>
                    <a:pt x="30" y="155"/>
                  </a:lnTo>
                  <a:lnTo>
                    <a:pt x="36" y="155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54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7"/>
                  </a:lnTo>
                  <a:lnTo>
                    <a:pt x="48" y="131"/>
                  </a:lnTo>
                  <a:lnTo>
                    <a:pt x="42" y="131"/>
                  </a:lnTo>
                  <a:lnTo>
                    <a:pt x="36" y="131"/>
                  </a:lnTo>
                  <a:lnTo>
                    <a:pt x="30" y="137"/>
                  </a:lnTo>
                  <a:lnTo>
                    <a:pt x="30" y="143"/>
                  </a:lnTo>
                  <a:lnTo>
                    <a:pt x="30" y="149"/>
                  </a:lnTo>
                  <a:lnTo>
                    <a:pt x="24" y="149"/>
                  </a:lnTo>
                  <a:lnTo>
                    <a:pt x="18" y="155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24" y="131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3"/>
                  </a:lnTo>
                  <a:lnTo>
                    <a:pt x="6" y="119"/>
                  </a:lnTo>
                  <a:lnTo>
                    <a:pt x="0" y="101"/>
                  </a:lnTo>
                  <a:lnTo>
                    <a:pt x="0" y="83"/>
                  </a:lnTo>
                  <a:lnTo>
                    <a:pt x="6" y="65"/>
                  </a:lnTo>
                  <a:lnTo>
                    <a:pt x="18" y="54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72" y="48"/>
                  </a:lnTo>
                  <a:lnTo>
                    <a:pt x="72" y="60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78" y="83"/>
                  </a:lnTo>
                  <a:lnTo>
                    <a:pt x="84" y="89"/>
                  </a:lnTo>
                  <a:lnTo>
                    <a:pt x="84" y="101"/>
                  </a:lnTo>
                  <a:lnTo>
                    <a:pt x="84" y="107"/>
                  </a:lnTo>
                  <a:lnTo>
                    <a:pt x="84" y="113"/>
                  </a:lnTo>
                  <a:lnTo>
                    <a:pt x="84" y="119"/>
                  </a:lnTo>
                  <a:lnTo>
                    <a:pt x="84" y="131"/>
                  </a:lnTo>
                  <a:lnTo>
                    <a:pt x="78" y="143"/>
                  </a:lnTo>
                  <a:lnTo>
                    <a:pt x="72" y="155"/>
                  </a:lnTo>
                  <a:lnTo>
                    <a:pt x="66" y="161"/>
                  </a:lnTo>
                  <a:lnTo>
                    <a:pt x="60" y="167"/>
                  </a:lnTo>
                  <a:lnTo>
                    <a:pt x="48" y="173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7" name="Freeform 194"/>
            <p:cNvSpPr>
              <a:spLocks/>
            </p:cNvSpPr>
            <p:nvPr/>
          </p:nvSpPr>
          <p:spPr bwMode="auto">
            <a:xfrm>
              <a:off x="4994" y="1606"/>
              <a:ext cx="424" cy="299"/>
            </a:xfrm>
            <a:custGeom>
              <a:avLst/>
              <a:gdLst>
                <a:gd name="T0" fmla="*/ 197 w 424"/>
                <a:gd name="T1" fmla="*/ 252 h 299"/>
                <a:gd name="T2" fmla="*/ 179 w 424"/>
                <a:gd name="T3" fmla="*/ 281 h 299"/>
                <a:gd name="T4" fmla="*/ 173 w 424"/>
                <a:gd name="T5" fmla="*/ 287 h 299"/>
                <a:gd name="T6" fmla="*/ 149 w 424"/>
                <a:gd name="T7" fmla="*/ 252 h 299"/>
                <a:gd name="T8" fmla="*/ 131 w 424"/>
                <a:gd name="T9" fmla="*/ 240 h 299"/>
                <a:gd name="T10" fmla="*/ 120 w 424"/>
                <a:gd name="T11" fmla="*/ 210 h 299"/>
                <a:gd name="T12" fmla="*/ 126 w 424"/>
                <a:gd name="T13" fmla="*/ 162 h 299"/>
                <a:gd name="T14" fmla="*/ 149 w 424"/>
                <a:gd name="T15" fmla="*/ 126 h 299"/>
                <a:gd name="T16" fmla="*/ 149 w 424"/>
                <a:gd name="T17" fmla="*/ 108 h 299"/>
                <a:gd name="T18" fmla="*/ 137 w 424"/>
                <a:gd name="T19" fmla="*/ 126 h 299"/>
                <a:gd name="T20" fmla="*/ 114 w 424"/>
                <a:gd name="T21" fmla="*/ 162 h 299"/>
                <a:gd name="T22" fmla="*/ 72 w 424"/>
                <a:gd name="T23" fmla="*/ 186 h 299"/>
                <a:gd name="T24" fmla="*/ 48 w 424"/>
                <a:gd name="T25" fmla="*/ 180 h 299"/>
                <a:gd name="T26" fmla="*/ 24 w 424"/>
                <a:gd name="T27" fmla="*/ 168 h 299"/>
                <a:gd name="T28" fmla="*/ 12 w 424"/>
                <a:gd name="T29" fmla="*/ 156 h 299"/>
                <a:gd name="T30" fmla="*/ 36 w 424"/>
                <a:gd name="T31" fmla="*/ 144 h 299"/>
                <a:gd name="T32" fmla="*/ 66 w 424"/>
                <a:gd name="T33" fmla="*/ 108 h 299"/>
                <a:gd name="T34" fmla="*/ 108 w 424"/>
                <a:gd name="T35" fmla="*/ 96 h 299"/>
                <a:gd name="T36" fmla="*/ 120 w 424"/>
                <a:gd name="T37" fmla="*/ 96 h 299"/>
                <a:gd name="T38" fmla="*/ 131 w 424"/>
                <a:gd name="T39" fmla="*/ 90 h 299"/>
                <a:gd name="T40" fmla="*/ 126 w 424"/>
                <a:gd name="T41" fmla="*/ 108 h 299"/>
                <a:gd name="T42" fmla="*/ 126 w 424"/>
                <a:gd name="T43" fmla="*/ 114 h 299"/>
                <a:gd name="T44" fmla="*/ 137 w 424"/>
                <a:gd name="T45" fmla="*/ 114 h 299"/>
                <a:gd name="T46" fmla="*/ 143 w 424"/>
                <a:gd name="T47" fmla="*/ 102 h 299"/>
                <a:gd name="T48" fmla="*/ 143 w 424"/>
                <a:gd name="T49" fmla="*/ 90 h 299"/>
                <a:gd name="T50" fmla="*/ 149 w 424"/>
                <a:gd name="T51" fmla="*/ 102 h 299"/>
                <a:gd name="T52" fmla="*/ 167 w 424"/>
                <a:gd name="T53" fmla="*/ 102 h 299"/>
                <a:gd name="T54" fmla="*/ 185 w 424"/>
                <a:gd name="T55" fmla="*/ 102 h 299"/>
                <a:gd name="T56" fmla="*/ 197 w 424"/>
                <a:gd name="T57" fmla="*/ 90 h 299"/>
                <a:gd name="T58" fmla="*/ 215 w 424"/>
                <a:gd name="T59" fmla="*/ 90 h 299"/>
                <a:gd name="T60" fmla="*/ 227 w 424"/>
                <a:gd name="T61" fmla="*/ 66 h 299"/>
                <a:gd name="T62" fmla="*/ 263 w 424"/>
                <a:gd name="T63" fmla="*/ 12 h 299"/>
                <a:gd name="T64" fmla="*/ 311 w 424"/>
                <a:gd name="T65" fmla="*/ 0 h 299"/>
                <a:gd name="T66" fmla="*/ 340 w 424"/>
                <a:gd name="T67" fmla="*/ 6 h 299"/>
                <a:gd name="T68" fmla="*/ 376 w 424"/>
                <a:gd name="T69" fmla="*/ 18 h 299"/>
                <a:gd name="T70" fmla="*/ 406 w 424"/>
                <a:gd name="T71" fmla="*/ 24 h 299"/>
                <a:gd name="T72" fmla="*/ 418 w 424"/>
                <a:gd name="T73" fmla="*/ 30 h 299"/>
                <a:gd name="T74" fmla="*/ 376 w 424"/>
                <a:gd name="T75" fmla="*/ 84 h 299"/>
                <a:gd name="T76" fmla="*/ 335 w 424"/>
                <a:gd name="T77" fmla="*/ 108 h 299"/>
                <a:gd name="T78" fmla="*/ 287 w 424"/>
                <a:gd name="T79" fmla="*/ 126 h 299"/>
                <a:gd name="T80" fmla="*/ 251 w 424"/>
                <a:gd name="T81" fmla="*/ 114 h 299"/>
                <a:gd name="T82" fmla="*/ 221 w 424"/>
                <a:gd name="T83" fmla="*/ 102 h 299"/>
                <a:gd name="T84" fmla="*/ 209 w 424"/>
                <a:gd name="T85" fmla="*/ 96 h 299"/>
                <a:gd name="T86" fmla="*/ 191 w 424"/>
                <a:gd name="T87" fmla="*/ 102 h 299"/>
                <a:gd name="T88" fmla="*/ 185 w 424"/>
                <a:gd name="T89" fmla="*/ 108 h 299"/>
                <a:gd name="T90" fmla="*/ 203 w 424"/>
                <a:gd name="T91" fmla="*/ 108 h 299"/>
                <a:gd name="T92" fmla="*/ 227 w 424"/>
                <a:gd name="T93" fmla="*/ 108 h 299"/>
                <a:gd name="T94" fmla="*/ 257 w 424"/>
                <a:gd name="T95" fmla="*/ 114 h 299"/>
                <a:gd name="T96" fmla="*/ 299 w 424"/>
                <a:gd name="T97" fmla="*/ 156 h 299"/>
                <a:gd name="T98" fmla="*/ 317 w 424"/>
                <a:gd name="T99" fmla="*/ 210 h 299"/>
                <a:gd name="T100" fmla="*/ 305 w 424"/>
                <a:gd name="T101" fmla="*/ 222 h 299"/>
                <a:gd name="T102" fmla="*/ 257 w 424"/>
                <a:gd name="T103" fmla="*/ 204 h 299"/>
                <a:gd name="T104" fmla="*/ 221 w 424"/>
                <a:gd name="T105" fmla="*/ 198 h 299"/>
                <a:gd name="T106" fmla="*/ 197 w 424"/>
                <a:gd name="T107" fmla="*/ 168 h 299"/>
                <a:gd name="T108" fmla="*/ 185 w 424"/>
                <a:gd name="T109" fmla="*/ 126 h 299"/>
                <a:gd name="T110" fmla="*/ 167 w 424"/>
                <a:gd name="T111" fmla="*/ 108 h 299"/>
                <a:gd name="T112" fmla="*/ 155 w 424"/>
                <a:gd name="T113" fmla="*/ 108 h 299"/>
                <a:gd name="T114" fmla="*/ 161 w 424"/>
                <a:gd name="T115" fmla="*/ 126 h 299"/>
                <a:gd name="T116" fmla="*/ 191 w 424"/>
                <a:gd name="T117" fmla="*/ 156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4"/>
                <a:gd name="T178" fmla="*/ 0 h 299"/>
                <a:gd name="T179" fmla="*/ 424 w 424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4" h="299">
                  <a:moveTo>
                    <a:pt x="203" y="174"/>
                  </a:moveTo>
                  <a:lnTo>
                    <a:pt x="203" y="198"/>
                  </a:lnTo>
                  <a:lnTo>
                    <a:pt x="203" y="222"/>
                  </a:lnTo>
                  <a:lnTo>
                    <a:pt x="203" y="240"/>
                  </a:lnTo>
                  <a:lnTo>
                    <a:pt x="197" y="252"/>
                  </a:lnTo>
                  <a:lnTo>
                    <a:pt x="191" y="258"/>
                  </a:lnTo>
                  <a:lnTo>
                    <a:pt x="191" y="264"/>
                  </a:lnTo>
                  <a:lnTo>
                    <a:pt x="185" y="269"/>
                  </a:lnTo>
                  <a:lnTo>
                    <a:pt x="179" y="275"/>
                  </a:lnTo>
                  <a:lnTo>
                    <a:pt x="179" y="281"/>
                  </a:lnTo>
                  <a:lnTo>
                    <a:pt x="179" y="287"/>
                  </a:lnTo>
                  <a:lnTo>
                    <a:pt x="173" y="293"/>
                  </a:lnTo>
                  <a:lnTo>
                    <a:pt x="173" y="299"/>
                  </a:lnTo>
                  <a:lnTo>
                    <a:pt x="173" y="293"/>
                  </a:lnTo>
                  <a:lnTo>
                    <a:pt x="173" y="287"/>
                  </a:lnTo>
                  <a:lnTo>
                    <a:pt x="167" y="281"/>
                  </a:lnTo>
                  <a:lnTo>
                    <a:pt x="161" y="275"/>
                  </a:lnTo>
                  <a:lnTo>
                    <a:pt x="161" y="264"/>
                  </a:lnTo>
                  <a:lnTo>
                    <a:pt x="155" y="258"/>
                  </a:lnTo>
                  <a:lnTo>
                    <a:pt x="149" y="252"/>
                  </a:lnTo>
                  <a:lnTo>
                    <a:pt x="143" y="246"/>
                  </a:lnTo>
                  <a:lnTo>
                    <a:pt x="137" y="246"/>
                  </a:lnTo>
                  <a:lnTo>
                    <a:pt x="137" y="240"/>
                  </a:lnTo>
                  <a:lnTo>
                    <a:pt x="131" y="240"/>
                  </a:lnTo>
                  <a:lnTo>
                    <a:pt x="131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0" y="210"/>
                  </a:lnTo>
                  <a:lnTo>
                    <a:pt x="120" y="198"/>
                  </a:lnTo>
                  <a:lnTo>
                    <a:pt x="120" y="18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26" y="162"/>
                  </a:lnTo>
                  <a:lnTo>
                    <a:pt x="131" y="156"/>
                  </a:lnTo>
                  <a:lnTo>
                    <a:pt x="131" y="150"/>
                  </a:lnTo>
                  <a:lnTo>
                    <a:pt x="137" y="144"/>
                  </a:lnTo>
                  <a:lnTo>
                    <a:pt x="143" y="138"/>
                  </a:lnTo>
                  <a:lnTo>
                    <a:pt x="149" y="126"/>
                  </a:lnTo>
                  <a:lnTo>
                    <a:pt x="149" y="120"/>
                  </a:lnTo>
                  <a:lnTo>
                    <a:pt x="149" y="114"/>
                  </a:lnTo>
                  <a:lnTo>
                    <a:pt x="149" y="108"/>
                  </a:lnTo>
                  <a:lnTo>
                    <a:pt x="143" y="114"/>
                  </a:lnTo>
                  <a:lnTo>
                    <a:pt x="143" y="120"/>
                  </a:lnTo>
                  <a:lnTo>
                    <a:pt x="137" y="126"/>
                  </a:lnTo>
                  <a:lnTo>
                    <a:pt x="137" y="132"/>
                  </a:lnTo>
                  <a:lnTo>
                    <a:pt x="131" y="138"/>
                  </a:lnTo>
                  <a:lnTo>
                    <a:pt x="131" y="144"/>
                  </a:lnTo>
                  <a:lnTo>
                    <a:pt x="126" y="156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90" y="180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36" y="180"/>
                  </a:lnTo>
                  <a:lnTo>
                    <a:pt x="30" y="174"/>
                  </a:lnTo>
                  <a:lnTo>
                    <a:pt x="24" y="168"/>
                  </a:lnTo>
                  <a:lnTo>
                    <a:pt x="18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0"/>
                  </a:lnTo>
                  <a:lnTo>
                    <a:pt x="36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48" y="120"/>
                  </a:lnTo>
                  <a:lnTo>
                    <a:pt x="60" y="114"/>
                  </a:lnTo>
                  <a:lnTo>
                    <a:pt x="66" y="108"/>
                  </a:lnTo>
                  <a:lnTo>
                    <a:pt x="78" y="102"/>
                  </a:lnTo>
                  <a:lnTo>
                    <a:pt x="84" y="96"/>
                  </a:lnTo>
                  <a:lnTo>
                    <a:pt x="96" y="96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1" y="90"/>
                  </a:lnTo>
                  <a:lnTo>
                    <a:pt x="131" y="96"/>
                  </a:lnTo>
                  <a:lnTo>
                    <a:pt x="126" y="102"/>
                  </a:lnTo>
                  <a:lnTo>
                    <a:pt x="126" y="108"/>
                  </a:lnTo>
                  <a:lnTo>
                    <a:pt x="126" y="114"/>
                  </a:lnTo>
                  <a:lnTo>
                    <a:pt x="131" y="114"/>
                  </a:lnTo>
                  <a:lnTo>
                    <a:pt x="137" y="114"/>
                  </a:lnTo>
                  <a:lnTo>
                    <a:pt x="143" y="114"/>
                  </a:lnTo>
                  <a:lnTo>
                    <a:pt x="143" y="108"/>
                  </a:lnTo>
                  <a:lnTo>
                    <a:pt x="143" y="102"/>
                  </a:lnTo>
                  <a:lnTo>
                    <a:pt x="143" y="96"/>
                  </a:lnTo>
                  <a:lnTo>
                    <a:pt x="143" y="90"/>
                  </a:lnTo>
                  <a:lnTo>
                    <a:pt x="143" y="96"/>
                  </a:lnTo>
                  <a:lnTo>
                    <a:pt x="149" y="96"/>
                  </a:lnTo>
                  <a:lnTo>
                    <a:pt x="149" y="102"/>
                  </a:lnTo>
                  <a:lnTo>
                    <a:pt x="155" y="102"/>
                  </a:lnTo>
                  <a:lnTo>
                    <a:pt x="161" y="102"/>
                  </a:lnTo>
                  <a:lnTo>
                    <a:pt x="167" y="102"/>
                  </a:lnTo>
                  <a:lnTo>
                    <a:pt x="167" y="108"/>
                  </a:lnTo>
                  <a:lnTo>
                    <a:pt x="173" y="108"/>
                  </a:lnTo>
                  <a:lnTo>
                    <a:pt x="179" y="108"/>
                  </a:lnTo>
                  <a:lnTo>
                    <a:pt x="179" y="102"/>
                  </a:lnTo>
                  <a:lnTo>
                    <a:pt x="185" y="102"/>
                  </a:lnTo>
                  <a:lnTo>
                    <a:pt x="185" y="96"/>
                  </a:lnTo>
                  <a:lnTo>
                    <a:pt x="191" y="96"/>
                  </a:lnTo>
                  <a:lnTo>
                    <a:pt x="191" y="90"/>
                  </a:lnTo>
                  <a:lnTo>
                    <a:pt x="197" y="90"/>
                  </a:lnTo>
                  <a:lnTo>
                    <a:pt x="203" y="90"/>
                  </a:lnTo>
                  <a:lnTo>
                    <a:pt x="209" y="90"/>
                  </a:lnTo>
                  <a:lnTo>
                    <a:pt x="215" y="90"/>
                  </a:lnTo>
                  <a:lnTo>
                    <a:pt x="215" y="84"/>
                  </a:lnTo>
                  <a:lnTo>
                    <a:pt x="221" y="84"/>
                  </a:lnTo>
                  <a:lnTo>
                    <a:pt x="221" y="78"/>
                  </a:lnTo>
                  <a:lnTo>
                    <a:pt x="227" y="72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33" y="48"/>
                  </a:lnTo>
                  <a:lnTo>
                    <a:pt x="239" y="30"/>
                  </a:lnTo>
                  <a:lnTo>
                    <a:pt x="251" y="18"/>
                  </a:lnTo>
                  <a:lnTo>
                    <a:pt x="263" y="12"/>
                  </a:lnTo>
                  <a:lnTo>
                    <a:pt x="275" y="6"/>
                  </a:lnTo>
                  <a:lnTo>
                    <a:pt x="287" y="6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40" y="6"/>
                  </a:lnTo>
                  <a:lnTo>
                    <a:pt x="346" y="6"/>
                  </a:lnTo>
                  <a:lnTo>
                    <a:pt x="352" y="12"/>
                  </a:lnTo>
                  <a:lnTo>
                    <a:pt x="364" y="12"/>
                  </a:lnTo>
                  <a:lnTo>
                    <a:pt x="370" y="18"/>
                  </a:lnTo>
                  <a:lnTo>
                    <a:pt x="376" y="18"/>
                  </a:lnTo>
                  <a:lnTo>
                    <a:pt x="382" y="24"/>
                  </a:lnTo>
                  <a:lnTo>
                    <a:pt x="388" y="24"/>
                  </a:lnTo>
                  <a:lnTo>
                    <a:pt x="394" y="24"/>
                  </a:lnTo>
                  <a:lnTo>
                    <a:pt x="400" y="24"/>
                  </a:lnTo>
                  <a:lnTo>
                    <a:pt x="406" y="24"/>
                  </a:lnTo>
                  <a:lnTo>
                    <a:pt x="412" y="24"/>
                  </a:lnTo>
                  <a:lnTo>
                    <a:pt x="424" y="24"/>
                  </a:lnTo>
                  <a:lnTo>
                    <a:pt x="418" y="30"/>
                  </a:lnTo>
                  <a:lnTo>
                    <a:pt x="412" y="42"/>
                  </a:lnTo>
                  <a:lnTo>
                    <a:pt x="400" y="48"/>
                  </a:lnTo>
                  <a:lnTo>
                    <a:pt x="394" y="60"/>
                  </a:lnTo>
                  <a:lnTo>
                    <a:pt x="382" y="72"/>
                  </a:lnTo>
                  <a:lnTo>
                    <a:pt x="376" y="84"/>
                  </a:lnTo>
                  <a:lnTo>
                    <a:pt x="364" y="96"/>
                  </a:lnTo>
                  <a:lnTo>
                    <a:pt x="352" y="102"/>
                  </a:lnTo>
                  <a:lnTo>
                    <a:pt x="346" y="108"/>
                  </a:lnTo>
                  <a:lnTo>
                    <a:pt x="340" y="108"/>
                  </a:lnTo>
                  <a:lnTo>
                    <a:pt x="335" y="108"/>
                  </a:lnTo>
                  <a:lnTo>
                    <a:pt x="323" y="114"/>
                  </a:lnTo>
                  <a:lnTo>
                    <a:pt x="317" y="114"/>
                  </a:lnTo>
                  <a:lnTo>
                    <a:pt x="305" y="120"/>
                  </a:lnTo>
                  <a:lnTo>
                    <a:pt x="299" y="120"/>
                  </a:lnTo>
                  <a:lnTo>
                    <a:pt x="287" y="126"/>
                  </a:lnTo>
                  <a:lnTo>
                    <a:pt x="281" y="126"/>
                  </a:lnTo>
                  <a:lnTo>
                    <a:pt x="275" y="126"/>
                  </a:lnTo>
                  <a:lnTo>
                    <a:pt x="263" y="120"/>
                  </a:lnTo>
                  <a:lnTo>
                    <a:pt x="257" y="120"/>
                  </a:lnTo>
                  <a:lnTo>
                    <a:pt x="251" y="114"/>
                  </a:lnTo>
                  <a:lnTo>
                    <a:pt x="239" y="114"/>
                  </a:lnTo>
                  <a:lnTo>
                    <a:pt x="233" y="108"/>
                  </a:lnTo>
                  <a:lnTo>
                    <a:pt x="227" y="108"/>
                  </a:lnTo>
                  <a:lnTo>
                    <a:pt x="221" y="102"/>
                  </a:lnTo>
                  <a:lnTo>
                    <a:pt x="215" y="102"/>
                  </a:lnTo>
                  <a:lnTo>
                    <a:pt x="215" y="96"/>
                  </a:lnTo>
                  <a:lnTo>
                    <a:pt x="209" y="96"/>
                  </a:lnTo>
                  <a:lnTo>
                    <a:pt x="203" y="96"/>
                  </a:lnTo>
                  <a:lnTo>
                    <a:pt x="197" y="96"/>
                  </a:lnTo>
                  <a:lnTo>
                    <a:pt x="197" y="102"/>
                  </a:lnTo>
                  <a:lnTo>
                    <a:pt x="191" y="102"/>
                  </a:lnTo>
                  <a:lnTo>
                    <a:pt x="185" y="102"/>
                  </a:lnTo>
                  <a:lnTo>
                    <a:pt x="185" y="108"/>
                  </a:lnTo>
                  <a:lnTo>
                    <a:pt x="191" y="108"/>
                  </a:lnTo>
                  <a:lnTo>
                    <a:pt x="197" y="108"/>
                  </a:lnTo>
                  <a:lnTo>
                    <a:pt x="203" y="108"/>
                  </a:lnTo>
                  <a:lnTo>
                    <a:pt x="209" y="108"/>
                  </a:lnTo>
                  <a:lnTo>
                    <a:pt x="215" y="108"/>
                  </a:lnTo>
                  <a:lnTo>
                    <a:pt x="221" y="108"/>
                  </a:lnTo>
                  <a:lnTo>
                    <a:pt x="227" y="108"/>
                  </a:lnTo>
                  <a:lnTo>
                    <a:pt x="233" y="108"/>
                  </a:lnTo>
                  <a:lnTo>
                    <a:pt x="239" y="108"/>
                  </a:lnTo>
                  <a:lnTo>
                    <a:pt x="251" y="114"/>
                  </a:lnTo>
                  <a:lnTo>
                    <a:pt x="257" y="114"/>
                  </a:lnTo>
                  <a:lnTo>
                    <a:pt x="269" y="120"/>
                  </a:lnTo>
                  <a:lnTo>
                    <a:pt x="281" y="126"/>
                  </a:lnTo>
                  <a:lnTo>
                    <a:pt x="287" y="138"/>
                  </a:lnTo>
                  <a:lnTo>
                    <a:pt x="293" y="144"/>
                  </a:lnTo>
                  <a:lnTo>
                    <a:pt x="299" y="156"/>
                  </a:lnTo>
                  <a:lnTo>
                    <a:pt x="305" y="168"/>
                  </a:lnTo>
                  <a:lnTo>
                    <a:pt x="311" y="174"/>
                  </a:lnTo>
                  <a:lnTo>
                    <a:pt x="317" y="192"/>
                  </a:lnTo>
                  <a:lnTo>
                    <a:pt x="317" y="204"/>
                  </a:lnTo>
                  <a:lnTo>
                    <a:pt x="317" y="210"/>
                  </a:lnTo>
                  <a:lnTo>
                    <a:pt x="317" y="216"/>
                  </a:lnTo>
                  <a:lnTo>
                    <a:pt x="317" y="228"/>
                  </a:lnTo>
                  <a:lnTo>
                    <a:pt x="317" y="234"/>
                  </a:lnTo>
                  <a:lnTo>
                    <a:pt x="311" y="228"/>
                  </a:lnTo>
                  <a:lnTo>
                    <a:pt x="305" y="222"/>
                  </a:lnTo>
                  <a:lnTo>
                    <a:pt x="293" y="216"/>
                  </a:lnTo>
                  <a:lnTo>
                    <a:pt x="287" y="216"/>
                  </a:lnTo>
                  <a:lnTo>
                    <a:pt x="275" y="210"/>
                  </a:lnTo>
                  <a:lnTo>
                    <a:pt x="263" y="204"/>
                  </a:lnTo>
                  <a:lnTo>
                    <a:pt x="257" y="204"/>
                  </a:lnTo>
                  <a:lnTo>
                    <a:pt x="245" y="204"/>
                  </a:lnTo>
                  <a:lnTo>
                    <a:pt x="239" y="204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03" y="180"/>
                  </a:lnTo>
                  <a:lnTo>
                    <a:pt x="203" y="174"/>
                  </a:lnTo>
                  <a:lnTo>
                    <a:pt x="197" y="168"/>
                  </a:lnTo>
                  <a:lnTo>
                    <a:pt x="191" y="156"/>
                  </a:lnTo>
                  <a:lnTo>
                    <a:pt x="191" y="144"/>
                  </a:lnTo>
                  <a:lnTo>
                    <a:pt x="191" y="132"/>
                  </a:lnTo>
                  <a:lnTo>
                    <a:pt x="185" y="126"/>
                  </a:lnTo>
                  <a:lnTo>
                    <a:pt x="185" y="120"/>
                  </a:lnTo>
                  <a:lnTo>
                    <a:pt x="179" y="120"/>
                  </a:lnTo>
                  <a:lnTo>
                    <a:pt x="179" y="114"/>
                  </a:lnTo>
                  <a:lnTo>
                    <a:pt x="173" y="114"/>
                  </a:lnTo>
                  <a:lnTo>
                    <a:pt x="167" y="108"/>
                  </a:lnTo>
                  <a:lnTo>
                    <a:pt x="161" y="108"/>
                  </a:lnTo>
                  <a:lnTo>
                    <a:pt x="155" y="108"/>
                  </a:lnTo>
                  <a:lnTo>
                    <a:pt x="155" y="114"/>
                  </a:lnTo>
                  <a:lnTo>
                    <a:pt x="155" y="120"/>
                  </a:lnTo>
                  <a:lnTo>
                    <a:pt x="161" y="120"/>
                  </a:lnTo>
                  <a:lnTo>
                    <a:pt x="161" y="126"/>
                  </a:lnTo>
                  <a:lnTo>
                    <a:pt x="167" y="126"/>
                  </a:lnTo>
                  <a:lnTo>
                    <a:pt x="173" y="132"/>
                  </a:lnTo>
                  <a:lnTo>
                    <a:pt x="179" y="138"/>
                  </a:lnTo>
                  <a:lnTo>
                    <a:pt x="185" y="150"/>
                  </a:lnTo>
                  <a:lnTo>
                    <a:pt x="191" y="156"/>
                  </a:lnTo>
                  <a:lnTo>
                    <a:pt x="197" y="168"/>
                  </a:lnTo>
                  <a:lnTo>
                    <a:pt x="203" y="174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8" name="Freeform 195"/>
            <p:cNvSpPr>
              <a:spLocks/>
            </p:cNvSpPr>
            <p:nvPr/>
          </p:nvSpPr>
          <p:spPr bwMode="auto">
            <a:xfrm>
              <a:off x="5004" y="1566"/>
              <a:ext cx="125" cy="123"/>
            </a:xfrm>
            <a:custGeom>
              <a:avLst/>
              <a:gdLst>
                <a:gd name="T0" fmla="*/ 96 w 125"/>
                <a:gd name="T1" fmla="*/ 103 h 125"/>
                <a:gd name="T2" fmla="*/ 102 w 125"/>
                <a:gd name="T3" fmla="*/ 97 h 125"/>
                <a:gd name="T4" fmla="*/ 108 w 125"/>
                <a:gd name="T5" fmla="*/ 92 h 125"/>
                <a:gd name="T6" fmla="*/ 114 w 125"/>
                <a:gd name="T7" fmla="*/ 97 h 125"/>
                <a:gd name="T8" fmla="*/ 120 w 125"/>
                <a:gd name="T9" fmla="*/ 97 h 125"/>
                <a:gd name="T10" fmla="*/ 120 w 125"/>
                <a:gd name="T11" fmla="*/ 97 h 125"/>
                <a:gd name="T12" fmla="*/ 125 w 125"/>
                <a:gd name="T13" fmla="*/ 97 h 125"/>
                <a:gd name="T14" fmla="*/ 125 w 125"/>
                <a:gd name="T15" fmla="*/ 97 h 125"/>
                <a:gd name="T16" fmla="*/ 125 w 125"/>
                <a:gd name="T17" fmla="*/ 97 h 125"/>
                <a:gd name="T18" fmla="*/ 120 w 125"/>
                <a:gd name="T19" fmla="*/ 92 h 125"/>
                <a:gd name="T20" fmla="*/ 120 w 125"/>
                <a:gd name="T21" fmla="*/ 92 h 125"/>
                <a:gd name="T22" fmla="*/ 114 w 125"/>
                <a:gd name="T23" fmla="*/ 92 h 125"/>
                <a:gd name="T24" fmla="*/ 108 w 125"/>
                <a:gd name="T25" fmla="*/ 89 h 125"/>
                <a:gd name="T26" fmla="*/ 108 w 125"/>
                <a:gd name="T27" fmla="*/ 86 h 125"/>
                <a:gd name="T28" fmla="*/ 108 w 125"/>
                <a:gd name="T29" fmla="*/ 83 h 125"/>
                <a:gd name="T30" fmla="*/ 108 w 125"/>
                <a:gd name="T31" fmla="*/ 83 h 125"/>
                <a:gd name="T32" fmla="*/ 114 w 125"/>
                <a:gd name="T33" fmla="*/ 83 h 125"/>
                <a:gd name="T34" fmla="*/ 114 w 125"/>
                <a:gd name="T35" fmla="*/ 78 h 125"/>
                <a:gd name="T36" fmla="*/ 120 w 125"/>
                <a:gd name="T37" fmla="*/ 66 h 125"/>
                <a:gd name="T38" fmla="*/ 120 w 125"/>
                <a:gd name="T39" fmla="*/ 42 h 125"/>
                <a:gd name="T40" fmla="*/ 102 w 125"/>
                <a:gd name="T41" fmla="*/ 29 h 125"/>
                <a:gd name="T42" fmla="*/ 72 w 125"/>
                <a:gd name="T43" fmla="*/ 18 h 125"/>
                <a:gd name="T44" fmla="*/ 48 w 125"/>
                <a:gd name="T45" fmla="*/ 12 h 125"/>
                <a:gd name="T46" fmla="*/ 30 w 125"/>
                <a:gd name="T47" fmla="*/ 12 h 125"/>
                <a:gd name="T48" fmla="*/ 18 w 125"/>
                <a:gd name="T49" fmla="*/ 6 h 125"/>
                <a:gd name="T50" fmla="*/ 6 w 125"/>
                <a:gd name="T51" fmla="*/ 0 h 125"/>
                <a:gd name="T52" fmla="*/ 6 w 125"/>
                <a:gd name="T53" fmla="*/ 6 h 125"/>
                <a:gd name="T54" fmla="*/ 12 w 125"/>
                <a:gd name="T55" fmla="*/ 23 h 125"/>
                <a:gd name="T56" fmla="*/ 18 w 125"/>
                <a:gd name="T57" fmla="*/ 31 h 125"/>
                <a:gd name="T58" fmla="*/ 24 w 125"/>
                <a:gd name="T59" fmla="*/ 42 h 125"/>
                <a:gd name="T60" fmla="*/ 30 w 125"/>
                <a:gd name="T61" fmla="*/ 60 h 125"/>
                <a:gd name="T62" fmla="*/ 36 w 125"/>
                <a:gd name="T63" fmla="*/ 78 h 125"/>
                <a:gd name="T64" fmla="*/ 54 w 125"/>
                <a:gd name="T65" fmla="*/ 92 h 125"/>
                <a:gd name="T66" fmla="*/ 78 w 125"/>
                <a:gd name="T67" fmla="*/ 103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125"/>
                <a:gd name="T104" fmla="*/ 125 w 12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125">
                  <a:moveTo>
                    <a:pt x="96" y="125"/>
                  </a:moveTo>
                  <a:lnTo>
                    <a:pt x="96" y="125"/>
                  </a:lnTo>
                  <a:lnTo>
                    <a:pt x="102" y="119"/>
                  </a:lnTo>
                  <a:lnTo>
                    <a:pt x="108" y="113"/>
                  </a:lnTo>
                  <a:lnTo>
                    <a:pt x="114" y="113"/>
                  </a:lnTo>
                  <a:lnTo>
                    <a:pt x="114" y="119"/>
                  </a:lnTo>
                  <a:lnTo>
                    <a:pt x="120" y="119"/>
                  </a:lnTo>
                  <a:lnTo>
                    <a:pt x="125" y="119"/>
                  </a:lnTo>
                  <a:lnTo>
                    <a:pt x="125" y="113"/>
                  </a:lnTo>
                  <a:lnTo>
                    <a:pt x="120" y="113"/>
                  </a:lnTo>
                  <a:lnTo>
                    <a:pt x="114" y="113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101"/>
                  </a:lnTo>
                  <a:lnTo>
                    <a:pt x="108" y="95"/>
                  </a:lnTo>
                  <a:lnTo>
                    <a:pt x="114" y="95"/>
                  </a:lnTo>
                  <a:lnTo>
                    <a:pt x="114" y="89"/>
                  </a:lnTo>
                  <a:lnTo>
                    <a:pt x="120" y="89"/>
                  </a:lnTo>
                  <a:lnTo>
                    <a:pt x="120" y="77"/>
                  </a:lnTo>
                  <a:lnTo>
                    <a:pt x="120" y="65"/>
                  </a:lnTo>
                  <a:lnTo>
                    <a:pt x="120" y="53"/>
                  </a:lnTo>
                  <a:lnTo>
                    <a:pt x="114" y="41"/>
                  </a:lnTo>
                  <a:lnTo>
                    <a:pt x="102" y="29"/>
                  </a:lnTo>
                  <a:lnTo>
                    <a:pt x="90" y="23"/>
                  </a:lnTo>
                  <a:lnTo>
                    <a:pt x="72" y="18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23"/>
                  </a:lnTo>
                  <a:lnTo>
                    <a:pt x="18" y="29"/>
                  </a:lnTo>
                  <a:lnTo>
                    <a:pt x="18" y="41"/>
                  </a:lnTo>
                  <a:lnTo>
                    <a:pt x="24" y="47"/>
                  </a:lnTo>
                  <a:lnTo>
                    <a:pt x="24" y="53"/>
                  </a:lnTo>
                  <a:lnTo>
                    <a:pt x="24" y="65"/>
                  </a:lnTo>
                  <a:lnTo>
                    <a:pt x="30" y="71"/>
                  </a:lnTo>
                  <a:lnTo>
                    <a:pt x="30" y="83"/>
                  </a:lnTo>
                  <a:lnTo>
                    <a:pt x="36" y="89"/>
                  </a:lnTo>
                  <a:lnTo>
                    <a:pt x="42" y="101"/>
                  </a:lnTo>
                  <a:lnTo>
                    <a:pt x="54" y="113"/>
                  </a:lnTo>
                  <a:lnTo>
                    <a:pt x="66" y="119"/>
                  </a:lnTo>
                  <a:lnTo>
                    <a:pt x="78" y="125"/>
                  </a:lnTo>
                  <a:lnTo>
                    <a:pt x="96" y="125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19" name="Freeform 196"/>
            <p:cNvSpPr>
              <a:spLocks/>
            </p:cNvSpPr>
            <p:nvPr/>
          </p:nvSpPr>
          <p:spPr bwMode="auto">
            <a:xfrm>
              <a:off x="5139" y="1642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6 w 12"/>
                <a:gd name="T9" fmla="*/ 0 h 12"/>
                <a:gd name="T10" fmla="*/ 12 w 12"/>
                <a:gd name="T11" fmla="*/ 0 h 12"/>
                <a:gd name="T12" fmla="*/ 12 w 12"/>
                <a:gd name="T13" fmla="*/ 0 h 12"/>
                <a:gd name="T14" fmla="*/ 12 w 12"/>
                <a:gd name="T15" fmla="*/ 0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0" name="Freeform 197"/>
            <p:cNvSpPr>
              <a:spLocks/>
            </p:cNvSpPr>
            <p:nvPr/>
          </p:nvSpPr>
          <p:spPr bwMode="auto">
            <a:xfrm>
              <a:off x="5169" y="1660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12 h 12"/>
                <a:gd name="T16" fmla="*/ 12 w 12"/>
                <a:gd name="T17" fmla="*/ 12 h 12"/>
                <a:gd name="T18" fmla="*/ 6 w 12"/>
                <a:gd name="T19" fmla="*/ 12 h 12"/>
                <a:gd name="T20" fmla="*/ 6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1" name="Freeform 198"/>
            <p:cNvSpPr>
              <a:spLocks/>
            </p:cNvSpPr>
            <p:nvPr/>
          </p:nvSpPr>
          <p:spPr bwMode="auto">
            <a:xfrm>
              <a:off x="5133" y="1678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6 w 18"/>
                <a:gd name="T3" fmla="*/ 0 h 12"/>
                <a:gd name="T4" fmla="*/ 6 w 18"/>
                <a:gd name="T5" fmla="*/ 0 h 12"/>
                <a:gd name="T6" fmla="*/ 12 w 18"/>
                <a:gd name="T7" fmla="*/ 0 h 12"/>
                <a:gd name="T8" fmla="*/ 12 w 18"/>
                <a:gd name="T9" fmla="*/ 0 h 12"/>
                <a:gd name="T10" fmla="*/ 18 w 18"/>
                <a:gd name="T11" fmla="*/ 0 h 12"/>
                <a:gd name="T12" fmla="*/ 18 w 18"/>
                <a:gd name="T13" fmla="*/ 6 h 12"/>
                <a:gd name="T14" fmla="*/ 12 w 18"/>
                <a:gd name="T15" fmla="*/ 6 h 12"/>
                <a:gd name="T16" fmla="*/ 12 w 18"/>
                <a:gd name="T17" fmla="*/ 12 h 12"/>
                <a:gd name="T18" fmla="*/ 12 w 18"/>
                <a:gd name="T19" fmla="*/ 12 h 12"/>
                <a:gd name="T20" fmla="*/ 6 w 18"/>
                <a:gd name="T21" fmla="*/ 12 h 12"/>
                <a:gd name="T22" fmla="*/ 6 w 18"/>
                <a:gd name="T23" fmla="*/ 12 h 12"/>
                <a:gd name="T24" fmla="*/ 6 w 18"/>
                <a:gd name="T25" fmla="*/ 12 h 12"/>
                <a:gd name="T26" fmla="*/ 0 w 18"/>
                <a:gd name="T27" fmla="*/ 6 h 12"/>
                <a:gd name="T28" fmla="*/ 0 w 18"/>
                <a:gd name="T29" fmla="*/ 6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2" name="Freeform 199"/>
            <p:cNvSpPr>
              <a:spLocks/>
            </p:cNvSpPr>
            <p:nvPr/>
          </p:nvSpPr>
          <p:spPr bwMode="auto">
            <a:xfrm>
              <a:off x="5112" y="1660"/>
              <a:ext cx="17" cy="12"/>
            </a:xfrm>
            <a:custGeom>
              <a:avLst/>
              <a:gdLst>
                <a:gd name="T0" fmla="*/ 6 w 17"/>
                <a:gd name="T1" fmla="*/ 0 h 12"/>
                <a:gd name="T2" fmla="*/ 6 w 17"/>
                <a:gd name="T3" fmla="*/ 0 h 12"/>
                <a:gd name="T4" fmla="*/ 0 w 17"/>
                <a:gd name="T5" fmla="*/ 6 h 12"/>
                <a:gd name="T6" fmla="*/ 0 w 17"/>
                <a:gd name="T7" fmla="*/ 6 h 12"/>
                <a:gd name="T8" fmla="*/ 6 w 17"/>
                <a:gd name="T9" fmla="*/ 12 h 12"/>
                <a:gd name="T10" fmla="*/ 6 w 17"/>
                <a:gd name="T11" fmla="*/ 12 h 12"/>
                <a:gd name="T12" fmla="*/ 12 w 17"/>
                <a:gd name="T13" fmla="*/ 12 h 12"/>
                <a:gd name="T14" fmla="*/ 12 w 17"/>
                <a:gd name="T15" fmla="*/ 12 h 12"/>
                <a:gd name="T16" fmla="*/ 17 w 17"/>
                <a:gd name="T17" fmla="*/ 12 h 12"/>
                <a:gd name="T18" fmla="*/ 17 w 17"/>
                <a:gd name="T19" fmla="*/ 12 h 12"/>
                <a:gd name="T20" fmla="*/ 17 w 17"/>
                <a:gd name="T21" fmla="*/ 6 h 12"/>
                <a:gd name="T22" fmla="*/ 17 w 17"/>
                <a:gd name="T23" fmla="*/ 6 h 12"/>
                <a:gd name="T24" fmla="*/ 17 w 17"/>
                <a:gd name="T25" fmla="*/ 0 h 12"/>
                <a:gd name="T26" fmla="*/ 12 w 17"/>
                <a:gd name="T27" fmla="*/ 0 h 12"/>
                <a:gd name="T28" fmla="*/ 12 w 17"/>
                <a:gd name="T29" fmla="*/ 0 h 12"/>
                <a:gd name="T30" fmla="*/ 6 w 17"/>
                <a:gd name="T31" fmla="*/ 0 h 12"/>
                <a:gd name="T32" fmla="*/ 6 w 17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3" name="Freeform 200"/>
            <p:cNvSpPr>
              <a:spLocks/>
            </p:cNvSpPr>
            <p:nvPr/>
          </p:nvSpPr>
          <p:spPr bwMode="auto">
            <a:xfrm>
              <a:off x="5104" y="1684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0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4" name="Freeform 201"/>
            <p:cNvSpPr>
              <a:spLocks/>
            </p:cNvSpPr>
            <p:nvPr/>
          </p:nvSpPr>
          <p:spPr bwMode="auto">
            <a:xfrm>
              <a:off x="5127" y="1708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0 w 12"/>
                <a:gd name="T11" fmla="*/ 0 h 12"/>
                <a:gd name="T12" fmla="*/ 0 w 12"/>
                <a:gd name="T13" fmla="*/ 0 h 12"/>
                <a:gd name="T14" fmla="*/ 6 w 12"/>
                <a:gd name="T15" fmla="*/ 0 h 12"/>
                <a:gd name="T16" fmla="*/ 6 w 12"/>
                <a:gd name="T17" fmla="*/ 0 h 12"/>
                <a:gd name="T18" fmla="*/ 6 w 12"/>
                <a:gd name="T19" fmla="*/ 0 h 12"/>
                <a:gd name="T20" fmla="*/ 6 w 12"/>
                <a:gd name="T21" fmla="*/ 0 h 12"/>
                <a:gd name="T22" fmla="*/ 6 w 12"/>
                <a:gd name="T23" fmla="*/ 0 h 12"/>
                <a:gd name="T24" fmla="*/ 12 w 12"/>
                <a:gd name="T25" fmla="*/ 6 h 12"/>
                <a:gd name="T26" fmla="*/ 6 w 12"/>
                <a:gd name="T27" fmla="*/ 6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5" name="Freeform 202"/>
            <p:cNvSpPr>
              <a:spLocks/>
            </p:cNvSpPr>
            <p:nvPr/>
          </p:nvSpPr>
          <p:spPr bwMode="auto">
            <a:xfrm>
              <a:off x="5145" y="1691"/>
              <a:ext cx="12" cy="20"/>
            </a:xfrm>
            <a:custGeom>
              <a:avLst/>
              <a:gdLst>
                <a:gd name="T0" fmla="*/ 0 w 12"/>
                <a:gd name="T1" fmla="*/ 37 h 18"/>
                <a:gd name="T2" fmla="*/ 0 w 12"/>
                <a:gd name="T3" fmla="*/ 20 h 18"/>
                <a:gd name="T4" fmla="*/ 0 w 12"/>
                <a:gd name="T5" fmla="*/ 20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0 h 18"/>
                <a:gd name="T12" fmla="*/ 12 w 12"/>
                <a:gd name="T13" fmla="*/ 20 h 18"/>
                <a:gd name="T14" fmla="*/ 12 w 12"/>
                <a:gd name="T15" fmla="*/ 20 h 18"/>
                <a:gd name="T16" fmla="*/ 12 w 12"/>
                <a:gd name="T17" fmla="*/ 37 h 18"/>
                <a:gd name="T18" fmla="*/ 12 w 12"/>
                <a:gd name="T19" fmla="*/ 37 h 18"/>
                <a:gd name="T20" fmla="*/ 12 w 12"/>
                <a:gd name="T21" fmla="*/ 57 h 18"/>
                <a:gd name="T22" fmla="*/ 6 w 12"/>
                <a:gd name="T23" fmla="*/ 57 h 18"/>
                <a:gd name="T24" fmla="*/ 6 w 12"/>
                <a:gd name="T25" fmla="*/ 57 h 18"/>
                <a:gd name="T26" fmla="*/ 0 w 12"/>
                <a:gd name="T27" fmla="*/ 57 h 18"/>
                <a:gd name="T28" fmla="*/ 0 w 12"/>
                <a:gd name="T29" fmla="*/ 57 h 18"/>
                <a:gd name="T30" fmla="*/ 0 w 12"/>
                <a:gd name="T31" fmla="*/ 37 h 18"/>
                <a:gd name="T32" fmla="*/ 0 w 12"/>
                <a:gd name="T33" fmla="*/ 37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6" name="Freeform 203"/>
            <p:cNvSpPr>
              <a:spLocks/>
            </p:cNvSpPr>
            <p:nvPr/>
          </p:nvSpPr>
          <p:spPr bwMode="auto">
            <a:xfrm>
              <a:off x="5163" y="1697"/>
              <a:ext cx="12" cy="14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32 h 12"/>
                <a:gd name="T6" fmla="*/ 12 w 12"/>
                <a:gd name="T7" fmla="*/ 32 h 12"/>
                <a:gd name="T8" fmla="*/ 12 w 12"/>
                <a:gd name="T9" fmla="*/ 32 h 12"/>
                <a:gd name="T10" fmla="*/ 12 w 12"/>
                <a:gd name="T11" fmla="*/ 65 h 12"/>
                <a:gd name="T12" fmla="*/ 6 w 12"/>
                <a:gd name="T13" fmla="*/ 65 h 12"/>
                <a:gd name="T14" fmla="*/ 6 w 12"/>
                <a:gd name="T15" fmla="*/ 65 h 12"/>
                <a:gd name="T16" fmla="*/ 0 w 12"/>
                <a:gd name="T17" fmla="*/ 65 h 12"/>
                <a:gd name="T18" fmla="*/ 0 w 12"/>
                <a:gd name="T19" fmla="*/ 65 h 12"/>
                <a:gd name="T20" fmla="*/ 0 w 12"/>
                <a:gd name="T21" fmla="*/ 32 h 12"/>
                <a:gd name="T22" fmla="*/ 0 w 12"/>
                <a:gd name="T23" fmla="*/ 32 h 12"/>
                <a:gd name="T24" fmla="*/ 0 w 12"/>
                <a:gd name="T25" fmla="*/ 32 h 12"/>
                <a:gd name="T26" fmla="*/ 0 w 12"/>
                <a:gd name="T27" fmla="*/ 0 h 12"/>
                <a:gd name="T28" fmla="*/ 0 w 12"/>
                <a:gd name="T29" fmla="*/ 0 h 12"/>
                <a:gd name="T30" fmla="*/ 6 w 12"/>
                <a:gd name="T31" fmla="*/ 0 h 12"/>
                <a:gd name="T32" fmla="*/ 12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7" name="Freeform 204"/>
            <p:cNvSpPr>
              <a:spLocks/>
            </p:cNvSpPr>
            <p:nvPr/>
          </p:nvSpPr>
          <p:spPr bwMode="auto">
            <a:xfrm>
              <a:off x="5014" y="1714"/>
              <a:ext cx="108" cy="72"/>
            </a:xfrm>
            <a:custGeom>
              <a:avLst/>
              <a:gdLst>
                <a:gd name="T0" fmla="*/ 108 w 108"/>
                <a:gd name="T1" fmla="*/ 6 h 72"/>
                <a:gd name="T2" fmla="*/ 108 w 108"/>
                <a:gd name="T3" fmla="*/ 6 h 72"/>
                <a:gd name="T4" fmla="*/ 108 w 108"/>
                <a:gd name="T5" fmla="*/ 0 h 72"/>
                <a:gd name="T6" fmla="*/ 102 w 108"/>
                <a:gd name="T7" fmla="*/ 6 h 72"/>
                <a:gd name="T8" fmla="*/ 90 w 108"/>
                <a:gd name="T9" fmla="*/ 6 h 72"/>
                <a:gd name="T10" fmla="*/ 66 w 108"/>
                <a:gd name="T11" fmla="*/ 0 h 72"/>
                <a:gd name="T12" fmla="*/ 48 w 108"/>
                <a:gd name="T13" fmla="*/ 0 h 72"/>
                <a:gd name="T14" fmla="*/ 48 w 108"/>
                <a:gd name="T15" fmla="*/ 0 h 72"/>
                <a:gd name="T16" fmla="*/ 60 w 108"/>
                <a:gd name="T17" fmla="*/ 0 h 72"/>
                <a:gd name="T18" fmla="*/ 78 w 108"/>
                <a:gd name="T19" fmla="*/ 6 h 72"/>
                <a:gd name="T20" fmla="*/ 96 w 108"/>
                <a:gd name="T21" fmla="*/ 12 h 72"/>
                <a:gd name="T22" fmla="*/ 90 w 108"/>
                <a:gd name="T23" fmla="*/ 18 h 72"/>
                <a:gd name="T24" fmla="*/ 84 w 108"/>
                <a:gd name="T25" fmla="*/ 18 h 72"/>
                <a:gd name="T26" fmla="*/ 72 w 108"/>
                <a:gd name="T27" fmla="*/ 24 h 72"/>
                <a:gd name="T28" fmla="*/ 60 w 108"/>
                <a:gd name="T29" fmla="*/ 18 h 72"/>
                <a:gd name="T30" fmla="*/ 42 w 108"/>
                <a:gd name="T31" fmla="*/ 18 h 72"/>
                <a:gd name="T32" fmla="*/ 30 w 108"/>
                <a:gd name="T33" fmla="*/ 18 h 72"/>
                <a:gd name="T34" fmla="*/ 36 w 108"/>
                <a:gd name="T35" fmla="*/ 18 h 72"/>
                <a:gd name="T36" fmla="*/ 48 w 108"/>
                <a:gd name="T37" fmla="*/ 18 h 72"/>
                <a:gd name="T38" fmla="*/ 54 w 108"/>
                <a:gd name="T39" fmla="*/ 24 h 72"/>
                <a:gd name="T40" fmla="*/ 72 w 108"/>
                <a:gd name="T41" fmla="*/ 24 h 72"/>
                <a:gd name="T42" fmla="*/ 72 w 108"/>
                <a:gd name="T43" fmla="*/ 30 h 72"/>
                <a:gd name="T44" fmla="*/ 66 w 108"/>
                <a:gd name="T45" fmla="*/ 30 h 72"/>
                <a:gd name="T46" fmla="*/ 54 w 108"/>
                <a:gd name="T47" fmla="*/ 36 h 72"/>
                <a:gd name="T48" fmla="*/ 48 w 108"/>
                <a:gd name="T49" fmla="*/ 36 h 72"/>
                <a:gd name="T50" fmla="*/ 42 w 108"/>
                <a:gd name="T51" fmla="*/ 36 h 72"/>
                <a:gd name="T52" fmla="*/ 36 w 108"/>
                <a:gd name="T53" fmla="*/ 30 h 72"/>
                <a:gd name="T54" fmla="*/ 24 w 108"/>
                <a:gd name="T55" fmla="*/ 30 h 72"/>
                <a:gd name="T56" fmla="*/ 36 w 108"/>
                <a:gd name="T57" fmla="*/ 36 h 72"/>
                <a:gd name="T58" fmla="*/ 42 w 108"/>
                <a:gd name="T59" fmla="*/ 42 h 72"/>
                <a:gd name="T60" fmla="*/ 24 w 108"/>
                <a:gd name="T61" fmla="*/ 48 h 72"/>
                <a:gd name="T62" fmla="*/ 6 w 108"/>
                <a:gd name="T63" fmla="*/ 48 h 72"/>
                <a:gd name="T64" fmla="*/ 0 w 108"/>
                <a:gd name="T65" fmla="*/ 54 h 72"/>
                <a:gd name="T66" fmla="*/ 12 w 108"/>
                <a:gd name="T67" fmla="*/ 54 h 72"/>
                <a:gd name="T68" fmla="*/ 30 w 108"/>
                <a:gd name="T69" fmla="*/ 48 h 72"/>
                <a:gd name="T70" fmla="*/ 48 w 108"/>
                <a:gd name="T71" fmla="*/ 42 h 72"/>
                <a:gd name="T72" fmla="*/ 48 w 108"/>
                <a:gd name="T73" fmla="*/ 60 h 72"/>
                <a:gd name="T74" fmla="*/ 36 w 108"/>
                <a:gd name="T75" fmla="*/ 72 h 72"/>
                <a:gd name="T76" fmla="*/ 42 w 108"/>
                <a:gd name="T77" fmla="*/ 72 h 72"/>
                <a:gd name="T78" fmla="*/ 54 w 108"/>
                <a:gd name="T79" fmla="*/ 48 h 72"/>
                <a:gd name="T80" fmla="*/ 60 w 108"/>
                <a:gd name="T81" fmla="*/ 42 h 72"/>
                <a:gd name="T82" fmla="*/ 72 w 108"/>
                <a:gd name="T83" fmla="*/ 36 h 72"/>
                <a:gd name="T84" fmla="*/ 78 w 108"/>
                <a:gd name="T85" fmla="*/ 30 h 72"/>
                <a:gd name="T86" fmla="*/ 78 w 108"/>
                <a:gd name="T87" fmla="*/ 60 h 72"/>
                <a:gd name="T88" fmla="*/ 72 w 108"/>
                <a:gd name="T89" fmla="*/ 66 h 72"/>
                <a:gd name="T90" fmla="*/ 78 w 108"/>
                <a:gd name="T91" fmla="*/ 60 h 72"/>
                <a:gd name="T92" fmla="*/ 84 w 108"/>
                <a:gd name="T93" fmla="*/ 30 h 72"/>
                <a:gd name="T94" fmla="*/ 96 w 108"/>
                <a:gd name="T95" fmla="*/ 18 h 72"/>
                <a:gd name="T96" fmla="*/ 102 w 108"/>
                <a:gd name="T97" fmla="*/ 18 h 72"/>
                <a:gd name="T98" fmla="*/ 102 w 108"/>
                <a:gd name="T99" fmla="*/ 24 h 72"/>
                <a:gd name="T100" fmla="*/ 102 w 108"/>
                <a:gd name="T101" fmla="*/ 54 h 72"/>
                <a:gd name="T102" fmla="*/ 108 w 108"/>
                <a:gd name="T103" fmla="*/ 18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8"/>
                <a:gd name="T157" fmla="*/ 0 h 72"/>
                <a:gd name="T158" fmla="*/ 108 w 108"/>
                <a:gd name="T159" fmla="*/ 72 h 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8" h="72">
                  <a:moveTo>
                    <a:pt x="108" y="6"/>
                  </a:moveTo>
                  <a:lnTo>
                    <a:pt x="108" y="6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48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2" y="42"/>
                  </a:lnTo>
                  <a:lnTo>
                    <a:pt x="108" y="30"/>
                  </a:lnTo>
                  <a:lnTo>
                    <a:pt x="108" y="18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8" name="Freeform 205"/>
            <p:cNvSpPr>
              <a:spLocks/>
            </p:cNvSpPr>
            <p:nvPr/>
          </p:nvSpPr>
          <p:spPr bwMode="auto">
            <a:xfrm>
              <a:off x="5026" y="1585"/>
              <a:ext cx="84" cy="83"/>
            </a:xfrm>
            <a:custGeom>
              <a:avLst/>
              <a:gdLst>
                <a:gd name="T0" fmla="*/ 84 w 84"/>
                <a:gd name="T1" fmla="*/ 77 h 83"/>
                <a:gd name="T2" fmla="*/ 84 w 84"/>
                <a:gd name="T3" fmla="*/ 77 h 83"/>
                <a:gd name="T4" fmla="*/ 84 w 84"/>
                <a:gd name="T5" fmla="*/ 71 h 83"/>
                <a:gd name="T6" fmla="*/ 78 w 84"/>
                <a:gd name="T7" fmla="*/ 65 h 83"/>
                <a:gd name="T8" fmla="*/ 72 w 84"/>
                <a:gd name="T9" fmla="*/ 59 h 83"/>
                <a:gd name="T10" fmla="*/ 72 w 84"/>
                <a:gd name="T11" fmla="*/ 35 h 83"/>
                <a:gd name="T12" fmla="*/ 66 w 84"/>
                <a:gd name="T13" fmla="*/ 29 h 83"/>
                <a:gd name="T14" fmla="*/ 66 w 84"/>
                <a:gd name="T15" fmla="*/ 29 h 83"/>
                <a:gd name="T16" fmla="*/ 66 w 84"/>
                <a:gd name="T17" fmla="*/ 35 h 83"/>
                <a:gd name="T18" fmla="*/ 66 w 84"/>
                <a:gd name="T19" fmla="*/ 53 h 83"/>
                <a:gd name="T20" fmla="*/ 66 w 84"/>
                <a:gd name="T21" fmla="*/ 59 h 83"/>
                <a:gd name="T22" fmla="*/ 60 w 84"/>
                <a:gd name="T23" fmla="*/ 53 h 83"/>
                <a:gd name="T24" fmla="*/ 54 w 84"/>
                <a:gd name="T25" fmla="*/ 53 h 83"/>
                <a:gd name="T26" fmla="*/ 54 w 84"/>
                <a:gd name="T27" fmla="*/ 47 h 83"/>
                <a:gd name="T28" fmla="*/ 48 w 84"/>
                <a:gd name="T29" fmla="*/ 41 h 83"/>
                <a:gd name="T30" fmla="*/ 48 w 84"/>
                <a:gd name="T31" fmla="*/ 23 h 83"/>
                <a:gd name="T32" fmla="*/ 42 w 84"/>
                <a:gd name="T33" fmla="*/ 11 h 83"/>
                <a:gd name="T34" fmla="*/ 42 w 84"/>
                <a:gd name="T35" fmla="*/ 5 h 83"/>
                <a:gd name="T36" fmla="*/ 42 w 84"/>
                <a:gd name="T37" fmla="*/ 0 h 83"/>
                <a:gd name="T38" fmla="*/ 42 w 84"/>
                <a:gd name="T39" fmla="*/ 5 h 83"/>
                <a:gd name="T40" fmla="*/ 42 w 84"/>
                <a:gd name="T41" fmla="*/ 11 h 83"/>
                <a:gd name="T42" fmla="*/ 42 w 84"/>
                <a:gd name="T43" fmla="*/ 17 h 83"/>
                <a:gd name="T44" fmla="*/ 42 w 84"/>
                <a:gd name="T45" fmla="*/ 23 h 83"/>
                <a:gd name="T46" fmla="*/ 42 w 84"/>
                <a:gd name="T47" fmla="*/ 35 h 83"/>
                <a:gd name="T48" fmla="*/ 36 w 84"/>
                <a:gd name="T49" fmla="*/ 35 h 83"/>
                <a:gd name="T50" fmla="*/ 24 w 84"/>
                <a:gd name="T51" fmla="*/ 23 h 83"/>
                <a:gd name="T52" fmla="*/ 12 w 84"/>
                <a:gd name="T53" fmla="*/ 11 h 83"/>
                <a:gd name="T54" fmla="*/ 0 w 84"/>
                <a:gd name="T55" fmla="*/ 0 h 83"/>
                <a:gd name="T56" fmla="*/ 0 w 84"/>
                <a:gd name="T57" fmla="*/ 5 h 83"/>
                <a:gd name="T58" fmla="*/ 6 w 84"/>
                <a:gd name="T59" fmla="*/ 11 h 83"/>
                <a:gd name="T60" fmla="*/ 12 w 84"/>
                <a:gd name="T61" fmla="*/ 17 h 83"/>
                <a:gd name="T62" fmla="*/ 18 w 84"/>
                <a:gd name="T63" fmla="*/ 23 h 83"/>
                <a:gd name="T64" fmla="*/ 18 w 84"/>
                <a:gd name="T65" fmla="*/ 29 h 83"/>
                <a:gd name="T66" fmla="*/ 24 w 84"/>
                <a:gd name="T67" fmla="*/ 35 h 83"/>
                <a:gd name="T68" fmla="*/ 30 w 84"/>
                <a:gd name="T69" fmla="*/ 41 h 83"/>
                <a:gd name="T70" fmla="*/ 36 w 84"/>
                <a:gd name="T71" fmla="*/ 41 h 83"/>
                <a:gd name="T72" fmla="*/ 36 w 84"/>
                <a:gd name="T73" fmla="*/ 47 h 83"/>
                <a:gd name="T74" fmla="*/ 30 w 84"/>
                <a:gd name="T75" fmla="*/ 47 h 83"/>
                <a:gd name="T76" fmla="*/ 24 w 84"/>
                <a:gd name="T77" fmla="*/ 41 h 83"/>
                <a:gd name="T78" fmla="*/ 18 w 84"/>
                <a:gd name="T79" fmla="*/ 41 h 83"/>
                <a:gd name="T80" fmla="*/ 18 w 84"/>
                <a:gd name="T81" fmla="*/ 41 h 83"/>
                <a:gd name="T82" fmla="*/ 12 w 84"/>
                <a:gd name="T83" fmla="*/ 41 h 83"/>
                <a:gd name="T84" fmla="*/ 18 w 84"/>
                <a:gd name="T85" fmla="*/ 47 h 83"/>
                <a:gd name="T86" fmla="*/ 24 w 84"/>
                <a:gd name="T87" fmla="*/ 47 h 83"/>
                <a:gd name="T88" fmla="*/ 36 w 84"/>
                <a:gd name="T89" fmla="*/ 53 h 83"/>
                <a:gd name="T90" fmla="*/ 42 w 84"/>
                <a:gd name="T91" fmla="*/ 53 h 83"/>
                <a:gd name="T92" fmla="*/ 48 w 84"/>
                <a:gd name="T93" fmla="*/ 53 h 83"/>
                <a:gd name="T94" fmla="*/ 54 w 84"/>
                <a:gd name="T95" fmla="*/ 59 h 83"/>
                <a:gd name="T96" fmla="*/ 60 w 84"/>
                <a:gd name="T97" fmla="*/ 59 h 83"/>
                <a:gd name="T98" fmla="*/ 66 w 84"/>
                <a:gd name="T99" fmla="*/ 65 h 83"/>
                <a:gd name="T100" fmla="*/ 66 w 84"/>
                <a:gd name="T101" fmla="*/ 65 h 83"/>
                <a:gd name="T102" fmla="*/ 54 w 84"/>
                <a:gd name="T103" fmla="*/ 71 h 83"/>
                <a:gd name="T104" fmla="*/ 48 w 84"/>
                <a:gd name="T105" fmla="*/ 71 h 83"/>
                <a:gd name="T106" fmla="*/ 42 w 84"/>
                <a:gd name="T107" fmla="*/ 71 h 83"/>
                <a:gd name="T108" fmla="*/ 36 w 84"/>
                <a:gd name="T109" fmla="*/ 71 h 83"/>
                <a:gd name="T110" fmla="*/ 36 w 84"/>
                <a:gd name="T111" fmla="*/ 71 h 83"/>
                <a:gd name="T112" fmla="*/ 42 w 84"/>
                <a:gd name="T113" fmla="*/ 71 h 83"/>
                <a:gd name="T114" fmla="*/ 54 w 84"/>
                <a:gd name="T115" fmla="*/ 77 h 83"/>
                <a:gd name="T116" fmla="*/ 60 w 84"/>
                <a:gd name="T117" fmla="*/ 71 h 83"/>
                <a:gd name="T118" fmla="*/ 72 w 84"/>
                <a:gd name="T119" fmla="*/ 71 h 83"/>
                <a:gd name="T120" fmla="*/ 78 w 84"/>
                <a:gd name="T121" fmla="*/ 71 h 83"/>
                <a:gd name="T122" fmla="*/ 78 w 84"/>
                <a:gd name="T123" fmla="*/ 7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3"/>
                <a:gd name="T188" fmla="*/ 84 w 84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3">
                  <a:moveTo>
                    <a:pt x="84" y="83"/>
                  </a:moveTo>
                  <a:lnTo>
                    <a:pt x="84" y="77"/>
                  </a:lnTo>
                  <a:lnTo>
                    <a:pt x="84" y="71"/>
                  </a:lnTo>
                  <a:lnTo>
                    <a:pt x="78" y="71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72" y="47"/>
                  </a:lnTo>
                  <a:lnTo>
                    <a:pt x="72" y="35"/>
                  </a:lnTo>
                  <a:lnTo>
                    <a:pt x="72" y="29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6" y="47"/>
                  </a:lnTo>
                  <a:lnTo>
                    <a:pt x="66" y="53"/>
                  </a:lnTo>
                  <a:lnTo>
                    <a:pt x="66" y="59"/>
                  </a:lnTo>
                  <a:lnTo>
                    <a:pt x="66" y="53"/>
                  </a:lnTo>
                  <a:lnTo>
                    <a:pt x="60" y="53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48" y="47"/>
                  </a:lnTo>
                  <a:lnTo>
                    <a:pt x="48" y="41"/>
                  </a:lnTo>
                  <a:lnTo>
                    <a:pt x="48" y="35"/>
                  </a:lnTo>
                  <a:lnTo>
                    <a:pt x="48" y="23"/>
                  </a:lnTo>
                  <a:lnTo>
                    <a:pt x="42" y="17"/>
                  </a:lnTo>
                  <a:lnTo>
                    <a:pt x="42" y="11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1"/>
                  </a:lnTo>
                  <a:lnTo>
                    <a:pt x="36" y="35"/>
                  </a:lnTo>
                  <a:lnTo>
                    <a:pt x="30" y="29"/>
                  </a:lnTo>
                  <a:lnTo>
                    <a:pt x="24" y="23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11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18" y="29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30" y="35"/>
                  </a:lnTo>
                  <a:lnTo>
                    <a:pt x="30" y="41"/>
                  </a:lnTo>
                  <a:lnTo>
                    <a:pt x="36" y="41"/>
                  </a:lnTo>
                  <a:lnTo>
                    <a:pt x="36" y="47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41"/>
                  </a:lnTo>
                  <a:lnTo>
                    <a:pt x="12" y="41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30" y="53"/>
                  </a:lnTo>
                  <a:lnTo>
                    <a:pt x="36" y="53"/>
                  </a:lnTo>
                  <a:lnTo>
                    <a:pt x="42" y="53"/>
                  </a:lnTo>
                  <a:lnTo>
                    <a:pt x="48" y="53"/>
                  </a:lnTo>
                  <a:lnTo>
                    <a:pt x="54" y="53"/>
                  </a:lnTo>
                  <a:lnTo>
                    <a:pt x="54" y="59"/>
                  </a:lnTo>
                  <a:lnTo>
                    <a:pt x="60" y="59"/>
                  </a:lnTo>
                  <a:lnTo>
                    <a:pt x="60" y="65"/>
                  </a:lnTo>
                  <a:lnTo>
                    <a:pt x="66" y="65"/>
                  </a:lnTo>
                  <a:lnTo>
                    <a:pt x="60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1"/>
                  </a:lnTo>
                  <a:lnTo>
                    <a:pt x="36" y="71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7"/>
                  </a:lnTo>
                  <a:lnTo>
                    <a:pt x="54" y="77"/>
                  </a:lnTo>
                  <a:lnTo>
                    <a:pt x="60" y="71"/>
                  </a:lnTo>
                  <a:lnTo>
                    <a:pt x="66" y="71"/>
                  </a:lnTo>
                  <a:lnTo>
                    <a:pt x="72" y="71"/>
                  </a:lnTo>
                  <a:lnTo>
                    <a:pt x="78" y="71"/>
                  </a:lnTo>
                  <a:lnTo>
                    <a:pt x="78" y="77"/>
                  </a:lnTo>
                  <a:lnTo>
                    <a:pt x="84" y="8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9" name="Freeform 206"/>
            <p:cNvSpPr>
              <a:spLocks/>
            </p:cNvSpPr>
            <p:nvPr/>
          </p:nvSpPr>
          <p:spPr bwMode="auto">
            <a:xfrm>
              <a:off x="5151" y="1554"/>
              <a:ext cx="54" cy="123"/>
            </a:xfrm>
            <a:custGeom>
              <a:avLst/>
              <a:gdLst>
                <a:gd name="T0" fmla="*/ 6 w 54"/>
                <a:gd name="T1" fmla="*/ 86 h 125"/>
                <a:gd name="T2" fmla="*/ 12 w 54"/>
                <a:gd name="T3" fmla="*/ 83 h 125"/>
                <a:gd name="T4" fmla="*/ 12 w 54"/>
                <a:gd name="T5" fmla="*/ 83 h 125"/>
                <a:gd name="T6" fmla="*/ 18 w 54"/>
                <a:gd name="T7" fmla="*/ 78 h 125"/>
                <a:gd name="T8" fmla="*/ 6 w 54"/>
                <a:gd name="T9" fmla="*/ 60 h 125"/>
                <a:gd name="T10" fmla="*/ 0 w 54"/>
                <a:gd name="T11" fmla="*/ 36 h 125"/>
                <a:gd name="T12" fmla="*/ 6 w 54"/>
                <a:gd name="T13" fmla="*/ 36 h 125"/>
                <a:gd name="T14" fmla="*/ 12 w 54"/>
                <a:gd name="T15" fmla="*/ 60 h 125"/>
                <a:gd name="T16" fmla="*/ 24 w 54"/>
                <a:gd name="T17" fmla="*/ 48 h 125"/>
                <a:gd name="T18" fmla="*/ 24 w 54"/>
                <a:gd name="T19" fmla="*/ 31 h 125"/>
                <a:gd name="T20" fmla="*/ 18 w 54"/>
                <a:gd name="T21" fmla="*/ 12 h 125"/>
                <a:gd name="T22" fmla="*/ 24 w 54"/>
                <a:gd name="T23" fmla="*/ 12 h 125"/>
                <a:gd name="T24" fmla="*/ 24 w 54"/>
                <a:gd name="T25" fmla="*/ 24 h 125"/>
                <a:gd name="T26" fmla="*/ 30 w 54"/>
                <a:gd name="T27" fmla="*/ 24 h 125"/>
                <a:gd name="T28" fmla="*/ 42 w 54"/>
                <a:gd name="T29" fmla="*/ 0 h 125"/>
                <a:gd name="T30" fmla="*/ 42 w 54"/>
                <a:gd name="T31" fmla="*/ 0 h 125"/>
                <a:gd name="T32" fmla="*/ 36 w 54"/>
                <a:gd name="T33" fmla="*/ 18 h 125"/>
                <a:gd name="T34" fmla="*/ 36 w 54"/>
                <a:gd name="T35" fmla="*/ 30 h 125"/>
                <a:gd name="T36" fmla="*/ 48 w 54"/>
                <a:gd name="T37" fmla="*/ 30 h 125"/>
                <a:gd name="T38" fmla="*/ 48 w 54"/>
                <a:gd name="T39" fmla="*/ 30 h 125"/>
                <a:gd name="T40" fmla="*/ 42 w 54"/>
                <a:gd name="T41" fmla="*/ 30 h 125"/>
                <a:gd name="T42" fmla="*/ 36 w 54"/>
                <a:gd name="T43" fmla="*/ 31 h 125"/>
                <a:gd name="T44" fmla="*/ 30 w 54"/>
                <a:gd name="T45" fmla="*/ 31 h 125"/>
                <a:gd name="T46" fmla="*/ 24 w 54"/>
                <a:gd name="T47" fmla="*/ 60 h 125"/>
                <a:gd name="T48" fmla="*/ 30 w 54"/>
                <a:gd name="T49" fmla="*/ 60 h 125"/>
                <a:gd name="T50" fmla="*/ 42 w 54"/>
                <a:gd name="T51" fmla="*/ 60 h 125"/>
                <a:gd name="T52" fmla="*/ 48 w 54"/>
                <a:gd name="T53" fmla="*/ 60 h 125"/>
                <a:gd name="T54" fmla="*/ 54 w 54"/>
                <a:gd name="T55" fmla="*/ 60 h 125"/>
                <a:gd name="T56" fmla="*/ 48 w 54"/>
                <a:gd name="T57" fmla="*/ 60 h 125"/>
                <a:gd name="T58" fmla="*/ 36 w 54"/>
                <a:gd name="T59" fmla="*/ 66 h 125"/>
                <a:gd name="T60" fmla="*/ 24 w 54"/>
                <a:gd name="T61" fmla="*/ 72 h 125"/>
                <a:gd name="T62" fmla="*/ 18 w 54"/>
                <a:gd name="T63" fmla="*/ 83 h 125"/>
                <a:gd name="T64" fmla="*/ 24 w 54"/>
                <a:gd name="T65" fmla="*/ 86 h 125"/>
                <a:gd name="T66" fmla="*/ 30 w 54"/>
                <a:gd name="T67" fmla="*/ 83 h 125"/>
                <a:gd name="T68" fmla="*/ 42 w 54"/>
                <a:gd name="T69" fmla="*/ 83 h 125"/>
                <a:gd name="T70" fmla="*/ 48 w 54"/>
                <a:gd name="T71" fmla="*/ 78 h 125"/>
                <a:gd name="T72" fmla="*/ 54 w 54"/>
                <a:gd name="T73" fmla="*/ 72 h 125"/>
                <a:gd name="T74" fmla="*/ 48 w 54"/>
                <a:gd name="T75" fmla="*/ 83 h 125"/>
                <a:gd name="T76" fmla="*/ 42 w 54"/>
                <a:gd name="T77" fmla="*/ 86 h 125"/>
                <a:gd name="T78" fmla="*/ 36 w 54"/>
                <a:gd name="T79" fmla="*/ 89 h 125"/>
                <a:gd name="T80" fmla="*/ 36 w 54"/>
                <a:gd name="T81" fmla="*/ 89 h 125"/>
                <a:gd name="T82" fmla="*/ 30 w 54"/>
                <a:gd name="T83" fmla="*/ 86 h 125"/>
                <a:gd name="T84" fmla="*/ 18 w 54"/>
                <a:gd name="T85" fmla="*/ 86 h 125"/>
                <a:gd name="T86" fmla="*/ 12 w 54"/>
                <a:gd name="T87" fmla="*/ 92 h 125"/>
                <a:gd name="T88" fmla="*/ 6 w 54"/>
                <a:gd name="T89" fmla="*/ 97 h 125"/>
                <a:gd name="T90" fmla="*/ 6 w 54"/>
                <a:gd name="T91" fmla="*/ 97 h 125"/>
                <a:gd name="T92" fmla="*/ 6 w 54"/>
                <a:gd name="T93" fmla="*/ 89 h 125"/>
                <a:gd name="T94" fmla="*/ 6 w 54"/>
                <a:gd name="T95" fmla="*/ 89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125"/>
                <a:gd name="T146" fmla="*/ 54 w 54"/>
                <a:gd name="T147" fmla="*/ 125 h 1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125">
                  <a:moveTo>
                    <a:pt x="0" y="107"/>
                  </a:moveTo>
                  <a:lnTo>
                    <a:pt x="6" y="101"/>
                  </a:lnTo>
                  <a:lnTo>
                    <a:pt x="6" y="95"/>
                  </a:lnTo>
                  <a:lnTo>
                    <a:pt x="12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6" y="53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18" y="65"/>
                  </a:lnTo>
                  <a:lnTo>
                    <a:pt x="24" y="59"/>
                  </a:lnTo>
                  <a:lnTo>
                    <a:pt x="24" y="47"/>
                  </a:lnTo>
                  <a:lnTo>
                    <a:pt x="24" y="41"/>
                  </a:lnTo>
                  <a:lnTo>
                    <a:pt x="24" y="35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35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2" y="35"/>
                  </a:lnTo>
                  <a:lnTo>
                    <a:pt x="36" y="35"/>
                  </a:lnTo>
                  <a:lnTo>
                    <a:pt x="36" y="41"/>
                  </a:lnTo>
                  <a:lnTo>
                    <a:pt x="30" y="41"/>
                  </a:lnTo>
                  <a:lnTo>
                    <a:pt x="30" y="47"/>
                  </a:lnTo>
                  <a:lnTo>
                    <a:pt x="24" y="59"/>
                  </a:lnTo>
                  <a:lnTo>
                    <a:pt x="24" y="71"/>
                  </a:lnTo>
                  <a:lnTo>
                    <a:pt x="24" y="77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30" y="83"/>
                  </a:lnTo>
                  <a:lnTo>
                    <a:pt x="24" y="83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24" y="101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48" y="89"/>
                  </a:lnTo>
                  <a:lnTo>
                    <a:pt x="54" y="89"/>
                  </a:lnTo>
                  <a:lnTo>
                    <a:pt x="54" y="83"/>
                  </a:lnTo>
                  <a:lnTo>
                    <a:pt x="54" y="89"/>
                  </a:lnTo>
                  <a:lnTo>
                    <a:pt x="48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36" y="107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0" y="107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6" y="119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6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0" name="Freeform 207"/>
            <p:cNvSpPr>
              <a:spLocks/>
            </p:cNvSpPr>
            <p:nvPr/>
          </p:nvSpPr>
          <p:spPr bwMode="auto">
            <a:xfrm>
              <a:off x="5139" y="1618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6 w 12"/>
                <a:gd name="T3" fmla="*/ 18 h 18"/>
                <a:gd name="T4" fmla="*/ 6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2 h 18"/>
                <a:gd name="T12" fmla="*/ 0 w 12"/>
                <a:gd name="T13" fmla="*/ 12 h 18"/>
                <a:gd name="T14" fmla="*/ 0 w 12"/>
                <a:gd name="T15" fmla="*/ 6 h 18"/>
                <a:gd name="T16" fmla="*/ 0 w 12"/>
                <a:gd name="T17" fmla="*/ 6 h 18"/>
                <a:gd name="T18" fmla="*/ 0 w 12"/>
                <a:gd name="T19" fmla="*/ 0 h 18"/>
                <a:gd name="T20" fmla="*/ 0 w 12"/>
                <a:gd name="T21" fmla="*/ 0 h 18"/>
                <a:gd name="T22" fmla="*/ 6 w 12"/>
                <a:gd name="T23" fmla="*/ 6 h 18"/>
                <a:gd name="T24" fmla="*/ 6 w 12"/>
                <a:gd name="T25" fmla="*/ 6 h 18"/>
                <a:gd name="T26" fmla="*/ 6 w 12"/>
                <a:gd name="T27" fmla="*/ 6 h 18"/>
                <a:gd name="T28" fmla="*/ 6 w 12"/>
                <a:gd name="T29" fmla="*/ 12 h 18"/>
                <a:gd name="T30" fmla="*/ 6 w 12"/>
                <a:gd name="T31" fmla="*/ 12 h 18"/>
                <a:gd name="T32" fmla="*/ 12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8"/>
                  </a:move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1" name="Freeform 208"/>
            <p:cNvSpPr>
              <a:spLocks/>
            </p:cNvSpPr>
            <p:nvPr/>
          </p:nvSpPr>
          <p:spPr bwMode="auto">
            <a:xfrm>
              <a:off x="5211" y="1619"/>
              <a:ext cx="173" cy="104"/>
            </a:xfrm>
            <a:custGeom>
              <a:avLst/>
              <a:gdLst>
                <a:gd name="T0" fmla="*/ 18 w 173"/>
                <a:gd name="T1" fmla="*/ 89 h 102"/>
                <a:gd name="T2" fmla="*/ 36 w 173"/>
                <a:gd name="T3" fmla="*/ 71 h 102"/>
                <a:gd name="T4" fmla="*/ 42 w 173"/>
                <a:gd name="T5" fmla="*/ 47 h 102"/>
                <a:gd name="T6" fmla="*/ 60 w 173"/>
                <a:gd name="T7" fmla="*/ 18 h 102"/>
                <a:gd name="T8" fmla="*/ 72 w 173"/>
                <a:gd name="T9" fmla="*/ 0 h 102"/>
                <a:gd name="T10" fmla="*/ 78 w 173"/>
                <a:gd name="T11" fmla="*/ 0 h 102"/>
                <a:gd name="T12" fmla="*/ 66 w 173"/>
                <a:gd name="T13" fmla="*/ 12 h 102"/>
                <a:gd name="T14" fmla="*/ 54 w 173"/>
                <a:gd name="T15" fmla="*/ 41 h 102"/>
                <a:gd name="T16" fmla="*/ 48 w 173"/>
                <a:gd name="T17" fmla="*/ 59 h 102"/>
                <a:gd name="T18" fmla="*/ 48 w 173"/>
                <a:gd name="T19" fmla="*/ 65 h 102"/>
                <a:gd name="T20" fmla="*/ 60 w 173"/>
                <a:gd name="T21" fmla="*/ 59 h 102"/>
                <a:gd name="T22" fmla="*/ 72 w 173"/>
                <a:gd name="T23" fmla="*/ 47 h 102"/>
                <a:gd name="T24" fmla="*/ 90 w 173"/>
                <a:gd name="T25" fmla="*/ 18 h 102"/>
                <a:gd name="T26" fmla="*/ 114 w 173"/>
                <a:gd name="T27" fmla="*/ 0 h 102"/>
                <a:gd name="T28" fmla="*/ 120 w 173"/>
                <a:gd name="T29" fmla="*/ 0 h 102"/>
                <a:gd name="T30" fmla="*/ 102 w 173"/>
                <a:gd name="T31" fmla="*/ 12 h 102"/>
                <a:gd name="T32" fmla="*/ 84 w 173"/>
                <a:gd name="T33" fmla="*/ 47 h 102"/>
                <a:gd name="T34" fmla="*/ 84 w 173"/>
                <a:gd name="T35" fmla="*/ 53 h 102"/>
                <a:gd name="T36" fmla="*/ 96 w 173"/>
                <a:gd name="T37" fmla="*/ 47 h 102"/>
                <a:gd name="T38" fmla="*/ 108 w 173"/>
                <a:gd name="T39" fmla="*/ 47 h 102"/>
                <a:gd name="T40" fmla="*/ 125 w 173"/>
                <a:gd name="T41" fmla="*/ 24 h 102"/>
                <a:gd name="T42" fmla="*/ 149 w 173"/>
                <a:gd name="T43" fmla="*/ 12 h 102"/>
                <a:gd name="T44" fmla="*/ 155 w 173"/>
                <a:gd name="T45" fmla="*/ 12 h 102"/>
                <a:gd name="T46" fmla="*/ 137 w 173"/>
                <a:gd name="T47" fmla="*/ 18 h 102"/>
                <a:gd name="T48" fmla="*/ 120 w 173"/>
                <a:gd name="T49" fmla="*/ 47 h 102"/>
                <a:gd name="T50" fmla="*/ 137 w 173"/>
                <a:gd name="T51" fmla="*/ 47 h 102"/>
                <a:gd name="T52" fmla="*/ 161 w 173"/>
                <a:gd name="T53" fmla="*/ 41 h 102"/>
                <a:gd name="T54" fmla="*/ 173 w 173"/>
                <a:gd name="T55" fmla="*/ 41 h 102"/>
                <a:gd name="T56" fmla="*/ 155 w 173"/>
                <a:gd name="T57" fmla="*/ 47 h 102"/>
                <a:gd name="T58" fmla="*/ 125 w 173"/>
                <a:gd name="T59" fmla="*/ 53 h 102"/>
                <a:gd name="T60" fmla="*/ 131 w 173"/>
                <a:gd name="T61" fmla="*/ 65 h 102"/>
                <a:gd name="T62" fmla="*/ 149 w 173"/>
                <a:gd name="T63" fmla="*/ 71 h 102"/>
                <a:gd name="T64" fmla="*/ 155 w 173"/>
                <a:gd name="T65" fmla="*/ 77 h 102"/>
                <a:gd name="T66" fmla="*/ 137 w 173"/>
                <a:gd name="T67" fmla="*/ 71 h 102"/>
                <a:gd name="T68" fmla="*/ 114 w 173"/>
                <a:gd name="T69" fmla="*/ 59 h 102"/>
                <a:gd name="T70" fmla="*/ 102 w 173"/>
                <a:gd name="T71" fmla="*/ 59 h 102"/>
                <a:gd name="T72" fmla="*/ 84 w 173"/>
                <a:gd name="T73" fmla="*/ 59 h 102"/>
                <a:gd name="T74" fmla="*/ 90 w 173"/>
                <a:gd name="T75" fmla="*/ 71 h 102"/>
                <a:gd name="T76" fmla="*/ 108 w 173"/>
                <a:gd name="T77" fmla="*/ 89 h 102"/>
                <a:gd name="T78" fmla="*/ 120 w 173"/>
                <a:gd name="T79" fmla="*/ 100 h 102"/>
                <a:gd name="T80" fmla="*/ 125 w 173"/>
                <a:gd name="T81" fmla="*/ 106 h 102"/>
                <a:gd name="T82" fmla="*/ 108 w 173"/>
                <a:gd name="T83" fmla="*/ 89 h 102"/>
                <a:gd name="T84" fmla="*/ 84 w 173"/>
                <a:gd name="T85" fmla="*/ 71 h 102"/>
                <a:gd name="T86" fmla="*/ 72 w 173"/>
                <a:gd name="T87" fmla="*/ 65 h 102"/>
                <a:gd name="T88" fmla="*/ 60 w 173"/>
                <a:gd name="T89" fmla="*/ 71 h 102"/>
                <a:gd name="T90" fmla="*/ 48 w 173"/>
                <a:gd name="T91" fmla="*/ 71 h 102"/>
                <a:gd name="T92" fmla="*/ 48 w 173"/>
                <a:gd name="T93" fmla="*/ 77 h 102"/>
                <a:gd name="T94" fmla="*/ 66 w 173"/>
                <a:gd name="T95" fmla="*/ 100 h 102"/>
                <a:gd name="T96" fmla="*/ 84 w 173"/>
                <a:gd name="T97" fmla="*/ 118 h 102"/>
                <a:gd name="T98" fmla="*/ 90 w 173"/>
                <a:gd name="T99" fmla="*/ 124 h 102"/>
                <a:gd name="T100" fmla="*/ 66 w 173"/>
                <a:gd name="T101" fmla="*/ 112 h 102"/>
                <a:gd name="T102" fmla="*/ 42 w 173"/>
                <a:gd name="T103" fmla="*/ 89 h 102"/>
                <a:gd name="T104" fmla="*/ 30 w 173"/>
                <a:gd name="T105" fmla="*/ 100 h 102"/>
                <a:gd name="T106" fmla="*/ 6 w 173"/>
                <a:gd name="T107" fmla="*/ 106 h 102"/>
                <a:gd name="T108" fmla="*/ 6 w 173"/>
                <a:gd name="T109" fmla="*/ 100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3"/>
                <a:gd name="T166" fmla="*/ 0 h 102"/>
                <a:gd name="T167" fmla="*/ 173 w 173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3" h="102">
                  <a:moveTo>
                    <a:pt x="6" y="78"/>
                  </a:moveTo>
                  <a:lnTo>
                    <a:pt x="12" y="78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78" y="30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2" y="12"/>
                  </a:lnTo>
                  <a:lnTo>
                    <a:pt x="96" y="18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90" y="42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5" y="24"/>
                  </a:lnTo>
                  <a:lnTo>
                    <a:pt x="131" y="18"/>
                  </a:lnTo>
                  <a:lnTo>
                    <a:pt x="137" y="18"/>
                  </a:lnTo>
                  <a:lnTo>
                    <a:pt x="143" y="12"/>
                  </a:lnTo>
                  <a:lnTo>
                    <a:pt x="149" y="12"/>
                  </a:lnTo>
                  <a:lnTo>
                    <a:pt x="155" y="12"/>
                  </a:lnTo>
                  <a:lnTo>
                    <a:pt x="149" y="12"/>
                  </a:lnTo>
                  <a:lnTo>
                    <a:pt x="149" y="18"/>
                  </a:lnTo>
                  <a:lnTo>
                    <a:pt x="143" y="18"/>
                  </a:lnTo>
                  <a:lnTo>
                    <a:pt x="137" y="18"/>
                  </a:lnTo>
                  <a:lnTo>
                    <a:pt x="131" y="24"/>
                  </a:lnTo>
                  <a:lnTo>
                    <a:pt x="125" y="30"/>
                  </a:lnTo>
                  <a:lnTo>
                    <a:pt x="120" y="36"/>
                  </a:lnTo>
                  <a:lnTo>
                    <a:pt x="125" y="36"/>
                  </a:lnTo>
                  <a:lnTo>
                    <a:pt x="131" y="36"/>
                  </a:lnTo>
                  <a:lnTo>
                    <a:pt x="137" y="36"/>
                  </a:lnTo>
                  <a:lnTo>
                    <a:pt x="143" y="36"/>
                  </a:lnTo>
                  <a:lnTo>
                    <a:pt x="149" y="30"/>
                  </a:lnTo>
                  <a:lnTo>
                    <a:pt x="155" y="30"/>
                  </a:lnTo>
                  <a:lnTo>
                    <a:pt x="161" y="30"/>
                  </a:lnTo>
                  <a:lnTo>
                    <a:pt x="167" y="30"/>
                  </a:lnTo>
                  <a:lnTo>
                    <a:pt x="173" y="24"/>
                  </a:lnTo>
                  <a:lnTo>
                    <a:pt x="173" y="30"/>
                  </a:lnTo>
                  <a:lnTo>
                    <a:pt x="167" y="30"/>
                  </a:lnTo>
                  <a:lnTo>
                    <a:pt x="161" y="36"/>
                  </a:lnTo>
                  <a:lnTo>
                    <a:pt x="155" y="36"/>
                  </a:lnTo>
                  <a:lnTo>
                    <a:pt x="149" y="36"/>
                  </a:lnTo>
                  <a:lnTo>
                    <a:pt x="143" y="42"/>
                  </a:lnTo>
                  <a:lnTo>
                    <a:pt x="137" y="42"/>
                  </a:lnTo>
                  <a:lnTo>
                    <a:pt x="125" y="42"/>
                  </a:lnTo>
                  <a:lnTo>
                    <a:pt x="120" y="42"/>
                  </a:lnTo>
                  <a:lnTo>
                    <a:pt x="125" y="48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3" y="60"/>
                  </a:lnTo>
                  <a:lnTo>
                    <a:pt x="149" y="60"/>
                  </a:lnTo>
                  <a:lnTo>
                    <a:pt x="155" y="60"/>
                  </a:lnTo>
                  <a:lnTo>
                    <a:pt x="155" y="66"/>
                  </a:lnTo>
                  <a:lnTo>
                    <a:pt x="149" y="66"/>
                  </a:lnTo>
                  <a:lnTo>
                    <a:pt x="143" y="66"/>
                  </a:lnTo>
                  <a:lnTo>
                    <a:pt x="137" y="60"/>
                  </a:lnTo>
                  <a:lnTo>
                    <a:pt x="131" y="60"/>
                  </a:lnTo>
                  <a:lnTo>
                    <a:pt x="125" y="54"/>
                  </a:lnTo>
                  <a:lnTo>
                    <a:pt x="120" y="54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102" y="66"/>
                  </a:lnTo>
                  <a:lnTo>
                    <a:pt x="108" y="72"/>
                  </a:lnTo>
                  <a:lnTo>
                    <a:pt x="114" y="72"/>
                  </a:lnTo>
                  <a:lnTo>
                    <a:pt x="120" y="78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0" y="84"/>
                  </a:lnTo>
                  <a:lnTo>
                    <a:pt x="120" y="78"/>
                  </a:lnTo>
                  <a:lnTo>
                    <a:pt x="114" y="78"/>
                  </a:lnTo>
                  <a:lnTo>
                    <a:pt x="108" y="72"/>
                  </a:lnTo>
                  <a:lnTo>
                    <a:pt x="96" y="72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84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2" name="Freeform 209"/>
            <p:cNvSpPr>
              <a:spLocks/>
            </p:cNvSpPr>
            <p:nvPr/>
          </p:nvSpPr>
          <p:spPr bwMode="auto">
            <a:xfrm>
              <a:off x="5179" y="1720"/>
              <a:ext cx="120" cy="102"/>
            </a:xfrm>
            <a:custGeom>
              <a:avLst/>
              <a:gdLst>
                <a:gd name="T0" fmla="*/ 6 w 120"/>
                <a:gd name="T1" fmla="*/ 6 h 102"/>
                <a:gd name="T2" fmla="*/ 12 w 120"/>
                <a:gd name="T3" fmla="*/ 12 h 102"/>
                <a:gd name="T4" fmla="*/ 24 w 120"/>
                <a:gd name="T5" fmla="*/ 12 h 102"/>
                <a:gd name="T6" fmla="*/ 42 w 120"/>
                <a:gd name="T7" fmla="*/ 6 h 102"/>
                <a:gd name="T8" fmla="*/ 72 w 120"/>
                <a:gd name="T9" fmla="*/ 6 h 102"/>
                <a:gd name="T10" fmla="*/ 84 w 120"/>
                <a:gd name="T11" fmla="*/ 12 h 102"/>
                <a:gd name="T12" fmla="*/ 72 w 120"/>
                <a:gd name="T13" fmla="*/ 12 h 102"/>
                <a:gd name="T14" fmla="*/ 60 w 120"/>
                <a:gd name="T15" fmla="*/ 12 h 102"/>
                <a:gd name="T16" fmla="*/ 36 w 120"/>
                <a:gd name="T17" fmla="*/ 12 h 102"/>
                <a:gd name="T18" fmla="*/ 30 w 120"/>
                <a:gd name="T19" fmla="*/ 18 h 102"/>
                <a:gd name="T20" fmla="*/ 42 w 120"/>
                <a:gd name="T21" fmla="*/ 24 h 102"/>
                <a:gd name="T22" fmla="*/ 48 w 120"/>
                <a:gd name="T23" fmla="*/ 24 h 102"/>
                <a:gd name="T24" fmla="*/ 66 w 120"/>
                <a:gd name="T25" fmla="*/ 24 h 102"/>
                <a:gd name="T26" fmla="*/ 90 w 120"/>
                <a:gd name="T27" fmla="*/ 30 h 102"/>
                <a:gd name="T28" fmla="*/ 108 w 120"/>
                <a:gd name="T29" fmla="*/ 36 h 102"/>
                <a:gd name="T30" fmla="*/ 108 w 120"/>
                <a:gd name="T31" fmla="*/ 42 h 102"/>
                <a:gd name="T32" fmla="*/ 96 w 120"/>
                <a:gd name="T33" fmla="*/ 36 h 102"/>
                <a:gd name="T34" fmla="*/ 78 w 120"/>
                <a:gd name="T35" fmla="*/ 30 h 102"/>
                <a:gd name="T36" fmla="*/ 60 w 120"/>
                <a:gd name="T37" fmla="*/ 36 h 102"/>
                <a:gd name="T38" fmla="*/ 72 w 120"/>
                <a:gd name="T39" fmla="*/ 42 h 102"/>
                <a:gd name="T40" fmla="*/ 84 w 120"/>
                <a:gd name="T41" fmla="*/ 48 h 102"/>
                <a:gd name="T42" fmla="*/ 108 w 120"/>
                <a:gd name="T43" fmla="*/ 54 h 102"/>
                <a:gd name="T44" fmla="*/ 120 w 120"/>
                <a:gd name="T45" fmla="*/ 66 h 102"/>
                <a:gd name="T46" fmla="*/ 108 w 120"/>
                <a:gd name="T47" fmla="*/ 60 h 102"/>
                <a:gd name="T48" fmla="*/ 96 w 120"/>
                <a:gd name="T49" fmla="*/ 54 h 102"/>
                <a:gd name="T50" fmla="*/ 90 w 120"/>
                <a:gd name="T51" fmla="*/ 60 h 102"/>
                <a:gd name="T52" fmla="*/ 108 w 120"/>
                <a:gd name="T53" fmla="*/ 72 h 102"/>
                <a:gd name="T54" fmla="*/ 114 w 120"/>
                <a:gd name="T55" fmla="*/ 84 h 102"/>
                <a:gd name="T56" fmla="*/ 120 w 120"/>
                <a:gd name="T57" fmla="*/ 96 h 102"/>
                <a:gd name="T58" fmla="*/ 120 w 120"/>
                <a:gd name="T59" fmla="*/ 96 h 102"/>
                <a:gd name="T60" fmla="*/ 102 w 120"/>
                <a:gd name="T61" fmla="*/ 78 h 102"/>
                <a:gd name="T62" fmla="*/ 84 w 120"/>
                <a:gd name="T63" fmla="*/ 60 h 102"/>
                <a:gd name="T64" fmla="*/ 78 w 120"/>
                <a:gd name="T65" fmla="*/ 54 h 102"/>
                <a:gd name="T66" fmla="*/ 78 w 120"/>
                <a:gd name="T67" fmla="*/ 66 h 102"/>
                <a:gd name="T68" fmla="*/ 90 w 120"/>
                <a:gd name="T69" fmla="*/ 90 h 102"/>
                <a:gd name="T70" fmla="*/ 84 w 120"/>
                <a:gd name="T71" fmla="*/ 90 h 102"/>
                <a:gd name="T72" fmla="*/ 78 w 120"/>
                <a:gd name="T73" fmla="*/ 72 h 102"/>
                <a:gd name="T74" fmla="*/ 66 w 120"/>
                <a:gd name="T75" fmla="*/ 48 h 102"/>
                <a:gd name="T76" fmla="*/ 60 w 120"/>
                <a:gd name="T77" fmla="*/ 42 h 102"/>
                <a:gd name="T78" fmla="*/ 54 w 120"/>
                <a:gd name="T79" fmla="*/ 36 h 102"/>
                <a:gd name="T80" fmla="*/ 48 w 120"/>
                <a:gd name="T81" fmla="*/ 36 h 102"/>
                <a:gd name="T82" fmla="*/ 48 w 120"/>
                <a:gd name="T83" fmla="*/ 48 h 102"/>
                <a:gd name="T84" fmla="*/ 60 w 120"/>
                <a:gd name="T85" fmla="*/ 78 h 102"/>
                <a:gd name="T86" fmla="*/ 60 w 120"/>
                <a:gd name="T87" fmla="*/ 84 h 102"/>
                <a:gd name="T88" fmla="*/ 54 w 120"/>
                <a:gd name="T89" fmla="*/ 72 h 102"/>
                <a:gd name="T90" fmla="*/ 42 w 120"/>
                <a:gd name="T91" fmla="*/ 54 h 102"/>
                <a:gd name="T92" fmla="*/ 42 w 120"/>
                <a:gd name="T93" fmla="*/ 30 h 102"/>
                <a:gd name="T94" fmla="*/ 36 w 120"/>
                <a:gd name="T95" fmla="*/ 24 h 102"/>
                <a:gd name="T96" fmla="*/ 24 w 120"/>
                <a:gd name="T97" fmla="*/ 24 h 102"/>
                <a:gd name="T98" fmla="*/ 24 w 120"/>
                <a:gd name="T99" fmla="*/ 24 h 102"/>
                <a:gd name="T100" fmla="*/ 24 w 120"/>
                <a:gd name="T101" fmla="*/ 48 h 102"/>
                <a:gd name="T102" fmla="*/ 30 w 120"/>
                <a:gd name="T103" fmla="*/ 66 h 102"/>
                <a:gd name="T104" fmla="*/ 30 w 120"/>
                <a:gd name="T105" fmla="*/ 72 h 102"/>
                <a:gd name="T106" fmla="*/ 24 w 120"/>
                <a:gd name="T107" fmla="*/ 54 h 102"/>
                <a:gd name="T108" fmla="*/ 18 w 120"/>
                <a:gd name="T109" fmla="*/ 18 h 102"/>
                <a:gd name="T110" fmla="*/ 6 w 120"/>
                <a:gd name="T111" fmla="*/ 12 h 102"/>
                <a:gd name="T112" fmla="*/ 0 w 120"/>
                <a:gd name="T113" fmla="*/ 6 h 102"/>
                <a:gd name="T114" fmla="*/ 0 w 120"/>
                <a:gd name="T115" fmla="*/ 0 h 102"/>
                <a:gd name="T116" fmla="*/ 0 w 120"/>
                <a:gd name="T117" fmla="*/ 0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"/>
                <a:gd name="T178" fmla="*/ 0 h 102"/>
                <a:gd name="T179" fmla="*/ 120 w 120"/>
                <a:gd name="T180" fmla="*/ 102 h 1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" h="102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102" y="30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102" y="48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102" y="72"/>
                  </a:lnTo>
                  <a:lnTo>
                    <a:pt x="108" y="72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20" y="90"/>
                  </a:lnTo>
                  <a:lnTo>
                    <a:pt x="120" y="96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14" y="90"/>
                  </a:lnTo>
                  <a:lnTo>
                    <a:pt x="108" y="84"/>
                  </a:lnTo>
                  <a:lnTo>
                    <a:pt x="102" y="78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84" y="90"/>
                  </a:lnTo>
                  <a:lnTo>
                    <a:pt x="78" y="84"/>
                  </a:lnTo>
                  <a:lnTo>
                    <a:pt x="78" y="72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54"/>
                  </a:lnTo>
                  <a:lnTo>
                    <a:pt x="18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3" name="Freeform 210"/>
            <p:cNvSpPr>
              <a:spLocks/>
            </p:cNvSpPr>
            <p:nvPr/>
          </p:nvSpPr>
          <p:spPr bwMode="auto">
            <a:xfrm>
              <a:off x="5118" y="1733"/>
              <a:ext cx="83" cy="136"/>
            </a:xfrm>
            <a:custGeom>
              <a:avLst/>
              <a:gdLst>
                <a:gd name="T0" fmla="*/ 35 w 83"/>
                <a:gd name="T1" fmla="*/ 0 h 138"/>
                <a:gd name="T2" fmla="*/ 41 w 83"/>
                <a:gd name="T3" fmla="*/ 18 h 138"/>
                <a:gd name="T4" fmla="*/ 41 w 83"/>
                <a:gd name="T5" fmla="*/ 24 h 138"/>
                <a:gd name="T6" fmla="*/ 47 w 83"/>
                <a:gd name="T7" fmla="*/ 30 h 138"/>
                <a:gd name="T8" fmla="*/ 53 w 83"/>
                <a:gd name="T9" fmla="*/ 34 h 138"/>
                <a:gd name="T10" fmla="*/ 65 w 83"/>
                <a:gd name="T11" fmla="*/ 34 h 138"/>
                <a:gd name="T12" fmla="*/ 77 w 83"/>
                <a:gd name="T13" fmla="*/ 49 h 138"/>
                <a:gd name="T14" fmla="*/ 83 w 83"/>
                <a:gd name="T15" fmla="*/ 67 h 138"/>
                <a:gd name="T16" fmla="*/ 83 w 83"/>
                <a:gd name="T17" fmla="*/ 73 h 138"/>
                <a:gd name="T18" fmla="*/ 83 w 83"/>
                <a:gd name="T19" fmla="*/ 73 h 138"/>
                <a:gd name="T20" fmla="*/ 77 w 83"/>
                <a:gd name="T21" fmla="*/ 61 h 138"/>
                <a:gd name="T22" fmla="*/ 71 w 83"/>
                <a:gd name="T23" fmla="*/ 55 h 138"/>
                <a:gd name="T24" fmla="*/ 65 w 83"/>
                <a:gd name="T25" fmla="*/ 43 h 138"/>
                <a:gd name="T26" fmla="*/ 59 w 83"/>
                <a:gd name="T27" fmla="*/ 34 h 138"/>
                <a:gd name="T28" fmla="*/ 53 w 83"/>
                <a:gd name="T29" fmla="*/ 34 h 138"/>
                <a:gd name="T30" fmla="*/ 47 w 83"/>
                <a:gd name="T31" fmla="*/ 34 h 138"/>
                <a:gd name="T32" fmla="*/ 41 w 83"/>
                <a:gd name="T33" fmla="*/ 34 h 138"/>
                <a:gd name="T34" fmla="*/ 47 w 83"/>
                <a:gd name="T35" fmla="*/ 43 h 138"/>
                <a:gd name="T36" fmla="*/ 47 w 83"/>
                <a:gd name="T37" fmla="*/ 55 h 138"/>
                <a:gd name="T38" fmla="*/ 59 w 83"/>
                <a:gd name="T39" fmla="*/ 61 h 138"/>
                <a:gd name="T40" fmla="*/ 71 w 83"/>
                <a:gd name="T41" fmla="*/ 79 h 138"/>
                <a:gd name="T42" fmla="*/ 77 w 83"/>
                <a:gd name="T43" fmla="*/ 91 h 138"/>
                <a:gd name="T44" fmla="*/ 77 w 83"/>
                <a:gd name="T45" fmla="*/ 97 h 138"/>
                <a:gd name="T46" fmla="*/ 77 w 83"/>
                <a:gd name="T47" fmla="*/ 94 h 138"/>
                <a:gd name="T48" fmla="*/ 71 w 83"/>
                <a:gd name="T49" fmla="*/ 85 h 138"/>
                <a:gd name="T50" fmla="*/ 65 w 83"/>
                <a:gd name="T51" fmla="*/ 73 h 138"/>
                <a:gd name="T52" fmla="*/ 53 w 83"/>
                <a:gd name="T53" fmla="*/ 67 h 138"/>
                <a:gd name="T54" fmla="*/ 47 w 83"/>
                <a:gd name="T55" fmla="*/ 61 h 138"/>
                <a:gd name="T56" fmla="*/ 53 w 83"/>
                <a:gd name="T57" fmla="*/ 73 h 138"/>
                <a:gd name="T58" fmla="*/ 53 w 83"/>
                <a:gd name="T59" fmla="*/ 100 h 138"/>
                <a:gd name="T60" fmla="*/ 53 w 83"/>
                <a:gd name="T61" fmla="*/ 116 h 138"/>
                <a:gd name="T62" fmla="*/ 53 w 83"/>
                <a:gd name="T63" fmla="*/ 116 h 138"/>
                <a:gd name="T64" fmla="*/ 53 w 83"/>
                <a:gd name="T65" fmla="*/ 104 h 138"/>
                <a:gd name="T66" fmla="*/ 41 w 83"/>
                <a:gd name="T67" fmla="*/ 79 h 138"/>
                <a:gd name="T68" fmla="*/ 35 w 83"/>
                <a:gd name="T69" fmla="*/ 73 h 138"/>
                <a:gd name="T70" fmla="*/ 29 w 83"/>
                <a:gd name="T71" fmla="*/ 79 h 138"/>
                <a:gd name="T72" fmla="*/ 23 w 83"/>
                <a:gd name="T73" fmla="*/ 85 h 138"/>
                <a:gd name="T74" fmla="*/ 17 w 83"/>
                <a:gd name="T75" fmla="*/ 94 h 138"/>
                <a:gd name="T76" fmla="*/ 17 w 83"/>
                <a:gd name="T77" fmla="*/ 97 h 138"/>
                <a:gd name="T78" fmla="*/ 17 w 83"/>
                <a:gd name="T79" fmla="*/ 97 h 138"/>
                <a:gd name="T80" fmla="*/ 17 w 83"/>
                <a:gd name="T81" fmla="*/ 91 h 138"/>
                <a:gd name="T82" fmla="*/ 23 w 83"/>
                <a:gd name="T83" fmla="*/ 79 h 138"/>
                <a:gd name="T84" fmla="*/ 29 w 83"/>
                <a:gd name="T85" fmla="*/ 67 h 138"/>
                <a:gd name="T86" fmla="*/ 35 w 83"/>
                <a:gd name="T87" fmla="*/ 61 h 138"/>
                <a:gd name="T88" fmla="*/ 35 w 83"/>
                <a:gd name="T89" fmla="*/ 49 h 138"/>
                <a:gd name="T90" fmla="*/ 35 w 83"/>
                <a:gd name="T91" fmla="*/ 34 h 138"/>
                <a:gd name="T92" fmla="*/ 35 w 83"/>
                <a:gd name="T93" fmla="*/ 34 h 138"/>
                <a:gd name="T94" fmla="*/ 23 w 83"/>
                <a:gd name="T95" fmla="*/ 37 h 138"/>
                <a:gd name="T96" fmla="*/ 11 w 83"/>
                <a:gd name="T97" fmla="*/ 49 h 138"/>
                <a:gd name="T98" fmla="*/ 6 w 83"/>
                <a:gd name="T99" fmla="*/ 61 h 138"/>
                <a:gd name="T100" fmla="*/ 0 w 83"/>
                <a:gd name="T101" fmla="*/ 73 h 138"/>
                <a:gd name="T102" fmla="*/ 0 w 83"/>
                <a:gd name="T103" fmla="*/ 67 h 138"/>
                <a:gd name="T104" fmla="*/ 0 w 83"/>
                <a:gd name="T105" fmla="*/ 61 h 138"/>
                <a:gd name="T106" fmla="*/ 11 w 83"/>
                <a:gd name="T107" fmla="*/ 49 h 138"/>
                <a:gd name="T108" fmla="*/ 17 w 83"/>
                <a:gd name="T109" fmla="*/ 34 h 138"/>
                <a:gd name="T110" fmla="*/ 29 w 83"/>
                <a:gd name="T111" fmla="*/ 30 h 138"/>
                <a:gd name="T112" fmla="*/ 35 w 83"/>
                <a:gd name="T113" fmla="*/ 24 h 138"/>
                <a:gd name="T114" fmla="*/ 35 w 83"/>
                <a:gd name="T115" fmla="*/ 12 h 138"/>
                <a:gd name="T116" fmla="*/ 35 w 83"/>
                <a:gd name="T117" fmla="*/ 6 h 138"/>
                <a:gd name="T118" fmla="*/ 35 w 83"/>
                <a:gd name="T119" fmla="*/ 0 h 1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"/>
                <a:gd name="T181" fmla="*/ 0 h 138"/>
                <a:gd name="T182" fmla="*/ 83 w 83"/>
                <a:gd name="T183" fmla="*/ 138 h 1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" h="138">
                  <a:moveTo>
                    <a:pt x="35" y="0"/>
                  </a:moveTo>
                  <a:lnTo>
                    <a:pt x="35" y="0"/>
                  </a:lnTo>
                  <a:lnTo>
                    <a:pt x="35" y="6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7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42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83" y="78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65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96"/>
                  </a:lnTo>
                  <a:lnTo>
                    <a:pt x="77" y="102"/>
                  </a:lnTo>
                  <a:lnTo>
                    <a:pt x="77" y="114"/>
                  </a:lnTo>
                  <a:lnTo>
                    <a:pt x="77" y="108"/>
                  </a:lnTo>
                  <a:lnTo>
                    <a:pt x="71" y="102"/>
                  </a:lnTo>
                  <a:lnTo>
                    <a:pt x="71" y="96"/>
                  </a:lnTo>
                  <a:lnTo>
                    <a:pt x="65" y="90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53" y="84"/>
                  </a:lnTo>
                  <a:lnTo>
                    <a:pt x="53" y="102"/>
                  </a:lnTo>
                  <a:lnTo>
                    <a:pt x="53" y="120"/>
                  </a:lnTo>
                  <a:lnTo>
                    <a:pt x="53" y="138"/>
                  </a:lnTo>
                  <a:lnTo>
                    <a:pt x="53" y="132"/>
                  </a:lnTo>
                  <a:lnTo>
                    <a:pt x="53" y="126"/>
                  </a:lnTo>
                  <a:lnTo>
                    <a:pt x="47" y="108"/>
                  </a:lnTo>
                  <a:lnTo>
                    <a:pt x="41" y="90"/>
                  </a:lnTo>
                  <a:lnTo>
                    <a:pt x="41" y="78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6"/>
                  </a:lnTo>
                  <a:lnTo>
                    <a:pt x="23" y="102"/>
                  </a:lnTo>
                  <a:lnTo>
                    <a:pt x="17" y="108"/>
                  </a:lnTo>
                  <a:lnTo>
                    <a:pt x="17" y="114"/>
                  </a:lnTo>
                  <a:lnTo>
                    <a:pt x="17" y="108"/>
                  </a:lnTo>
                  <a:lnTo>
                    <a:pt x="17" y="102"/>
                  </a:lnTo>
                  <a:lnTo>
                    <a:pt x="17" y="96"/>
                  </a:lnTo>
                  <a:lnTo>
                    <a:pt x="23" y="90"/>
                  </a:lnTo>
                  <a:lnTo>
                    <a:pt x="29" y="84"/>
                  </a:lnTo>
                  <a:lnTo>
                    <a:pt x="29" y="78"/>
                  </a:lnTo>
                  <a:lnTo>
                    <a:pt x="35" y="72"/>
                  </a:lnTo>
                  <a:lnTo>
                    <a:pt x="35" y="60"/>
                  </a:lnTo>
                  <a:lnTo>
                    <a:pt x="35" y="48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29" y="42"/>
                  </a:lnTo>
                  <a:lnTo>
                    <a:pt x="23" y="48"/>
                  </a:lnTo>
                  <a:lnTo>
                    <a:pt x="17" y="54"/>
                  </a:lnTo>
                  <a:lnTo>
                    <a:pt x="11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6" y="66"/>
                  </a:lnTo>
                  <a:lnTo>
                    <a:pt x="11" y="60"/>
                  </a:lnTo>
                  <a:lnTo>
                    <a:pt x="11" y="54"/>
                  </a:lnTo>
                  <a:lnTo>
                    <a:pt x="17" y="42"/>
                  </a:lnTo>
                  <a:lnTo>
                    <a:pt x="23" y="36"/>
                  </a:lnTo>
                  <a:lnTo>
                    <a:pt x="29" y="30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4" name="Freeform 211"/>
            <p:cNvSpPr>
              <a:spLocks/>
            </p:cNvSpPr>
            <p:nvPr/>
          </p:nvSpPr>
          <p:spPr bwMode="auto">
            <a:xfrm>
              <a:off x="5197" y="1554"/>
              <a:ext cx="102" cy="141"/>
            </a:xfrm>
            <a:custGeom>
              <a:avLst/>
              <a:gdLst>
                <a:gd name="T0" fmla="*/ 6 w 102"/>
                <a:gd name="T1" fmla="*/ 115 h 143"/>
                <a:gd name="T2" fmla="*/ 12 w 102"/>
                <a:gd name="T3" fmla="*/ 102 h 143"/>
                <a:gd name="T4" fmla="*/ 18 w 102"/>
                <a:gd name="T5" fmla="*/ 90 h 143"/>
                <a:gd name="T6" fmla="*/ 30 w 102"/>
                <a:gd name="T7" fmla="*/ 72 h 143"/>
                <a:gd name="T8" fmla="*/ 24 w 102"/>
                <a:gd name="T9" fmla="*/ 66 h 143"/>
                <a:gd name="T10" fmla="*/ 18 w 102"/>
                <a:gd name="T11" fmla="*/ 54 h 143"/>
                <a:gd name="T12" fmla="*/ 18 w 102"/>
                <a:gd name="T13" fmla="*/ 48 h 143"/>
                <a:gd name="T14" fmla="*/ 24 w 102"/>
                <a:gd name="T15" fmla="*/ 48 h 143"/>
                <a:gd name="T16" fmla="*/ 24 w 102"/>
                <a:gd name="T17" fmla="*/ 54 h 143"/>
                <a:gd name="T18" fmla="*/ 30 w 102"/>
                <a:gd name="T19" fmla="*/ 60 h 143"/>
                <a:gd name="T20" fmla="*/ 36 w 102"/>
                <a:gd name="T21" fmla="*/ 54 h 143"/>
                <a:gd name="T22" fmla="*/ 48 w 102"/>
                <a:gd name="T23" fmla="*/ 48 h 143"/>
                <a:gd name="T24" fmla="*/ 54 w 102"/>
                <a:gd name="T25" fmla="*/ 36 h 143"/>
                <a:gd name="T26" fmla="*/ 60 w 102"/>
                <a:gd name="T27" fmla="*/ 35 h 143"/>
                <a:gd name="T28" fmla="*/ 60 w 102"/>
                <a:gd name="T29" fmla="*/ 35 h 143"/>
                <a:gd name="T30" fmla="*/ 54 w 102"/>
                <a:gd name="T31" fmla="*/ 18 h 143"/>
                <a:gd name="T32" fmla="*/ 48 w 102"/>
                <a:gd name="T33" fmla="*/ 6 h 143"/>
                <a:gd name="T34" fmla="*/ 48 w 102"/>
                <a:gd name="T35" fmla="*/ 6 h 143"/>
                <a:gd name="T36" fmla="*/ 54 w 102"/>
                <a:gd name="T37" fmla="*/ 12 h 143"/>
                <a:gd name="T38" fmla="*/ 60 w 102"/>
                <a:gd name="T39" fmla="*/ 30 h 143"/>
                <a:gd name="T40" fmla="*/ 66 w 102"/>
                <a:gd name="T41" fmla="*/ 30 h 143"/>
                <a:gd name="T42" fmla="*/ 72 w 102"/>
                <a:gd name="T43" fmla="*/ 18 h 143"/>
                <a:gd name="T44" fmla="*/ 78 w 102"/>
                <a:gd name="T45" fmla="*/ 6 h 143"/>
                <a:gd name="T46" fmla="*/ 84 w 102"/>
                <a:gd name="T47" fmla="*/ 0 h 143"/>
                <a:gd name="T48" fmla="*/ 90 w 102"/>
                <a:gd name="T49" fmla="*/ 0 h 143"/>
                <a:gd name="T50" fmla="*/ 90 w 102"/>
                <a:gd name="T51" fmla="*/ 0 h 143"/>
                <a:gd name="T52" fmla="*/ 84 w 102"/>
                <a:gd name="T53" fmla="*/ 6 h 143"/>
                <a:gd name="T54" fmla="*/ 78 w 102"/>
                <a:gd name="T55" fmla="*/ 12 h 143"/>
                <a:gd name="T56" fmla="*/ 72 w 102"/>
                <a:gd name="T57" fmla="*/ 30 h 143"/>
                <a:gd name="T58" fmla="*/ 66 w 102"/>
                <a:gd name="T59" fmla="*/ 35 h 143"/>
                <a:gd name="T60" fmla="*/ 72 w 102"/>
                <a:gd name="T61" fmla="*/ 35 h 143"/>
                <a:gd name="T62" fmla="*/ 78 w 102"/>
                <a:gd name="T63" fmla="*/ 35 h 143"/>
                <a:gd name="T64" fmla="*/ 90 w 102"/>
                <a:gd name="T65" fmla="*/ 30 h 143"/>
                <a:gd name="T66" fmla="*/ 96 w 102"/>
                <a:gd name="T67" fmla="*/ 30 h 143"/>
                <a:gd name="T68" fmla="*/ 102 w 102"/>
                <a:gd name="T69" fmla="*/ 24 h 143"/>
                <a:gd name="T70" fmla="*/ 102 w 102"/>
                <a:gd name="T71" fmla="*/ 24 h 143"/>
                <a:gd name="T72" fmla="*/ 102 w 102"/>
                <a:gd name="T73" fmla="*/ 30 h 143"/>
                <a:gd name="T74" fmla="*/ 90 w 102"/>
                <a:gd name="T75" fmla="*/ 35 h 143"/>
                <a:gd name="T76" fmla="*/ 78 w 102"/>
                <a:gd name="T77" fmla="*/ 35 h 143"/>
                <a:gd name="T78" fmla="*/ 66 w 102"/>
                <a:gd name="T79" fmla="*/ 36 h 143"/>
                <a:gd name="T80" fmla="*/ 60 w 102"/>
                <a:gd name="T81" fmla="*/ 36 h 143"/>
                <a:gd name="T82" fmla="*/ 48 w 102"/>
                <a:gd name="T83" fmla="*/ 48 h 143"/>
                <a:gd name="T84" fmla="*/ 48 w 102"/>
                <a:gd name="T85" fmla="*/ 54 h 143"/>
                <a:gd name="T86" fmla="*/ 54 w 102"/>
                <a:gd name="T87" fmla="*/ 54 h 143"/>
                <a:gd name="T88" fmla="*/ 54 w 102"/>
                <a:gd name="T89" fmla="*/ 60 h 143"/>
                <a:gd name="T90" fmla="*/ 48 w 102"/>
                <a:gd name="T91" fmla="*/ 60 h 143"/>
                <a:gd name="T92" fmla="*/ 42 w 102"/>
                <a:gd name="T93" fmla="*/ 66 h 143"/>
                <a:gd name="T94" fmla="*/ 42 w 102"/>
                <a:gd name="T95" fmla="*/ 66 h 143"/>
                <a:gd name="T96" fmla="*/ 42 w 102"/>
                <a:gd name="T97" fmla="*/ 66 h 143"/>
                <a:gd name="T98" fmla="*/ 36 w 102"/>
                <a:gd name="T99" fmla="*/ 78 h 143"/>
                <a:gd name="T100" fmla="*/ 24 w 102"/>
                <a:gd name="T101" fmla="*/ 96 h 143"/>
                <a:gd name="T102" fmla="*/ 18 w 102"/>
                <a:gd name="T103" fmla="*/ 105 h 143"/>
                <a:gd name="T104" fmla="*/ 18 w 102"/>
                <a:gd name="T105" fmla="*/ 109 h 143"/>
                <a:gd name="T106" fmla="*/ 18 w 102"/>
                <a:gd name="T107" fmla="*/ 115 h 143"/>
                <a:gd name="T108" fmla="*/ 12 w 102"/>
                <a:gd name="T109" fmla="*/ 115 h 143"/>
                <a:gd name="T110" fmla="*/ 6 w 102"/>
                <a:gd name="T111" fmla="*/ 121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"/>
                <a:gd name="T169" fmla="*/ 0 h 143"/>
                <a:gd name="T170" fmla="*/ 102 w 102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" h="143">
                  <a:moveTo>
                    <a:pt x="0" y="143"/>
                  </a:moveTo>
                  <a:lnTo>
                    <a:pt x="6" y="137"/>
                  </a:lnTo>
                  <a:lnTo>
                    <a:pt x="12" y="125"/>
                  </a:lnTo>
                  <a:lnTo>
                    <a:pt x="12" y="119"/>
                  </a:lnTo>
                  <a:lnTo>
                    <a:pt x="18" y="107"/>
                  </a:lnTo>
                  <a:lnTo>
                    <a:pt x="18" y="101"/>
                  </a:lnTo>
                  <a:lnTo>
                    <a:pt x="24" y="95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18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36" y="65"/>
                  </a:lnTo>
                  <a:lnTo>
                    <a:pt x="42" y="59"/>
                  </a:lnTo>
                  <a:lnTo>
                    <a:pt x="48" y="59"/>
                  </a:lnTo>
                  <a:lnTo>
                    <a:pt x="48" y="53"/>
                  </a:lnTo>
                  <a:lnTo>
                    <a:pt x="54" y="47"/>
                  </a:lnTo>
                  <a:lnTo>
                    <a:pt x="54" y="41"/>
                  </a:lnTo>
                  <a:lnTo>
                    <a:pt x="60" y="41"/>
                  </a:lnTo>
                  <a:lnTo>
                    <a:pt x="60" y="35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8"/>
                  </a:lnTo>
                  <a:lnTo>
                    <a:pt x="60" y="30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66" y="35"/>
                  </a:lnTo>
                  <a:lnTo>
                    <a:pt x="72" y="35"/>
                  </a:lnTo>
                  <a:lnTo>
                    <a:pt x="78" y="35"/>
                  </a:lnTo>
                  <a:lnTo>
                    <a:pt x="84" y="35"/>
                  </a:lnTo>
                  <a:lnTo>
                    <a:pt x="90" y="30"/>
                  </a:lnTo>
                  <a:lnTo>
                    <a:pt x="96" y="30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84" y="41"/>
                  </a:lnTo>
                  <a:lnTo>
                    <a:pt x="78" y="41"/>
                  </a:lnTo>
                  <a:lnTo>
                    <a:pt x="72" y="41"/>
                  </a:lnTo>
                  <a:lnTo>
                    <a:pt x="66" y="47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65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8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30" y="101"/>
                  </a:lnTo>
                  <a:lnTo>
                    <a:pt x="24" y="107"/>
                  </a:lnTo>
                  <a:lnTo>
                    <a:pt x="24" y="113"/>
                  </a:lnTo>
                  <a:lnTo>
                    <a:pt x="18" y="125"/>
                  </a:lnTo>
                  <a:lnTo>
                    <a:pt x="18" y="131"/>
                  </a:lnTo>
                  <a:lnTo>
                    <a:pt x="18" y="137"/>
                  </a:lnTo>
                  <a:lnTo>
                    <a:pt x="12" y="137"/>
                  </a:lnTo>
                  <a:lnTo>
                    <a:pt x="6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5" name="Freeform 212"/>
            <p:cNvSpPr>
              <a:spLocks/>
            </p:cNvSpPr>
            <p:nvPr/>
          </p:nvSpPr>
          <p:spPr bwMode="auto">
            <a:xfrm>
              <a:off x="5050" y="1782"/>
              <a:ext cx="66" cy="113"/>
            </a:xfrm>
            <a:custGeom>
              <a:avLst/>
              <a:gdLst>
                <a:gd name="T0" fmla="*/ 48 w 66"/>
                <a:gd name="T1" fmla="*/ 6 h 113"/>
                <a:gd name="T2" fmla="*/ 36 w 66"/>
                <a:gd name="T3" fmla="*/ 24 h 113"/>
                <a:gd name="T4" fmla="*/ 36 w 66"/>
                <a:gd name="T5" fmla="*/ 24 h 113"/>
                <a:gd name="T6" fmla="*/ 24 w 66"/>
                <a:gd name="T7" fmla="*/ 30 h 113"/>
                <a:gd name="T8" fmla="*/ 12 w 66"/>
                <a:gd name="T9" fmla="*/ 36 h 113"/>
                <a:gd name="T10" fmla="*/ 6 w 66"/>
                <a:gd name="T11" fmla="*/ 42 h 113"/>
                <a:gd name="T12" fmla="*/ 0 w 66"/>
                <a:gd name="T13" fmla="*/ 42 h 113"/>
                <a:gd name="T14" fmla="*/ 0 w 66"/>
                <a:gd name="T15" fmla="*/ 48 h 113"/>
                <a:gd name="T16" fmla="*/ 6 w 66"/>
                <a:gd name="T17" fmla="*/ 42 h 113"/>
                <a:gd name="T18" fmla="*/ 12 w 66"/>
                <a:gd name="T19" fmla="*/ 36 h 113"/>
                <a:gd name="T20" fmla="*/ 24 w 66"/>
                <a:gd name="T21" fmla="*/ 36 h 113"/>
                <a:gd name="T22" fmla="*/ 30 w 66"/>
                <a:gd name="T23" fmla="*/ 30 h 113"/>
                <a:gd name="T24" fmla="*/ 36 w 66"/>
                <a:gd name="T25" fmla="*/ 36 h 113"/>
                <a:gd name="T26" fmla="*/ 30 w 66"/>
                <a:gd name="T27" fmla="*/ 48 h 113"/>
                <a:gd name="T28" fmla="*/ 24 w 66"/>
                <a:gd name="T29" fmla="*/ 60 h 113"/>
                <a:gd name="T30" fmla="*/ 18 w 66"/>
                <a:gd name="T31" fmla="*/ 66 h 113"/>
                <a:gd name="T32" fmla="*/ 12 w 66"/>
                <a:gd name="T33" fmla="*/ 72 h 113"/>
                <a:gd name="T34" fmla="*/ 6 w 66"/>
                <a:gd name="T35" fmla="*/ 78 h 113"/>
                <a:gd name="T36" fmla="*/ 6 w 66"/>
                <a:gd name="T37" fmla="*/ 84 h 113"/>
                <a:gd name="T38" fmla="*/ 6 w 66"/>
                <a:gd name="T39" fmla="*/ 84 h 113"/>
                <a:gd name="T40" fmla="*/ 6 w 66"/>
                <a:gd name="T41" fmla="*/ 84 h 113"/>
                <a:gd name="T42" fmla="*/ 12 w 66"/>
                <a:gd name="T43" fmla="*/ 78 h 113"/>
                <a:gd name="T44" fmla="*/ 24 w 66"/>
                <a:gd name="T45" fmla="*/ 72 h 113"/>
                <a:gd name="T46" fmla="*/ 30 w 66"/>
                <a:gd name="T47" fmla="*/ 66 h 113"/>
                <a:gd name="T48" fmla="*/ 30 w 66"/>
                <a:gd name="T49" fmla="*/ 72 h 113"/>
                <a:gd name="T50" fmla="*/ 30 w 66"/>
                <a:gd name="T51" fmla="*/ 101 h 113"/>
                <a:gd name="T52" fmla="*/ 36 w 66"/>
                <a:gd name="T53" fmla="*/ 113 h 113"/>
                <a:gd name="T54" fmla="*/ 36 w 66"/>
                <a:gd name="T55" fmla="*/ 113 h 113"/>
                <a:gd name="T56" fmla="*/ 36 w 66"/>
                <a:gd name="T57" fmla="*/ 101 h 113"/>
                <a:gd name="T58" fmla="*/ 36 w 66"/>
                <a:gd name="T59" fmla="*/ 66 h 113"/>
                <a:gd name="T60" fmla="*/ 36 w 66"/>
                <a:gd name="T61" fmla="*/ 54 h 113"/>
                <a:gd name="T62" fmla="*/ 36 w 66"/>
                <a:gd name="T63" fmla="*/ 60 h 113"/>
                <a:gd name="T64" fmla="*/ 42 w 66"/>
                <a:gd name="T65" fmla="*/ 66 h 113"/>
                <a:gd name="T66" fmla="*/ 48 w 66"/>
                <a:gd name="T67" fmla="*/ 72 h 113"/>
                <a:gd name="T68" fmla="*/ 54 w 66"/>
                <a:gd name="T69" fmla="*/ 78 h 113"/>
                <a:gd name="T70" fmla="*/ 60 w 66"/>
                <a:gd name="T71" fmla="*/ 84 h 113"/>
                <a:gd name="T72" fmla="*/ 66 w 66"/>
                <a:gd name="T73" fmla="*/ 84 h 113"/>
                <a:gd name="T74" fmla="*/ 60 w 66"/>
                <a:gd name="T75" fmla="*/ 84 h 113"/>
                <a:gd name="T76" fmla="*/ 54 w 66"/>
                <a:gd name="T77" fmla="*/ 78 h 113"/>
                <a:gd name="T78" fmla="*/ 48 w 66"/>
                <a:gd name="T79" fmla="*/ 72 h 113"/>
                <a:gd name="T80" fmla="*/ 48 w 66"/>
                <a:gd name="T81" fmla="*/ 60 h 113"/>
                <a:gd name="T82" fmla="*/ 42 w 66"/>
                <a:gd name="T83" fmla="*/ 54 h 113"/>
                <a:gd name="T84" fmla="*/ 42 w 66"/>
                <a:gd name="T85" fmla="*/ 48 h 113"/>
                <a:gd name="T86" fmla="*/ 42 w 66"/>
                <a:gd name="T87" fmla="*/ 36 h 113"/>
                <a:gd name="T88" fmla="*/ 42 w 66"/>
                <a:gd name="T89" fmla="*/ 30 h 113"/>
                <a:gd name="T90" fmla="*/ 48 w 66"/>
                <a:gd name="T91" fmla="*/ 30 h 113"/>
                <a:gd name="T92" fmla="*/ 48 w 66"/>
                <a:gd name="T93" fmla="*/ 36 h 113"/>
                <a:gd name="T94" fmla="*/ 54 w 66"/>
                <a:gd name="T95" fmla="*/ 42 h 113"/>
                <a:gd name="T96" fmla="*/ 60 w 66"/>
                <a:gd name="T97" fmla="*/ 48 h 113"/>
                <a:gd name="T98" fmla="*/ 66 w 66"/>
                <a:gd name="T99" fmla="*/ 48 h 113"/>
                <a:gd name="T100" fmla="*/ 66 w 66"/>
                <a:gd name="T101" fmla="*/ 54 h 113"/>
                <a:gd name="T102" fmla="*/ 66 w 66"/>
                <a:gd name="T103" fmla="*/ 48 h 113"/>
                <a:gd name="T104" fmla="*/ 60 w 66"/>
                <a:gd name="T105" fmla="*/ 36 h 113"/>
                <a:gd name="T106" fmla="*/ 48 w 66"/>
                <a:gd name="T107" fmla="*/ 30 h 113"/>
                <a:gd name="T108" fmla="*/ 48 w 66"/>
                <a:gd name="T109" fmla="*/ 24 h 113"/>
                <a:gd name="T110" fmla="*/ 48 w 66"/>
                <a:gd name="T111" fmla="*/ 12 h 113"/>
                <a:gd name="T112" fmla="*/ 54 w 66"/>
                <a:gd name="T113" fmla="*/ 6 h 113"/>
                <a:gd name="T114" fmla="*/ 48 w 66"/>
                <a:gd name="T115" fmla="*/ 0 h 1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113"/>
                <a:gd name="T176" fmla="*/ 66 w 66"/>
                <a:gd name="T177" fmla="*/ 113 h 1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113">
                  <a:moveTo>
                    <a:pt x="48" y="6"/>
                  </a:moveTo>
                  <a:lnTo>
                    <a:pt x="48" y="6"/>
                  </a:lnTo>
                  <a:lnTo>
                    <a:pt x="42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2" y="78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90"/>
                  </a:lnTo>
                  <a:lnTo>
                    <a:pt x="30" y="101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4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6" name="Freeform 213"/>
            <p:cNvSpPr>
              <a:spLocks/>
            </p:cNvSpPr>
            <p:nvPr/>
          </p:nvSpPr>
          <p:spPr bwMode="auto">
            <a:xfrm>
              <a:off x="5283" y="1732"/>
              <a:ext cx="131" cy="102"/>
            </a:xfrm>
            <a:custGeom>
              <a:avLst/>
              <a:gdLst>
                <a:gd name="T0" fmla="*/ 6 w 131"/>
                <a:gd name="T1" fmla="*/ 12 h 102"/>
                <a:gd name="T2" fmla="*/ 12 w 131"/>
                <a:gd name="T3" fmla="*/ 18 h 102"/>
                <a:gd name="T4" fmla="*/ 24 w 131"/>
                <a:gd name="T5" fmla="*/ 24 h 102"/>
                <a:gd name="T6" fmla="*/ 30 w 131"/>
                <a:gd name="T7" fmla="*/ 24 h 102"/>
                <a:gd name="T8" fmla="*/ 30 w 131"/>
                <a:gd name="T9" fmla="*/ 48 h 102"/>
                <a:gd name="T10" fmla="*/ 36 w 131"/>
                <a:gd name="T11" fmla="*/ 66 h 102"/>
                <a:gd name="T12" fmla="*/ 36 w 131"/>
                <a:gd name="T13" fmla="*/ 60 h 102"/>
                <a:gd name="T14" fmla="*/ 36 w 131"/>
                <a:gd name="T15" fmla="*/ 36 h 102"/>
                <a:gd name="T16" fmla="*/ 42 w 131"/>
                <a:gd name="T17" fmla="*/ 30 h 102"/>
                <a:gd name="T18" fmla="*/ 53 w 131"/>
                <a:gd name="T19" fmla="*/ 42 h 102"/>
                <a:gd name="T20" fmla="*/ 59 w 131"/>
                <a:gd name="T21" fmla="*/ 48 h 102"/>
                <a:gd name="T22" fmla="*/ 71 w 131"/>
                <a:gd name="T23" fmla="*/ 90 h 102"/>
                <a:gd name="T24" fmla="*/ 77 w 131"/>
                <a:gd name="T25" fmla="*/ 102 h 102"/>
                <a:gd name="T26" fmla="*/ 71 w 131"/>
                <a:gd name="T27" fmla="*/ 84 h 102"/>
                <a:gd name="T28" fmla="*/ 65 w 131"/>
                <a:gd name="T29" fmla="*/ 54 h 102"/>
                <a:gd name="T30" fmla="*/ 89 w 131"/>
                <a:gd name="T31" fmla="*/ 66 h 102"/>
                <a:gd name="T32" fmla="*/ 119 w 131"/>
                <a:gd name="T33" fmla="*/ 84 h 102"/>
                <a:gd name="T34" fmla="*/ 131 w 131"/>
                <a:gd name="T35" fmla="*/ 90 h 102"/>
                <a:gd name="T36" fmla="*/ 125 w 131"/>
                <a:gd name="T37" fmla="*/ 84 h 102"/>
                <a:gd name="T38" fmla="*/ 107 w 131"/>
                <a:gd name="T39" fmla="*/ 72 h 102"/>
                <a:gd name="T40" fmla="*/ 83 w 131"/>
                <a:gd name="T41" fmla="*/ 54 h 102"/>
                <a:gd name="T42" fmla="*/ 65 w 131"/>
                <a:gd name="T43" fmla="*/ 48 h 102"/>
                <a:gd name="T44" fmla="*/ 77 w 131"/>
                <a:gd name="T45" fmla="*/ 42 h 102"/>
                <a:gd name="T46" fmla="*/ 95 w 131"/>
                <a:gd name="T47" fmla="*/ 42 h 102"/>
                <a:gd name="T48" fmla="*/ 119 w 131"/>
                <a:gd name="T49" fmla="*/ 42 h 102"/>
                <a:gd name="T50" fmla="*/ 131 w 131"/>
                <a:gd name="T51" fmla="*/ 42 h 102"/>
                <a:gd name="T52" fmla="*/ 125 w 131"/>
                <a:gd name="T53" fmla="*/ 36 h 102"/>
                <a:gd name="T54" fmla="*/ 107 w 131"/>
                <a:gd name="T55" fmla="*/ 36 h 102"/>
                <a:gd name="T56" fmla="*/ 77 w 131"/>
                <a:gd name="T57" fmla="*/ 36 h 102"/>
                <a:gd name="T58" fmla="*/ 65 w 131"/>
                <a:gd name="T59" fmla="*/ 36 h 102"/>
                <a:gd name="T60" fmla="*/ 53 w 131"/>
                <a:gd name="T61" fmla="*/ 30 h 102"/>
                <a:gd name="T62" fmla="*/ 48 w 131"/>
                <a:gd name="T63" fmla="*/ 24 h 102"/>
                <a:gd name="T64" fmla="*/ 53 w 131"/>
                <a:gd name="T65" fmla="*/ 18 h 102"/>
                <a:gd name="T66" fmla="*/ 71 w 131"/>
                <a:gd name="T67" fmla="*/ 6 h 102"/>
                <a:gd name="T68" fmla="*/ 83 w 131"/>
                <a:gd name="T69" fmla="*/ 0 h 102"/>
                <a:gd name="T70" fmla="*/ 83 w 131"/>
                <a:gd name="T71" fmla="*/ 0 h 102"/>
                <a:gd name="T72" fmla="*/ 65 w 131"/>
                <a:gd name="T73" fmla="*/ 6 h 102"/>
                <a:gd name="T74" fmla="*/ 48 w 131"/>
                <a:gd name="T75" fmla="*/ 12 h 102"/>
                <a:gd name="T76" fmla="*/ 42 w 131"/>
                <a:gd name="T77" fmla="*/ 18 h 102"/>
                <a:gd name="T78" fmla="*/ 30 w 131"/>
                <a:gd name="T79" fmla="*/ 18 h 102"/>
                <a:gd name="T80" fmla="*/ 18 w 131"/>
                <a:gd name="T81" fmla="*/ 12 h 102"/>
                <a:gd name="T82" fmla="*/ 6 w 131"/>
                <a:gd name="T83" fmla="*/ 6 h 102"/>
                <a:gd name="T84" fmla="*/ 0 w 131"/>
                <a:gd name="T85" fmla="*/ 6 h 1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"/>
                <a:gd name="T130" fmla="*/ 0 h 102"/>
                <a:gd name="T131" fmla="*/ 131 w 131"/>
                <a:gd name="T132" fmla="*/ 102 h 1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" h="102">
                  <a:moveTo>
                    <a:pt x="0" y="6"/>
                  </a:move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6"/>
                  </a:lnTo>
                  <a:lnTo>
                    <a:pt x="53" y="42"/>
                  </a:lnTo>
                  <a:lnTo>
                    <a:pt x="59" y="48"/>
                  </a:lnTo>
                  <a:lnTo>
                    <a:pt x="59" y="60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102"/>
                  </a:lnTo>
                  <a:lnTo>
                    <a:pt x="77" y="102"/>
                  </a:lnTo>
                  <a:lnTo>
                    <a:pt x="71" y="96"/>
                  </a:lnTo>
                  <a:lnTo>
                    <a:pt x="71" y="90"/>
                  </a:lnTo>
                  <a:lnTo>
                    <a:pt x="71" y="84"/>
                  </a:lnTo>
                  <a:lnTo>
                    <a:pt x="71" y="72"/>
                  </a:lnTo>
                  <a:lnTo>
                    <a:pt x="65" y="60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83" y="60"/>
                  </a:lnTo>
                  <a:lnTo>
                    <a:pt x="89" y="66"/>
                  </a:lnTo>
                  <a:lnTo>
                    <a:pt x="101" y="72"/>
                  </a:lnTo>
                  <a:lnTo>
                    <a:pt x="113" y="78"/>
                  </a:lnTo>
                  <a:lnTo>
                    <a:pt x="119" y="84"/>
                  </a:lnTo>
                  <a:lnTo>
                    <a:pt x="125" y="84"/>
                  </a:lnTo>
                  <a:lnTo>
                    <a:pt x="131" y="90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5" y="78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66"/>
                  </a:lnTo>
                  <a:lnTo>
                    <a:pt x="89" y="60"/>
                  </a:lnTo>
                  <a:lnTo>
                    <a:pt x="83" y="54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7" y="42"/>
                  </a:lnTo>
                  <a:lnTo>
                    <a:pt x="119" y="42"/>
                  </a:lnTo>
                  <a:lnTo>
                    <a:pt x="125" y="42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6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95" y="36"/>
                  </a:lnTo>
                  <a:lnTo>
                    <a:pt x="89" y="36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3" y="18"/>
                  </a:lnTo>
                  <a:lnTo>
                    <a:pt x="59" y="12"/>
                  </a:lnTo>
                  <a:lnTo>
                    <a:pt x="65" y="12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6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7" name="Freeform 214"/>
            <p:cNvSpPr>
              <a:spLocks/>
            </p:cNvSpPr>
            <p:nvPr/>
          </p:nvSpPr>
          <p:spPr bwMode="auto">
            <a:xfrm>
              <a:off x="4568" y="1953"/>
              <a:ext cx="329" cy="329"/>
            </a:xfrm>
            <a:custGeom>
              <a:avLst/>
              <a:gdLst>
                <a:gd name="T0" fmla="*/ 132 w 329"/>
                <a:gd name="T1" fmla="*/ 72 h 329"/>
                <a:gd name="T2" fmla="*/ 90 w 329"/>
                <a:gd name="T3" fmla="*/ 48 h 329"/>
                <a:gd name="T4" fmla="*/ 36 w 329"/>
                <a:gd name="T5" fmla="*/ 36 h 329"/>
                <a:gd name="T6" fmla="*/ 18 w 329"/>
                <a:gd name="T7" fmla="*/ 30 h 329"/>
                <a:gd name="T8" fmla="*/ 30 w 329"/>
                <a:gd name="T9" fmla="*/ 72 h 329"/>
                <a:gd name="T10" fmla="*/ 48 w 329"/>
                <a:gd name="T11" fmla="*/ 114 h 329"/>
                <a:gd name="T12" fmla="*/ 90 w 329"/>
                <a:gd name="T13" fmla="*/ 138 h 329"/>
                <a:gd name="T14" fmla="*/ 120 w 329"/>
                <a:gd name="T15" fmla="*/ 156 h 329"/>
                <a:gd name="T16" fmla="*/ 108 w 329"/>
                <a:gd name="T17" fmla="*/ 162 h 329"/>
                <a:gd name="T18" fmla="*/ 84 w 329"/>
                <a:gd name="T19" fmla="*/ 156 h 329"/>
                <a:gd name="T20" fmla="*/ 48 w 329"/>
                <a:gd name="T21" fmla="*/ 174 h 329"/>
                <a:gd name="T22" fmla="*/ 24 w 329"/>
                <a:gd name="T23" fmla="*/ 204 h 329"/>
                <a:gd name="T24" fmla="*/ 0 w 329"/>
                <a:gd name="T25" fmla="*/ 215 h 329"/>
                <a:gd name="T26" fmla="*/ 6 w 329"/>
                <a:gd name="T27" fmla="*/ 227 h 329"/>
                <a:gd name="T28" fmla="*/ 24 w 329"/>
                <a:gd name="T29" fmla="*/ 233 h 329"/>
                <a:gd name="T30" fmla="*/ 66 w 329"/>
                <a:gd name="T31" fmla="*/ 239 h 329"/>
                <a:gd name="T32" fmla="*/ 114 w 329"/>
                <a:gd name="T33" fmla="*/ 215 h 329"/>
                <a:gd name="T34" fmla="*/ 120 w 329"/>
                <a:gd name="T35" fmla="*/ 192 h 329"/>
                <a:gd name="T36" fmla="*/ 137 w 329"/>
                <a:gd name="T37" fmla="*/ 174 h 329"/>
                <a:gd name="T38" fmla="*/ 143 w 329"/>
                <a:gd name="T39" fmla="*/ 180 h 329"/>
                <a:gd name="T40" fmla="*/ 132 w 329"/>
                <a:gd name="T41" fmla="*/ 209 h 329"/>
                <a:gd name="T42" fmla="*/ 120 w 329"/>
                <a:gd name="T43" fmla="*/ 215 h 329"/>
                <a:gd name="T44" fmla="*/ 102 w 329"/>
                <a:gd name="T45" fmla="*/ 233 h 329"/>
                <a:gd name="T46" fmla="*/ 90 w 329"/>
                <a:gd name="T47" fmla="*/ 269 h 329"/>
                <a:gd name="T48" fmla="*/ 96 w 329"/>
                <a:gd name="T49" fmla="*/ 293 h 329"/>
                <a:gd name="T50" fmla="*/ 90 w 329"/>
                <a:gd name="T51" fmla="*/ 329 h 329"/>
                <a:gd name="T52" fmla="*/ 120 w 329"/>
                <a:gd name="T53" fmla="*/ 323 h 329"/>
                <a:gd name="T54" fmla="*/ 161 w 329"/>
                <a:gd name="T55" fmla="*/ 293 h 329"/>
                <a:gd name="T56" fmla="*/ 179 w 329"/>
                <a:gd name="T57" fmla="*/ 251 h 329"/>
                <a:gd name="T58" fmla="*/ 167 w 329"/>
                <a:gd name="T59" fmla="*/ 209 h 329"/>
                <a:gd name="T60" fmla="*/ 167 w 329"/>
                <a:gd name="T61" fmla="*/ 186 h 329"/>
                <a:gd name="T62" fmla="*/ 179 w 329"/>
                <a:gd name="T63" fmla="*/ 209 h 329"/>
                <a:gd name="T64" fmla="*/ 191 w 329"/>
                <a:gd name="T65" fmla="*/ 251 h 329"/>
                <a:gd name="T66" fmla="*/ 227 w 329"/>
                <a:gd name="T67" fmla="*/ 275 h 329"/>
                <a:gd name="T68" fmla="*/ 269 w 329"/>
                <a:gd name="T69" fmla="*/ 293 h 329"/>
                <a:gd name="T70" fmla="*/ 287 w 329"/>
                <a:gd name="T71" fmla="*/ 269 h 329"/>
                <a:gd name="T72" fmla="*/ 245 w 329"/>
                <a:gd name="T73" fmla="*/ 204 h 329"/>
                <a:gd name="T74" fmla="*/ 221 w 329"/>
                <a:gd name="T75" fmla="*/ 198 h 329"/>
                <a:gd name="T76" fmla="*/ 215 w 329"/>
                <a:gd name="T77" fmla="*/ 186 h 329"/>
                <a:gd name="T78" fmla="*/ 251 w 329"/>
                <a:gd name="T79" fmla="*/ 198 h 329"/>
                <a:gd name="T80" fmla="*/ 293 w 329"/>
                <a:gd name="T81" fmla="*/ 192 h 329"/>
                <a:gd name="T82" fmla="*/ 323 w 329"/>
                <a:gd name="T83" fmla="*/ 186 h 329"/>
                <a:gd name="T84" fmla="*/ 317 w 329"/>
                <a:gd name="T85" fmla="*/ 174 h 329"/>
                <a:gd name="T86" fmla="*/ 293 w 329"/>
                <a:gd name="T87" fmla="*/ 150 h 329"/>
                <a:gd name="T88" fmla="*/ 257 w 329"/>
                <a:gd name="T89" fmla="*/ 126 h 329"/>
                <a:gd name="T90" fmla="*/ 215 w 329"/>
                <a:gd name="T91" fmla="*/ 126 h 329"/>
                <a:gd name="T92" fmla="*/ 203 w 329"/>
                <a:gd name="T93" fmla="*/ 138 h 329"/>
                <a:gd name="T94" fmla="*/ 197 w 329"/>
                <a:gd name="T95" fmla="*/ 126 h 329"/>
                <a:gd name="T96" fmla="*/ 209 w 329"/>
                <a:gd name="T97" fmla="*/ 120 h 329"/>
                <a:gd name="T98" fmla="*/ 227 w 329"/>
                <a:gd name="T99" fmla="*/ 114 h 329"/>
                <a:gd name="T100" fmla="*/ 245 w 329"/>
                <a:gd name="T101" fmla="*/ 60 h 329"/>
                <a:gd name="T102" fmla="*/ 233 w 329"/>
                <a:gd name="T103" fmla="*/ 6 h 329"/>
                <a:gd name="T104" fmla="*/ 215 w 329"/>
                <a:gd name="T105" fmla="*/ 24 h 329"/>
                <a:gd name="T106" fmla="*/ 179 w 329"/>
                <a:gd name="T107" fmla="*/ 36 h 329"/>
                <a:gd name="T108" fmla="*/ 149 w 329"/>
                <a:gd name="T109" fmla="*/ 90 h 329"/>
                <a:gd name="T110" fmla="*/ 143 w 329"/>
                <a:gd name="T111" fmla="*/ 120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9"/>
                <a:gd name="T169" fmla="*/ 0 h 329"/>
                <a:gd name="T170" fmla="*/ 329 w 329"/>
                <a:gd name="T171" fmla="*/ 329 h 3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9" h="329">
                  <a:moveTo>
                    <a:pt x="143" y="120"/>
                  </a:moveTo>
                  <a:lnTo>
                    <a:pt x="143" y="108"/>
                  </a:lnTo>
                  <a:lnTo>
                    <a:pt x="137" y="96"/>
                  </a:lnTo>
                  <a:lnTo>
                    <a:pt x="132" y="84"/>
                  </a:lnTo>
                  <a:lnTo>
                    <a:pt x="132" y="72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54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48"/>
                  </a:lnTo>
                  <a:lnTo>
                    <a:pt x="66" y="42"/>
                  </a:lnTo>
                  <a:lnTo>
                    <a:pt x="54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30" y="60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36" y="90"/>
                  </a:lnTo>
                  <a:lnTo>
                    <a:pt x="42" y="96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72" y="132"/>
                  </a:lnTo>
                  <a:lnTo>
                    <a:pt x="84" y="138"/>
                  </a:lnTo>
                  <a:lnTo>
                    <a:pt x="90" y="138"/>
                  </a:lnTo>
                  <a:lnTo>
                    <a:pt x="96" y="138"/>
                  </a:lnTo>
                  <a:lnTo>
                    <a:pt x="102" y="144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20" y="156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4" y="156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54" y="168"/>
                  </a:lnTo>
                  <a:lnTo>
                    <a:pt x="48" y="174"/>
                  </a:lnTo>
                  <a:lnTo>
                    <a:pt x="42" y="180"/>
                  </a:lnTo>
                  <a:lnTo>
                    <a:pt x="42" y="186"/>
                  </a:lnTo>
                  <a:lnTo>
                    <a:pt x="36" y="192"/>
                  </a:lnTo>
                  <a:lnTo>
                    <a:pt x="30" y="198"/>
                  </a:lnTo>
                  <a:lnTo>
                    <a:pt x="24" y="204"/>
                  </a:lnTo>
                  <a:lnTo>
                    <a:pt x="18" y="204"/>
                  </a:lnTo>
                  <a:lnTo>
                    <a:pt x="18" y="209"/>
                  </a:lnTo>
                  <a:lnTo>
                    <a:pt x="12" y="215"/>
                  </a:lnTo>
                  <a:lnTo>
                    <a:pt x="6" y="215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6" y="227"/>
                  </a:lnTo>
                  <a:lnTo>
                    <a:pt x="12" y="233"/>
                  </a:lnTo>
                  <a:lnTo>
                    <a:pt x="18" y="233"/>
                  </a:lnTo>
                  <a:lnTo>
                    <a:pt x="24" y="233"/>
                  </a:lnTo>
                  <a:lnTo>
                    <a:pt x="30" y="239"/>
                  </a:lnTo>
                  <a:lnTo>
                    <a:pt x="36" y="239"/>
                  </a:lnTo>
                  <a:lnTo>
                    <a:pt x="48" y="239"/>
                  </a:lnTo>
                  <a:lnTo>
                    <a:pt x="54" y="245"/>
                  </a:lnTo>
                  <a:lnTo>
                    <a:pt x="66" y="239"/>
                  </a:lnTo>
                  <a:lnTo>
                    <a:pt x="78" y="239"/>
                  </a:lnTo>
                  <a:lnTo>
                    <a:pt x="84" y="239"/>
                  </a:lnTo>
                  <a:lnTo>
                    <a:pt x="96" y="233"/>
                  </a:lnTo>
                  <a:lnTo>
                    <a:pt x="102" y="221"/>
                  </a:lnTo>
                  <a:lnTo>
                    <a:pt x="114" y="215"/>
                  </a:lnTo>
                  <a:lnTo>
                    <a:pt x="114" y="209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0" y="192"/>
                  </a:lnTo>
                  <a:lnTo>
                    <a:pt x="126" y="186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37" y="168"/>
                  </a:lnTo>
                  <a:lnTo>
                    <a:pt x="143" y="168"/>
                  </a:lnTo>
                  <a:lnTo>
                    <a:pt x="143" y="174"/>
                  </a:lnTo>
                  <a:lnTo>
                    <a:pt x="143" y="180"/>
                  </a:lnTo>
                  <a:lnTo>
                    <a:pt x="149" y="186"/>
                  </a:lnTo>
                  <a:lnTo>
                    <a:pt x="143" y="192"/>
                  </a:lnTo>
                  <a:lnTo>
                    <a:pt x="143" y="198"/>
                  </a:lnTo>
                  <a:lnTo>
                    <a:pt x="137" y="204"/>
                  </a:lnTo>
                  <a:lnTo>
                    <a:pt x="132" y="209"/>
                  </a:lnTo>
                  <a:lnTo>
                    <a:pt x="126" y="209"/>
                  </a:lnTo>
                  <a:lnTo>
                    <a:pt x="120" y="215"/>
                  </a:lnTo>
                  <a:lnTo>
                    <a:pt x="114" y="215"/>
                  </a:lnTo>
                  <a:lnTo>
                    <a:pt x="114" y="221"/>
                  </a:lnTo>
                  <a:lnTo>
                    <a:pt x="108" y="227"/>
                  </a:lnTo>
                  <a:lnTo>
                    <a:pt x="102" y="233"/>
                  </a:lnTo>
                  <a:lnTo>
                    <a:pt x="102" y="239"/>
                  </a:lnTo>
                  <a:lnTo>
                    <a:pt x="96" y="245"/>
                  </a:lnTo>
                  <a:lnTo>
                    <a:pt x="96" y="251"/>
                  </a:lnTo>
                  <a:lnTo>
                    <a:pt x="90" y="263"/>
                  </a:lnTo>
                  <a:lnTo>
                    <a:pt x="90" y="269"/>
                  </a:lnTo>
                  <a:lnTo>
                    <a:pt x="90" y="275"/>
                  </a:lnTo>
                  <a:lnTo>
                    <a:pt x="90" y="281"/>
                  </a:lnTo>
                  <a:lnTo>
                    <a:pt x="96" y="287"/>
                  </a:lnTo>
                  <a:lnTo>
                    <a:pt x="96" y="293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90" y="317"/>
                  </a:lnTo>
                  <a:lnTo>
                    <a:pt x="90" y="323"/>
                  </a:lnTo>
                  <a:lnTo>
                    <a:pt x="90" y="329"/>
                  </a:lnTo>
                  <a:lnTo>
                    <a:pt x="96" y="329"/>
                  </a:lnTo>
                  <a:lnTo>
                    <a:pt x="108" y="323"/>
                  </a:lnTo>
                  <a:lnTo>
                    <a:pt x="120" y="323"/>
                  </a:lnTo>
                  <a:lnTo>
                    <a:pt x="132" y="317"/>
                  </a:lnTo>
                  <a:lnTo>
                    <a:pt x="137" y="317"/>
                  </a:lnTo>
                  <a:lnTo>
                    <a:pt x="149" y="311"/>
                  </a:lnTo>
                  <a:lnTo>
                    <a:pt x="155" y="305"/>
                  </a:lnTo>
                  <a:lnTo>
                    <a:pt x="161" y="293"/>
                  </a:lnTo>
                  <a:lnTo>
                    <a:pt x="167" y="287"/>
                  </a:lnTo>
                  <a:lnTo>
                    <a:pt x="173" y="281"/>
                  </a:lnTo>
                  <a:lnTo>
                    <a:pt x="173" y="269"/>
                  </a:lnTo>
                  <a:lnTo>
                    <a:pt x="179" y="263"/>
                  </a:lnTo>
                  <a:lnTo>
                    <a:pt x="179" y="251"/>
                  </a:lnTo>
                  <a:lnTo>
                    <a:pt x="179" y="245"/>
                  </a:lnTo>
                  <a:lnTo>
                    <a:pt x="179" y="233"/>
                  </a:lnTo>
                  <a:lnTo>
                    <a:pt x="173" y="221"/>
                  </a:lnTo>
                  <a:lnTo>
                    <a:pt x="173" y="215"/>
                  </a:lnTo>
                  <a:lnTo>
                    <a:pt x="167" y="209"/>
                  </a:lnTo>
                  <a:lnTo>
                    <a:pt x="161" y="204"/>
                  </a:lnTo>
                  <a:lnTo>
                    <a:pt x="161" y="198"/>
                  </a:lnTo>
                  <a:lnTo>
                    <a:pt x="161" y="192"/>
                  </a:lnTo>
                  <a:lnTo>
                    <a:pt x="167" y="186"/>
                  </a:lnTo>
                  <a:lnTo>
                    <a:pt x="173" y="186"/>
                  </a:lnTo>
                  <a:lnTo>
                    <a:pt x="179" y="192"/>
                  </a:lnTo>
                  <a:lnTo>
                    <a:pt x="179" y="198"/>
                  </a:lnTo>
                  <a:lnTo>
                    <a:pt x="179" y="209"/>
                  </a:lnTo>
                  <a:lnTo>
                    <a:pt x="185" y="221"/>
                  </a:lnTo>
                  <a:lnTo>
                    <a:pt x="185" y="227"/>
                  </a:lnTo>
                  <a:lnTo>
                    <a:pt x="185" y="233"/>
                  </a:lnTo>
                  <a:lnTo>
                    <a:pt x="191" y="239"/>
                  </a:lnTo>
                  <a:lnTo>
                    <a:pt x="191" y="251"/>
                  </a:lnTo>
                  <a:lnTo>
                    <a:pt x="197" y="257"/>
                  </a:lnTo>
                  <a:lnTo>
                    <a:pt x="203" y="263"/>
                  </a:lnTo>
                  <a:lnTo>
                    <a:pt x="209" y="269"/>
                  </a:lnTo>
                  <a:lnTo>
                    <a:pt x="221" y="269"/>
                  </a:lnTo>
                  <a:lnTo>
                    <a:pt x="227" y="275"/>
                  </a:lnTo>
                  <a:lnTo>
                    <a:pt x="239" y="281"/>
                  </a:lnTo>
                  <a:lnTo>
                    <a:pt x="245" y="281"/>
                  </a:lnTo>
                  <a:lnTo>
                    <a:pt x="257" y="287"/>
                  </a:lnTo>
                  <a:lnTo>
                    <a:pt x="263" y="293"/>
                  </a:lnTo>
                  <a:lnTo>
                    <a:pt x="269" y="293"/>
                  </a:lnTo>
                  <a:lnTo>
                    <a:pt x="275" y="299"/>
                  </a:lnTo>
                  <a:lnTo>
                    <a:pt x="281" y="311"/>
                  </a:lnTo>
                  <a:lnTo>
                    <a:pt x="281" y="299"/>
                  </a:lnTo>
                  <a:lnTo>
                    <a:pt x="287" y="281"/>
                  </a:lnTo>
                  <a:lnTo>
                    <a:pt x="287" y="269"/>
                  </a:lnTo>
                  <a:lnTo>
                    <a:pt x="287" y="251"/>
                  </a:lnTo>
                  <a:lnTo>
                    <a:pt x="281" y="233"/>
                  </a:lnTo>
                  <a:lnTo>
                    <a:pt x="275" y="221"/>
                  </a:lnTo>
                  <a:lnTo>
                    <a:pt x="263" y="209"/>
                  </a:lnTo>
                  <a:lnTo>
                    <a:pt x="245" y="204"/>
                  </a:lnTo>
                  <a:lnTo>
                    <a:pt x="239" y="198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15" y="192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27" y="186"/>
                  </a:lnTo>
                  <a:lnTo>
                    <a:pt x="239" y="192"/>
                  </a:lnTo>
                  <a:lnTo>
                    <a:pt x="251" y="198"/>
                  </a:lnTo>
                  <a:lnTo>
                    <a:pt x="263" y="198"/>
                  </a:lnTo>
                  <a:lnTo>
                    <a:pt x="269" y="198"/>
                  </a:lnTo>
                  <a:lnTo>
                    <a:pt x="281" y="198"/>
                  </a:lnTo>
                  <a:lnTo>
                    <a:pt x="287" y="198"/>
                  </a:lnTo>
                  <a:lnTo>
                    <a:pt x="293" y="192"/>
                  </a:lnTo>
                  <a:lnTo>
                    <a:pt x="305" y="192"/>
                  </a:lnTo>
                  <a:lnTo>
                    <a:pt x="311" y="186"/>
                  </a:lnTo>
                  <a:lnTo>
                    <a:pt x="317" y="186"/>
                  </a:lnTo>
                  <a:lnTo>
                    <a:pt x="323" y="186"/>
                  </a:lnTo>
                  <a:lnTo>
                    <a:pt x="323" y="180"/>
                  </a:lnTo>
                  <a:lnTo>
                    <a:pt x="329" y="180"/>
                  </a:lnTo>
                  <a:lnTo>
                    <a:pt x="323" y="180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5" y="168"/>
                  </a:lnTo>
                  <a:lnTo>
                    <a:pt x="299" y="162"/>
                  </a:lnTo>
                  <a:lnTo>
                    <a:pt x="299" y="156"/>
                  </a:lnTo>
                  <a:lnTo>
                    <a:pt x="293" y="150"/>
                  </a:lnTo>
                  <a:lnTo>
                    <a:pt x="287" y="144"/>
                  </a:lnTo>
                  <a:lnTo>
                    <a:pt x="281" y="138"/>
                  </a:lnTo>
                  <a:lnTo>
                    <a:pt x="275" y="132"/>
                  </a:lnTo>
                  <a:lnTo>
                    <a:pt x="269" y="126"/>
                  </a:lnTo>
                  <a:lnTo>
                    <a:pt x="257" y="126"/>
                  </a:lnTo>
                  <a:lnTo>
                    <a:pt x="251" y="120"/>
                  </a:lnTo>
                  <a:lnTo>
                    <a:pt x="239" y="120"/>
                  </a:lnTo>
                  <a:lnTo>
                    <a:pt x="227" y="120"/>
                  </a:lnTo>
                  <a:lnTo>
                    <a:pt x="221" y="126"/>
                  </a:lnTo>
                  <a:lnTo>
                    <a:pt x="215" y="126"/>
                  </a:lnTo>
                  <a:lnTo>
                    <a:pt x="215" y="132"/>
                  </a:lnTo>
                  <a:lnTo>
                    <a:pt x="209" y="132"/>
                  </a:lnTo>
                  <a:lnTo>
                    <a:pt x="203" y="138"/>
                  </a:lnTo>
                  <a:lnTo>
                    <a:pt x="197" y="138"/>
                  </a:lnTo>
                  <a:lnTo>
                    <a:pt x="197" y="132"/>
                  </a:lnTo>
                  <a:lnTo>
                    <a:pt x="197" y="126"/>
                  </a:lnTo>
                  <a:lnTo>
                    <a:pt x="203" y="126"/>
                  </a:lnTo>
                  <a:lnTo>
                    <a:pt x="203" y="120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21" y="120"/>
                  </a:lnTo>
                  <a:lnTo>
                    <a:pt x="227" y="114"/>
                  </a:lnTo>
                  <a:lnTo>
                    <a:pt x="233" y="102"/>
                  </a:lnTo>
                  <a:lnTo>
                    <a:pt x="239" y="96"/>
                  </a:lnTo>
                  <a:lnTo>
                    <a:pt x="239" y="84"/>
                  </a:lnTo>
                  <a:lnTo>
                    <a:pt x="245" y="72"/>
                  </a:lnTo>
                  <a:lnTo>
                    <a:pt x="245" y="60"/>
                  </a:lnTo>
                  <a:lnTo>
                    <a:pt x="245" y="54"/>
                  </a:lnTo>
                  <a:lnTo>
                    <a:pt x="239" y="42"/>
                  </a:lnTo>
                  <a:lnTo>
                    <a:pt x="239" y="30"/>
                  </a:lnTo>
                  <a:lnTo>
                    <a:pt x="233" y="18"/>
                  </a:lnTo>
                  <a:lnTo>
                    <a:pt x="233" y="6"/>
                  </a:lnTo>
                  <a:lnTo>
                    <a:pt x="233" y="0"/>
                  </a:lnTo>
                  <a:lnTo>
                    <a:pt x="227" y="6"/>
                  </a:lnTo>
                  <a:lnTo>
                    <a:pt x="221" y="12"/>
                  </a:lnTo>
                  <a:lnTo>
                    <a:pt x="221" y="18"/>
                  </a:lnTo>
                  <a:lnTo>
                    <a:pt x="215" y="24"/>
                  </a:lnTo>
                  <a:lnTo>
                    <a:pt x="209" y="3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91" y="36"/>
                  </a:lnTo>
                  <a:lnTo>
                    <a:pt x="179" y="36"/>
                  </a:lnTo>
                  <a:lnTo>
                    <a:pt x="173" y="48"/>
                  </a:lnTo>
                  <a:lnTo>
                    <a:pt x="167" y="54"/>
                  </a:lnTo>
                  <a:lnTo>
                    <a:pt x="161" y="66"/>
                  </a:lnTo>
                  <a:lnTo>
                    <a:pt x="155" y="78"/>
                  </a:lnTo>
                  <a:lnTo>
                    <a:pt x="149" y="90"/>
                  </a:lnTo>
                  <a:lnTo>
                    <a:pt x="149" y="102"/>
                  </a:lnTo>
                  <a:lnTo>
                    <a:pt x="155" y="120"/>
                  </a:lnTo>
                  <a:lnTo>
                    <a:pt x="149" y="120"/>
                  </a:lnTo>
                  <a:lnTo>
                    <a:pt x="143" y="12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8" name="Freeform 215"/>
            <p:cNvSpPr>
              <a:spLocks/>
            </p:cNvSpPr>
            <p:nvPr/>
          </p:nvSpPr>
          <p:spPr bwMode="auto">
            <a:xfrm>
              <a:off x="4658" y="1931"/>
              <a:ext cx="101" cy="144"/>
            </a:xfrm>
            <a:custGeom>
              <a:avLst/>
              <a:gdLst>
                <a:gd name="T0" fmla="*/ 101 w 101"/>
                <a:gd name="T1" fmla="*/ 60 h 144"/>
                <a:gd name="T2" fmla="*/ 95 w 101"/>
                <a:gd name="T3" fmla="*/ 60 h 144"/>
                <a:gd name="T4" fmla="*/ 89 w 101"/>
                <a:gd name="T5" fmla="*/ 66 h 144"/>
                <a:gd name="T6" fmla="*/ 83 w 101"/>
                <a:gd name="T7" fmla="*/ 72 h 144"/>
                <a:gd name="T8" fmla="*/ 77 w 101"/>
                <a:gd name="T9" fmla="*/ 72 h 144"/>
                <a:gd name="T10" fmla="*/ 71 w 101"/>
                <a:gd name="T11" fmla="*/ 78 h 144"/>
                <a:gd name="T12" fmla="*/ 71 w 101"/>
                <a:gd name="T13" fmla="*/ 90 h 144"/>
                <a:gd name="T14" fmla="*/ 65 w 101"/>
                <a:gd name="T15" fmla="*/ 96 h 144"/>
                <a:gd name="T16" fmla="*/ 65 w 101"/>
                <a:gd name="T17" fmla="*/ 102 h 144"/>
                <a:gd name="T18" fmla="*/ 59 w 101"/>
                <a:gd name="T19" fmla="*/ 108 h 144"/>
                <a:gd name="T20" fmla="*/ 59 w 101"/>
                <a:gd name="T21" fmla="*/ 108 h 144"/>
                <a:gd name="T22" fmla="*/ 59 w 101"/>
                <a:gd name="T23" fmla="*/ 114 h 144"/>
                <a:gd name="T24" fmla="*/ 59 w 101"/>
                <a:gd name="T25" fmla="*/ 114 h 144"/>
                <a:gd name="T26" fmla="*/ 59 w 101"/>
                <a:gd name="T27" fmla="*/ 120 h 144"/>
                <a:gd name="T28" fmla="*/ 59 w 101"/>
                <a:gd name="T29" fmla="*/ 126 h 144"/>
                <a:gd name="T30" fmla="*/ 65 w 101"/>
                <a:gd name="T31" fmla="*/ 138 h 144"/>
                <a:gd name="T32" fmla="*/ 65 w 101"/>
                <a:gd name="T33" fmla="*/ 144 h 144"/>
                <a:gd name="T34" fmla="*/ 59 w 101"/>
                <a:gd name="T35" fmla="*/ 144 h 144"/>
                <a:gd name="T36" fmla="*/ 59 w 101"/>
                <a:gd name="T37" fmla="*/ 144 h 144"/>
                <a:gd name="T38" fmla="*/ 53 w 101"/>
                <a:gd name="T39" fmla="*/ 144 h 144"/>
                <a:gd name="T40" fmla="*/ 53 w 101"/>
                <a:gd name="T41" fmla="*/ 144 h 144"/>
                <a:gd name="T42" fmla="*/ 53 w 101"/>
                <a:gd name="T43" fmla="*/ 132 h 144"/>
                <a:gd name="T44" fmla="*/ 47 w 101"/>
                <a:gd name="T45" fmla="*/ 120 h 144"/>
                <a:gd name="T46" fmla="*/ 42 w 101"/>
                <a:gd name="T47" fmla="*/ 108 h 144"/>
                <a:gd name="T48" fmla="*/ 42 w 101"/>
                <a:gd name="T49" fmla="*/ 96 h 144"/>
                <a:gd name="T50" fmla="*/ 30 w 101"/>
                <a:gd name="T51" fmla="*/ 90 h 144"/>
                <a:gd name="T52" fmla="*/ 24 w 101"/>
                <a:gd name="T53" fmla="*/ 84 h 144"/>
                <a:gd name="T54" fmla="*/ 18 w 101"/>
                <a:gd name="T55" fmla="*/ 78 h 144"/>
                <a:gd name="T56" fmla="*/ 6 w 101"/>
                <a:gd name="T57" fmla="*/ 72 h 144"/>
                <a:gd name="T58" fmla="*/ 12 w 101"/>
                <a:gd name="T59" fmla="*/ 66 h 144"/>
                <a:gd name="T60" fmla="*/ 12 w 101"/>
                <a:gd name="T61" fmla="*/ 60 h 144"/>
                <a:gd name="T62" fmla="*/ 6 w 101"/>
                <a:gd name="T63" fmla="*/ 54 h 144"/>
                <a:gd name="T64" fmla="*/ 0 w 101"/>
                <a:gd name="T65" fmla="*/ 48 h 144"/>
                <a:gd name="T66" fmla="*/ 6 w 101"/>
                <a:gd name="T67" fmla="*/ 48 h 144"/>
                <a:gd name="T68" fmla="*/ 6 w 101"/>
                <a:gd name="T69" fmla="*/ 42 h 144"/>
                <a:gd name="T70" fmla="*/ 12 w 101"/>
                <a:gd name="T71" fmla="*/ 36 h 144"/>
                <a:gd name="T72" fmla="*/ 12 w 101"/>
                <a:gd name="T73" fmla="*/ 24 h 144"/>
                <a:gd name="T74" fmla="*/ 12 w 101"/>
                <a:gd name="T75" fmla="*/ 18 h 144"/>
                <a:gd name="T76" fmla="*/ 12 w 101"/>
                <a:gd name="T77" fmla="*/ 12 h 144"/>
                <a:gd name="T78" fmla="*/ 12 w 101"/>
                <a:gd name="T79" fmla="*/ 6 h 144"/>
                <a:gd name="T80" fmla="*/ 12 w 101"/>
                <a:gd name="T81" fmla="*/ 0 h 144"/>
                <a:gd name="T82" fmla="*/ 12 w 101"/>
                <a:gd name="T83" fmla="*/ 6 h 144"/>
                <a:gd name="T84" fmla="*/ 18 w 101"/>
                <a:gd name="T85" fmla="*/ 6 h 144"/>
                <a:gd name="T86" fmla="*/ 24 w 101"/>
                <a:gd name="T87" fmla="*/ 12 h 144"/>
                <a:gd name="T88" fmla="*/ 30 w 101"/>
                <a:gd name="T89" fmla="*/ 18 h 144"/>
                <a:gd name="T90" fmla="*/ 36 w 101"/>
                <a:gd name="T91" fmla="*/ 18 h 144"/>
                <a:gd name="T92" fmla="*/ 47 w 101"/>
                <a:gd name="T93" fmla="*/ 24 h 144"/>
                <a:gd name="T94" fmla="*/ 53 w 101"/>
                <a:gd name="T95" fmla="*/ 24 h 144"/>
                <a:gd name="T96" fmla="*/ 65 w 101"/>
                <a:gd name="T97" fmla="*/ 24 h 144"/>
                <a:gd name="T98" fmla="*/ 65 w 101"/>
                <a:gd name="T99" fmla="*/ 30 h 144"/>
                <a:gd name="T100" fmla="*/ 65 w 101"/>
                <a:gd name="T101" fmla="*/ 36 h 144"/>
                <a:gd name="T102" fmla="*/ 65 w 101"/>
                <a:gd name="T103" fmla="*/ 42 h 144"/>
                <a:gd name="T104" fmla="*/ 65 w 101"/>
                <a:gd name="T105" fmla="*/ 48 h 144"/>
                <a:gd name="T106" fmla="*/ 71 w 101"/>
                <a:gd name="T107" fmla="*/ 54 h 144"/>
                <a:gd name="T108" fmla="*/ 77 w 101"/>
                <a:gd name="T109" fmla="*/ 60 h 144"/>
                <a:gd name="T110" fmla="*/ 89 w 101"/>
                <a:gd name="T111" fmla="*/ 60 h 144"/>
                <a:gd name="T112" fmla="*/ 101 w 101"/>
                <a:gd name="T113" fmla="*/ 60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"/>
                <a:gd name="T172" fmla="*/ 0 h 144"/>
                <a:gd name="T173" fmla="*/ 101 w 101"/>
                <a:gd name="T174" fmla="*/ 144 h 1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" h="144">
                  <a:moveTo>
                    <a:pt x="101" y="60"/>
                  </a:moveTo>
                  <a:lnTo>
                    <a:pt x="95" y="60"/>
                  </a:lnTo>
                  <a:lnTo>
                    <a:pt x="89" y="66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78"/>
                  </a:lnTo>
                  <a:lnTo>
                    <a:pt x="71" y="90"/>
                  </a:lnTo>
                  <a:lnTo>
                    <a:pt x="65" y="96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9" y="114"/>
                  </a:lnTo>
                  <a:lnTo>
                    <a:pt x="59" y="120"/>
                  </a:lnTo>
                  <a:lnTo>
                    <a:pt x="59" y="126"/>
                  </a:lnTo>
                  <a:lnTo>
                    <a:pt x="65" y="138"/>
                  </a:lnTo>
                  <a:lnTo>
                    <a:pt x="65" y="144"/>
                  </a:lnTo>
                  <a:lnTo>
                    <a:pt x="59" y="144"/>
                  </a:lnTo>
                  <a:lnTo>
                    <a:pt x="53" y="144"/>
                  </a:lnTo>
                  <a:lnTo>
                    <a:pt x="53" y="132"/>
                  </a:lnTo>
                  <a:lnTo>
                    <a:pt x="47" y="120"/>
                  </a:lnTo>
                  <a:lnTo>
                    <a:pt x="42" y="108"/>
                  </a:lnTo>
                  <a:lnTo>
                    <a:pt x="42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89" y="60"/>
                  </a:lnTo>
                  <a:lnTo>
                    <a:pt x="101" y="6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9" name="Freeform 216"/>
            <p:cNvSpPr>
              <a:spLocks/>
            </p:cNvSpPr>
            <p:nvPr/>
          </p:nvSpPr>
          <p:spPr bwMode="auto">
            <a:xfrm>
              <a:off x="4566" y="2170"/>
              <a:ext cx="114" cy="132"/>
            </a:xfrm>
            <a:custGeom>
              <a:avLst/>
              <a:gdLst>
                <a:gd name="T0" fmla="*/ 42 w 114"/>
                <a:gd name="T1" fmla="*/ 24 h 132"/>
                <a:gd name="T2" fmla="*/ 48 w 114"/>
                <a:gd name="T3" fmla="*/ 24 h 132"/>
                <a:gd name="T4" fmla="*/ 54 w 114"/>
                <a:gd name="T5" fmla="*/ 24 h 132"/>
                <a:gd name="T6" fmla="*/ 60 w 114"/>
                <a:gd name="T7" fmla="*/ 24 h 132"/>
                <a:gd name="T8" fmla="*/ 66 w 114"/>
                <a:gd name="T9" fmla="*/ 24 h 132"/>
                <a:gd name="T10" fmla="*/ 78 w 114"/>
                <a:gd name="T11" fmla="*/ 24 h 132"/>
                <a:gd name="T12" fmla="*/ 84 w 114"/>
                <a:gd name="T13" fmla="*/ 24 h 132"/>
                <a:gd name="T14" fmla="*/ 90 w 114"/>
                <a:gd name="T15" fmla="*/ 18 h 132"/>
                <a:gd name="T16" fmla="*/ 102 w 114"/>
                <a:gd name="T17" fmla="*/ 12 h 132"/>
                <a:gd name="T18" fmla="*/ 108 w 114"/>
                <a:gd name="T19" fmla="*/ 6 h 132"/>
                <a:gd name="T20" fmla="*/ 114 w 114"/>
                <a:gd name="T21" fmla="*/ 0 h 132"/>
                <a:gd name="T22" fmla="*/ 114 w 114"/>
                <a:gd name="T23" fmla="*/ 6 h 132"/>
                <a:gd name="T24" fmla="*/ 108 w 114"/>
                <a:gd name="T25" fmla="*/ 12 h 132"/>
                <a:gd name="T26" fmla="*/ 102 w 114"/>
                <a:gd name="T27" fmla="*/ 24 h 132"/>
                <a:gd name="T28" fmla="*/ 96 w 114"/>
                <a:gd name="T29" fmla="*/ 36 h 132"/>
                <a:gd name="T30" fmla="*/ 90 w 114"/>
                <a:gd name="T31" fmla="*/ 54 h 132"/>
                <a:gd name="T32" fmla="*/ 90 w 114"/>
                <a:gd name="T33" fmla="*/ 66 h 132"/>
                <a:gd name="T34" fmla="*/ 96 w 114"/>
                <a:gd name="T35" fmla="*/ 78 h 132"/>
                <a:gd name="T36" fmla="*/ 90 w 114"/>
                <a:gd name="T37" fmla="*/ 78 h 132"/>
                <a:gd name="T38" fmla="*/ 84 w 114"/>
                <a:gd name="T39" fmla="*/ 84 h 132"/>
                <a:gd name="T40" fmla="*/ 72 w 114"/>
                <a:gd name="T41" fmla="*/ 96 h 132"/>
                <a:gd name="T42" fmla="*/ 72 w 114"/>
                <a:gd name="T43" fmla="*/ 114 h 132"/>
                <a:gd name="T44" fmla="*/ 66 w 114"/>
                <a:gd name="T45" fmla="*/ 120 h 132"/>
                <a:gd name="T46" fmla="*/ 48 w 114"/>
                <a:gd name="T47" fmla="*/ 114 h 132"/>
                <a:gd name="T48" fmla="*/ 36 w 114"/>
                <a:gd name="T49" fmla="*/ 114 h 132"/>
                <a:gd name="T50" fmla="*/ 24 w 114"/>
                <a:gd name="T51" fmla="*/ 126 h 132"/>
                <a:gd name="T52" fmla="*/ 18 w 114"/>
                <a:gd name="T53" fmla="*/ 126 h 132"/>
                <a:gd name="T54" fmla="*/ 18 w 114"/>
                <a:gd name="T55" fmla="*/ 108 h 132"/>
                <a:gd name="T56" fmla="*/ 12 w 114"/>
                <a:gd name="T57" fmla="*/ 96 h 132"/>
                <a:gd name="T58" fmla="*/ 6 w 114"/>
                <a:gd name="T59" fmla="*/ 84 h 132"/>
                <a:gd name="T60" fmla="*/ 6 w 114"/>
                <a:gd name="T61" fmla="*/ 72 h 132"/>
                <a:gd name="T62" fmla="*/ 12 w 114"/>
                <a:gd name="T63" fmla="*/ 54 h 132"/>
                <a:gd name="T64" fmla="*/ 12 w 114"/>
                <a:gd name="T65" fmla="*/ 48 h 132"/>
                <a:gd name="T66" fmla="*/ 24 w 114"/>
                <a:gd name="T67" fmla="*/ 42 h 132"/>
                <a:gd name="T68" fmla="*/ 30 w 114"/>
                <a:gd name="T69" fmla="*/ 36 h 132"/>
                <a:gd name="T70" fmla="*/ 36 w 114"/>
                <a:gd name="T71" fmla="*/ 3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2"/>
                <a:gd name="T110" fmla="*/ 114 w 114"/>
                <a:gd name="T111" fmla="*/ 132 h 1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2">
                  <a:moveTo>
                    <a:pt x="36" y="24"/>
                  </a:moveTo>
                  <a:lnTo>
                    <a:pt x="42" y="24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78" y="9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2" y="120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0" y="120"/>
                  </a:lnTo>
                  <a:lnTo>
                    <a:pt x="24" y="126"/>
                  </a:lnTo>
                  <a:lnTo>
                    <a:pt x="18" y="132"/>
                  </a:lnTo>
                  <a:lnTo>
                    <a:pt x="18" y="126"/>
                  </a:lnTo>
                  <a:lnTo>
                    <a:pt x="18" y="120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2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0" name="Freeform 217"/>
            <p:cNvSpPr>
              <a:spLocks/>
            </p:cNvSpPr>
            <p:nvPr/>
          </p:nvSpPr>
          <p:spPr bwMode="auto">
            <a:xfrm>
              <a:off x="4664" y="1947"/>
              <a:ext cx="71" cy="96"/>
            </a:xfrm>
            <a:custGeom>
              <a:avLst/>
              <a:gdLst>
                <a:gd name="T0" fmla="*/ 53 w 71"/>
                <a:gd name="T1" fmla="*/ 90 h 96"/>
                <a:gd name="T2" fmla="*/ 53 w 71"/>
                <a:gd name="T3" fmla="*/ 96 h 96"/>
                <a:gd name="T4" fmla="*/ 53 w 71"/>
                <a:gd name="T5" fmla="*/ 90 h 96"/>
                <a:gd name="T6" fmla="*/ 47 w 71"/>
                <a:gd name="T7" fmla="*/ 78 h 96"/>
                <a:gd name="T8" fmla="*/ 41 w 71"/>
                <a:gd name="T9" fmla="*/ 72 h 96"/>
                <a:gd name="T10" fmla="*/ 36 w 71"/>
                <a:gd name="T11" fmla="*/ 72 h 96"/>
                <a:gd name="T12" fmla="*/ 30 w 71"/>
                <a:gd name="T13" fmla="*/ 66 h 96"/>
                <a:gd name="T14" fmla="*/ 24 w 71"/>
                <a:gd name="T15" fmla="*/ 66 h 96"/>
                <a:gd name="T16" fmla="*/ 18 w 71"/>
                <a:gd name="T17" fmla="*/ 66 h 96"/>
                <a:gd name="T18" fmla="*/ 18 w 71"/>
                <a:gd name="T19" fmla="*/ 66 h 96"/>
                <a:gd name="T20" fmla="*/ 18 w 71"/>
                <a:gd name="T21" fmla="*/ 60 h 96"/>
                <a:gd name="T22" fmla="*/ 30 w 71"/>
                <a:gd name="T23" fmla="*/ 66 h 96"/>
                <a:gd name="T24" fmla="*/ 36 w 71"/>
                <a:gd name="T25" fmla="*/ 66 h 96"/>
                <a:gd name="T26" fmla="*/ 41 w 71"/>
                <a:gd name="T27" fmla="*/ 66 h 96"/>
                <a:gd name="T28" fmla="*/ 41 w 71"/>
                <a:gd name="T29" fmla="*/ 60 h 96"/>
                <a:gd name="T30" fmla="*/ 36 w 71"/>
                <a:gd name="T31" fmla="*/ 54 h 96"/>
                <a:gd name="T32" fmla="*/ 30 w 71"/>
                <a:gd name="T33" fmla="*/ 48 h 96"/>
                <a:gd name="T34" fmla="*/ 18 w 71"/>
                <a:gd name="T35" fmla="*/ 42 h 96"/>
                <a:gd name="T36" fmla="*/ 12 w 71"/>
                <a:gd name="T37" fmla="*/ 36 h 96"/>
                <a:gd name="T38" fmla="*/ 6 w 71"/>
                <a:gd name="T39" fmla="*/ 36 h 96"/>
                <a:gd name="T40" fmla="*/ 0 w 71"/>
                <a:gd name="T41" fmla="*/ 30 h 96"/>
                <a:gd name="T42" fmla="*/ 0 w 71"/>
                <a:gd name="T43" fmla="*/ 30 h 96"/>
                <a:gd name="T44" fmla="*/ 6 w 71"/>
                <a:gd name="T45" fmla="*/ 30 h 96"/>
                <a:gd name="T46" fmla="*/ 12 w 71"/>
                <a:gd name="T47" fmla="*/ 36 h 96"/>
                <a:gd name="T48" fmla="*/ 24 w 71"/>
                <a:gd name="T49" fmla="*/ 42 h 96"/>
                <a:gd name="T50" fmla="*/ 30 w 71"/>
                <a:gd name="T51" fmla="*/ 42 h 96"/>
                <a:gd name="T52" fmla="*/ 36 w 71"/>
                <a:gd name="T53" fmla="*/ 42 h 96"/>
                <a:gd name="T54" fmla="*/ 30 w 71"/>
                <a:gd name="T55" fmla="*/ 24 h 96"/>
                <a:gd name="T56" fmla="*/ 24 w 71"/>
                <a:gd name="T57" fmla="*/ 12 h 96"/>
                <a:gd name="T58" fmla="*/ 18 w 71"/>
                <a:gd name="T59" fmla="*/ 6 h 96"/>
                <a:gd name="T60" fmla="*/ 12 w 71"/>
                <a:gd name="T61" fmla="*/ 0 h 96"/>
                <a:gd name="T62" fmla="*/ 18 w 71"/>
                <a:gd name="T63" fmla="*/ 0 h 96"/>
                <a:gd name="T64" fmla="*/ 24 w 71"/>
                <a:gd name="T65" fmla="*/ 6 h 96"/>
                <a:gd name="T66" fmla="*/ 30 w 71"/>
                <a:gd name="T67" fmla="*/ 12 h 96"/>
                <a:gd name="T68" fmla="*/ 36 w 71"/>
                <a:gd name="T69" fmla="*/ 24 h 96"/>
                <a:gd name="T70" fmla="*/ 41 w 71"/>
                <a:gd name="T71" fmla="*/ 36 h 96"/>
                <a:gd name="T72" fmla="*/ 47 w 71"/>
                <a:gd name="T73" fmla="*/ 36 h 96"/>
                <a:gd name="T74" fmla="*/ 53 w 71"/>
                <a:gd name="T75" fmla="*/ 18 h 96"/>
                <a:gd name="T76" fmla="*/ 53 w 71"/>
                <a:gd name="T77" fmla="*/ 6 h 96"/>
                <a:gd name="T78" fmla="*/ 53 w 71"/>
                <a:gd name="T79" fmla="*/ 12 h 96"/>
                <a:gd name="T80" fmla="*/ 53 w 71"/>
                <a:gd name="T81" fmla="*/ 18 h 96"/>
                <a:gd name="T82" fmla="*/ 47 w 71"/>
                <a:gd name="T83" fmla="*/ 36 h 96"/>
                <a:gd name="T84" fmla="*/ 47 w 71"/>
                <a:gd name="T85" fmla="*/ 54 h 96"/>
                <a:gd name="T86" fmla="*/ 47 w 71"/>
                <a:gd name="T87" fmla="*/ 60 h 96"/>
                <a:gd name="T88" fmla="*/ 53 w 71"/>
                <a:gd name="T89" fmla="*/ 66 h 96"/>
                <a:gd name="T90" fmla="*/ 59 w 71"/>
                <a:gd name="T91" fmla="*/ 60 h 96"/>
                <a:gd name="T92" fmla="*/ 59 w 71"/>
                <a:gd name="T93" fmla="*/ 60 h 96"/>
                <a:gd name="T94" fmla="*/ 65 w 71"/>
                <a:gd name="T95" fmla="*/ 54 h 96"/>
                <a:gd name="T96" fmla="*/ 65 w 71"/>
                <a:gd name="T97" fmla="*/ 48 h 96"/>
                <a:gd name="T98" fmla="*/ 71 w 71"/>
                <a:gd name="T99" fmla="*/ 48 h 96"/>
                <a:gd name="T100" fmla="*/ 71 w 71"/>
                <a:gd name="T101" fmla="*/ 54 h 96"/>
                <a:gd name="T102" fmla="*/ 65 w 71"/>
                <a:gd name="T103" fmla="*/ 60 h 96"/>
                <a:gd name="T104" fmla="*/ 59 w 71"/>
                <a:gd name="T105" fmla="*/ 66 h 96"/>
                <a:gd name="T106" fmla="*/ 53 w 71"/>
                <a:gd name="T107" fmla="*/ 72 h 96"/>
                <a:gd name="T108" fmla="*/ 53 w 71"/>
                <a:gd name="T109" fmla="*/ 78 h 96"/>
                <a:gd name="T110" fmla="*/ 53 w 71"/>
                <a:gd name="T111" fmla="*/ 84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96"/>
                <a:gd name="T170" fmla="*/ 71 w 71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96">
                  <a:moveTo>
                    <a:pt x="59" y="84"/>
                  </a:moveTo>
                  <a:lnTo>
                    <a:pt x="53" y="90"/>
                  </a:lnTo>
                  <a:lnTo>
                    <a:pt x="53" y="96"/>
                  </a:lnTo>
                  <a:lnTo>
                    <a:pt x="53" y="90"/>
                  </a:lnTo>
                  <a:lnTo>
                    <a:pt x="47" y="84"/>
                  </a:lnTo>
                  <a:lnTo>
                    <a:pt x="47" y="78"/>
                  </a:lnTo>
                  <a:lnTo>
                    <a:pt x="47" y="72"/>
                  </a:lnTo>
                  <a:lnTo>
                    <a:pt x="41" y="72"/>
                  </a:lnTo>
                  <a:lnTo>
                    <a:pt x="36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54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36"/>
                  </a:lnTo>
                  <a:lnTo>
                    <a:pt x="47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3" y="30"/>
                  </a:lnTo>
                  <a:lnTo>
                    <a:pt x="47" y="36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9" y="60"/>
                  </a:lnTo>
                  <a:lnTo>
                    <a:pt x="65" y="54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1" y="54"/>
                  </a:lnTo>
                  <a:lnTo>
                    <a:pt x="65" y="60"/>
                  </a:lnTo>
                  <a:lnTo>
                    <a:pt x="65" y="66"/>
                  </a:lnTo>
                  <a:lnTo>
                    <a:pt x="59" y="66"/>
                  </a:lnTo>
                  <a:lnTo>
                    <a:pt x="59" y="72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4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1" name="Freeform 218"/>
            <p:cNvSpPr>
              <a:spLocks/>
            </p:cNvSpPr>
            <p:nvPr/>
          </p:nvSpPr>
          <p:spPr bwMode="auto">
            <a:xfrm>
              <a:off x="4578" y="2192"/>
              <a:ext cx="66" cy="90"/>
            </a:xfrm>
            <a:custGeom>
              <a:avLst/>
              <a:gdLst>
                <a:gd name="T0" fmla="*/ 66 w 66"/>
                <a:gd name="T1" fmla="*/ 0 h 90"/>
                <a:gd name="T2" fmla="*/ 54 w 66"/>
                <a:gd name="T3" fmla="*/ 0 h 90"/>
                <a:gd name="T4" fmla="*/ 54 w 66"/>
                <a:gd name="T5" fmla="*/ 6 h 90"/>
                <a:gd name="T6" fmla="*/ 48 w 66"/>
                <a:gd name="T7" fmla="*/ 12 h 90"/>
                <a:gd name="T8" fmla="*/ 42 w 66"/>
                <a:gd name="T9" fmla="*/ 18 h 90"/>
                <a:gd name="T10" fmla="*/ 30 w 66"/>
                <a:gd name="T11" fmla="*/ 18 h 90"/>
                <a:gd name="T12" fmla="*/ 18 w 66"/>
                <a:gd name="T13" fmla="*/ 24 h 90"/>
                <a:gd name="T14" fmla="*/ 12 w 66"/>
                <a:gd name="T15" fmla="*/ 24 h 90"/>
                <a:gd name="T16" fmla="*/ 6 w 66"/>
                <a:gd name="T17" fmla="*/ 30 h 90"/>
                <a:gd name="T18" fmla="*/ 6 w 66"/>
                <a:gd name="T19" fmla="*/ 30 h 90"/>
                <a:gd name="T20" fmla="*/ 12 w 66"/>
                <a:gd name="T21" fmla="*/ 24 h 90"/>
                <a:gd name="T22" fmla="*/ 18 w 66"/>
                <a:gd name="T23" fmla="*/ 24 h 90"/>
                <a:gd name="T24" fmla="*/ 30 w 66"/>
                <a:gd name="T25" fmla="*/ 24 h 90"/>
                <a:gd name="T26" fmla="*/ 36 w 66"/>
                <a:gd name="T27" fmla="*/ 24 h 90"/>
                <a:gd name="T28" fmla="*/ 36 w 66"/>
                <a:gd name="T29" fmla="*/ 30 h 90"/>
                <a:gd name="T30" fmla="*/ 30 w 66"/>
                <a:gd name="T31" fmla="*/ 42 h 90"/>
                <a:gd name="T32" fmla="*/ 24 w 66"/>
                <a:gd name="T33" fmla="*/ 48 h 90"/>
                <a:gd name="T34" fmla="*/ 18 w 66"/>
                <a:gd name="T35" fmla="*/ 48 h 90"/>
                <a:gd name="T36" fmla="*/ 12 w 66"/>
                <a:gd name="T37" fmla="*/ 48 h 90"/>
                <a:gd name="T38" fmla="*/ 0 w 66"/>
                <a:gd name="T39" fmla="*/ 54 h 90"/>
                <a:gd name="T40" fmla="*/ 0 w 66"/>
                <a:gd name="T41" fmla="*/ 54 h 90"/>
                <a:gd name="T42" fmla="*/ 0 w 66"/>
                <a:gd name="T43" fmla="*/ 54 h 90"/>
                <a:gd name="T44" fmla="*/ 6 w 66"/>
                <a:gd name="T45" fmla="*/ 54 h 90"/>
                <a:gd name="T46" fmla="*/ 12 w 66"/>
                <a:gd name="T47" fmla="*/ 54 h 90"/>
                <a:gd name="T48" fmla="*/ 18 w 66"/>
                <a:gd name="T49" fmla="*/ 54 h 90"/>
                <a:gd name="T50" fmla="*/ 24 w 66"/>
                <a:gd name="T51" fmla="*/ 54 h 90"/>
                <a:gd name="T52" fmla="*/ 24 w 66"/>
                <a:gd name="T53" fmla="*/ 54 h 90"/>
                <a:gd name="T54" fmla="*/ 12 w 66"/>
                <a:gd name="T55" fmla="*/ 72 h 90"/>
                <a:gd name="T56" fmla="*/ 12 w 66"/>
                <a:gd name="T57" fmla="*/ 84 h 90"/>
                <a:gd name="T58" fmla="*/ 18 w 66"/>
                <a:gd name="T59" fmla="*/ 78 h 90"/>
                <a:gd name="T60" fmla="*/ 24 w 66"/>
                <a:gd name="T61" fmla="*/ 66 h 90"/>
                <a:gd name="T62" fmla="*/ 30 w 66"/>
                <a:gd name="T63" fmla="*/ 54 h 90"/>
                <a:gd name="T64" fmla="*/ 36 w 66"/>
                <a:gd name="T65" fmla="*/ 60 h 90"/>
                <a:gd name="T66" fmla="*/ 42 w 66"/>
                <a:gd name="T67" fmla="*/ 78 h 90"/>
                <a:gd name="T68" fmla="*/ 48 w 66"/>
                <a:gd name="T69" fmla="*/ 84 h 90"/>
                <a:gd name="T70" fmla="*/ 48 w 66"/>
                <a:gd name="T71" fmla="*/ 84 h 90"/>
                <a:gd name="T72" fmla="*/ 42 w 66"/>
                <a:gd name="T73" fmla="*/ 72 h 90"/>
                <a:gd name="T74" fmla="*/ 36 w 66"/>
                <a:gd name="T75" fmla="*/ 54 h 90"/>
                <a:gd name="T76" fmla="*/ 42 w 66"/>
                <a:gd name="T77" fmla="*/ 42 h 90"/>
                <a:gd name="T78" fmla="*/ 48 w 66"/>
                <a:gd name="T79" fmla="*/ 30 h 90"/>
                <a:gd name="T80" fmla="*/ 54 w 66"/>
                <a:gd name="T81" fmla="*/ 30 h 90"/>
                <a:gd name="T82" fmla="*/ 60 w 66"/>
                <a:gd name="T83" fmla="*/ 42 h 90"/>
                <a:gd name="T84" fmla="*/ 66 w 66"/>
                <a:gd name="T85" fmla="*/ 60 h 90"/>
                <a:gd name="T86" fmla="*/ 66 w 66"/>
                <a:gd name="T87" fmla="*/ 54 h 90"/>
                <a:gd name="T88" fmla="*/ 66 w 66"/>
                <a:gd name="T89" fmla="*/ 42 h 90"/>
                <a:gd name="T90" fmla="*/ 60 w 66"/>
                <a:gd name="T91" fmla="*/ 24 h 90"/>
                <a:gd name="T92" fmla="*/ 60 w 66"/>
                <a:gd name="T93" fmla="*/ 18 h 90"/>
                <a:gd name="T94" fmla="*/ 66 w 66"/>
                <a:gd name="T95" fmla="*/ 6 h 90"/>
                <a:gd name="T96" fmla="*/ 66 w 66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90"/>
                <a:gd name="T149" fmla="*/ 66 w 66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90">
                  <a:moveTo>
                    <a:pt x="66" y="0"/>
                  </a:move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18" y="60"/>
                  </a:lnTo>
                  <a:lnTo>
                    <a:pt x="12" y="72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66" y="42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2" name="Freeform 219"/>
            <p:cNvSpPr>
              <a:spLocks/>
            </p:cNvSpPr>
            <p:nvPr/>
          </p:nvSpPr>
          <p:spPr bwMode="auto">
            <a:xfrm>
              <a:off x="4688" y="2073"/>
              <a:ext cx="95" cy="72"/>
            </a:xfrm>
            <a:custGeom>
              <a:avLst/>
              <a:gdLst>
                <a:gd name="T0" fmla="*/ 59 w 95"/>
                <a:gd name="T1" fmla="*/ 0 h 72"/>
                <a:gd name="T2" fmla="*/ 65 w 95"/>
                <a:gd name="T3" fmla="*/ 0 h 72"/>
                <a:gd name="T4" fmla="*/ 77 w 95"/>
                <a:gd name="T5" fmla="*/ 6 h 72"/>
                <a:gd name="T6" fmla="*/ 77 w 95"/>
                <a:gd name="T7" fmla="*/ 12 h 72"/>
                <a:gd name="T8" fmla="*/ 77 w 95"/>
                <a:gd name="T9" fmla="*/ 24 h 72"/>
                <a:gd name="T10" fmla="*/ 59 w 95"/>
                <a:gd name="T11" fmla="*/ 24 h 72"/>
                <a:gd name="T12" fmla="*/ 53 w 95"/>
                <a:gd name="T13" fmla="*/ 30 h 72"/>
                <a:gd name="T14" fmla="*/ 53 w 95"/>
                <a:gd name="T15" fmla="*/ 30 h 72"/>
                <a:gd name="T16" fmla="*/ 59 w 95"/>
                <a:gd name="T17" fmla="*/ 30 h 72"/>
                <a:gd name="T18" fmla="*/ 65 w 95"/>
                <a:gd name="T19" fmla="*/ 30 h 72"/>
                <a:gd name="T20" fmla="*/ 71 w 95"/>
                <a:gd name="T21" fmla="*/ 30 h 72"/>
                <a:gd name="T22" fmla="*/ 77 w 95"/>
                <a:gd name="T23" fmla="*/ 36 h 72"/>
                <a:gd name="T24" fmla="*/ 77 w 95"/>
                <a:gd name="T25" fmla="*/ 42 h 72"/>
                <a:gd name="T26" fmla="*/ 71 w 95"/>
                <a:gd name="T27" fmla="*/ 48 h 72"/>
                <a:gd name="T28" fmla="*/ 77 w 95"/>
                <a:gd name="T29" fmla="*/ 48 h 72"/>
                <a:gd name="T30" fmla="*/ 83 w 95"/>
                <a:gd name="T31" fmla="*/ 48 h 72"/>
                <a:gd name="T32" fmla="*/ 89 w 95"/>
                <a:gd name="T33" fmla="*/ 48 h 72"/>
                <a:gd name="T34" fmla="*/ 95 w 95"/>
                <a:gd name="T35" fmla="*/ 48 h 72"/>
                <a:gd name="T36" fmla="*/ 95 w 95"/>
                <a:gd name="T37" fmla="*/ 66 h 72"/>
                <a:gd name="T38" fmla="*/ 89 w 95"/>
                <a:gd name="T39" fmla="*/ 72 h 72"/>
                <a:gd name="T40" fmla="*/ 83 w 95"/>
                <a:gd name="T41" fmla="*/ 72 h 72"/>
                <a:gd name="T42" fmla="*/ 77 w 95"/>
                <a:gd name="T43" fmla="*/ 72 h 72"/>
                <a:gd name="T44" fmla="*/ 71 w 95"/>
                <a:gd name="T45" fmla="*/ 60 h 72"/>
                <a:gd name="T46" fmla="*/ 65 w 95"/>
                <a:gd name="T47" fmla="*/ 48 h 72"/>
                <a:gd name="T48" fmla="*/ 53 w 95"/>
                <a:gd name="T49" fmla="*/ 42 h 72"/>
                <a:gd name="T50" fmla="*/ 53 w 95"/>
                <a:gd name="T51" fmla="*/ 48 h 72"/>
                <a:gd name="T52" fmla="*/ 53 w 95"/>
                <a:gd name="T53" fmla="*/ 60 h 72"/>
                <a:gd name="T54" fmla="*/ 47 w 95"/>
                <a:gd name="T55" fmla="*/ 66 h 72"/>
                <a:gd name="T56" fmla="*/ 35 w 95"/>
                <a:gd name="T57" fmla="*/ 72 h 72"/>
                <a:gd name="T58" fmla="*/ 29 w 95"/>
                <a:gd name="T59" fmla="*/ 66 h 72"/>
                <a:gd name="T60" fmla="*/ 23 w 95"/>
                <a:gd name="T61" fmla="*/ 54 h 72"/>
                <a:gd name="T62" fmla="*/ 29 w 95"/>
                <a:gd name="T63" fmla="*/ 48 h 72"/>
                <a:gd name="T64" fmla="*/ 29 w 95"/>
                <a:gd name="T65" fmla="*/ 42 h 72"/>
                <a:gd name="T66" fmla="*/ 17 w 95"/>
                <a:gd name="T67" fmla="*/ 36 h 72"/>
                <a:gd name="T68" fmla="*/ 12 w 95"/>
                <a:gd name="T69" fmla="*/ 42 h 72"/>
                <a:gd name="T70" fmla="*/ 0 w 95"/>
                <a:gd name="T71" fmla="*/ 36 h 72"/>
                <a:gd name="T72" fmla="*/ 0 w 95"/>
                <a:gd name="T73" fmla="*/ 30 h 72"/>
                <a:gd name="T74" fmla="*/ 6 w 95"/>
                <a:gd name="T75" fmla="*/ 18 h 72"/>
                <a:gd name="T76" fmla="*/ 6 w 95"/>
                <a:gd name="T77" fmla="*/ 18 h 72"/>
                <a:gd name="T78" fmla="*/ 12 w 95"/>
                <a:gd name="T79" fmla="*/ 12 h 72"/>
                <a:gd name="T80" fmla="*/ 17 w 95"/>
                <a:gd name="T81" fmla="*/ 12 h 72"/>
                <a:gd name="T82" fmla="*/ 23 w 95"/>
                <a:gd name="T83" fmla="*/ 0 h 72"/>
                <a:gd name="T84" fmla="*/ 29 w 95"/>
                <a:gd name="T85" fmla="*/ 0 h 72"/>
                <a:gd name="T86" fmla="*/ 41 w 95"/>
                <a:gd name="T87" fmla="*/ 6 h 72"/>
                <a:gd name="T88" fmla="*/ 41 w 95"/>
                <a:gd name="T89" fmla="*/ 18 h 72"/>
                <a:gd name="T90" fmla="*/ 47 w 95"/>
                <a:gd name="T91" fmla="*/ 24 h 72"/>
                <a:gd name="T92" fmla="*/ 47 w 95"/>
                <a:gd name="T93" fmla="*/ 30 h 72"/>
                <a:gd name="T94" fmla="*/ 53 w 95"/>
                <a:gd name="T95" fmla="*/ 24 h 72"/>
                <a:gd name="T96" fmla="*/ 53 w 95"/>
                <a:gd name="T97" fmla="*/ 18 h 72"/>
                <a:gd name="T98" fmla="*/ 53 w 95"/>
                <a:gd name="T99" fmla="*/ 6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5"/>
                <a:gd name="T151" fmla="*/ 0 h 72"/>
                <a:gd name="T152" fmla="*/ 95 w 95"/>
                <a:gd name="T153" fmla="*/ 72 h 7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5" h="72">
                  <a:moveTo>
                    <a:pt x="53" y="6"/>
                  </a:moveTo>
                  <a:lnTo>
                    <a:pt x="53" y="6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12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30"/>
                  </a:lnTo>
                  <a:lnTo>
                    <a:pt x="65" y="30"/>
                  </a:lnTo>
                  <a:lnTo>
                    <a:pt x="71" y="30"/>
                  </a:lnTo>
                  <a:lnTo>
                    <a:pt x="71" y="36"/>
                  </a:lnTo>
                  <a:lnTo>
                    <a:pt x="77" y="36"/>
                  </a:lnTo>
                  <a:lnTo>
                    <a:pt x="77" y="42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8"/>
                  </a:lnTo>
                  <a:lnTo>
                    <a:pt x="95" y="54"/>
                  </a:lnTo>
                  <a:lnTo>
                    <a:pt x="95" y="60"/>
                  </a:lnTo>
                  <a:lnTo>
                    <a:pt x="95" y="66"/>
                  </a:lnTo>
                  <a:lnTo>
                    <a:pt x="95" y="72"/>
                  </a:lnTo>
                  <a:lnTo>
                    <a:pt x="89" y="72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8"/>
                  </a:lnTo>
                  <a:lnTo>
                    <a:pt x="53" y="48"/>
                  </a:lnTo>
                  <a:lnTo>
                    <a:pt x="53" y="42"/>
                  </a:lnTo>
                  <a:lnTo>
                    <a:pt x="53" y="48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53" y="66"/>
                  </a:lnTo>
                  <a:lnTo>
                    <a:pt x="47" y="66"/>
                  </a:lnTo>
                  <a:lnTo>
                    <a:pt x="41" y="72"/>
                  </a:lnTo>
                  <a:lnTo>
                    <a:pt x="35" y="72"/>
                  </a:lnTo>
                  <a:lnTo>
                    <a:pt x="29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3" y="48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23" y="36"/>
                  </a:lnTo>
                  <a:lnTo>
                    <a:pt x="17" y="36"/>
                  </a:lnTo>
                  <a:lnTo>
                    <a:pt x="17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41" y="12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3" name="Freeform 220"/>
            <p:cNvSpPr>
              <a:spLocks/>
            </p:cNvSpPr>
            <p:nvPr/>
          </p:nvSpPr>
          <p:spPr bwMode="auto">
            <a:xfrm>
              <a:off x="4602" y="2001"/>
              <a:ext cx="96" cy="90"/>
            </a:xfrm>
            <a:custGeom>
              <a:avLst/>
              <a:gdLst>
                <a:gd name="T0" fmla="*/ 90 w 96"/>
                <a:gd name="T1" fmla="*/ 90 h 90"/>
                <a:gd name="T2" fmla="*/ 84 w 96"/>
                <a:gd name="T3" fmla="*/ 84 h 90"/>
                <a:gd name="T4" fmla="*/ 78 w 96"/>
                <a:gd name="T5" fmla="*/ 84 h 90"/>
                <a:gd name="T6" fmla="*/ 66 w 96"/>
                <a:gd name="T7" fmla="*/ 84 h 90"/>
                <a:gd name="T8" fmla="*/ 54 w 96"/>
                <a:gd name="T9" fmla="*/ 84 h 90"/>
                <a:gd name="T10" fmla="*/ 48 w 96"/>
                <a:gd name="T11" fmla="*/ 84 h 90"/>
                <a:gd name="T12" fmla="*/ 54 w 96"/>
                <a:gd name="T13" fmla="*/ 78 h 90"/>
                <a:gd name="T14" fmla="*/ 60 w 96"/>
                <a:gd name="T15" fmla="*/ 78 h 90"/>
                <a:gd name="T16" fmla="*/ 72 w 96"/>
                <a:gd name="T17" fmla="*/ 78 h 90"/>
                <a:gd name="T18" fmla="*/ 72 w 96"/>
                <a:gd name="T19" fmla="*/ 72 h 90"/>
                <a:gd name="T20" fmla="*/ 60 w 96"/>
                <a:gd name="T21" fmla="*/ 60 h 90"/>
                <a:gd name="T22" fmla="*/ 48 w 96"/>
                <a:gd name="T23" fmla="*/ 66 h 90"/>
                <a:gd name="T24" fmla="*/ 30 w 96"/>
                <a:gd name="T25" fmla="*/ 66 h 90"/>
                <a:gd name="T26" fmla="*/ 18 w 96"/>
                <a:gd name="T27" fmla="*/ 60 h 90"/>
                <a:gd name="T28" fmla="*/ 24 w 96"/>
                <a:gd name="T29" fmla="*/ 60 h 90"/>
                <a:gd name="T30" fmla="*/ 36 w 96"/>
                <a:gd name="T31" fmla="*/ 60 h 90"/>
                <a:gd name="T32" fmla="*/ 48 w 96"/>
                <a:gd name="T33" fmla="*/ 54 h 90"/>
                <a:gd name="T34" fmla="*/ 48 w 96"/>
                <a:gd name="T35" fmla="*/ 48 h 90"/>
                <a:gd name="T36" fmla="*/ 36 w 96"/>
                <a:gd name="T37" fmla="*/ 42 h 90"/>
                <a:gd name="T38" fmla="*/ 24 w 96"/>
                <a:gd name="T39" fmla="*/ 42 h 90"/>
                <a:gd name="T40" fmla="*/ 6 w 96"/>
                <a:gd name="T41" fmla="*/ 42 h 90"/>
                <a:gd name="T42" fmla="*/ 0 w 96"/>
                <a:gd name="T43" fmla="*/ 36 h 90"/>
                <a:gd name="T44" fmla="*/ 6 w 96"/>
                <a:gd name="T45" fmla="*/ 36 h 90"/>
                <a:gd name="T46" fmla="*/ 12 w 96"/>
                <a:gd name="T47" fmla="*/ 36 h 90"/>
                <a:gd name="T48" fmla="*/ 24 w 96"/>
                <a:gd name="T49" fmla="*/ 36 h 90"/>
                <a:gd name="T50" fmla="*/ 30 w 96"/>
                <a:gd name="T51" fmla="*/ 30 h 90"/>
                <a:gd name="T52" fmla="*/ 18 w 96"/>
                <a:gd name="T53" fmla="*/ 18 h 90"/>
                <a:gd name="T54" fmla="*/ 6 w 96"/>
                <a:gd name="T55" fmla="*/ 6 h 90"/>
                <a:gd name="T56" fmla="*/ 0 w 96"/>
                <a:gd name="T57" fmla="*/ 0 h 90"/>
                <a:gd name="T58" fmla="*/ 6 w 96"/>
                <a:gd name="T59" fmla="*/ 6 h 90"/>
                <a:gd name="T60" fmla="*/ 18 w 96"/>
                <a:gd name="T61" fmla="*/ 18 h 90"/>
                <a:gd name="T62" fmla="*/ 30 w 96"/>
                <a:gd name="T63" fmla="*/ 30 h 90"/>
                <a:gd name="T64" fmla="*/ 36 w 96"/>
                <a:gd name="T65" fmla="*/ 18 h 90"/>
                <a:gd name="T66" fmla="*/ 36 w 96"/>
                <a:gd name="T67" fmla="*/ 6 h 90"/>
                <a:gd name="T68" fmla="*/ 42 w 96"/>
                <a:gd name="T69" fmla="*/ 6 h 90"/>
                <a:gd name="T70" fmla="*/ 42 w 96"/>
                <a:gd name="T71" fmla="*/ 30 h 90"/>
                <a:gd name="T72" fmla="*/ 54 w 96"/>
                <a:gd name="T73" fmla="*/ 42 h 90"/>
                <a:gd name="T74" fmla="*/ 60 w 96"/>
                <a:gd name="T75" fmla="*/ 48 h 90"/>
                <a:gd name="T76" fmla="*/ 66 w 96"/>
                <a:gd name="T77" fmla="*/ 30 h 90"/>
                <a:gd name="T78" fmla="*/ 66 w 96"/>
                <a:gd name="T79" fmla="*/ 24 h 90"/>
                <a:gd name="T80" fmla="*/ 72 w 96"/>
                <a:gd name="T81" fmla="*/ 42 h 90"/>
                <a:gd name="T82" fmla="*/ 72 w 96"/>
                <a:gd name="T83" fmla="*/ 60 h 90"/>
                <a:gd name="T84" fmla="*/ 84 w 96"/>
                <a:gd name="T85" fmla="*/ 72 h 90"/>
                <a:gd name="T86" fmla="*/ 90 w 96"/>
                <a:gd name="T87" fmla="*/ 66 h 90"/>
                <a:gd name="T88" fmla="*/ 90 w 96"/>
                <a:gd name="T89" fmla="*/ 60 h 90"/>
                <a:gd name="T90" fmla="*/ 90 w 96"/>
                <a:gd name="T91" fmla="*/ 66 h 90"/>
                <a:gd name="T92" fmla="*/ 90 w 96"/>
                <a:gd name="T93" fmla="*/ 78 h 90"/>
                <a:gd name="T94" fmla="*/ 90 w 96"/>
                <a:gd name="T95" fmla="*/ 84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6"/>
                <a:gd name="T145" fmla="*/ 0 h 90"/>
                <a:gd name="T146" fmla="*/ 96 w 96"/>
                <a:gd name="T147" fmla="*/ 90 h 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6" h="90">
                  <a:moveTo>
                    <a:pt x="96" y="90"/>
                  </a:moveTo>
                  <a:lnTo>
                    <a:pt x="90" y="90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96" y="9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4" name="Freeform 221"/>
            <p:cNvSpPr>
              <a:spLocks/>
            </p:cNvSpPr>
            <p:nvPr/>
          </p:nvSpPr>
          <p:spPr bwMode="auto">
            <a:xfrm>
              <a:off x="4721" y="1977"/>
              <a:ext cx="78" cy="102"/>
            </a:xfrm>
            <a:custGeom>
              <a:avLst/>
              <a:gdLst>
                <a:gd name="T0" fmla="*/ 18 w 78"/>
                <a:gd name="T1" fmla="*/ 102 h 102"/>
                <a:gd name="T2" fmla="*/ 12 w 78"/>
                <a:gd name="T3" fmla="*/ 90 h 102"/>
                <a:gd name="T4" fmla="*/ 6 w 78"/>
                <a:gd name="T5" fmla="*/ 84 h 102"/>
                <a:gd name="T6" fmla="*/ 0 w 78"/>
                <a:gd name="T7" fmla="*/ 72 h 102"/>
                <a:gd name="T8" fmla="*/ 6 w 78"/>
                <a:gd name="T9" fmla="*/ 60 h 102"/>
                <a:gd name="T10" fmla="*/ 6 w 78"/>
                <a:gd name="T11" fmla="*/ 60 h 102"/>
                <a:gd name="T12" fmla="*/ 6 w 78"/>
                <a:gd name="T13" fmla="*/ 72 h 102"/>
                <a:gd name="T14" fmla="*/ 12 w 78"/>
                <a:gd name="T15" fmla="*/ 90 h 102"/>
                <a:gd name="T16" fmla="*/ 24 w 78"/>
                <a:gd name="T17" fmla="*/ 90 h 102"/>
                <a:gd name="T18" fmla="*/ 24 w 78"/>
                <a:gd name="T19" fmla="*/ 90 h 102"/>
                <a:gd name="T20" fmla="*/ 24 w 78"/>
                <a:gd name="T21" fmla="*/ 78 h 102"/>
                <a:gd name="T22" fmla="*/ 18 w 78"/>
                <a:gd name="T23" fmla="*/ 54 h 102"/>
                <a:gd name="T24" fmla="*/ 18 w 78"/>
                <a:gd name="T25" fmla="*/ 48 h 102"/>
                <a:gd name="T26" fmla="*/ 24 w 78"/>
                <a:gd name="T27" fmla="*/ 42 h 102"/>
                <a:gd name="T28" fmla="*/ 24 w 78"/>
                <a:gd name="T29" fmla="*/ 54 h 102"/>
                <a:gd name="T30" fmla="*/ 24 w 78"/>
                <a:gd name="T31" fmla="*/ 72 h 102"/>
                <a:gd name="T32" fmla="*/ 30 w 78"/>
                <a:gd name="T33" fmla="*/ 72 h 102"/>
                <a:gd name="T34" fmla="*/ 36 w 78"/>
                <a:gd name="T35" fmla="*/ 60 h 102"/>
                <a:gd name="T36" fmla="*/ 36 w 78"/>
                <a:gd name="T37" fmla="*/ 48 h 102"/>
                <a:gd name="T38" fmla="*/ 36 w 78"/>
                <a:gd name="T39" fmla="*/ 24 h 102"/>
                <a:gd name="T40" fmla="*/ 42 w 78"/>
                <a:gd name="T41" fmla="*/ 12 h 102"/>
                <a:gd name="T42" fmla="*/ 42 w 78"/>
                <a:gd name="T43" fmla="*/ 12 h 102"/>
                <a:gd name="T44" fmla="*/ 42 w 78"/>
                <a:gd name="T45" fmla="*/ 24 h 102"/>
                <a:gd name="T46" fmla="*/ 42 w 78"/>
                <a:gd name="T47" fmla="*/ 42 h 102"/>
                <a:gd name="T48" fmla="*/ 48 w 78"/>
                <a:gd name="T49" fmla="*/ 42 h 102"/>
                <a:gd name="T50" fmla="*/ 54 w 78"/>
                <a:gd name="T51" fmla="*/ 30 h 102"/>
                <a:gd name="T52" fmla="*/ 54 w 78"/>
                <a:gd name="T53" fmla="*/ 18 h 102"/>
                <a:gd name="T54" fmla="*/ 60 w 78"/>
                <a:gd name="T55" fmla="*/ 6 h 102"/>
                <a:gd name="T56" fmla="*/ 66 w 78"/>
                <a:gd name="T57" fmla="*/ 0 h 102"/>
                <a:gd name="T58" fmla="*/ 72 w 78"/>
                <a:gd name="T59" fmla="*/ 0 h 102"/>
                <a:gd name="T60" fmla="*/ 66 w 78"/>
                <a:gd name="T61" fmla="*/ 12 h 102"/>
                <a:gd name="T62" fmla="*/ 54 w 78"/>
                <a:gd name="T63" fmla="*/ 24 h 102"/>
                <a:gd name="T64" fmla="*/ 54 w 78"/>
                <a:gd name="T65" fmla="*/ 36 h 102"/>
                <a:gd name="T66" fmla="*/ 48 w 78"/>
                <a:gd name="T67" fmla="*/ 48 h 102"/>
                <a:gd name="T68" fmla="*/ 54 w 78"/>
                <a:gd name="T69" fmla="*/ 48 h 102"/>
                <a:gd name="T70" fmla="*/ 60 w 78"/>
                <a:gd name="T71" fmla="*/ 48 h 102"/>
                <a:gd name="T72" fmla="*/ 66 w 78"/>
                <a:gd name="T73" fmla="*/ 42 h 102"/>
                <a:gd name="T74" fmla="*/ 72 w 78"/>
                <a:gd name="T75" fmla="*/ 36 h 102"/>
                <a:gd name="T76" fmla="*/ 78 w 78"/>
                <a:gd name="T77" fmla="*/ 36 h 102"/>
                <a:gd name="T78" fmla="*/ 78 w 78"/>
                <a:gd name="T79" fmla="*/ 36 h 102"/>
                <a:gd name="T80" fmla="*/ 72 w 78"/>
                <a:gd name="T81" fmla="*/ 42 h 102"/>
                <a:gd name="T82" fmla="*/ 66 w 78"/>
                <a:gd name="T83" fmla="*/ 48 h 102"/>
                <a:gd name="T84" fmla="*/ 60 w 78"/>
                <a:gd name="T85" fmla="*/ 54 h 102"/>
                <a:gd name="T86" fmla="*/ 48 w 78"/>
                <a:gd name="T87" fmla="*/ 54 h 102"/>
                <a:gd name="T88" fmla="*/ 42 w 78"/>
                <a:gd name="T89" fmla="*/ 60 h 102"/>
                <a:gd name="T90" fmla="*/ 36 w 78"/>
                <a:gd name="T91" fmla="*/ 78 h 102"/>
                <a:gd name="T92" fmla="*/ 36 w 78"/>
                <a:gd name="T93" fmla="*/ 84 h 102"/>
                <a:gd name="T94" fmla="*/ 48 w 78"/>
                <a:gd name="T95" fmla="*/ 84 h 102"/>
                <a:gd name="T96" fmla="*/ 54 w 78"/>
                <a:gd name="T97" fmla="*/ 84 h 102"/>
                <a:gd name="T98" fmla="*/ 60 w 78"/>
                <a:gd name="T99" fmla="*/ 78 h 102"/>
                <a:gd name="T100" fmla="*/ 66 w 78"/>
                <a:gd name="T101" fmla="*/ 72 h 102"/>
                <a:gd name="T102" fmla="*/ 66 w 78"/>
                <a:gd name="T103" fmla="*/ 72 h 102"/>
                <a:gd name="T104" fmla="*/ 66 w 78"/>
                <a:gd name="T105" fmla="*/ 78 h 102"/>
                <a:gd name="T106" fmla="*/ 54 w 78"/>
                <a:gd name="T107" fmla="*/ 84 h 102"/>
                <a:gd name="T108" fmla="*/ 48 w 78"/>
                <a:gd name="T109" fmla="*/ 90 h 102"/>
                <a:gd name="T110" fmla="*/ 36 w 78"/>
                <a:gd name="T111" fmla="*/ 90 h 102"/>
                <a:gd name="T112" fmla="*/ 30 w 78"/>
                <a:gd name="T113" fmla="*/ 90 h 102"/>
                <a:gd name="T114" fmla="*/ 30 w 78"/>
                <a:gd name="T115" fmla="*/ 96 h 102"/>
                <a:gd name="T116" fmla="*/ 24 w 78"/>
                <a:gd name="T117" fmla="*/ 96 h 102"/>
                <a:gd name="T118" fmla="*/ 18 w 78"/>
                <a:gd name="T119" fmla="*/ 102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"/>
                <a:gd name="T181" fmla="*/ 0 h 102"/>
                <a:gd name="T182" fmla="*/ 78 w 78"/>
                <a:gd name="T183" fmla="*/ 102 h 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" h="102">
                  <a:moveTo>
                    <a:pt x="18" y="102"/>
                  </a:moveTo>
                  <a:lnTo>
                    <a:pt x="18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18" y="10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5" name="Freeform 222"/>
            <p:cNvSpPr>
              <a:spLocks/>
            </p:cNvSpPr>
            <p:nvPr/>
          </p:nvSpPr>
          <p:spPr bwMode="auto">
            <a:xfrm>
              <a:off x="4757" y="2091"/>
              <a:ext cx="120" cy="54"/>
            </a:xfrm>
            <a:custGeom>
              <a:avLst/>
              <a:gdLst>
                <a:gd name="T0" fmla="*/ 6 w 120"/>
                <a:gd name="T1" fmla="*/ 18 h 54"/>
                <a:gd name="T2" fmla="*/ 6 w 120"/>
                <a:gd name="T3" fmla="*/ 18 h 54"/>
                <a:gd name="T4" fmla="*/ 6 w 120"/>
                <a:gd name="T5" fmla="*/ 18 h 54"/>
                <a:gd name="T6" fmla="*/ 18 w 120"/>
                <a:gd name="T7" fmla="*/ 18 h 54"/>
                <a:gd name="T8" fmla="*/ 30 w 120"/>
                <a:gd name="T9" fmla="*/ 24 h 54"/>
                <a:gd name="T10" fmla="*/ 36 w 120"/>
                <a:gd name="T11" fmla="*/ 24 h 54"/>
                <a:gd name="T12" fmla="*/ 42 w 120"/>
                <a:gd name="T13" fmla="*/ 24 h 54"/>
                <a:gd name="T14" fmla="*/ 42 w 120"/>
                <a:gd name="T15" fmla="*/ 30 h 54"/>
                <a:gd name="T16" fmla="*/ 48 w 120"/>
                <a:gd name="T17" fmla="*/ 42 h 54"/>
                <a:gd name="T18" fmla="*/ 54 w 120"/>
                <a:gd name="T19" fmla="*/ 48 h 54"/>
                <a:gd name="T20" fmla="*/ 60 w 120"/>
                <a:gd name="T21" fmla="*/ 48 h 54"/>
                <a:gd name="T22" fmla="*/ 60 w 120"/>
                <a:gd name="T23" fmla="*/ 48 h 54"/>
                <a:gd name="T24" fmla="*/ 54 w 120"/>
                <a:gd name="T25" fmla="*/ 42 h 54"/>
                <a:gd name="T26" fmla="*/ 48 w 120"/>
                <a:gd name="T27" fmla="*/ 30 h 54"/>
                <a:gd name="T28" fmla="*/ 48 w 120"/>
                <a:gd name="T29" fmla="*/ 24 h 54"/>
                <a:gd name="T30" fmla="*/ 54 w 120"/>
                <a:gd name="T31" fmla="*/ 24 h 54"/>
                <a:gd name="T32" fmla="*/ 60 w 120"/>
                <a:gd name="T33" fmla="*/ 30 h 54"/>
                <a:gd name="T34" fmla="*/ 66 w 120"/>
                <a:gd name="T35" fmla="*/ 30 h 54"/>
                <a:gd name="T36" fmla="*/ 72 w 120"/>
                <a:gd name="T37" fmla="*/ 30 h 54"/>
                <a:gd name="T38" fmla="*/ 72 w 120"/>
                <a:gd name="T39" fmla="*/ 36 h 54"/>
                <a:gd name="T40" fmla="*/ 78 w 120"/>
                <a:gd name="T41" fmla="*/ 48 h 54"/>
                <a:gd name="T42" fmla="*/ 84 w 120"/>
                <a:gd name="T43" fmla="*/ 48 h 54"/>
                <a:gd name="T44" fmla="*/ 96 w 120"/>
                <a:gd name="T45" fmla="*/ 54 h 54"/>
                <a:gd name="T46" fmla="*/ 96 w 120"/>
                <a:gd name="T47" fmla="*/ 54 h 54"/>
                <a:gd name="T48" fmla="*/ 90 w 120"/>
                <a:gd name="T49" fmla="*/ 48 h 54"/>
                <a:gd name="T50" fmla="*/ 84 w 120"/>
                <a:gd name="T51" fmla="*/ 42 h 54"/>
                <a:gd name="T52" fmla="*/ 78 w 120"/>
                <a:gd name="T53" fmla="*/ 36 h 54"/>
                <a:gd name="T54" fmla="*/ 78 w 120"/>
                <a:gd name="T55" fmla="*/ 36 h 54"/>
                <a:gd name="T56" fmla="*/ 78 w 120"/>
                <a:gd name="T57" fmla="*/ 36 h 54"/>
                <a:gd name="T58" fmla="*/ 90 w 120"/>
                <a:gd name="T59" fmla="*/ 36 h 54"/>
                <a:gd name="T60" fmla="*/ 108 w 120"/>
                <a:gd name="T61" fmla="*/ 42 h 54"/>
                <a:gd name="T62" fmla="*/ 114 w 120"/>
                <a:gd name="T63" fmla="*/ 42 h 54"/>
                <a:gd name="T64" fmla="*/ 120 w 120"/>
                <a:gd name="T65" fmla="*/ 42 h 54"/>
                <a:gd name="T66" fmla="*/ 120 w 120"/>
                <a:gd name="T67" fmla="*/ 36 h 54"/>
                <a:gd name="T68" fmla="*/ 114 w 120"/>
                <a:gd name="T69" fmla="*/ 36 h 54"/>
                <a:gd name="T70" fmla="*/ 102 w 120"/>
                <a:gd name="T71" fmla="*/ 36 h 54"/>
                <a:gd name="T72" fmla="*/ 90 w 120"/>
                <a:gd name="T73" fmla="*/ 30 h 54"/>
                <a:gd name="T74" fmla="*/ 84 w 120"/>
                <a:gd name="T75" fmla="*/ 30 h 54"/>
                <a:gd name="T76" fmla="*/ 84 w 120"/>
                <a:gd name="T77" fmla="*/ 24 h 54"/>
                <a:gd name="T78" fmla="*/ 90 w 120"/>
                <a:gd name="T79" fmla="*/ 18 h 54"/>
                <a:gd name="T80" fmla="*/ 96 w 120"/>
                <a:gd name="T81" fmla="*/ 18 h 54"/>
                <a:gd name="T82" fmla="*/ 96 w 120"/>
                <a:gd name="T83" fmla="*/ 18 h 54"/>
                <a:gd name="T84" fmla="*/ 90 w 120"/>
                <a:gd name="T85" fmla="*/ 12 h 54"/>
                <a:gd name="T86" fmla="*/ 84 w 120"/>
                <a:gd name="T87" fmla="*/ 12 h 54"/>
                <a:gd name="T88" fmla="*/ 78 w 120"/>
                <a:gd name="T89" fmla="*/ 18 h 54"/>
                <a:gd name="T90" fmla="*/ 78 w 120"/>
                <a:gd name="T91" fmla="*/ 18 h 54"/>
                <a:gd name="T92" fmla="*/ 72 w 120"/>
                <a:gd name="T93" fmla="*/ 24 h 54"/>
                <a:gd name="T94" fmla="*/ 66 w 120"/>
                <a:gd name="T95" fmla="*/ 24 h 54"/>
                <a:gd name="T96" fmla="*/ 60 w 120"/>
                <a:gd name="T97" fmla="*/ 18 h 54"/>
                <a:gd name="T98" fmla="*/ 54 w 120"/>
                <a:gd name="T99" fmla="*/ 18 h 54"/>
                <a:gd name="T100" fmla="*/ 48 w 120"/>
                <a:gd name="T101" fmla="*/ 18 h 54"/>
                <a:gd name="T102" fmla="*/ 54 w 120"/>
                <a:gd name="T103" fmla="*/ 6 h 54"/>
                <a:gd name="T104" fmla="*/ 66 w 120"/>
                <a:gd name="T105" fmla="*/ 0 h 54"/>
                <a:gd name="T106" fmla="*/ 66 w 120"/>
                <a:gd name="T107" fmla="*/ 0 h 54"/>
                <a:gd name="T108" fmla="*/ 60 w 120"/>
                <a:gd name="T109" fmla="*/ 0 h 54"/>
                <a:gd name="T110" fmla="*/ 54 w 120"/>
                <a:gd name="T111" fmla="*/ 6 h 54"/>
                <a:gd name="T112" fmla="*/ 42 w 120"/>
                <a:gd name="T113" fmla="*/ 6 h 54"/>
                <a:gd name="T114" fmla="*/ 42 w 120"/>
                <a:gd name="T115" fmla="*/ 12 h 54"/>
                <a:gd name="T116" fmla="*/ 36 w 120"/>
                <a:gd name="T117" fmla="*/ 18 h 54"/>
                <a:gd name="T118" fmla="*/ 24 w 120"/>
                <a:gd name="T119" fmla="*/ 18 h 54"/>
                <a:gd name="T120" fmla="*/ 12 w 120"/>
                <a:gd name="T121" fmla="*/ 18 h 54"/>
                <a:gd name="T122" fmla="*/ 6 w 120"/>
                <a:gd name="T123" fmla="*/ 18 h 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"/>
                <a:gd name="T187" fmla="*/ 0 h 54"/>
                <a:gd name="T188" fmla="*/ 120 w 120"/>
                <a:gd name="T189" fmla="*/ 54 h 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" h="54">
                  <a:moveTo>
                    <a:pt x="0" y="18"/>
                  </a:move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2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8" y="42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0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6" name="Freeform 223"/>
            <p:cNvSpPr>
              <a:spLocks/>
            </p:cNvSpPr>
            <p:nvPr/>
          </p:nvSpPr>
          <p:spPr bwMode="auto">
            <a:xfrm>
              <a:off x="4745" y="2140"/>
              <a:ext cx="102" cy="109"/>
            </a:xfrm>
            <a:custGeom>
              <a:avLst/>
              <a:gdLst>
                <a:gd name="T0" fmla="*/ 6 w 102"/>
                <a:gd name="T1" fmla="*/ 6 h 107"/>
                <a:gd name="T2" fmla="*/ 18 w 102"/>
                <a:gd name="T3" fmla="*/ 12 h 107"/>
                <a:gd name="T4" fmla="*/ 18 w 102"/>
                <a:gd name="T5" fmla="*/ 23 h 107"/>
                <a:gd name="T6" fmla="*/ 18 w 102"/>
                <a:gd name="T7" fmla="*/ 58 h 107"/>
                <a:gd name="T8" fmla="*/ 18 w 102"/>
                <a:gd name="T9" fmla="*/ 58 h 107"/>
                <a:gd name="T10" fmla="*/ 24 w 102"/>
                <a:gd name="T11" fmla="*/ 40 h 107"/>
                <a:gd name="T12" fmla="*/ 24 w 102"/>
                <a:gd name="T13" fmla="*/ 23 h 107"/>
                <a:gd name="T14" fmla="*/ 30 w 102"/>
                <a:gd name="T15" fmla="*/ 23 h 107"/>
                <a:gd name="T16" fmla="*/ 36 w 102"/>
                <a:gd name="T17" fmla="*/ 40 h 107"/>
                <a:gd name="T18" fmla="*/ 42 w 102"/>
                <a:gd name="T19" fmla="*/ 52 h 107"/>
                <a:gd name="T20" fmla="*/ 48 w 102"/>
                <a:gd name="T21" fmla="*/ 64 h 107"/>
                <a:gd name="T22" fmla="*/ 48 w 102"/>
                <a:gd name="T23" fmla="*/ 83 h 107"/>
                <a:gd name="T24" fmla="*/ 48 w 102"/>
                <a:gd name="T25" fmla="*/ 83 h 107"/>
                <a:gd name="T26" fmla="*/ 54 w 102"/>
                <a:gd name="T27" fmla="*/ 64 h 107"/>
                <a:gd name="T28" fmla="*/ 60 w 102"/>
                <a:gd name="T29" fmla="*/ 64 h 107"/>
                <a:gd name="T30" fmla="*/ 72 w 102"/>
                <a:gd name="T31" fmla="*/ 76 h 107"/>
                <a:gd name="T32" fmla="*/ 84 w 102"/>
                <a:gd name="T33" fmla="*/ 105 h 107"/>
                <a:gd name="T34" fmla="*/ 90 w 102"/>
                <a:gd name="T35" fmla="*/ 123 h 107"/>
                <a:gd name="T36" fmla="*/ 96 w 102"/>
                <a:gd name="T37" fmla="*/ 129 h 107"/>
                <a:gd name="T38" fmla="*/ 102 w 102"/>
                <a:gd name="T39" fmla="*/ 129 h 107"/>
                <a:gd name="T40" fmla="*/ 96 w 102"/>
                <a:gd name="T41" fmla="*/ 123 h 107"/>
                <a:gd name="T42" fmla="*/ 90 w 102"/>
                <a:gd name="T43" fmla="*/ 105 h 107"/>
                <a:gd name="T44" fmla="*/ 78 w 102"/>
                <a:gd name="T45" fmla="*/ 76 h 107"/>
                <a:gd name="T46" fmla="*/ 66 w 102"/>
                <a:gd name="T47" fmla="*/ 64 h 107"/>
                <a:gd name="T48" fmla="*/ 66 w 102"/>
                <a:gd name="T49" fmla="*/ 58 h 107"/>
                <a:gd name="T50" fmla="*/ 72 w 102"/>
                <a:gd name="T51" fmla="*/ 52 h 107"/>
                <a:gd name="T52" fmla="*/ 78 w 102"/>
                <a:gd name="T53" fmla="*/ 52 h 107"/>
                <a:gd name="T54" fmla="*/ 78 w 102"/>
                <a:gd name="T55" fmla="*/ 52 h 107"/>
                <a:gd name="T56" fmla="*/ 90 w 102"/>
                <a:gd name="T57" fmla="*/ 58 h 107"/>
                <a:gd name="T58" fmla="*/ 90 w 102"/>
                <a:gd name="T59" fmla="*/ 58 h 107"/>
                <a:gd name="T60" fmla="*/ 84 w 102"/>
                <a:gd name="T61" fmla="*/ 52 h 107"/>
                <a:gd name="T62" fmla="*/ 78 w 102"/>
                <a:gd name="T63" fmla="*/ 46 h 107"/>
                <a:gd name="T64" fmla="*/ 66 w 102"/>
                <a:gd name="T65" fmla="*/ 46 h 107"/>
                <a:gd name="T66" fmla="*/ 60 w 102"/>
                <a:gd name="T67" fmla="*/ 46 h 107"/>
                <a:gd name="T68" fmla="*/ 54 w 102"/>
                <a:gd name="T69" fmla="*/ 46 h 107"/>
                <a:gd name="T70" fmla="*/ 48 w 102"/>
                <a:gd name="T71" fmla="*/ 46 h 107"/>
                <a:gd name="T72" fmla="*/ 42 w 102"/>
                <a:gd name="T73" fmla="*/ 40 h 107"/>
                <a:gd name="T74" fmla="*/ 36 w 102"/>
                <a:gd name="T75" fmla="*/ 23 h 107"/>
                <a:gd name="T76" fmla="*/ 36 w 102"/>
                <a:gd name="T77" fmla="*/ 23 h 107"/>
                <a:gd name="T78" fmla="*/ 42 w 102"/>
                <a:gd name="T79" fmla="*/ 18 h 107"/>
                <a:gd name="T80" fmla="*/ 48 w 102"/>
                <a:gd name="T81" fmla="*/ 18 h 107"/>
                <a:gd name="T82" fmla="*/ 54 w 102"/>
                <a:gd name="T83" fmla="*/ 18 h 107"/>
                <a:gd name="T84" fmla="*/ 60 w 102"/>
                <a:gd name="T85" fmla="*/ 18 h 107"/>
                <a:gd name="T86" fmla="*/ 60 w 102"/>
                <a:gd name="T87" fmla="*/ 18 h 107"/>
                <a:gd name="T88" fmla="*/ 54 w 102"/>
                <a:gd name="T89" fmla="*/ 18 h 107"/>
                <a:gd name="T90" fmla="*/ 48 w 102"/>
                <a:gd name="T91" fmla="*/ 18 h 107"/>
                <a:gd name="T92" fmla="*/ 36 w 102"/>
                <a:gd name="T93" fmla="*/ 18 h 107"/>
                <a:gd name="T94" fmla="*/ 30 w 102"/>
                <a:gd name="T95" fmla="*/ 18 h 107"/>
                <a:gd name="T96" fmla="*/ 24 w 102"/>
                <a:gd name="T97" fmla="*/ 18 h 107"/>
                <a:gd name="T98" fmla="*/ 18 w 102"/>
                <a:gd name="T99" fmla="*/ 12 h 107"/>
                <a:gd name="T100" fmla="*/ 12 w 102"/>
                <a:gd name="T101" fmla="*/ 6 h 107"/>
                <a:gd name="T102" fmla="*/ 6 w 102"/>
                <a:gd name="T103" fmla="*/ 0 h 1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"/>
                <a:gd name="T157" fmla="*/ 0 h 107"/>
                <a:gd name="T158" fmla="*/ 102 w 102"/>
                <a:gd name="T159" fmla="*/ 107 h 1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" h="107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3"/>
                  </a:lnTo>
                  <a:lnTo>
                    <a:pt x="18" y="35"/>
                  </a:lnTo>
                  <a:lnTo>
                    <a:pt x="18" y="47"/>
                  </a:lnTo>
                  <a:lnTo>
                    <a:pt x="18" y="59"/>
                  </a:lnTo>
                  <a:lnTo>
                    <a:pt x="18" y="47"/>
                  </a:lnTo>
                  <a:lnTo>
                    <a:pt x="18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36" y="29"/>
                  </a:lnTo>
                  <a:lnTo>
                    <a:pt x="36" y="35"/>
                  </a:lnTo>
                  <a:lnTo>
                    <a:pt x="42" y="41"/>
                  </a:lnTo>
                  <a:lnTo>
                    <a:pt x="48" y="47"/>
                  </a:lnTo>
                  <a:lnTo>
                    <a:pt x="48" y="53"/>
                  </a:lnTo>
                  <a:lnTo>
                    <a:pt x="42" y="65"/>
                  </a:lnTo>
                  <a:lnTo>
                    <a:pt x="48" y="71"/>
                  </a:lnTo>
                  <a:lnTo>
                    <a:pt x="54" y="83"/>
                  </a:lnTo>
                  <a:lnTo>
                    <a:pt x="48" y="71"/>
                  </a:lnTo>
                  <a:lnTo>
                    <a:pt x="48" y="65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60" y="53"/>
                  </a:lnTo>
                  <a:lnTo>
                    <a:pt x="66" y="59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84" y="83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96" y="107"/>
                  </a:lnTo>
                  <a:lnTo>
                    <a:pt x="102" y="107"/>
                  </a:lnTo>
                  <a:lnTo>
                    <a:pt x="96" y="101"/>
                  </a:lnTo>
                  <a:lnTo>
                    <a:pt x="90" y="89"/>
                  </a:lnTo>
                  <a:lnTo>
                    <a:pt x="90" y="83"/>
                  </a:lnTo>
                  <a:lnTo>
                    <a:pt x="84" y="77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66" y="53"/>
                  </a:lnTo>
                  <a:lnTo>
                    <a:pt x="60" y="47"/>
                  </a:lnTo>
                  <a:lnTo>
                    <a:pt x="66" y="47"/>
                  </a:lnTo>
                  <a:lnTo>
                    <a:pt x="66" y="41"/>
                  </a:lnTo>
                  <a:lnTo>
                    <a:pt x="72" y="41"/>
                  </a:lnTo>
                  <a:lnTo>
                    <a:pt x="78" y="41"/>
                  </a:lnTo>
                  <a:lnTo>
                    <a:pt x="84" y="41"/>
                  </a:lnTo>
                  <a:lnTo>
                    <a:pt x="90" y="47"/>
                  </a:lnTo>
                  <a:lnTo>
                    <a:pt x="90" y="41"/>
                  </a:lnTo>
                  <a:lnTo>
                    <a:pt x="84" y="41"/>
                  </a:lnTo>
                  <a:lnTo>
                    <a:pt x="84" y="35"/>
                  </a:lnTo>
                  <a:lnTo>
                    <a:pt x="78" y="35"/>
                  </a:lnTo>
                  <a:lnTo>
                    <a:pt x="72" y="35"/>
                  </a:lnTo>
                  <a:lnTo>
                    <a:pt x="66" y="35"/>
                  </a:lnTo>
                  <a:lnTo>
                    <a:pt x="60" y="35"/>
                  </a:lnTo>
                  <a:lnTo>
                    <a:pt x="54" y="41"/>
                  </a:lnTo>
                  <a:lnTo>
                    <a:pt x="54" y="35"/>
                  </a:lnTo>
                  <a:lnTo>
                    <a:pt x="48" y="35"/>
                  </a:lnTo>
                  <a:lnTo>
                    <a:pt x="42" y="29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7" name="Freeform 224"/>
            <p:cNvSpPr>
              <a:spLocks/>
            </p:cNvSpPr>
            <p:nvPr/>
          </p:nvSpPr>
          <p:spPr bwMode="auto">
            <a:xfrm>
              <a:off x="4670" y="2151"/>
              <a:ext cx="71" cy="125"/>
            </a:xfrm>
            <a:custGeom>
              <a:avLst/>
              <a:gdLst>
                <a:gd name="T0" fmla="*/ 41 w 71"/>
                <a:gd name="T1" fmla="*/ 11 h 125"/>
                <a:gd name="T2" fmla="*/ 35 w 71"/>
                <a:gd name="T3" fmla="*/ 23 h 125"/>
                <a:gd name="T4" fmla="*/ 18 w 71"/>
                <a:gd name="T5" fmla="*/ 29 h 125"/>
                <a:gd name="T6" fmla="*/ 6 w 71"/>
                <a:gd name="T7" fmla="*/ 35 h 125"/>
                <a:gd name="T8" fmla="*/ 6 w 71"/>
                <a:gd name="T9" fmla="*/ 47 h 125"/>
                <a:gd name="T10" fmla="*/ 12 w 71"/>
                <a:gd name="T11" fmla="*/ 41 h 125"/>
                <a:gd name="T12" fmla="*/ 24 w 71"/>
                <a:gd name="T13" fmla="*/ 35 h 125"/>
                <a:gd name="T14" fmla="*/ 35 w 71"/>
                <a:gd name="T15" fmla="*/ 29 h 125"/>
                <a:gd name="T16" fmla="*/ 35 w 71"/>
                <a:gd name="T17" fmla="*/ 41 h 125"/>
                <a:gd name="T18" fmla="*/ 24 w 71"/>
                <a:gd name="T19" fmla="*/ 53 h 125"/>
                <a:gd name="T20" fmla="*/ 12 w 71"/>
                <a:gd name="T21" fmla="*/ 59 h 125"/>
                <a:gd name="T22" fmla="*/ 0 w 71"/>
                <a:gd name="T23" fmla="*/ 65 h 125"/>
                <a:gd name="T24" fmla="*/ 0 w 71"/>
                <a:gd name="T25" fmla="*/ 71 h 125"/>
                <a:gd name="T26" fmla="*/ 6 w 71"/>
                <a:gd name="T27" fmla="*/ 65 h 125"/>
                <a:gd name="T28" fmla="*/ 18 w 71"/>
                <a:gd name="T29" fmla="*/ 59 h 125"/>
                <a:gd name="T30" fmla="*/ 30 w 71"/>
                <a:gd name="T31" fmla="*/ 59 h 125"/>
                <a:gd name="T32" fmla="*/ 30 w 71"/>
                <a:gd name="T33" fmla="*/ 71 h 125"/>
                <a:gd name="T34" fmla="*/ 24 w 71"/>
                <a:gd name="T35" fmla="*/ 77 h 125"/>
                <a:gd name="T36" fmla="*/ 12 w 71"/>
                <a:gd name="T37" fmla="*/ 89 h 125"/>
                <a:gd name="T38" fmla="*/ 6 w 71"/>
                <a:gd name="T39" fmla="*/ 95 h 125"/>
                <a:gd name="T40" fmla="*/ 6 w 71"/>
                <a:gd name="T41" fmla="*/ 95 h 125"/>
                <a:gd name="T42" fmla="*/ 18 w 71"/>
                <a:gd name="T43" fmla="*/ 89 h 125"/>
                <a:gd name="T44" fmla="*/ 24 w 71"/>
                <a:gd name="T45" fmla="*/ 83 h 125"/>
                <a:gd name="T46" fmla="*/ 18 w 71"/>
                <a:gd name="T47" fmla="*/ 95 h 125"/>
                <a:gd name="T48" fmla="*/ 12 w 71"/>
                <a:gd name="T49" fmla="*/ 113 h 125"/>
                <a:gd name="T50" fmla="*/ 0 w 71"/>
                <a:gd name="T51" fmla="*/ 125 h 125"/>
                <a:gd name="T52" fmla="*/ 0 w 71"/>
                <a:gd name="T53" fmla="*/ 125 h 125"/>
                <a:gd name="T54" fmla="*/ 12 w 71"/>
                <a:gd name="T55" fmla="*/ 119 h 125"/>
                <a:gd name="T56" fmla="*/ 24 w 71"/>
                <a:gd name="T57" fmla="*/ 101 h 125"/>
                <a:gd name="T58" fmla="*/ 35 w 71"/>
                <a:gd name="T59" fmla="*/ 83 h 125"/>
                <a:gd name="T60" fmla="*/ 41 w 71"/>
                <a:gd name="T61" fmla="*/ 101 h 125"/>
                <a:gd name="T62" fmla="*/ 41 w 71"/>
                <a:gd name="T63" fmla="*/ 107 h 125"/>
                <a:gd name="T64" fmla="*/ 47 w 71"/>
                <a:gd name="T65" fmla="*/ 101 h 125"/>
                <a:gd name="T66" fmla="*/ 47 w 71"/>
                <a:gd name="T67" fmla="*/ 89 h 125"/>
                <a:gd name="T68" fmla="*/ 35 w 71"/>
                <a:gd name="T69" fmla="*/ 77 h 125"/>
                <a:gd name="T70" fmla="*/ 41 w 71"/>
                <a:gd name="T71" fmla="*/ 59 h 125"/>
                <a:gd name="T72" fmla="*/ 41 w 71"/>
                <a:gd name="T73" fmla="*/ 53 h 125"/>
                <a:gd name="T74" fmla="*/ 53 w 71"/>
                <a:gd name="T75" fmla="*/ 59 h 125"/>
                <a:gd name="T76" fmla="*/ 59 w 71"/>
                <a:gd name="T77" fmla="*/ 77 h 125"/>
                <a:gd name="T78" fmla="*/ 65 w 71"/>
                <a:gd name="T79" fmla="*/ 77 h 125"/>
                <a:gd name="T80" fmla="*/ 65 w 71"/>
                <a:gd name="T81" fmla="*/ 65 h 125"/>
                <a:gd name="T82" fmla="*/ 59 w 71"/>
                <a:gd name="T83" fmla="*/ 53 h 125"/>
                <a:gd name="T84" fmla="*/ 41 w 71"/>
                <a:gd name="T85" fmla="*/ 47 h 125"/>
                <a:gd name="T86" fmla="*/ 47 w 71"/>
                <a:gd name="T87" fmla="*/ 29 h 125"/>
                <a:gd name="T88" fmla="*/ 53 w 71"/>
                <a:gd name="T89" fmla="*/ 29 h 125"/>
                <a:gd name="T90" fmla="*/ 59 w 71"/>
                <a:gd name="T91" fmla="*/ 35 h 125"/>
                <a:gd name="T92" fmla="*/ 65 w 71"/>
                <a:gd name="T93" fmla="*/ 41 h 125"/>
                <a:gd name="T94" fmla="*/ 71 w 71"/>
                <a:gd name="T95" fmla="*/ 47 h 125"/>
                <a:gd name="T96" fmla="*/ 65 w 71"/>
                <a:gd name="T97" fmla="*/ 35 h 125"/>
                <a:gd name="T98" fmla="*/ 59 w 71"/>
                <a:gd name="T99" fmla="*/ 23 h 125"/>
                <a:gd name="T100" fmla="*/ 53 w 71"/>
                <a:gd name="T101" fmla="*/ 17 h 125"/>
                <a:gd name="T102" fmla="*/ 53 w 71"/>
                <a:gd name="T103" fmla="*/ 6 h 125"/>
                <a:gd name="T104" fmla="*/ 47 w 71"/>
                <a:gd name="T105" fmla="*/ 0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125"/>
                <a:gd name="T161" fmla="*/ 71 w 71"/>
                <a:gd name="T162" fmla="*/ 125 h 1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125">
                  <a:moveTo>
                    <a:pt x="47" y="6"/>
                  </a:moveTo>
                  <a:lnTo>
                    <a:pt x="41" y="11"/>
                  </a:lnTo>
                  <a:lnTo>
                    <a:pt x="41" y="17"/>
                  </a:lnTo>
                  <a:lnTo>
                    <a:pt x="35" y="23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18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6" y="47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2" y="35"/>
                  </a:lnTo>
                  <a:lnTo>
                    <a:pt x="18" y="35"/>
                  </a:lnTo>
                  <a:lnTo>
                    <a:pt x="24" y="35"/>
                  </a:lnTo>
                  <a:lnTo>
                    <a:pt x="24" y="29"/>
                  </a:lnTo>
                  <a:lnTo>
                    <a:pt x="30" y="29"/>
                  </a:lnTo>
                  <a:lnTo>
                    <a:pt x="35" y="29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35" y="47"/>
                  </a:lnTo>
                  <a:lnTo>
                    <a:pt x="30" y="47"/>
                  </a:lnTo>
                  <a:lnTo>
                    <a:pt x="24" y="53"/>
                  </a:lnTo>
                  <a:lnTo>
                    <a:pt x="18" y="53"/>
                  </a:lnTo>
                  <a:lnTo>
                    <a:pt x="12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12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18" y="83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6" y="89"/>
                  </a:lnTo>
                  <a:lnTo>
                    <a:pt x="6" y="95"/>
                  </a:lnTo>
                  <a:lnTo>
                    <a:pt x="0" y="101"/>
                  </a:lnTo>
                  <a:lnTo>
                    <a:pt x="6" y="95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89"/>
                  </a:lnTo>
                  <a:lnTo>
                    <a:pt x="24" y="95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9"/>
                  </a:lnTo>
                  <a:lnTo>
                    <a:pt x="18" y="113"/>
                  </a:lnTo>
                  <a:lnTo>
                    <a:pt x="24" y="107"/>
                  </a:lnTo>
                  <a:lnTo>
                    <a:pt x="24" y="101"/>
                  </a:lnTo>
                  <a:lnTo>
                    <a:pt x="30" y="89"/>
                  </a:lnTo>
                  <a:lnTo>
                    <a:pt x="30" y="83"/>
                  </a:lnTo>
                  <a:lnTo>
                    <a:pt x="35" y="83"/>
                  </a:lnTo>
                  <a:lnTo>
                    <a:pt x="41" y="89"/>
                  </a:lnTo>
                  <a:lnTo>
                    <a:pt x="41" y="95"/>
                  </a:lnTo>
                  <a:lnTo>
                    <a:pt x="41" y="101"/>
                  </a:lnTo>
                  <a:lnTo>
                    <a:pt x="41" y="107"/>
                  </a:lnTo>
                  <a:lnTo>
                    <a:pt x="47" y="107"/>
                  </a:lnTo>
                  <a:lnTo>
                    <a:pt x="47" y="101"/>
                  </a:lnTo>
                  <a:lnTo>
                    <a:pt x="47" y="95"/>
                  </a:lnTo>
                  <a:lnTo>
                    <a:pt x="47" y="89"/>
                  </a:lnTo>
                  <a:lnTo>
                    <a:pt x="41" y="83"/>
                  </a:lnTo>
                  <a:lnTo>
                    <a:pt x="35" y="77"/>
                  </a:lnTo>
                  <a:lnTo>
                    <a:pt x="35" y="71"/>
                  </a:lnTo>
                  <a:lnTo>
                    <a:pt x="41" y="65"/>
                  </a:lnTo>
                  <a:lnTo>
                    <a:pt x="41" y="59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9"/>
                  </a:lnTo>
                  <a:lnTo>
                    <a:pt x="59" y="59"/>
                  </a:lnTo>
                  <a:lnTo>
                    <a:pt x="59" y="65"/>
                  </a:lnTo>
                  <a:lnTo>
                    <a:pt x="59" y="77"/>
                  </a:lnTo>
                  <a:lnTo>
                    <a:pt x="65" y="77"/>
                  </a:lnTo>
                  <a:lnTo>
                    <a:pt x="65" y="71"/>
                  </a:lnTo>
                  <a:lnTo>
                    <a:pt x="65" y="65"/>
                  </a:lnTo>
                  <a:lnTo>
                    <a:pt x="59" y="65"/>
                  </a:lnTo>
                  <a:lnTo>
                    <a:pt x="59" y="59"/>
                  </a:lnTo>
                  <a:lnTo>
                    <a:pt x="59" y="53"/>
                  </a:lnTo>
                  <a:lnTo>
                    <a:pt x="53" y="53"/>
                  </a:lnTo>
                  <a:lnTo>
                    <a:pt x="47" y="47"/>
                  </a:lnTo>
                  <a:lnTo>
                    <a:pt x="41" y="47"/>
                  </a:lnTo>
                  <a:lnTo>
                    <a:pt x="41" y="41"/>
                  </a:lnTo>
                  <a:lnTo>
                    <a:pt x="47" y="35"/>
                  </a:lnTo>
                  <a:lnTo>
                    <a:pt x="47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59" y="35"/>
                  </a:lnTo>
                  <a:lnTo>
                    <a:pt x="65" y="35"/>
                  </a:lnTo>
                  <a:lnTo>
                    <a:pt x="65" y="41"/>
                  </a:lnTo>
                  <a:lnTo>
                    <a:pt x="65" y="47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1" y="35"/>
                  </a:lnTo>
                  <a:lnTo>
                    <a:pt x="65" y="35"/>
                  </a:lnTo>
                  <a:lnTo>
                    <a:pt x="65" y="29"/>
                  </a:lnTo>
                  <a:lnTo>
                    <a:pt x="59" y="23"/>
                  </a:lnTo>
                  <a:lnTo>
                    <a:pt x="53" y="23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53" y="6"/>
                  </a:lnTo>
                  <a:lnTo>
                    <a:pt x="47" y="0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8" name="Freeform 225"/>
            <p:cNvSpPr>
              <a:spLocks/>
            </p:cNvSpPr>
            <p:nvPr/>
          </p:nvSpPr>
          <p:spPr bwMode="auto">
            <a:xfrm>
              <a:off x="4586" y="2122"/>
              <a:ext cx="119" cy="67"/>
            </a:xfrm>
            <a:custGeom>
              <a:avLst/>
              <a:gdLst>
                <a:gd name="T0" fmla="*/ 102 w 119"/>
                <a:gd name="T1" fmla="*/ 0 h 65"/>
                <a:gd name="T2" fmla="*/ 90 w 119"/>
                <a:gd name="T3" fmla="*/ 6 h 65"/>
                <a:gd name="T4" fmla="*/ 78 w 119"/>
                <a:gd name="T5" fmla="*/ 12 h 65"/>
                <a:gd name="T6" fmla="*/ 72 w 119"/>
                <a:gd name="T7" fmla="*/ 12 h 65"/>
                <a:gd name="T8" fmla="*/ 66 w 119"/>
                <a:gd name="T9" fmla="*/ 12 h 65"/>
                <a:gd name="T10" fmla="*/ 60 w 119"/>
                <a:gd name="T11" fmla="*/ 12 h 65"/>
                <a:gd name="T12" fmla="*/ 54 w 119"/>
                <a:gd name="T13" fmla="*/ 12 h 65"/>
                <a:gd name="T14" fmla="*/ 42 w 119"/>
                <a:gd name="T15" fmla="*/ 12 h 65"/>
                <a:gd name="T16" fmla="*/ 36 w 119"/>
                <a:gd name="T17" fmla="*/ 12 h 65"/>
                <a:gd name="T18" fmla="*/ 42 w 119"/>
                <a:gd name="T19" fmla="*/ 12 h 65"/>
                <a:gd name="T20" fmla="*/ 48 w 119"/>
                <a:gd name="T21" fmla="*/ 12 h 65"/>
                <a:gd name="T22" fmla="*/ 54 w 119"/>
                <a:gd name="T23" fmla="*/ 12 h 65"/>
                <a:gd name="T24" fmla="*/ 60 w 119"/>
                <a:gd name="T25" fmla="*/ 29 h 65"/>
                <a:gd name="T26" fmla="*/ 60 w 119"/>
                <a:gd name="T27" fmla="*/ 29 h 65"/>
                <a:gd name="T28" fmla="*/ 60 w 119"/>
                <a:gd name="T29" fmla="*/ 35 h 65"/>
                <a:gd name="T30" fmla="*/ 54 w 119"/>
                <a:gd name="T31" fmla="*/ 41 h 65"/>
                <a:gd name="T32" fmla="*/ 48 w 119"/>
                <a:gd name="T33" fmla="*/ 41 h 65"/>
                <a:gd name="T34" fmla="*/ 36 w 119"/>
                <a:gd name="T35" fmla="*/ 41 h 65"/>
                <a:gd name="T36" fmla="*/ 30 w 119"/>
                <a:gd name="T37" fmla="*/ 41 h 65"/>
                <a:gd name="T38" fmla="*/ 18 w 119"/>
                <a:gd name="T39" fmla="*/ 41 h 65"/>
                <a:gd name="T40" fmla="*/ 18 w 119"/>
                <a:gd name="T41" fmla="*/ 41 h 65"/>
                <a:gd name="T42" fmla="*/ 24 w 119"/>
                <a:gd name="T43" fmla="*/ 41 h 65"/>
                <a:gd name="T44" fmla="*/ 36 w 119"/>
                <a:gd name="T45" fmla="*/ 41 h 65"/>
                <a:gd name="T46" fmla="*/ 42 w 119"/>
                <a:gd name="T47" fmla="*/ 47 h 65"/>
                <a:gd name="T48" fmla="*/ 42 w 119"/>
                <a:gd name="T49" fmla="*/ 55 h 65"/>
                <a:gd name="T50" fmla="*/ 30 w 119"/>
                <a:gd name="T51" fmla="*/ 67 h 65"/>
                <a:gd name="T52" fmla="*/ 18 w 119"/>
                <a:gd name="T53" fmla="*/ 67 h 65"/>
                <a:gd name="T54" fmla="*/ 12 w 119"/>
                <a:gd name="T55" fmla="*/ 67 h 65"/>
                <a:gd name="T56" fmla="*/ 0 w 119"/>
                <a:gd name="T57" fmla="*/ 67 h 65"/>
                <a:gd name="T58" fmla="*/ 0 w 119"/>
                <a:gd name="T59" fmla="*/ 75 h 65"/>
                <a:gd name="T60" fmla="*/ 6 w 119"/>
                <a:gd name="T61" fmla="*/ 75 h 65"/>
                <a:gd name="T62" fmla="*/ 18 w 119"/>
                <a:gd name="T63" fmla="*/ 75 h 65"/>
                <a:gd name="T64" fmla="*/ 30 w 119"/>
                <a:gd name="T65" fmla="*/ 67 h 65"/>
                <a:gd name="T66" fmla="*/ 42 w 119"/>
                <a:gd name="T67" fmla="*/ 55 h 65"/>
                <a:gd name="T68" fmla="*/ 54 w 119"/>
                <a:gd name="T69" fmla="*/ 67 h 65"/>
                <a:gd name="T70" fmla="*/ 54 w 119"/>
                <a:gd name="T71" fmla="*/ 75 h 65"/>
                <a:gd name="T72" fmla="*/ 48 w 119"/>
                <a:gd name="T73" fmla="*/ 89 h 65"/>
                <a:gd name="T74" fmla="*/ 48 w 119"/>
                <a:gd name="T75" fmla="*/ 89 h 65"/>
                <a:gd name="T76" fmla="*/ 54 w 119"/>
                <a:gd name="T77" fmla="*/ 81 h 65"/>
                <a:gd name="T78" fmla="*/ 60 w 119"/>
                <a:gd name="T79" fmla="*/ 67 h 65"/>
                <a:gd name="T80" fmla="*/ 60 w 119"/>
                <a:gd name="T81" fmla="*/ 47 h 65"/>
                <a:gd name="T82" fmla="*/ 66 w 119"/>
                <a:gd name="T83" fmla="*/ 41 h 65"/>
                <a:gd name="T84" fmla="*/ 72 w 119"/>
                <a:gd name="T85" fmla="*/ 35 h 65"/>
                <a:gd name="T86" fmla="*/ 78 w 119"/>
                <a:gd name="T87" fmla="*/ 35 h 65"/>
                <a:gd name="T88" fmla="*/ 84 w 119"/>
                <a:gd name="T89" fmla="*/ 35 h 65"/>
                <a:gd name="T90" fmla="*/ 84 w 119"/>
                <a:gd name="T91" fmla="*/ 55 h 65"/>
                <a:gd name="T92" fmla="*/ 84 w 119"/>
                <a:gd name="T93" fmla="*/ 67 h 65"/>
                <a:gd name="T94" fmla="*/ 84 w 119"/>
                <a:gd name="T95" fmla="*/ 67 h 65"/>
                <a:gd name="T96" fmla="*/ 84 w 119"/>
                <a:gd name="T97" fmla="*/ 55 h 65"/>
                <a:gd name="T98" fmla="*/ 90 w 119"/>
                <a:gd name="T99" fmla="*/ 35 h 65"/>
                <a:gd name="T100" fmla="*/ 90 w 119"/>
                <a:gd name="T101" fmla="*/ 29 h 65"/>
                <a:gd name="T102" fmla="*/ 96 w 119"/>
                <a:gd name="T103" fmla="*/ 12 h 65"/>
                <a:gd name="T104" fmla="*/ 108 w 119"/>
                <a:gd name="T105" fmla="*/ 6 h 65"/>
                <a:gd name="T106" fmla="*/ 114 w 119"/>
                <a:gd name="T107" fmla="*/ 0 h 65"/>
                <a:gd name="T108" fmla="*/ 114 w 119"/>
                <a:gd name="T109" fmla="*/ 0 h 65"/>
                <a:gd name="T110" fmla="*/ 108 w 119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"/>
                <a:gd name="T169" fmla="*/ 0 h 65"/>
                <a:gd name="T170" fmla="*/ 119 w 119"/>
                <a:gd name="T171" fmla="*/ 65 h 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" h="65">
                  <a:moveTo>
                    <a:pt x="102" y="0"/>
                  </a:moveTo>
                  <a:lnTo>
                    <a:pt x="102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18" y="47"/>
                  </a:lnTo>
                  <a:lnTo>
                    <a:pt x="12" y="47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6" y="53"/>
                  </a:lnTo>
                  <a:lnTo>
                    <a:pt x="12" y="53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30" y="47"/>
                  </a:lnTo>
                  <a:lnTo>
                    <a:pt x="36" y="47"/>
                  </a:lnTo>
                  <a:lnTo>
                    <a:pt x="42" y="41"/>
                  </a:lnTo>
                  <a:lnTo>
                    <a:pt x="48" y="41"/>
                  </a:lnTo>
                  <a:lnTo>
                    <a:pt x="54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59"/>
                  </a:lnTo>
                  <a:lnTo>
                    <a:pt x="54" y="53"/>
                  </a:lnTo>
                  <a:lnTo>
                    <a:pt x="60" y="47"/>
                  </a:lnTo>
                  <a:lnTo>
                    <a:pt x="54" y="41"/>
                  </a:lnTo>
                  <a:lnTo>
                    <a:pt x="60" y="36"/>
                  </a:lnTo>
                  <a:lnTo>
                    <a:pt x="66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41"/>
                  </a:lnTo>
                  <a:lnTo>
                    <a:pt x="84" y="47"/>
                  </a:lnTo>
                  <a:lnTo>
                    <a:pt x="84" y="41"/>
                  </a:lnTo>
                  <a:lnTo>
                    <a:pt x="90" y="36"/>
                  </a:lnTo>
                  <a:lnTo>
                    <a:pt x="90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49" name="Freeform 226"/>
            <p:cNvSpPr>
              <a:spLocks/>
            </p:cNvSpPr>
            <p:nvPr/>
          </p:nvSpPr>
          <p:spPr bwMode="auto">
            <a:xfrm>
              <a:off x="4745" y="2085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6 w 12"/>
                <a:gd name="T3" fmla="*/ 0 h 6"/>
                <a:gd name="T4" fmla="*/ 6 w 12"/>
                <a:gd name="T5" fmla="*/ 0 h 6"/>
                <a:gd name="T6" fmla="*/ 12 w 12"/>
                <a:gd name="T7" fmla="*/ 0 h 6"/>
                <a:gd name="T8" fmla="*/ 12 w 12"/>
                <a:gd name="T9" fmla="*/ 0 h 6"/>
                <a:gd name="T10" fmla="*/ 12 w 12"/>
                <a:gd name="T11" fmla="*/ 0 h 6"/>
                <a:gd name="T12" fmla="*/ 12 w 12"/>
                <a:gd name="T13" fmla="*/ 6 h 6"/>
                <a:gd name="T14" fmla="*/ 12 w 12"/>
                <a:gd name="T15" fmla="*/ 6 h 6"/>
                <a:gd name="T16" fmla="*/ 12 w 12"/>
                <a:gd name="T17" fmla="*/ 6 h 6"/>
                <a:gd name="T18" fmla="*/ 12 w 12"/>
                <a:gd name="T19" fmla="*/ 6 h 6"/>
                <a:gd name="T20" fmla="*/ 6 w 12"/>
                <a:gd name="T21" fmla="*/ 6 h 6"/>
                <a:gd name="T22" fmla="*/ 6 w 12"/>
                <a:gd name="T23" fmla="*/ 6 h 6"/>
                <a:gd name="T24" fmla="*/ 0 w 12"/>
                <a:gd name="T25" fmla="*/ 6 h 6"/>
                <a:gd name="T26" fmla="*/ 0 w 12"/>
                <a:gd name="T27" fmla="*/ 6 h 6"/>
                <a:gd name="T28" fmla="*/ 0 w 12"/>
                <a:gd name="T29" fmla="*/ 0 h 6"/>
                <a:gd name="T30" fmla="*/ 0 w 12"/>
                <a:gd name="T31" fmla="*/ 0 h 6"/>
                <a:gd name="T32" fmla="*/ 0 w 12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6"/>
                <a:gd name="T53" fmla="*/ 12 w 12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0" name="Freeform 227"/>
            <p:cNvSpPr>
              <a:spLocks/>
            </p:cNvSpPr>
            <p:nvPr/>
          </p:nvSpPr>
          <p:spPr bwMode="auto">
            <a:xfrm>
              <a:off x="4745" y="210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0 h 6"/>
                <a:gd name="T8" fmla="*/ 6 w 6"/>
                <a:gd name="T9" fmla="*/ 0 h 6"/>
                <a:gd name="T10" fmla="*/ 6 w 6"/>
                <a:gd name="T11" fmla="*/ 0 h 6"/>
                <a:gd name="T12" fmla="*/ 6 w 6"/>
                <a:gd name="T13" fmla="*/ 6 h 6"/>
                <a:gd name="T14" fmla="*/ 6 w 6"/>
                <a:gd name="T15" fmla="*/ 6 h 6"/>
                <a:gd name="T16" fmla="*/ 6 w 6"/>
                <a:gd name="T17" fmla="*/ 6 h 6"/>
                <a:gd name="T18" fmla="*/ 6 w 6"/>
                <a:gd name="T19" fmla="*/ 6 h 6"/>
                <a:gd name="T20" fmla="*/ 0 w 6"/>
                <a:gd name="T21" fmla="*/ 6 h 6"/>
                <a:gd name="T22" fmla="*/ 0 w 6"/>
                <a:gd name="T23" fmla="*/ 6 h 6"/>
                <a:gd name="T24" fmla="*/ 0 w 6"/>
                <a:gd name="T25" fmla="*/ 6 h 6"/>
                <a:gd name="T26" fmla="*/ 0 w 6"/>
                <a:gd name="T27" fmla="*/ 6 h 6"/>
                <a:gd name="T28" fmla="*/ 0 w 6"/>
                <a:gd name="T29" fmla="*/ 6 h 6"/>
                <a:gd name="T30" fmla="*/ 0 w 6"/>
                <a:gd name="T31" fmla="*/ 0 h 6"/>
                <a:gd name="T32" fmla="*/ 0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6"/>
                <a:gd name="T53" fmla="*/ 6 w 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1" name="Freeform 228"/>
            <p:cNvSpPr>
              <a:spLocks/>
            </p:cNvSpPr>
            <p:nvPr/>
          </p:nvSpPr>
          <p:spPr bwMode="auto">
            <a:xfrm>
              <a:off x="4763" y="2127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12 h 12"/>
                <a:gd name="T18" fmla="*/ 12 w 12"/>
                <a:gd name="T19" fmla="*/ 12 h 12"/>
                <a:gd name="T20" fmla="*/ 6 w 12"/>
                <a:gd name="T21" fmla="*/ 12 h 12"/>
                <a:gd name="T22" fmla="*/ 6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2" name="Freeform 229"/>
            <p:cNvSpPr>
              <a:spLocks/>
            </p:cNvSpPr>
            <p:nvPr/>
          </p:nvSpPr>
          <p:spPr bwMode="auto">
            <a:xfrm>
              <a:off x="4721" y="2121"/>
              <a:ext cx="12" cy="12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12 w 12"/>
                <a:gd name="T13" fmla="*/ 12 h 12"/>
                <a:gd name="T14" fmla="*/ 6 w 12"/>
                <a:gd name="T15" fmla="*/ 12 h 12"/>
                <a:gd name="T16" fmla="*/ 6 w 12"/>
                <a:gd name="T17" fmla="*/ 12 h 12"/>
                <a:gd name="T18" fmla="*/ 0 w 12"/>
                <a:gd name="T19" fmla="*/ 12 h 12"/>
                <a:gd name="T20" fmla="*/ 0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0 h 12"/>
                <a:gd name="T32" fmla="*/ 6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3" name="Freeform 230"/>
            <p:cNvSpPr>
              <a:spLocks/>
            </p:cNvSpPr>
            <p:nvPr/>
          </p:nvSpPr>
          <p:spPr bwMode="auto">
            <a:xfrm>
              <a:off x="4709" y="2097"/>
              <a:ext cx="18" cy="12"/>
            </a:xfrm>
            <a:custGeom>
              <a:avLst/>
              <a:gdLst>
                <a:gd name="T0" fmla="*/ 0 w 18"/>
                <a:gd name="T1" fmla="*/ 6 h 12"/>
                <a:gd name="T2" fmla="*/ 0 w 18"/>
                <a:gd name="T3" fmla="*/ 0 h 12"/>
                <a:gd name="T4" fmla="*/ 6 w 18"/>
                <a:gd name="T5" fmla="*/ 0 h 12"/>
                <a:gd name="T6" fmla="*/ 6 w 18"/>
                <a:gd name="T7" fmla="*/ 0 h 12"/>
                <a:gd name="T8" fmla="*/ 12 w 18"/>
                <a:gd name="T9" fmla="*/ 0 h 12"/>
                <a:gd name="T10" fmla="*/ 12 w 18"/>
                <a:gd name="T11" fmla="*/ 0 h 12"/>
                <a:gd name="T12" fmla="*/ 12 w 18"/>
                <a:gd name="T13" fmla="*/ 0 h 12"/>
                <a:gd name="T14" fmla="*/ 18 w 18"/>
                <a:gd name="T15" fmla="*/ 0 h 12"/>
                <a:gd name="T16" fmla="*/ 18 w 18"/>
                <a:gd name="T17" fmla="*/ 0 h 12"/>
                <a:gd name="T18" fmla="*/ 18 w 18"/>
                <a:gd name="T19" fmla="*/ 6 h 12"/>
                <a:gd name="T20" fmla="*/ 18 w 18"/>
                <a:gd name="T21" fmla="*/ 6 h 12"/>
                <a:gd name="T22" fmla="*/ 12 w 18"/>
                <a:gd name="T23" fmla="*/ 6 h 12"/>
                <a:gd name="T24" fmla="*/ 12 w 18"/>
                <a:gd name="T25" fmla="*/ 12 h 12"/>
                <a:gd name="T26" fmla="*/ 12 w 18"/>
                <a:gd name="T27" fmla="*/ 12 h 12"/>
                <a:gd name="T28" fmla="*/ 6 w 18"/>
                <a:gd name="T29" fmla="*/ 12 h 12"/>
                <a:gd name="T30" fmla="*/ 6 w 18"/>
                <a:gd name="T31" fmla="*/ 6 h 12"/>
                <a:gd name="T32" fmla="*/ 0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4" name="Freeform 231"/>
            <p:cNvSpPr>
              <a:spLocks/>
            </p:cNvSpPr>
            <p:nvPr/>
          </p:nvSpPr>
          <p:spPr bwMode="auto">
            <a:xfrm>
              <a:off x="4694" y="2091"/>
              <a:ext cx="11" cy="12"/>
            </a:xfrm>
            <a:custGeom>
              <a:avLst/>
              <a:gdLst>
                <a:gd name="T0" fmla="*/ 0 w 11"/>
                <a:gd name="T1" fmla="*/ 12 h 12"/>
                <a:gd name="T2" fmla="*/ 0 w 11"/>
                <a:gd name="T3" fmla="*/ 6 h 12"/>
                <a:gd name="T4" fmla="*/ 0 w 11"/>
                <a:gd name="T5" fmla="*/ 6 h 12"/>
                <a:gd name="T6" fmla="*/ 6 w 11"/>
                <a:gd name="T7" fmla="*/ 6 h 12"/>
                <a:gd name="T8" fmla="*/ 6 w 11"/>
                <a:gd name="T9" fmla="*/ 0 h 12"/>
                <a:gd name="T10" fmla="*/ 6 w 11"/>
                <a:gd name="T11" fmla="*/ 0 h 12"/>
                <a:gd name="T12" fmla="*/ 11 w 11"/>
                <a:gd name="T13" fmla="*/ 6 h 12"/>
                <a:gd name="T14" fmla="*/ 11 w 11"/>
                <a:gd name="T15" fmla="*/ 6 h 12"/>
                <a:gd name="T16" fmla="*/ 11 w 11"/>
                <a:gd name="T17" fmla="*/ 6 h 12"/>
                <a:gd name="T18" fmla="*/ 11 w 11"/>
                <a:gd name="T19" fmla="*/ 12 h 12"/>
                <a:gd name="T20" fmla="*/ 11 w 11"/>
                <a:gd name="T21" fmla="*/ 12 h 12"/>
                <a:gd name="T22" fmla="*/ 6 w 11"/>
                <a:gd name="T23" fmla="*/ 12 h 12"/>
                <a:gd name="T24" fmla="*/ 6 w 11"/>
                <a:gd name="T25" fmla="*/ 12 h 12"/>
                <a:gd name="T26" fmla="*/ 6 w 11"/>
                <a:gd name="T27" fmla="*/ 12 h 12"/>
                <a:gd name="T28" fmla="*/ 0 w 11"/>
                <a:gd name="T29" fmla="*/ 12 h 12"/>
                <a:gd name="T30" fmla="*/ 0 w 11"/>
                <a:gd name="T31" fmla="*/ 12 h 12"/>
                <a:gd name="T32" fmla="*/ 0 w 1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2"/>
                <a:gd name="T53" fmla="*/ 11 w 1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2">
                  <a:moveTo>
                    <a:pt x="0" y="12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1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5" name="Freeform 232"/>
            <p:cNvSpPr>
              <a:spLocks/>
            </p:cNvSpPr>
            <p:nvPr/>
          </p:nvSpPr>
          <p:spPr bwMode="auto">
            <a:xfrm>
              <a:off x="4709" y="2073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6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0 w 12"/>
                <a:gd name="T29" fmla="*/ 12 h 12"/>
                <a:gd name="T30" fmla="*/ 0 w 12"/>
                <a:gd name="T31" fmla="*/ 12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6" name="Freeform 233"/>
            <p:cNvSpPr>
              <a:spLocks/>
            </p:cNvSpPr>
            <p:nvPr/>
          </p:nvSpPr>
          <p:spPr bwMode="auto">
            <a:xfrm>
              <a:off x="5118" y="2031"/>
              <a:ext cx="95" cy="96"/>
            </a:xfrm>
            <a:custGeom>
              <a:avLst/>
              <a:gdLst>
                <a:gd name="T0" fmla="*/ 77 w 95"/>
                <a:gd name="T1" fmla="*/ 72 h 96"/>
                <a:gd name="T2" fmla="*/ 83 w 95"/>
                <a:gd name="T3" fmla="*/ 66 h 96"/>
                <a:gd name="T4" fmla="*/ 83 w 95"/>
                <a:gd name="T5" fmla="*/ 54 h 96"/>
                <a:gd name="T6" fmla="*/ 77 w 95"/>
                <a:gd name="T7" fmla="*/ 48 h 96"/>
                <a:gd name="T8" fmla="*/ 65 w 95"/>
                <a:gd name="T9" fmla="*/ 48 h 96"/>
                <a:gd name="T10" fmla="*/ 65 w 95"/>
                <a:gd name="T11" fmla="*/ 36 h 96"/>
                <a:gd name="T12" fmla="*/ 71 w 95"/>
                <a:gd name="T13" fmla="*/ 42 h 96"/>
                <a:gd name="T14" fmla="*/ 77 w 95"/>
                <a:gd name="T15" fmla="*/ 42 h 96"/>
                <a:gd name="T16" fmla="*/ 77 w 95"/>
                <a:gd name="T17" fmla="*/ 48 h 96"/>
                <a:gd name="T18" fmla="*/ 89 w 95"/>
                <a:gd name="T19" fmla="*/ 48 h 96"/>
                <a:gd name="T20" fmla="*/ 95 w 95"/>
                <a:gd name="T21" fmla="*/ 36 h 96"/>
                <a:gd name="T22" fmla="*/ 95 w 95"/>
                <a:gd name="T23" fmla="*/ 30 h 96"/>
                <a:gd name="T24" fmla="*/ 89 w 95"/>
                <a:gd name="T25" fmla="*/ 24 h 96"/>
                <a:gd name="T26" fmla="*/ 83 w 95"/>
                <a:gd name="T27" fmla="*/ 24 h 96"/>
                <a:gd name="T28" fmla="*/ 77 w 95"/>
                <a:gd name="T29" fmla="*/ 24 h 96"/>
                <a:gd name="T30" fmla="*/ 71 w 95"/>
                <a:gd name="T31" fmla="*/ 24 h 96"/>
                <a:gd name="T32" fmla="*/ 77 w 95"/>
                <a:gd name="T33" fmla="*/ 12 h 96"/>
                <a:gd name="T34" fmla="*/ 77 w 95"/>
                <a:gd name="T35" fmla="*/ 0 h 96"/>
                <a:gd name="T36" fmla="*/ 71 w 95"/>
                <a:gd name="T37" fmla="*/ 0 h 96"/>
                <a:gd name="T38" fmla="*/ 59 w 95"/>
                <a:gd name="T39" fmla="*/ 0 h 96"/>
                <a:gd name="T40" fmla="*/ 53 w 95"/>
                <a:gd name="T41" fmla="*/ 12 h 96"/>
                <a:gd name="T42" fmla="*/ 59 w 95"/>
                <a:gd name="T43" fmla="*/ 24 h 96"/>
                <a:gd name="T44" fmla="*/ 53 w 95"/>
                <a:gd name="T45" fmla="*/ 24 h 96"/>
                <a:gd name="T46" fmla="*/ 53 w 95"/>
                <a:gd name="T47" fmla="*/ 18 h 96"/>
                <a:gd name="T48" fmla="*/ 47 w 95"/>
                <a:gd name="T49" fmla="*/ 12 h 96"/>
                <a:gd name="T50" fmla="*/ 35 w 95"/>
                <a:gd name="T51" fmla="*/ 12 h 96"/>
                <a:gd name="T52" fmla="*/ 23 w 95"/>
                <a:gd name="T53" fmla="*/ 6 h 96"/>
                <a:gd name="T54" fmla="*/ 11 w 95"/>
                <a:gd name="T55" fmla="*/ 12 h 96"/>
                <a:gd name="T56" fmla="*/ 11 w 95"/>
                <a:gd name="T57" fmla="*/ 18 h 96"/>
                <a:gd name="T58" fmla="*/ 11 w 95"/>
                <a:gd name="T59" fmla="*/ 24 h 96"/>
                <a:gd name="T60" fmla="*/ 23 w 95"/>
                <a:gd name="T61" fmla="*/ 30 h 96"/>
                <a:gd name="T62" fmla="*/ 29 w 95"/>
                <a:gd name="T63" fmla="*/ 30 h 96"/>
                <a:gd name="T64" fmla="*/ 29 w 95"/>
                <a:gd name="T65" fmla="*/ 42 h 96"/>
                <a:gd name="T66" fmla="*/ 17 w 95"/>
                <a:gd name="T67" fmla="*/ 42 h 96"/>
                <a:gd name="T68" fmla="*/ 11 w 95"/>
                <a:gd name="T69" fmla="*/ 42 h 96"/>
                <a:gd name="T70" fmla="*/ 6 w 95"/>
                <a:gd name="T71" fmla="*/ 48 h 96"/>
                <a:gd name="T72" fmla="*/ 0 w 95"/>
                <a:gd name="T73" fmla="*/ 54 h 96"/>
                <a:gd name="T74" fmla="*/ 6 w 95"/>
                <a:gd name="T75" fmla="*/ 66 h 96"/>
                <a:gd name="T76" fmla="*/ 11 w 95"/>
                <a:gd name="T77" fmla="*/ 66 h 96"/>
                <a:gd name="T78" fmla="*/ 17 w 95"/>
                <a:gd name="T79" fmla="*/ 66 h 96"/>
                <a:gd name="T80" fmla="*/ 23 w 95"/>
                <a:gd name="T81" fmla="*/ 60 h 96"/>
                <a:gd name="T82" fmla="*/ 29 w 95"/>
                <a:gd name="T83" fmla="*/ 54 h 96"/>
                <a:gd name="T84" fmla="*/ 35 w 95"/>
                <a:gd name="T85" fmla="*/ 48 h 96"/>
                <a:gd name="T86" fmla="*/ 41 w 95"/>
                <a:gd name="T87" fmla="*/ 54 h 96"/>
                <a:gd name="T88" fmla="*/ 41 w 95"/>
                <a:gd name="T89" fmla="*/ 60 h 96"/>
                <a:gd name="T90" fmla="*/ 29 w 95"/>
                <a:gd name="T91" fmla="*/ 66 h 96"/>
                <a:gd name="T92" fmla="*/ 23 w 95"/>
                <a:gd name="T93" fmla="*/ 84 h 96"/>
                <a:gd name="T94" fmla="*/ 35 w 95"/>
                <a:gd name="T95" fmla="*/ 90 h 96"/>
                <a:gd name="T96" fmla="*/ 47 w 95"/>
                <a:gd name="T97" fmla="*/ 90 h 96"/>
                <a:gd name="T98" fmla="*/ 53 w 95"/>
                <a:gd name="T99" fmla="*/ 84 h 96"/>
                <a:gd name="T100" fmla="*/ 53 w 95"/>
                <a:gd name="T101" fmla="*/ 78 h 96"/>
                <a:gd name="T102" fmla="*/ 47 w 95"/>
                <a:gd name="T103" fmla="*/ 72 h 96"/>
                <a:gd name="T104" fmla="*/ 47 w 95"/>
                <a:gd name="T105" fmla="*/ 60 h 96"/>
                <a:gd name="T106" fmla="*/ 53 w 95"/>
                <a:gd name="T107" fmla="*/ 54 h 96"/>
                <a:gd name="T108" fmla="*/ 53 w 95"/>
                <a:gd name="T109" fmla="*/ 54 h 96"/>
                <a:gd name="T110" fmla="*/ 65 w 95"/>
                <a:gd name="T111" fmla="*/ 72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5"/>
                <a:gd name="T169" fmla="*/ 0 h 96"/>
                <a:gd name="T170" fmla="*/ 95 w 95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5" h="96">
                  <a:moveTo>
                    <a:pt x="71" y="72"/>
                  </a:moveTo>
                  <a:lnTo>
                    <a:pt x="71" y="72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3" y="54"/>
                  </a:lnTo>
                  <a:lnTo>
                    <a:pt x="83" y="48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5" y="36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2"/>
                  </a:lnTo>
                  <a:lnTo>
                    <a:pt x="95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89" y="24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71" y="18"/>
                  </a:lnTo>
                  <a:lnTo>
                    <a:pt x="77" y="12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lnTo>
                    <a:pt x="59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47" y="12"/>
                  </a:lnTo>
                  <a:lnTo>
                    <a:pt x="35" y="12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29" y="36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17" y="42"/>
                  </a:lnTo>
                  <a:lnTo>
                    <a:pt x="11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1" y="66"/>
                  </a:lnTo>
                  <a:lnTo>
                    <a:pt x="17" y="66"/>
                  </a:lnTo>
                  <a:lnTo>
                    <a:pt x="23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9" y="54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41" y="48"/>
                  </a:lnTo>
                  <a:lnTo>
                    <a:pt x="41" y="54"/>
                  </a:lnTo>
                  <a:lnTo>
                    <a:pt x="41" y="60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9" y="72"/>
                  </a:lnTo>
                  <a:lnTo>
                    <a:pt x="23" y="78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29" y="90"/>
                  </a:lnTo>
                  <a:lnTo>
                    <a:pt x="35" y="90"/>
                  </a:lnTo>
                  <a:lnTo>
                    <a:pt x="41" y="96"/>
                  </a:lnTo>
                  <a:lnTo>
                    <a:pt x="41" y="90"/>
                  </a:lnTo>
                  <a:lnTo>
                    <a:pt x="47" y="90"/>
                  </a:lnTo>
                  <a:lnTo>
                    <a:pt x="53" y="90"/>
                  </a:lnTo>
                  <a:lnTo>
                    <a:pt x="53" y="84"/>
                  </a:lnTo>
                  <a:lnTo>
                    <a:pt x="53" y="78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7" y="60"/>
                  </a:lnTo>
                  <a:lnTo>
                    <a:pt x="47" y="54"/>
                  </a:lnTo>
                  <a:lnTo>
                    <a:pt x="53" y="54"/>
                  </a:lnTo>
                  <a:lnTo>
                    <a:pt x="59" y="60"/>
                  </a:lnTo>
                  <a:lnTo>
                    <a:pt x="59" y="66"/>
                  </a:lnTo>
                  <a:lnTo>
                    <a:pt x="65" y="72"/>
                  </a:lnTo>
                  <a:lnTo>
                    <a:pt x="71" y="7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7" name="Freeform 234"/>
            <p:cNvSpPr>
              <a:spLocks/>
            </p:cNvSpPr>
            <p:nvPr/>
          </p:nvSpPr>
          <p:spPr bwMode="auto">
            <a:xfrm>
              <a:off x="5187" y="1834"/>
              <a:ext cx="108" cy="167"/>
            </a:xfrm>
            <a:custGeom>
              <a:avLst/>
              <a:gdLst>
                <a:gd name="T0" fmla="*/ 0 w 108"/>
                <a:gd name="T1" fmla="*/ 167 h 167"/>
                <a:gd name="T2" fmla="*/ 12 w 108"/>
                <a:gd name="T3" fmla="*/ 155 h 167"/>
                <a:gd name="T4" fmla="*/ 24 w 108"/>
                <a:gd name="T5" fmla="*/ 149 h 167"/>
                <a:gd name="T6" fmla="*/ 30 w 108"/>
                <a:gd name="T7" fmla="*/ 137 h 167"/>
                <a:gd name="T8" fmla="*/ 42 w 108"/>
                <a:gd name="T9" fmla="*/ 137 h 167"/>
                <a:gd name="T10" fmla="*/ 54 w 108"/>
                <a:gd name="T11" fmla="*/ 131 h 167"/>
                <a:gd name="T12" fmla="*/ 66 w 108"/>
                <a:gd name="T13" fmla="*/ 131 h 167"/>
                <a:gd name="T14" fmla="*/ 78 w 108"/>
                <a:gd name="T15" fmla="*/ 131 h 167"/>
                <a:gd name="T16" fmla="*/ 84 w 108"/>
                <a:gd name="T17" fmla="*/ 131 h 167"/>
                <a:gd name="T18" fmla="*/ 84 w 108"/>
                <a:gd name="T19" fmla="*/ 125 h 167"/>
                <a:gd name="T20" fmla="*/ 84 w 108"/>
                <a:gd name="T21" fmla="*/ 125 h 167"/>
                <a:gd name="T22" fmla="*/ 90 w 108"/>
                <a:gd name="T23" fmla="*/ 119 h 167"/>
                <a:gd name="T24" fmla="*/ 90 w 108"/>
                <a:gd name="T25" fmla="*/ 113 h 167"/>
                <a:gd name="T26" fmla="*/ 90 w 108"/>
                <a:gd name="T27" fmla="*/ 107 h 167"/>
                <a:gd name="T28" fmla="*/ 96 w 108"/>
                <a:gd name="T29" fmla="*/ 107 h 167"/>
                <a:gd name="T30" fmla="*/ 102 w 108"/>
                <a:gd name="T31" fmla="*/ 101 h 167"/>
                <a:gd name="T32" fmla="*/ 108 w 108"/>
                <a:gd name="T33" fmla="*/ 95 h 167"/>
                <a:gd name="T34" fmla="*/ 102 w 108"/>
                <a:gd name="T35" fmla="*/ 89 h 167"/>
                <a:gd name="T36" fmla="*/ 102 w 108"/>
                <a:gd name="T37" fmla="*/ 71 h 167"/>
                <a:gd name="T38" fmla="*/ 102 w 108"/>
                <a:gd name="T39" fmla="*/ 59 h 167"/>
                <a:gd name="T40" fmla="*/ 108 w 108"/>
                <a:gd name="T41" fmla="*/ 47 h 167"/>
                <a:gd name="T42" fmla="*/ 102 w 108"/>
                <a:gd name="T43" fmla="*/ 47 h 167"/>
                <a:gd name="T44" fmla="*/ 96 w 108"/>
                <a:gd name="T45" fmla="*/ 41 h 167"/>
                <a:gd name="T46" fmla="*/ 90 w 108"/>
                <a:gd name="T47" fmla="*/ 41 h 167"/>
                <a:gd name="T48" fmla="*/ 84 w 108"/>
                <a:gd name="T49" fmla="*/ 36 h 167"/>
                <a:gd name="T50" fmla="*/ 84 w 108"/>
                <a:gd name="T51" fmla="*/ 30 h 167"/>
                <a:gd name="T52" fmla="*/ 78 w 108"/>
                <a:gd name="T53" fmla="*/ 24 h 167"/>
                <a:gd name="T54" fmla="*/ 72 w 108"/>
                <a:gd name="T55" fmla="*/ 12 h 167"/>
                <a:gd name="T56" fmla="*/ 72 w 108"/>
                <a:gd name="T57" fmla="*/ 0 h 167"/>
                <a:gd name="T58" fmla="*/ 66 w 108"/>
                <a:gd name="T59" fmla="*/ 6 h 167"/>
                <a:gd name="T60" fmla="*/ 66 w 108"/>
                <a:gd name="T61" fmla="*/ 12 h 167"/>
                <a:gd name="T62" fmla="*/ 60 w 108"/>
                <a:gd name="T63" fmla="*/ 18 h 167"/>
                <a:gd name="T64" fmla="*/ 54 w 108"/>
                <a:gd name="T65" fmla="*/ 24 h 167"/>
                <a:gd name="T66" fmla="*/ 48 w 108"/>
                <a:gd name="T67" fmla="*/ 30 h 167"/>
                <a:gd name="T68" fmla="*/ 42 w 108"/>
                <a:gd name="T69" fmla="*/ 36 h 167"/>
                <a:gd name="T70" fmla="*/ 36 w 108"/>
                <a:gd name="T71" fmla="*/ 36 h 167"/>
                <a:gd name="T72" fmla="*/ 24 w 108"/>
                <a:gd name="T73" fmla="*/ 36 h 167"/>
                <a:gd name="T74" fmla="*/ 30 w 108"/>
                <a:gd name="T75" fmla="*/ 41 h 167"/>
                <a:gd name="T76" fmla="*/ 30 w 108"/>
                <a:gd name="T77" fmla="*/ 53 h 167"/>
                <a:gd name="T78" fmla="*/ 30 w 108"/>
                <a:gd name="T79" fmla="*/ 65 h 167"/>
                <a:gd name="T80" fmla="*/ 18 w 108"/>
                <a:gd name="T81" fmla="*/ 71 h 167"/>
                <a:gd name="T82" fmla="*/ 24 w 108"/>
                <a:gd name="T83" fmla="*/ 95 h 167"/>
                <a:gd name="T84" fmla="*/ 24 w 108"/>
                <a:gd name="T85" fmla="*/ 107 h 167"/>
                <a:gd name="T86" fmla="*/ 24 w 108"/>
                <a:gd name="T87" fmla="*/ 125 h 167"/>
                <a:gd name="T88" fmla="*/ 18 w 108"/>
                <a:gd name="T89" fmla="*/ 137 h 167"/>
                <a:gd name="T90" fmla="*/ 12 w 108"/>
                <a:gd name="T91" fmla="*/ 143 h 167"/>
                <a:gd name="T92" fmla="*/ 12 w 108"/>
                <a:gd name="T93" fmla="*/ 149 h 167"/>
                <a:gd name="T94" fmla="*/ 6 w 108"/>
                <a:gd name="T95" fmla="*/ 155 h 167"/>
                <a:gd name="T96" fmla="*/ 6 w 108"/>
                <a:gd name="T97" fmla="*/ 161 h 167"/>
                <a:gd name="T98" fmla="*/ 0 w 108"/>
                <a:gd name="T99" fmla="*/ 161 h 167"/>
                <a:gd name="T100" fmla="*/ 0 w 108"/>
                <a:gd name="T101" fmla="*/ 161 h 167"/>
                <a:gd name="T102" fmla="*/ 0 w 108"/>
                <a:gd name="T103" fmla="*/ 161 h 167"/>
                <a:gd name="T104" fmla="*/ 6 w 108"/>
                <a:gd name="T105" fmla="*/ 161 h 167"/>
                <a:gd name="T106" fmla="*/ 0 w 108"/>
                <a:gd name="T107" fmla="*/ 167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"/>
                <a:gd name="T163" fmla="*/ 0 h 167"/>
                <a:gd name="T164" fmla="*/ 108 w 108"/>
                <a:gd name="T165" fmla="*/ 167 h 1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" h="167">
                  <a:moveTo>
                    <a:pt x="0" y="167"/>
                  </a:moveTo>
                  <a:lnTo>
                    <a:pt x="12" y="155"/>
                  </a:lnTo>
                  <a:lnTo>
                    <a:pt x="24" y="149"/>
                  </a:lnTo>
                  <a:lnTo>
                    <a:pt x="30" y="137"/>
                  </a:lnTo>
                  <a:lnTo>
                    <a:pt x="42" y="137"/>
                  </a:lnTo>
                  <a:lnTo>
                    <a:pt x="54" y="131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1"/>
                  </a:lnTo>
                  <a:lnTo>
                    <a:pt x="84" y="125"/>
                  </a:lnTo>
                  <a:lnTo>
                    <a:pt x="90" y="119"/>
                  </a:lnTo>
                  <a:lnTo>
                    <a:pt x="90" y="113"/>
                  </a:lnTo>
                  <a:lnTo>
                    <a:pt x="90" y="107"/>
                  </a:lnTo>
                  <a:lnTo>
                    <a:pt x="96" y="107"/>
                  </a:lnTo>
                  <a:lnTo>
                    <a:pt x="102" y="101"/>
                  </a:lnTo>
                  <a:lnTo>
                    <a:pt x="108" y="95"/>
                  </a:lnTo>
                  <a:lnTo>
                    <a:pt x="102" y="89"/>
                  </a:lnTo>
                  <a:lnTo>
                    <a:pt x="102" y="71"/>
                  </a:lnTo>
                  <a:lnTo>
                    <a:pt x="102" y="59"/>
                  </a:lnTo>
                  <a:lnTo>
                    <a:pt x="108" y="47"/>
                  </a:lnTo>
                  <a:lnTo>
                    <a:pt x="102" y="47"/>
                  </a:lnTo>
                  <a:lnTo>
                    <a:pt x="96" y="41"/>
                  </a:lnTo>
                  <a:lnTo>
                    <a:pt x="90" y="41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72" y="12"/>
                  </a:lnTo>
                  <a:lnTo>
                    <a:pt x="72" y="0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30" y="41"/>
                  </a:lnTo>
                  <a:lnTo>
                    <a:pt x="30" y="53"/>
                  </a:lnTo>
                  <a:lnTo>
                    <a:pt x="30" y="65"/>
                  </a:lnTo>
                  <a:lnTo>
                    <a:pt x="18" y="71"/>
                  </a:lnTo>
                  <a:lnTo>
                    <a:pt x="24" y="95"/>
                  </a:lnTo>
                  <a:lnTo>
                    <a:pt x="24" y="107"/>
                  </a:lnTo>
                  <a:lnTo>
                    <a:pt x="24" y="125"/>
                  </a:lnTo>
                  <a:lnTo>
                    <a:pt x="18" y="137"/>
                  </a:lnTo>
                  <a:lnTo>
                    <a:pt x="12" y="143"/>
                  </a:lnTo>
                  <a:lnTo>
                    <a:pt x="12" y="149"/>
                  </a:lnTo>
                  <a:lnTo>
                    <a:pt x="6" y="155"/>
                  </a:lnTo>
                  <a:lnTo>
                    <a:pt x="6" y="161"/>
                  </a:lnTo>
                  <a:lnTo>
                    <a:pt x="0" y="161"/>
                  </a:lnTo>
                  <a:lnTo>
                    <a:pt x="6" y="161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8" name="Freeform 235"/>
            <p:cNvSpPr>
              <a:spLocks/>
            </p:cNvSpPr>
            <p:nvPr/>
          </p:nvSpPr>
          <p:spPr bwMode="auto">
            <a:xfrm>
              <a:off x="4867" y="1870"/>
              <a:ext cx="173" cy="143"/>
            </a:xfrm>
            <a:custGeom>
              <a:avLst/>
              <a:gdLst>
                <a:gd name="T0" fmla="*/ 89 w 173"/>
                <a:gd name="T1" fmla="*/ 143 h 143"/>
                <a:gd name="T2" fmla="*/ 95 w 173"/>
                <a:gd name="T3" fmla="*/ 143 h 143"/>
                <a:gd name="T4" fmla="*/ 101 w 173"/>
                <a:gd name="T5" fmla="*/ 143 h 143"/>
                <a:gd name="T6" fmla="*/ 113 w 173"/>
                <a:gd name="T7" fmla="*/ 143 h 143"/>
                <a:gd name="T8" fmla="*/ 119 w 173"/>
                <a:gd name="T9" fmla="*/ 137 h 143"/>
                <a:gd name="T10" fmla="*/ 131 w 173"/>
                <a:gd name="T11" fmla="*/ 137 h 143"/>
                <a:gd name="T12" fmla="*/ 143 w 173"/>
                <a:gd name="T13" fmla="*/ 137 h 143"/>
                <a:gd name="T14" fmla="*/ 149 w 173"/>
                <a:gd name="T15" fmla="*/ 137 h 143"/>
                <a:gd name="T16" fmla="*/ 161 w 173"/>
                <a:gd name="T17" fmla="*/ 137 h 143"/>
                <a:gd name="T18" fmla="*/ 161 w 173"/>
                <a:gd name="T19" fmla="*/ 137 h 143"/>
                <a:gd name="T20" fmla="*/ 167 w 173"/>
                <a:gd name="T21" fmla="*/ 137 h 143"/>
                <a:gd name="T22" fmla="*/ 167 w 173"/>
                <a:gd name="T23" fmla="*/ 137 h 143"/>
                <a:gd name="T24" fmla="*/ 173 w 173"/>
                <a:gd name="T25" fmla="*/ 137 h 143"/>
                <a:gd name="T26" fmla="*/ 161 w 173"/>
                <a:gd name="T27" fmla="*/ 131 h 143"/>
                <a:gd name="T28" fmla="*/ 155 w 173"/>
                <a:gd name="T29" fmla="*/ 119 h 143"/>
                <a:gd name="T30" fmla="*/ 149 w 173"/>
                <a:gd name="T31" fmla="*/ 113 h 143"/>
                <a:gd name="T32" fmla="*/ 143 w 173"/>
                <a:gd name="T33" fmla="*/ 101 h 143"/>
                <a:gd name="T34" fmla="*/ 137 w 173"/>
                <a:gd name="T35" fmla="*/ 83 h 143"/>
                <a:gd name="T36" fmla="*/ 131 w 173"/>
                <a:gd name="T37" fmla="*/ 71 h 143"/>
                <a:gd name="T38" fmla="*/ 131 w 173"/>
                <a:gd name="T39" fmla="*/ 59 h 143"/>
                <a:gd name="T40" fmla="*/ 131 w 173"/>
                <a:gd name="T41" fmla="*/ 47 h 143"/>
                <a:gd name="T42" fmla="*/ 125 w 173"/>
                <a:gd name="T43" fmla="*/ 41 h 143"/>
                <a:gd name="T44" fmla="*/ 119 w 173"/>
                <a:gd name="T45" fmla="*/ 41 h 143"/>
                <a:gd name="T46" fmla="*/ 113 w 173"/>
                <a:gd name="T47" fmla="*/ 41 h 143"/>
                <a:gd name="T48" fmla="*/ 107 w 173"/>
                <a:gd name="T49" fmla="*/ 35 h 143"/>
                <a:gd name="T50" fmla="*/ 101 w 173"/>
                <a:gd name="T51" fmla="*/ 29 h 143"/>
                <a:gd name="T52" fmla="*/ 95 w 173"/>
                <a:gd name="T53" fmla="*/ 23 h 143"/>
                <a:gd name="T54" fmla="*/ 89 w 173"/>
                <a:gd name="T55" fmla="*/ 11 h 143"/>
                <a:gd name="T56" fmla="*/ 89 w 173"/>
                <a:gd name="T57" fmla="*/ 5 h 143"/>
                <a:gd name="T58" fmla="*/ 83 w 173"/>
                <a:gd name="T59" fmla="*/ 5 h 143"/>
                <a:gd name="T60" fmla="*/ 71 w 173"/>
                <a:gd name="T61" fmla="*/ 11 h 143"/>
                <a:gd name="T62" fmla="*/ 65 w 173"/>
                <a:gd name="T63" fmla="*/ 11 h 143"/>
                <a:gd name="T64" fmla="*/ 53 w 173"/>
                <a:gd name="T65" fmla="*/ 17 h 143"/>
                <a:gd name="T66" fmla="*/ 42 w 173"/>
                <a:gd name="T67" fmla="*/ 17 h 143"/>
                <a:gd name="T68" fmla="*/ 30 w 173"/>
                <a:gd name="T69" fmla="*/ 11 h 143"/>
                <a:gd name="T70" fmla="*/ 18 w 173"/>
                <a:gd name="T71" fmla="*/ 5 h 143"/>
                <a:gd name="T72" fmla="*/ 6 w 173"/>
                <a:gd name="T73" fmla="*/ 0 h 143"/>
                <a:gd name="T74" fmla="*/ 6 w 173"/>
                <a:gd name="T75" fmla="*/ 5 h 143"/>
                <a:gd name="T76" fmla="*/ 12 w 173"/>
                <a:gd name="T77" fmla="*/ 11 h 143"/>
                <a:gd name="T78" fmla="*/ 12 w 173"/>
                <a:gd name="T79" fmla="*/ 23 h 143"/>
                <a:gd name="T80" fmla="*/ 12 w 173"/>
                <a:gd name="T81" fmla="*/ 29 h 143"/>
                <a:gd name="T82" fmla="*/ 18 w 173"/>
                <a:gd name="T83" fmla="*/ 41 h 143"/>
                <a:gd name="T84" fmla="*/ 12 w 173"/>
                <a:gd name="T85" fmla="*/ 53 h 143"/>
                <a:gd name="T86" fmla="*/ 12 w 173"/>
                <a:gd name="T87" fmla="*/ 65 h 143"/>
                <a:gd name="T88" fmla="*/ 0 w 173"/>
                <a:gd name="T89" fmla="*/ 77 h 143"/>
                <a:gd name="T90" fmla="*/ 12 w 173"/>
                <a:gd name="T91" fmla="*/ 77 h 143"/>
                <a:gd name="T92" fmla="*/ 18 w 173"/>
                <a:gd name="T93" fmla="*/ 83 h 143"/>
                <a:gd name="T94" fmla="*/ 24 w 173"/>
                <a:gd name="T95" fmla="*/ 89 h 143"/>
                <a:gd name="T96" fmla="*/ 36 w 173"/>
                <a:gd name="T97" fmla="*/ 95 h 143"/>
                <a:gd name="T98" fmla="*/ 42 w 173"/>
                <a:gd name="T99" fmla="*/ 101 h 143"/>
                <a:gd name="T100" fmla="*/ 42 w 173"/>
                <a:gd name="T101" fmla="*/ 107 h 143"/>
                <a:gd name="T102" fmla="*/ 48 w 173"/>
                <a:gd name="T103" fmla="*/ 119 h 143"/>
                <a:gd name="T104" fmla="*/ 42 w 173"/>
                <a:gd name="T105" fmla="*/ 131 h 143"/>
                <a:gd name="T106" fmla="*/ 48 w 173"/>
                <a:gd name="T107" fmla="*/ 131 h 143"/>
                <a:gd name="T108" fmla="*/ 53 w 173"/>
                <a:gd name="T109" fmla="*/ 131 h 143"/>
                <a:gd name="T110" fmla="*/ 59 w 173"/>
                <a:gd name="T111" fmla="*/ 131 h 143"/>
                <a:gd name="T112" fmla="*/ 65 w 173"/>
                <a:gd name="T113" fmla="*/ 131 h 143"/>
                <a:gd name="T114" fmla="*/ 71 w 173"/>
                <a:gd name="T115" fmla="*/ 137 h 143"/>
                <a:gd name="T116" fmla="*/ 77 w 173"/>
                <a:gd name="T117" fmla="*/ 137 h 143"/>
                <a:gd name="T118" fmla="*/ 83 w 173"/>
                <a:gd name="T119" fmla="*/ 143 h 143"/>
                <a:gd name="T120" fmla="*/ 89 w 173"/>
                <a:gd name="T121" fmla="*/ 143 h 1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"/>
                <a:gd name="T184" fmla="*/ 0 h 143"/>
                <a:gd name="T185" fmla="*/ 173 w 173"/>
                <a:gd name="T186" fmla="*/ 143 h 1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" h="143">
                  <a:moveTo>
                    <a:pt x="89" y="143"/>
                  </a:moveTo>
                  <a:lnTo>
                    <a:pt x="95" y="143"/>
                  </a:lnTo>
                  <a:lnTo>
                    <a:pt x="101" y="143"/>
                  </a:lnTo>
                  <a:lnTo>
                    <a:pt x="113" y="143"/>
                  </a:lnTo>
                  <a:lnTo>
                    <a:pt x="119" y="137"/>
                  </a:lnTo>
                  <a:lnTo>
                    <a:pt x="131" y="137"/>
                  </a:lnTo>
                  <a:lnTo>
                    <a:pt x="143" y="137"/>
                  </a:lnTo>
                  <a:lnTo>
                    <a:pt x="149" y="137"/>
                  </a:lnTo>
                  <a:lnTo>
                    <a:pt x="161" y="137"/>
                  </a:lnTo>
                  <a:lnTo>
                    <a:pt x="167" y="137"/>
                  </a:lnTo>
                  <a:lnTo>
                    <a:pt x="173" y="137"/>
                  </a:lnTo>
                  <a:lnTo>
                    <a:pt x="161" y="131"/>
                  </a:lnTo>
                  <a:lnTo>
                    <a:pt x="155" y="119"/>
                  </a:lnTo>
                  <a:lnTo>
                    <a:pt x="149" y="113"/>
                  </a:lnTo>
                  <a:lnTo>
                    <a:pt x="143" y="101"/>
                  </a:lnTo>
                  <a:lnTo>
                    <a:pt x="137" y="83"/>
                  </a:lnTo>
                  <a:lnTo>
                    <a:pt x="131" y="71"/>
                  </a:lnTo>
                  <a:lnTo>
                    <a:pt x="131" y="59"/>
                  </a:lnTo>
                  <a:lnTo>
                    <a:pt x="131" y="47"/>
                  </a:lnTo>
                  <a:lnTo>
                    <a:pt x="125" y="41"/>
                  </a:lnTo>
                  <a:lnTo>
                    <a:pt x="119" y="41"/>
                  </a:lnTo>
                  <a:lnTo>
                    <a:pt x="113" y="41"/>
                  </a:lnTo>
                  <a:lnTo>
                    <a:pt x="107" y="35"/>
                  </a:lnTo>
                  <a:lnTo>
                    <a:pt x="101" y="29"/>
                  </a:lnTo>
                  <a:lnTo>
                    <a:pt x="95" y="23"/>
                  </a:lnTo>
                  <a:lnTo>
                    <a:pt x="89" y="11"/>
                  </a:lnTo>
                  <a:lnTo>
                    <a:pt x="89" y="5"/>
                  </a:lnTo>
                  <a:lnTo>
                    <a:pt x="83" y="5"/>
                  </a:lnTo>
                  <a:lnTo>
                    <a:pt x="71" y="11"/>
                  </a:lnTo>
                  <a:lnTo>
                    <a:pt x="65" y="11"/>
                  </a:lnTo>
                  <a:lnTo>
                    <a:pt x="53" y="17"/>
                  </a:lnTo>
                  <a:lnTo>
                    <a:pt x="42" y="17"/>
                  </a:lnTo>
                  <a:lnTo>
                    <a:pt x="30" y="11"/>
                  </a:lnTo>
                  <a:lnTo>
                    <a:pt x="18" y="5"/>
                  </a:lnTo>
                  <a:lnTo>
                    <a:pt x="6" y="0"/>
                  </a:lnTo>
                  <a:lnTo>
                    <a:pt x="6" y="5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8" y="41"/>
                  </a:lnTo>
                  <a:lnTo>
                    <a:pt x="12" y="53"/>
                  </a:lnTo>
                  <a:lnTo>
                    <a:pt x="12" y="65"/>
                  </a:lnTo>
                  <a:lnTo>
                    <a:pt x="0" y="77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4" y="89"/>
                  </a:lnTo>
                  <a:lnTo>
                    <a:pt x="36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48" y="119"/>
                  </a:lnTo>
                  <a:lnTo>
                    <a:pt x="42" y="131"/>
                  </a:lnTo>
                  <a:lnTo>
                    <a:pt x="48" y="131"/>
                  </a:lnTo>
                  <a:lnTo>
                    <a:pt x="53" y="131"/>
                  </a:lnTo>
                  <a:lnTo>
                    <a:pt x="59" y="131"/>
                  </a:lnTo>
                  <a:lnTo>
                    <a:pt x="65" y="131"/>
                  </a:lnTo>
                  <a:lnTo>
                    <a:pt x="71" y="137"/>
                  </a:lnTo>
                  <a:lnTo>
                    <a:pt x="77" y="137"/>
                  </a:lnTo>
                  <a:lnTo>
                    <a:pt x="83" y="143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59" name="Freeform 236"/>
            <p:cNvSpPr>
              <a:spLocks/>
            </p:cNvSpPr>
            <p:nvPr/>
          </p:nvSpPr>
          <p:spPr bwMode="auto">
            <a:xfrm>
              <a:off x="4956" y="2049"/>
              <a:ext cx="173" cy="179"/>
            </a:xfrm>
            <a:custGeom>
              <a:avLst/>
              <a:gdLst>
                <a:gd name="T0" fmla="*/ 24 w 173"/>
                <a:gd name="T1" fmla="*/ 84 h 179"/>
                <a:gd name="T2" fmla="*/ 30 w 173"/>
                <a:gd name="T3" fmla="*/ 84 h 179"/>
                <a:gd name="T4" fmla="*/ 42 w 173"/>
                <a:gd name="T5" fmla="*/ 84 h 179"/>
                <a:gd name="T6" fmla="*/ 54 w 173"/>
                <a:gd name="T7" fmla="*/ 84 h 179"/>
                <a:gd name="T8" fmla="*/ 66 w 173"/>
                <a:gd name="T9" fmla="*/ 84 h 179"/>
                <a:gd name="T10" fmla="*/ 84 w 173"/>
                <a:gd name="T11" fmla="*/ 78 h 179"/>
                <a:gd name="T12" fmla="*/ 96 w 173"/>
                <a:gd name="T13" fmla="*/ 66 h 179"/>
                <a:gd name="T14" fmla="*/ 108 w 173"/>
                <a:gd name="T15" fmla="*/ 54 h 179"/>
                <a:gd name="T16" fmla="*/ 120 w 173"/>
                <a:gd name="T17" fmla="*/ 36 h 179"/>
                <a:gd name="T18" fmla="*/ 126 w 173"/>
                <a:gd name="T19" fmla="*/ 18 h 179"/>
                <a:gd name="T20" fmla="*/ 132 w 173"/>
                <a:gd name="T21" fmla="*/ 6 h 179"/>
                <a:gd name="T22" fmla="*/ 138 w 173"/>
                <a:gd name="T23" fmla="*/ 6 h 179"/>
                <a:gd name="T24" fmla="*/ 144 w 173"/>
                <a:gd name="T25" fmla="*/ 0 h 179"/>
                <a:gd name="T26" fmla="*/ 156 w 173"/>
                <a:gd name="T27" fmla="*/ 0 h 179"/>
                <a:gd name="T28" fmla="*/ 162 w 173"/>
                <a:gd name="T29" fmla="*/ 0 h 179"/>
                <a:gd name="T30" fmla="*/ 168 w 173"/>
                <a:gd name="T31" fmla="*/ 0 h 179"/>
                <a:gd name="T32" fmla="*/ 173 w 173"/>
                <a:gd name="T33" fmla="*/ 0 h 179"/>
                <a:gd name="T34" fmla="*/ 173 w 173"/>
                <a:gd name="T35" fmla="*/ 0 h 179"/>
                <a:gd name="T36" fmla="*/ 156 w 173"/>
                <a:gd name="T37" fmla="*/ 6 h 179"/>
                <a:gd name="T38" fmla="*/ 138 w 173"/>
                <a:gd name="T39" fmla="*/ 24 h 179"/>
                <a:gd name="T40" fmla="*/ 132 w 173"/>
                <a:gd name="T41" fmla="*/ 48 h 179"/>
                <a:gd name="T42" fmla="*/ 126 w 173"/>
                <a:gd name="T43" fmla="*/ 66 h 179"/>
                <a:gd name="T44" fmla="*/ 126 w 173"/>
                <a:gd name="T45" fmla="*/ 84 h 179"/>
                <a:gd name="T46" fmla="*/ 126 w 173"/>
                <a:gd name="T47" fmla="*/ 96 h 179"/>
                <a:gd name="T48" fmla="*/ 120 w 173"/>
                <a:gd name="T49" fmla="*/ 108 h 179"/>
                <a:gd name="T50" fmla="*/ 108 w 173"/>
                <a:gd name="T51" fmla="*/ 113 h 179"/>
                <a:gd name="T52" fmla="*/ 96 w 173"/>
                <a:gd name="T53" fmla="*/ 125 h 179"/>
                <a:gd name="T54" fmla="*/ 90 w 173"/>
                <a:gd name="T55" fmla="*/ 143 h 179"/>
                <a:gd name="T56" fmla="*/ 84 w 173"/>
                <a:gd name="T57" fmla="*/ 155 h 179"/>
                <a:gd name="T58" fmla="*/ 66 w 173"/>
                <a:gd name="T59" fmla="*/ 155 h 179"/>
                <a:gd name="T60" fmla="*/ 42 w 173"/>
                <a:gd name="T61" fmla="*/ 167 h 179"/>
                <a:gd name="T62" fmla="*/ 30 w 173"/>
                <a:gd name="T63" fmla="*/ 173 h 179"/>
                <a:gd name="T64" fmla="*/ 24 w 173"/>
                <a:gd name="T65" fmla="*/ 173 h 179"/>
                <a:gd name="T66" fmla="*/ 24 w 173"/>
                <a:gd name="T67" fmla="*/ 155 h 179"/>
                <a:gd name="T68" fmla="*/ 18 w 173"/>
                <a:gd name="T69" fmla="*/ 137 h 179"/>
                <a:gd name="T70" fmla="*/ 6 w 173"/>
                <a:gd name="T71" fmla="*/ 119 h 179"/>
                <a:gd name="T72" fmla="*/ 6 w 173"/>
                <a:gd name="T73" fmla="*/ 113 h 179"/>
                <a:gd name="T74" fmla="*/ 12 w 173"/>
                <a:gd name="T75" fmla="*/ 108 h 179"/>
                <a:gd name="T76" fmla="*/ 24 w 173"/>
                <a:gd name="T77" fmla="*/ 102 h 179"/>
                <a:gd name="T78" fmla="*/ 24 w 173"/>
                <a:gd name="T79" fmla="*/ 90 h 1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3"/>
                <a:gd name="T121" fmla="*/ 0 h 179"/>
                <a:gd name="T122" fmla="*/ 173 w 173"/>
                <a:gd name="T123" fmla="*/ 179 h 1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3" h="179">
                  <a:moveTo>
                    <a:pt x="24" y="84"/>
                  </a:moveTo>
                  <a:lnTo>
                    <a:pt x="24" y="84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2"/>
                  </a:lnTo>
                  <a:lnTo>
                    <a:pt x="96" y="66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38" y="24"/>
                  </a:lnTo>
                  <a:lnTo>
                    <a:pt x="132" y="36"/>
                  </a:lnTo>
                  <a:lnTo>
                    <a:pt x="132" y="48"/>
                  </a:lnTo>
                  <a:lnTo>
                    <a:pt x="126" y="60"/>
                  </a:lnTo>
                  <a:lnTo>
                    <a:pt x="126" y="66"/>
                  </a:lnTo>
                  <a:lnTo>
                    <a:pt x="126" y="72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6"/>
                  </a:lnTo>
                  <a:lnTo>
                    <a:pt x="126" y="108"/>
                  </a:lnTo>
                  <a:lnTo>
                    <a:pt x="120" y="108"/>
                  </a:lnTo>
                  <a:lnTo>
                    <a:pt x="114" y="108"/>
                  </a:lnTo>
                  <a:lnTo>
                    <a:pt x="108" y="113"/>
                  </a:lnTo>
                  <a:lnTo>
                    <a:pt x="102" y="119"/>
                  </a:lnTo>
                  <a:lnTo>
                    <a:pt x="96" y="125"/>
                  </a:lnTo>
                  <a:lnTo>
                    <a:pt x="90" y="137"/>
                  </a:lnTo>
                  <a:lnTo>
                    <a:pt x="90" y="143"/>
                  </a:lnTo>
                  <a:lnTo>
                    <a:pt x="90" y="155"/>
                  </a:lnTo>
                  <a:lnTo>
                    <a:pt x="84" y="155"/>
                  </a:lnTo>
                  <a:lnTo>
                    <a:pt x="72" y="155"/>
                  </a:lnTo>
                  <a:lnTo>
                    <a:pt x="66" y="155"/>
                  </a:lnTo>
                  <a:lnTo>
                    <a:pt x="54" y="161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73"/>
                  </a:lnTo>
                  <a:lnTo>
                    <a:pt x="24" y="179"/>
                  </a:lnTo>
                  <a:lnTo>
                    <a:pt x="24" y="173"/>
                  </a:lnTo>
                  <a:lnTo>
                    <a:pt x="24" y="161"/>
                  </a:lnTo>
                  <a:lnTo>
                    <a:pt x="24" y="155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12" y="125"/>
                  </a:lnTo>
                  <a:lnTo>
                    <a:pt x="6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0" name="Freeform 237"/>
            <p:cNvSpPr>
              <a:spLocks/>
            </p:cNvSpPr>
            <p:nvPr/>
          </p:nvSpPr>
          <p:spPr bwMode="auto">
            <a:xfrm>
              <a:off x="5064" y="2049"/>
              <a:ext cx="107" cy="185"/>
            </a:xfrm>
            <a:custGeom>
              <a:avLst/>
              <a:gdLst>
                <a:gd name="T0" fmla="*/ 65 w 107"/>
                <a:gd name="T1" fmla="*/ 6 h 185"/>
                <a:gd name="T2" fmla="*/ 71 w 107"/>
                <a:gd name="T3" fmla="*/ 12 h 185"/>
                <a:gd name="T4" fmla="*/ 83 w 107"/>
                <a:gd name="T5" fmla="*/ 12 h 185"/>
                <a:gd name="T6" fmla="*/ 83 w 107"/>
                <a:gd name="T7" fmla="*/ 12 h 185"/>
                <a:gd name="T8" fmla="*/ 83 w 107"/>
                <a:gd name="T9" fmla="*/ 18 h 185"/>
                <a:gd name="T10" fmla="*/ 77 w 107"/>
                <a:gd name="T11" fmla="*/ 24 h 185"/>
                <a:gd name="T12" fmla="*/ 71 w 107"/>
                <a:gd name="T13" fmla="*/ 24 h 185"/>
                <a:gd name="T14" fmla="*/ 65 w 107"/>
                <a:gd name="T15" fmla="*/ 24 h 185"/>
                <a:gd name="T16" fmla="*/ 60 w 107"/>
                <a:gd name="T17" fmla="*/ 24 h 185"/>
                <a:gd name="T18" fmla="*/ 60 w 107"/>
                <a:gd name="T19" fmla="*/ 30 h 185"/>
                <a:gd name="T20" fmla="*/ 54 w 107"/>
                <a:gd name="T21" fmla="*/ 30 h 185"/>
                <a:gd name="T22" fmla="*/ 54 w 107"/>
                <a:gd name="T23" fmla="*/ 36 h 185"/>
                <a:gd name="T24" fmla="*/ 54 w 107"/>
                <a:gd name="T25" fmla="*/ 42 h 185"/>
                <a:gd name="T26" fmla="*/ 54 w 107"/>
                <a:gd name="T27" fmla="*/ 42 h 185"/>
                <a:gd name="T28" fmla="*/ 60 w 107"/>
                <a:gd name="T29" fmla="*/ 48 h 185"/>
                <a:gd name="T30" fmla="*/ 60 w 107"/>
                <a:gd name="T31" fmla="*/ 48 h 185"/>
                <a:gd name="T32" fmla="*/ 65 w 107"/>
                <a:gd name="T33" fmla="*/ 48 h 185"/>
                <a:gd name="T34" fmla="*/ 71 w 107"/>
                <a:gd name="T35" fmla="*/ 48 h 185"/>
                <a:gd name="T36" fmla="*/ 77 w 107"/>
                <a:gd name="T37" fmla="*/ 48 h 185"/>
                <a:gd name="T38" fmla="*/ 77 w 107"/>
                <a:gd name="T39" fmla="*/ 42 h 185"/>
                <a:gd name="T40" fmla="*/ 83 w 107"/>
                <a:gd name="T41" fmla="*/ 36 h 185"/>
                <a:gd name="T42" fmla="*/ 89 w 107"/>
                <a:gd name="T43" fmla="*/ 30 h 185"/>
                <a:gd name="T44" fmla="*/ 95 w 107"/>
                <a:gd name="T45" fmla="*/ 30 h 185"/>
                <a:gd name="T46" fmla="*/ 95 w 107"/>
                <a:gd name="T47" fmla="*/ 36 h 185"/>
                <a:gd name="T48" fmla="*/ 95 w 107"/>
                <a:gd name="T49" fmla="*/ 36 h 185"/>
                <a:gd name="T50" fmla="*/ 89 w 107"/>
                <a:gd name="T51" fmla="*/ 48 h 185"/>
                <a:gd name="T52" fmla="*/ 89 w 107"/>
                <a:gd name="T53" fmla="*/ 48 h 185"/>
                <a:gd name="T54" fmla="*/ 83 w 107"/>
                <a:gd name="T55" fmla="*/ 54 h 185"/>
                <a:gd name="T56" fmla="*/ 77 w 107"/>
                <a:gd name="T57" fmla="*/ 60 h 185"/>
                <a:gd name="T58" fmla="*/ 77 w 107"/>
                <a:gd name="T59" fmla="*/ 60 h 185"/>
                <a:gd name="T60" fmla="*/ 83 w 107"/>
                <a:gd name="T61" fmla="*/ 66 h 185"/>
                <a:gd name="T62" fmla="*/ 83 w 107"/>
                <a:gd name="T63" fmla="*/ 72 h 185"/>
                <a:gd name="T64" fmla="*/ 89 w 107"/>
                <a:gd name="T65" fmla="*/ 72 h 185"/>
                <a:gd name="T66" fmla="*/ 95 w 107"/>
                <a:gd name="T67" fmla="*/ 72 h 185"/>
                <a:gd name="T68" fmla="*/ 101 w 107"/>
                <a:gd name="T69" fmla="*/ 72 h 185"/>
                <a:gd name="T70" fmla="*/ 101 w 107"/>
                <a:gd name="T71" fmla="*/ 72 h 185"/>
                <a:gd name="T72" fmla="*/ 107 w 107"/>
                <a:gd name="T73" fmla="*/ 78 h 185"/>
                <a:gd name="T74" fmla="*/ 107 w 107"/>
                <a:gd name="T75" fmla="*/ 96 h 185"/>
                <a:gd name="T76" fmla="*/ 101 w 107"/>
                <a:gd name="T77" fmla="*/ 113 h 185"/>
                <a:gd name="T78" fmla="*/ 89 w 107"/>
                <a:gd name="T79" fmla="*/ 131 h 185"/>
                <a:gd name="T80" fmla="*/ 71 w 107"/>
                <a:gd name="T81" fmla="*/ 149 h 185"/>
                <a:gd name="T82" fmla="*/ 60 w 107"/>
                <a:gd name="T83" fmla="*/ 161 h 185"/>
                <a:gd name="T84" fmla="*/ 42 w 107"/>
                <a:gd name="T85" fmla="*/ 173 h 185"/>
                <a:gd name="T86" fmla="*/ 24 w 107"/>
                <a:gd name="T87" fmla="*/ 179 h 185"/>
                <a:gd name="T88" fmla="*/ 12 w 107"/>
                <a:gd name="T89" fmla="*/ 185 h 185"/>
                <a:gd name="T90" fmla="*/ 12 w 107"/>
                <a:gd name="T91" fmla="*/ 185 h 185"/>
                <a:gd name="T92" fmla="*/ 6 w 107"/>
                <a:gd name="T93" fmla="*/ 185 h 185"/>
                <a:gd name="T94" fmla="*/ 0 w 107"/>
                <a:gd name="T95" fmla="*/ 185 h 185"/>
                <a:gd name="T96" fmla="*/ 6 w 107"/>
                <a:gd name="T97" fmla="*/ 179 h 185"/>
                <a:gd name="T98" fmla="*/ 12 w 107"/>
                <a:gd name="T99" fmla="*/ 173 h 185"/>
                <a:gd name="T100" fmla="*/ 18 w 107"/>
                <a:gd name="T101" fmla="*/ 161 h 185"/>
                <a:gd name="T102" fmla="*/ 24 w 107"/>
                <a:gd name="T103" fmla="*/ 149 h 185"/>
                <a:gd name="T104" fmla="*/ 24 w 107"/>
                <a:gd name="T105" fmla="*/ 137 h 185"/>
                <a:gd name="T106" fmla="*/ 24 w 107"/>
                <a:gd name="T107" fmla="*/ 119 h 185"/>
                <a:gd name="T108" fmla="*/ 18 w 107"/>
                <a:gd name="T109" fmla="*/ 96 h 185"/>
                <a:gd name="T110" fmla="*/ 18 w 107"/>
                <a:gd name="T111" fmla="*/ 84 h 185"/>
                <a:gd name="T112" fmla="*/ 18 w 107"/>
                <a:gd name="T113" fmla="*/ 66 h 185"/>
                <a:gd name="T114" fmla="*/ 24 w 107"/>
                <a:gd name="T115" fmla="*/ 48 h 185"/>
                <a:gd name="T116" fmla="*/ 30 w 107"/>
                <a:gd name="T117" fmla="*/ 24 h 185"/>
                <a:gd name="T118" fmla="*/ 48 w 107"/>
                <a:gd name="T119" fmla="*/ 6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"/>
                <a:gd name="T181" fmla="*/ 0 h 185"/>
                <a:gd name="T182" fmla="*/ 107 w 107"/>
                <a:gd name="T183" fmla="*/ 185 h 1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" h="185">
                  <a:moveTo>
                    <a:pt x="65" y="0"/>
                  </a:moveTo>
                  <a:lnTo>
                    <a:pt x="65" y="6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3" y="12"/>
                  </a:lnTo>
                  <a:lnTo>
                    <a:pt x="89" y="18"/>
                  </a:lnTo>
                  <a:lnTo>
                    <a:pt x="83" y="18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83" y="36"/>
                  </a:lnTo>
                  <a:lnTo>
                    <a:pt x="83" y="30"/>
                  </a:lnTo>
                  <a:lnTo>
                    <a:pt x="89" y="30"/>
                  </a:lnTo>
                  <a:lnTo>
                    <a:pt x="95" y="30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89" y="48"/>
                  </a:lnTo>
                  <a:lnTo>
                    <a:pt x="83" y="54"/>
                  </a:lnTo>
                  <a:lnTo>
                    <a:pt x="77" y="60"/>
                  </a:lnTo>
                  <a:lnTo>
                    <a:pt x="77" y="66"/>
                  </a:lnTo>
                  <a:lnTo>
                    <a:pt x="83" y="66"/>
                  </a:lnTo>
                  <a:lnTo>
                    <a:pt x="83" y="72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7" y="72"/>
                  </a:lnTo>
                  <a:lnTo>
                    <a:pt x="107" y="78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07" y="108"/>
                  </a:lnTo>
                  <a:lnTo>
                    <a:pt x="101" y="113"/>
                  </a:lnTo>
                  <a:lnTo>
                    <a:pt x="95" y="125"/>
                  </a:lnTo>
                  <a:lnTo>
                    <a:pt x="89" y="131"/>
                  </a:lnTo>
                  <a:lnTo>
                    <a:pt x="83" y="137"/>
                  </a:lnTo>
                  <a:lnTo>
                    <a:pt x="71" y="149"/>
                  </a:lnTo>
                  <a:lnTo>
                    <a:pt x="65" y="155"/>
                  </a:lnTo>
                  <a:lnTo>
                    <a:pt x="60" y="161"/>
                  </a:lnTo>
                  <a:lnTo>
                    <a:pt x="48" y="167"/>
                  </a:lnTo>
                  <a:lnTo>
                    <a:pt x="42" y="173"/>
                  </a:lnTo>
                  <a:lnTo>
                    <a:pt x="30" y="179"/>
                  </a:lnTo>
                  <a:lnTo>
                    <a:pt x="24" y="179"/>
                  </a:lnTo>
                  <a:lnTo>
                    <a:pt x="18" y="179"/>
                  </a:lnTo>
                  <a:lnTo>
                    <a:pt x="12" y="185"/>
                  </a:lnTo>
                  <a:lnTo>
                    <a:pt x="6" y="185"/>
                  </a:lnTo>
                  <a:lnTo>
                    <a:pt x="0" y="185"/>
                  </a:lnTo>
                  <a:lnTo>
                    <a:pt x="6" y="185"/>
                  </a:lnTo>
                  <a:lnTo>
                    <a:pt x="6" y="179"/>
                  </a:lnTo>
                  <a:lnTo>
                    <a:pt x="12" y="173"/>
                  </a:lnTo>
                  <a:lnTo>
                    <a:pt x="18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24" y="149"/>
                  </a:lnTo>
                  <a:lnTo>
                    <a:pt x="24" y="143"/>
                  </a:lnTo>
                  <a:lnTo>
                    <a:pt x="24" y="137"/>
                  </a:lnTo>
                  <a:lnTo>
                    <a:pt x="24" y="125"/>
                  </a:lnTo>
                  <a:lnTo>
                    <a:pt x="24" y="119"/>
                  </a:lnTo>
                  <a:lnTo>
                    <a:pt x="18" y="108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1" name="Freeform 238"/>
            <p:cNvSpPr>
              <a:spLocks/>
            </p:cNvSpPr>
            <p:nvPr/>
          </p:nvSpPr>
          <p:spPr bwMode="auto">
            <a:xfrm>
              <a:off x="4861" y="1828"/>
              <a:ext cx="477" cy="305"/>
            </a:xfrm>
            <a:custGeom>
              <a:avLst/>
              <a:gdLst>
                <a:gd name="T0" fmla="*/ 257 w 477"/>
                <a:gd name="T1" fmla="*/ 83 h 305"/>
                <a:gd name="T2" fmla="*/ 280 w 477"/>
                <a:gd name="T3" fmla="*/ 36 h 305"/>
                <a:gd name="T4" fmla="*/ 298 w 477"/>
                <a:gd name="T5" fmla="*/ 12 h 305"/>
                <a:gd name="T6" fmla="*/ 310 w 477"/>
                <a:gd name="T7" fmla="*/ 18 h 305"/>
                <a:gd name="T8" fmla="*/ 328 w 477"/>
                <a:gd name="T9" fmla="*/ 53 h 305"/>
                <a:gd name="T10" fmla="*/ 352 w 477"/>
                <a:gd name="T11" fmla="*/ 101 h 305"/>
                <a:gd name="T12" fmla="*/ 340 w 477"/>
                <a:gd name="T13" fmla="*/ 155 h 305"/>
                <a:gd name="T14" fmla="*/ 316 w 477"/>
                <a:gd name="T15" fmla="*/ 185 h 305"/>
                <a:gd name="T16" fmla="*/ 304 w 477"/>
                <a:gd name="T17" fmla="*/ 209 h 305"/>
                <a:gd name="T18" fmla="*/ 322 w 477"/>
                <a:gd name="T19" fmla="*/ 191 h 305"/>
                <a:gd name="T20" fmla="*/ 352 w 477"/>
                <a:gd name="T21" fmla="*/ 155 h 305"/>
                <a:gd name="T22" fmla="*/ 406 w 477"/>
                <a:gd name="T23" fmla="*/ 137 h 305"/>
                <a:gd name="T24" fmla="*/ 424 w 477"/>
                <a:gd name="T25" fmla="*/ 143 h 305"/>
                <a:gd name="T26" fmla="*/ 454 w 477"/>
                <a:gd name="T27" fmla="*/ 155 h 305"/>
                <a:gd name="T28" fmla="*/ 466 w 477"/>
                <a:gd name="T29" fmla="*/ 173 h 305"/>
                <a:gd name="T30" fmla="*/ 436 w 477"/>
                <a:gd name="T31" fmla="*/ 185 h 305"/>
                <a:gd name="T32" fmla="*/ 400 w 477"/>
                <a:gd name="T33" fmla="*/ 221 h 305"/>
                <a:gd name="T34" fmla="*/ 352 w 477"/>
                <a:gd name="T35" fmla="*/ 227 h 305"/>
                <a:gd name="T36" fmla="*/ 334 w 477"/>
                <a:gd name="T37" fmla="*/ 227 h 305"/>
                <a:gd name="T38" fmla="*/ 328 w 477"/>
                <a:gd name="T39" fmla="*/ 227 h 305"/>
                <a:gd name="T40" fmla="*/ 334 w 477"/>
                <a:gd name="T41" fmla="*/ 209 h 305"/>
                <a:gd name="T42" fmla="*/ 334 w 477"/>
                <a:gd name="T43" fmla="*/ 203 h 305"/>
                <a:gd name="T44" fmla="*/ 322 w 477"/>
                <a:gd name="T45" fmla="*/ 203 h 305"/>
                <a:gd name="T46" fmla="*/ 310 w 477"/>
                <a:gd name="T47" fmla="*/ 221 h 305"/>
                <a:gd name="T48" fmla="*/ 310 w 477"/>
                <a:gd name="T49" fmla="*/ 227 h 305"/>
                <a:gd name="T50" fmla="*/ 310 w 477"/>
                <a:gd name="T51" fmla="*/ 215 h 305"/>
                <a:gd name="T52" fmla="*/ 286 w 477"/>
                <a:gd name="T53" fmla="*/ 209 h 305"/>
                <a:gd name="T54" fmla="*/ 268 w 477"/>
                <a:gd name="T55" fmla="*/ 215 h 305"/>
                <a:gd name="T56" fmla="*/ 257 w 477"/>
                <a:gd name="T57" fmla="*/ 221 h 305"/>
                <a:gd name="T58" fmla="*/ 233 w 477"/>
                <a:gd name="T59" fmla="*/ 227 h 305"/>
                <a:gd name="T60" fmla="*/ 221 w 477"/>
                <a:gd name="T61" fmla="*/ 245 h 305"/>
                <a:gd name="T62" fmla="*/ 191 w 477"/>
                <a:gd name="T63" fmla="*/ 287 h 305"/>
                <a:gd name="T64" fmla="*/ 155 w 477"/>
                <a:gd name="T65" fmla="*/ 305 h 305"/>
                <a:gd name="T66" fmla="*/ 125 w 477"/>
                <a:gd name="T67" fmla="*/ 305 h 305"/>
                <a:gd name="T68" fmla="*/ 107 w 477"/>
                <a:gd name="T69" fmla="*/ 305 h 305"/>
                <a:gd name="T70" fmla="*/ 71 w 477"/>
                <a:gd name="T71" fmla="*/ 293 h 305"/>
                <a:gd name="T72" fmla="*/ 36 w 477"/>
                <a:gd name="T73" fmla="*/ 275 h 305"/>
                <a:gd name="T74" fmla="*/ 0 w 477"/>
                <a:gd name="T75" fmla="*/ 269 h 305"/>
                <a:gd name="T76" fmla="*/ 24 w 477"/>
                <a:gd name="T77" fmla="*/ 245 h 305"/>
                <a:gd name="T78" fmla="*/ 83 w 477"/>
                <a:gd name="T79" fmla="*/ 191 h 305"/>
                <a:gd name="T80" fmla="*/ 125 w 477"/>
                <a:gd name="T81" fmla="*/ 179 h 305"/>
                <a:gd name="T82" fmla="*/ 173 w 477"/>
                <a:gd name="T83" fmla="*/ 179 h 305"/>
                <a:gd name="T84" fmla="*/ 215 w 477"/>
                <a:gd name="T85" fmla="*/ 197 h 305"/>
                <a:gd name="T86" fmla="*/ 233 w 477"/>
                <a:gd name="T87" fmla="*/ 209 h 305"/>
                <a:gd name="T88" fmla="*/ 251 w 477"/>
                <a:gd name="T89" fmla="*/ 215 h 305"/>
                <a:gd name="T90" fmla="*/ 268 w 477"/>
                <a:gd name="T91" fmla="*/ 209 h 305"/>
                <a:gd name="T92" fmla="*/ 263 w 477"/>
                <a:gd name="T93" fmla="*/ 203 h 305"/>
                <a:gd name="T94" fmla="*/ 239 w 477"/>
                <a:gd name="T95" fmla="*/ 203 h 305"/>
                <a:gd name="T96" fmla="*/ 215 w 477"/>
                <a:gd name="T97" fmla="*/ 197 h 305"/>
                <a:gd name="T98" fmla="*/ 167 w 477"/>
                <a:gd name="T99" fmla="*/ 173 h 305"/>
                <a:gd name="T100" fmla="*/ 137 w 477"/>
                <a:gd name="T101" fmla="*/ 113 h 305"/>
                <a:gd name="T102" fmla="*/ 137 w 477"/>
                <a:gd name="T103" fmla="*/ 59 h 305"/>
                <a:gd name="T104" fmla="*/ 173 w 477"/>
                <a:gd name="T105" fmla="*/ 77 h 305"/>
                <a:gd name="T106" fmla="*/ 221 w 477"/>
                <a:gd name="T107" fmla="*/ 95 h 305"/>
                <a:gd name="T108" fmla="*/ 251 w 477"/>
                <a:gd name="T109" fmla="*/ 113 h 305"/>
                <a:gd name="T110" fmla="*/ 268 w 477"/>
                <a:gd name="T111" fmla="*/ 161 h 305"/>
                <a:gd name="T112" fmla="*/ 274 w 477"/>
                <a:gd name="T113" fmla="*/ 197 h 305"/>
                <a:gd name="T114" fmla="*/ 292 w 477"/>
                <a:gd name="T115" fmla="*/ 209 h 305"/>
                <a:gd name="T116" fmla="*/ 298 w 477"/>
                <a:gd name="T117" fmla="*/ 203 h 305"/>
                <a:gd name="T118" fmla="*/ 286 w 477"/>
                <a:gd name="T119" fmla="*/ 179 h 305"/>
                <a:gd name="T120" fmla="*/ 257 w 477"/>
                <a:gd name="T121" fmla="*/ 125 h 3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7"/>
                <a:gd name="T184" fmla="*/ 0 h 305"/>
                <a:gd name="T185" fmla="*/ 477 w 477"/>
                <a:gd name="T186" fmla="*/ 305 h 3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7" h="305">
                  <a:moveTo>
                    <a:pt x="257" y="125"/>
                  </a:moveTo>
                  <a:lnTo>
                    <a:pt x="257" y="113"/>
                  </a:lnTo>
                  <a:lnTo>
                    <a:pt x="257" y="101"/>
                  </a:lnTo>
                  <a:lnTo>
                    <a:pt x="257" y="95"/>
                  </a:lnTo>
                  <a:lnTo>
                    <a:pt x="257" y="83"/>
                  </a:lnTo>
                  <a:lnTo>
                    <a:pt x="263" y="71"/>
                  </a:lnTo>
                  <a:lnTo>
                    <a:pt x="263" y="59"/>
                  </a:lnTo>
                  <a:lnTo>
                    <a:pt x="268" y="53"/>
                  </a:lnTo>
                  <a:lnTo>
                    <a:pt x="274" y="42"/>
                  </a:lnTo>
                  <a:lnTo>
                    <a:pt x="280" y="36"/>
                  </a:lnTo>
                  <a:lnTo>
                    <a:pt x="286" y="30"/>
                  </a:lnTo>
                  <a:lnTo>
                    <a:pt x="292" y="24"/>
                  </a:lnTo>
                  <a:lnTo>
                    <a:pt x="292" y="18"/>
                  </a:lnTo>
                  <a:lnTo>
                    <a:pt x="298" y="12"/>
                  </a:lnTo>
                  <a:lnTo>
                    <a:pt x="298" y="6"/>
                  </a:lnTo>
                  <a:lnTo>
                    <a:pt x="304" y="0"/>
                  </a:lnTo>
                  <a:lnTo>
                    <a:pt x="304" y="6"/>
                  </a:lnTo>
                  <a:lnTo>
                    <a:pt x="304" y="12"/>
                  </a:lnTo>
                  <a:lnTo>
                    <a:pt x="310" y="18"/>
                  </a:lnTo>
                  <a:lnTo>
                    <a:pt x="310" y="24"/>
                  </a:lnTo>
                  <a:lnTo>
                    <a:pt x="316" y="36"/>
                  </a:lnTo>
                  <a:lnTo>
                    <a:pt x="322" y="42"/>
                  </a:lnTo>
                  <a:lnTo>
                    <a:pt x="328" y="47"/>
                  </a:lnTo>
                  <a:lnTo>
                    <a:pt x="328" y="53"/>
                  </a:lnTo>
                  <a:lnTo>
                    <a:pt x="334" y="59"/>
                  </a:lnTo>
                  <a:lnTo>
                    <a:pt x="340" y="65"/>
                  </a:lnTo>
                  <a:lnTo>
                    <a:pt x="346" y="71"/>
                  </a:lnTo>
                  <a:lnTo>
                    <a:pt x="346" y="77"/>
                  </a:lnTo>
                  <a:lnTo>
                    <a:pt x="352" y="101"/>
                  </a:lnTo>
                  <a:lnTo>
                    <a:pt x="352" y="113"/>
                  </a:lnTo>
                  <a:lnTo>
                    <a:pt x="352" y="131"/>
                  </a:lnTo>
                  <a:lnTo>
                    <a:pt x="346" y="143"/>
                  </a:lnTo>
                  <a:lnTo>
                    <a:pt x="340" y="149"/>
                  </a:lnTo>
                  <a:lnTo>
                    <a:pt x="340" y="155"/>
                  </a:lnTo>
                  <a:lnTo>
                    <a:pt x="334" y="161"/>
                  </a:lnTo>
                  <a:lnTo>
                    <a:pt x="328" y="167"/>
                  </a:lnTo>
                  <a:lnTo>
                    <a:pt x="322" y="173"/>
                  </a:lnTo>
                  <a:lnTo>
                    <a:pt x="316" y="179"/>
                  </a:lnTo>
                  <a:lnTo>
                    <a:pt x="316" y="185"/>
                  </a:lnTo>
                  <a:lnTo>
                    <a:pt x="310" y="197"/>
                  </a:lnTo>
                  <a:lnTo>
                    <a:pt x="304" y="197"/>
                  </a:lnTo>
                  <a:lnTo>
                    <a:pt x="304" y="203"/>
                  </a:lnTo>
                  <a:lnTo>
                    <a:pt x="304" y="209"/>
                  </a:lnTo>
                  <a:lnTo>
                    <a:pt x="310" y="209"/>
                  </a:lnTo>
                  <a:lnTo>
                    <a:pt x="316" y="203"/>
                  </a:lnTo>
                  <a:lnTo>
                    <a:pt x="316" y="197"/>
                  </a:lnTo>
                  <a:lnTo>
                    <a:pt x="322" y="191"/>
                  </a:lnTo>
                  <a:lnTo>
                    <a:pt x="322" y="179"/>
                  </a:lnTo>
                  <a:lnTo>
                    <a:pt x="328" y="179"/>
                  </a:lnTo>
                  <a:lnTo>
                    <a:pt x="328" y="173"/>
                  </a:lnTo>
                  <a:lnTo>
                    <a:pt x="340" y="161"/>
                  </a:lnTo>
                  <a:lnTo>
                    <a:pt x="352" y="155"/>
                  </a:lnTo>
                  <a:lnTo>
                    <a:pt x="358" y="143"/>
                  </a:lnTo>
                  <a:lnTo>
                    <a:pt x="370" y="143"/>
                  </a:lnTo>
                  <a:lnTo>
                    <a:pt x="382" y="137"/>
                  </a:lnTo>
                  <a:lnTo>
                    <a:pt x="394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37"/>
                  </a:lnTo>
                  <a:lnTo>
                    <a:pt x="424" y="137"/>
                  </a:lnTo>
                  <a:lnTo>
                    <a:pt x="424" y="143"/>
                  </a:lnTo>
                  <a:lnTo>
                    <a:pt x="430" y="143"/>
                  </a:lnTo>
                  <a:lnTo>
                    <a:pt x="436" y="149"/>
                  </a:lnTo>
                  <a:lnTo>
                    <a:pt x="442" y="149"/>
                  </a:lnTo>
                  <a:lnTo>
                    <a:pt x="448" y="155"/>
                  </a:lnTo>
                  <a:lnTo>
                    <a:pt x="454" y="155"/>
                  </a:lnTo>
                  <a:lnTo>
                    <a:pt x="460" y="161"/>
                  </a:lnTo>
                  <a:lnTo>
                    <a:pt x="466" y="167"/>
                  </a:lnTo>
                  <a:lnTo>
                    <a:pt x="477" y="167"/>
                  </a:lnTo>
                  <a:lnTo>
                    <a:pt x="472" y="173"/>
                  </a:lnTo>
                  <a:lnTo>
                    <a:pt x="466" y="173"/>
                  </a:lnTo>
                  <a:lnTo>
                    <a:pt x="460" y="173"/>
                  </a:lnTo>
                  <a:lnTo>
                    <a:pt x="454" y="173"/>
                  </a:lnTo>
                  <a:lnTo>
                    <a:pt x="448" y="179"/>
                  </a:lnTo>
                  <a:lnTo>
                    <a:pt x="442" y="179"/>
                  </a:lnTo>
                  <a:lnTo>
                    <a:pt x="436" y="185"/>
                  </a:lnTo>
                  <a:lnTo>
                    <a:pt x="430" y="191"/>
                  </a:lnTo>
                  <a:lnTo>
                    <a:pt x="424" y="197"/>
                  </a:lnTo>
                  <a:lnTo>
                    <a:pt x="418" y="203"/>
                  </a:lnTo>
                  <a:lnTo>
                    <a:pt x="406" y="215"/>
                  </a:lnTo>
                  <a:lnTo>
                    <a:pt x="400" y="221"/>
                  </a:lnTo>
                  <a:lnTo>
                    <a:pt x="388" y="227"/>
                  </a:lnTo>
                  <a:lnTo>
                    <a:pt x="376" y="233"/>
                  </a:lnTo>
                  <a:lnTo>
                    <a:pt x="364" y="233"/>
                  </a:lnTo>
                  <a:lnTo>
                    <a:pt x="352" y="227"/>
                  </a:lnTo>
                  <a:lnTo>
                    <a:pt x="346" y="227"/>
                  </a:lnTo>
                  <a:lnTo>
                    <a:pt x="340" y="227"/>
                  </a:lnTo>
                  <a:lnTo>
                    <a:pt x="334" y="227"/>
                  </a:lnTo>
                  <a:lnTo>
                    <a:pt x="328" y="227"/>
                  </a:lnTo>
                  <a:lnTo>
                    <a:pt x="322" y="227"/>
                  </a:lnTo>
                  <a:lnTo>
                    <a:pt x="328" y="227"/>
                  </a:lnTo>
                  <a:lnTo>
                    <a:pt x="334" y="221"/>
                  </a:lnTo>
                  <a:lnTo>
                    <a:pt x="334" y="215"/>
                  </a:lnTo>
                  <a:lnTo>
                    <a:pt x="334" y="209"/>
                  </a:lnTo>
                  <a:lnTo>
                    <a:pt x="334" y="203"/>
                  </a:lnTo>
                  <a:lnTo>
                    <a:pt x="328" y="203"/>
                  </a:lnTo>
                  <a:lnTo>
                    <a:pt x="322" y="203"/>
                  </a:lnTo>
                  <a:lnTo>
                    <a:pt x="316" y="203"/>
                  </a:lnTo>
                  <a:lnTo>
                    <a:pt x="316" y="209"/>
                  </a:lnTo>
                  <a:lnTo>
                    <a:pt x="310" y="215"/>
                  </a:lnTo>
                  <a:lnTo>
                    <a:pt x="310" y="221"/>
                  </a:lnTo>
                  <a:lnTo>
                    <a:pt x="316" y="221"/>
                  </a:lnTo>
                  <a:lnTo>
                    <a:pt x="316" y="227"/>
                  </a:lnTo>
                  <a:lnTo>
                    <a:pt x="310" y="227"/>
                  </a:lnTo>
                  <a:lnTo>
                    <a:pt x="310" y="221"/>
                  </a:lnTo>
                  <a:lnTo>
                    <a:pt x="310" y="215"/>
                  </a:lnTo>
                  <a:lnTo>
                    <a:pt x="304" y="215"/>
                  </a:lnTo>
                  <a:lnTo>
                    <a:pt x="292" y="215"/>
                  </a:lnTo>
                  <a:lnTo>
                    <a:pt x="286" y="209"/>
                  </a:lnTo>
                  <a:lnTo>
                    <a:pt x="280" y="209"/>
                  </a:lnTo>
                  <a:lnTo>
                    <a:pt x="274" y="209"/>
                  </a:lnTo>
                  <a:lnTo>
                    <a:pt x="268" y="215"/>
                  </a:lnTo>
                  <a:lnTo>
                    <a:pt x="268" y="221"/>
                  </a:lnTo>
                  <a:lnTo>
                    <a:pt x="263" y="221"/>
                  </a:lnTo>
                  <a:lnTo>
                    <a:pt x="257" y="221"/>
                  </a:lnTo>
                  <a:lnTo>
                    <a:pt x="251" y="221"/>
                  </a:lnTo>
                  <a:lnTo>
                    <a:pt x="245" y="221"/>
                  </a:lnTo>
                  <a:lnTo>
                    <a:pt x="239" y="221"/>
                  </a:lnTo>
                  <a:lnTo>
                    <a:pt x="233" y="227"/>
                  </a:lnTo>
                  <a:lnTo>
                    <a:pt x="227" y="227"/>
                  </a:lnTo>
                  <a:lnTo>
                    <a:pt x="227" y="233"/>
                  </a:lnTo>
                  <a:lnTo>
                    <a:pt x="221" y="239"/>
                  </a:lnTo>
                  <a:lnTo>
                    <a:pt x="221" y="245"/>
                  </a:lnTo>
                  <a:lnTo>
                    <a:pt x="215" y="257"/>
                  </a:lnTo>
                  <a:lnTo>
                    <a:pt x="209" y="263"/>
                  </a:lnTo>
                  <a:lnTo>
                    <a:pt x="203" y="275"/>
                  </a:lnTo>
                  <a:lnTo>
                    <a:pt x="197" y="281"/>
                  </a:lnTo>
                  <a:lnTo>
                    <a:pt x="191" y="287"/>
                  </a:lnTo>
                  <a:lnTo>
                    <a:pt x="185" y="293"/>
                  </a:lnTo>
                  <a:lnTo>
                    <a:pt x="179" y="299"/>
                  </a:lnTo>
                  <a:lnTo>
                    <a:pt x="173" y="299"/>
                  </a:lnTo>
                  <a:lnTo>
                    <a:pt x="161" y="305"/>
                  </a:lnTo>
                  <a:lnTo>
                    <a:pt x="155" y="305"/>
                  </a:lnTo>
                  <a:lnTo>
                    <a:pt x="149" y="305"/>
                  </a:lnTo>
                  <a:lnTo>
                    <a:pt x="143" y="305"/>
                  </a:lnTo>
                  <a:lnTo>
                    <a:pt x="137" y="305"/>
                  </a:lnTo>
                  <a:lnTo>
                    <a:pt x="131" y="305"/>
                  </a:lnTo>
                  <a:lnTo>
                    <a:pt x="125" y="305"/>
                  </a:lnTo>
                  <a:lnTo>
                    <a:pt x="119" y="305"/>
                  </a:lnTo>
                  <a:lnTo>
                    <a:pt x="113" y="305"/>
                  </a:lnTo>
                  <a:lnTo>
                    <a:pt x="107" y="305"/>
                  </a:lnTo>
                  <a:lnTo>
                    <a:pt x="101" y="305"/>
                  </a:lnTo>
                  <a:lnTo>
                    <a:pt x="95" y="299"/>
                  </a:lnTo>
                  <a:lnTo>
                    <a:pt x="83" y="299"/>
                  </a:lnTo>
                  <a:lnTo>
                    <a:pt x="77" y="293"/>
                  </a:lnTo>
                  <a:lnTo>
                    <a:pt x="71" y="293"/>
                  </a:lnTo>
                  <a:lnTo>
                    <a:pt x="65" y="287"/>
                  </a:lnTo>
                  <a:lnTo>
                    <a:pt x="59" y="281"/>
                  </a:lnTo>
                  <a:lnTo>
                    <a:pt x="54" y="281"/>
                  </a:lnTo>
                  <a:lnTo>
                    <a:pt x="42" y="275"/>
                  </a:lnTo>
                  <a:lnTo>
                    <a:pt x="36" y="275"/>
                  </a:lnTo>
                  <a:lnTo>
                    <a:pt x="30" y="275"/>
                  </a:lnTo>
                  <a:lnTo>
                    <a:pt x="18" y="269"/>
                  </a:lnTo>
                  <a:lnTo>
                    <a:pt x="12" y="269"/>
                  </a:lnTo>
                  <a:lnTo>
                    <a:pt x="6" y="269"/>
                  </a:lnTo>
                  <a:lnTo>
                    <a:pt x="0" y="269"/>
                  </a:lnTo>
                  <a:lnTo>
                    <a:pt x="6" y="263"/>
                  </a:lnTo>
                  <a:lnTo>
                    <a:pt x="12" y="251"/>
                  </a:lnTo>
                  <a:lnTo>
                    <a:pt x="24" y="245"/>
                  </a:lnTo>
                  <a:lnTo>
                    <a:pt x="36" y="233"/>
                  </a:lnTo>
                  <a:lnTo>
                    <a:pt x="48" y="221"/>
                  </a:lnTo>
                  <a:lnTo>
                    <a:pt x="59" y="209"/>
                  </a:lnTo>
                  <a:lnTo>
                    <a:pt x="71" y="197"/>
                  </a:lnTo>
                  <a:lnTo>
                    <a:pt x="83" y="191"/>
                  </a:lnTo>
                  <a:lnTo>
                    <a:pt x="95" y="185"/>
                  </a:lnTo>
                  <a:lnTo>
                    <a:pt x="101" y="185"/>
                  </a:lnTo>
                  <a:lnTo>
                    <a:pt x="107" y="185"/>
                  </a:lnTo>
                  <a:lnTo>
                    <a:pt x="119" y="185"/>
                  </a:lnTo>
                  <a:lnTo>
                    <a:pt x="125" y="179"/>
                  </a:lnTo>
                  <a:lnTo>
                    <a:pt x="137" y="179"/>
                  </a:lnTo>
                  <a:lnTo>
                    <a:pt x="149" y="179"/>
                  </a:lnTo>
                  <a:lnTo>
                    <a:pt x="155" y="179"/>
                  </a:lnTo>
                  <a:lnTo>
                    <a:pt x="167" y="179"/>
                  </a:lnTo>
                  <a:lnTo>
                    <a:pt x="173" y="179"/>
                  </a:lnTo>
                  <a:lnTo>
                    <a:pt x="185" y="179"/>
                  </a:lnTo>
                  <a:lnTo>
                    <a:pt x="191" y="185"/>
                  </a:lnTo>
                  <a:lnTo>
                    <a:pt x="203" y="191"/>
                  </a:lnTo>
                  <a:lnTo>
                    <a:pt x="209" y="191"/>
                  </a:lnTo>
                  <a:lnTo>
                    <a:pt x="215" y="197"/>
                  </a:lnTo>
                  <a:lnTo>
                    <a:pt x="221" y="197"/>
                  </a:lnTo>
                  <a:lnTo>
                    <a:pt x="227" y="203"/>
                  </a:lnTo>
                  <a:lnTo>
                    <a:pt x="233" y="209"/>
                  </a:lnTo>
                  <a:lnTo>
                    <a:pt x="239" y="215"/>
                  </a:lnTo>
                  <a:lnTo>
                    <a:pt x="245" y="215"/>
                  </a:lnTo>
                  <a:lnTo>
                    <a:pt x="251" y="215"/>
                  </a:lnTo>
                  <a:lnTo>
                    <a:pt x="257" y="215"/>
                  </a:lnTo>
                  <a:lnTo>
                    <a:pt x="263" y="215"/>
                  </a:lnTo>
                  <a:lnTo>
                    <a:pt x="263" y="209"/>
                  </a:lnTo>
                  <a:lnTo>
                    <a:pt x="268" y="209"/>
                  </a:lnTo>
                  <a:lnTo>
                    <a:pt x="268" y="203"/>
                  </a:lnTo>
                  <a:lnTo>
                    <a:pt x="263" y="203"/>
                  </a:lnTo>
                  <a:lnTo>
                    <a:pt x="257" y="203"/>
                  </a:lnTo>
                  <a:lnTo>
                    <a:pt x="251" y="203"/>
                  </a:lnTo>
                  <a:lnTo>
                    <a:pt x="245" y="203"/>
                  </a:lnTo>
                  <a:lnTo>
                    <a:pt x="239" y="203"/>
                  </a:lnTo>
                  <a:lnTo>
                    <a:pt x="233" y="203"/>
                  </a:lnTo>
                  <a:lnTo>
                    <a:pt x="227" y="203"/>
                  </a:lnTo>
                  <a:lnTo>
                    <a:pt x="221" y="203"/>
                  </a:lnTo>
                  <a:lnTo>
                    <a:pt x="215" y="197"/>
                  </a:lnTo>
                  <a:lnTo>
                    <a:pt x="209" y="197"/>
                  </a:lnTo>
                  <a:lnTo>
                    <a:pt x="197" y="191"/>
                  </a:lnTo>
                  <a:lnTo>
                    <a:pt x="191" y="185"/>
                  </a:lnTo>
                  <a:lnTo>
                    <a:pt x="179" y="179"/>
                  </a:lnTo>
                  <a:lnTo>
                    <a:pt x="167" y="173"/>
                  </a:lnTo>
                  <a:lnTo>
                    <a:pt x="161" y="161"/>
                  </a:lnTo>
                  <a:lnTo>
                    <a:pt x="155" y="155"/>
                  </a:lnTo>
                  <a:lnTo>
                    <a:pt x="149" y="143"/>
                  </a:lnTo>
                  <a:lnTo>
                    <a:pt x="143" y="125"/>
                  </a:lnTo>
                  <a:lnTo>
                    <a:pt x="137" y="113"/>
                  </a:lnTo>
                  <a:lnTo>
                    <a:pt x="137" y="101"/>
                  </a:lnTo>
                  <a:lnTo>
                    <a:pt x="137" y="89"/>
                  </a:lnTo>
                  <a:lnTo>
                    <a:pt x="137" y="77"/>
                  </a:lnTo>
                  <a:lnTo>
                    <a:pt x="137" y="71"/>
                  </a:lnTo>
                  <a:lnTo>
                    <a:pt x="137" y="59"/>
                  </a:lnTo>
                  <a:lnTo>
                    <a:pt x="143" y="53"/>
                  </a:lnTo>
                  <a:lnTo>
                    <a:pt x="143" y="59"/>
                  </a:lnTo>
                  <a:lnTo>
                    <a:pt x="155" y="65"/>
                  </a:lnTo>
                  <a:lnTo>
                    <a:pt x="161" y="71"/>
                  </a:lnTo>
                  <a:lnTo>
                    <a:pt x="173" y="77"/>
                  </a:lnTo>
                  <a:lnTo>
                    <a:pt x="185" y="83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5" y="95"/>
                  </a:lnTo>
                  <a:lnTo>
                    <a:pt x="221" y="95"/>
                  </a:lnTo>
                  <a:lnTo>
                    <a:pt x="227" y="95"/>
                  </a:lnTo>
                  <a:lnTo>
                    <a:pt x="233" y="101"/>
                  </a:lnTo>
                  <a:lnTo>
                    <a:pt x="239" y="101"/>
                  </a:lnTo>
                  <a:lnTo>
                    <a:pt x="245" y="107"/>
                  </a:lnTo>
                  <a:lnTo>
                    <a:pt x="251" y="113"/>
                  </a:lnTo>
                  <a:lnTo>
                    <a:pt x="257" y="119"/>
                  </a:lnTo>
                  <a:lnTo>
                    <a:pt x="257" y="131"/>
                  </a:lnTo>
                  <a:lnTo>
                    <a:pt x="263" y="143"/>
                  </a:lnTo>
                  <a:lnTo>
                    <a:pt x="268" y="149"/>
                  </a:lnTo>
                  <a:lnTo>
                    <a:pt x="268" y="161"/>
                  </a:lnTo>
                  <a:lnTo>
                    <a:pt x="268" y="179"/>
                  </a:lnTo>
                  <a:lnTo>
                    <a:pt x="268" y="185"/>
                  </a:lnTo>
                  <a:lnTo>
                    <a:pt x="274" y="191"/>
                  </a:lnTo>
                  <a:lnTo>
                    <a:pt x="274" y="197"/>
                  </a:lnTo>
                  <a:lnTo>
                    <a:pt x="280" y="197"/>
                  </a:lnTo>
                  <a:lnTo>
                    <a:pt x="280" y="203"/>
                  </a:lnTo>
                  <a:lnTo>
                    <a:pt x="286" y="203"/>
                  </a:lnTo>
                  <a:lnTo>
                    <a:pt x="292" y="209"/>
                  </a:lnTo>
                  <a:lnTo>
                    <a:pt x="298" y="209"/>
                  </a:lnTo>
                  <a:lnTo>
                    <a:pt x="298" y="203"/>
                  </a:lnTo>
                  <a:lnTo>
                    <a:pt x="298" y="197"/>
                  </a:lnTo>
                  <a:lnTo>
                    <a:pt x="298" y="191"/>
                  </a:lnTo>
                  <a:lnTo>
                    <a:pt x="292" y="185"/>
                  </a:lnTo>
                  <a:lnTo>
                    <a:pt x="286" y="179"/>
                  </a:lnTo>
                  <a:lnTo>
                    <a:pt x="280" y="173"/>
                  </a:lnTo>
                  <a:lnTo>
                    <a:pt x="274" y="161"/>
                  </a:lnTo>
                  <a:lnTo>
                    <a:pt x="268" y="149"/>
                  </a:lnTo>
                  <a:lnTo>
                    <a:pt x="263" y="137"/>
                  </a:lnTo>
                  <a:lnTo>
                    <a:pt x="257" y="125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2" name="Freeform 239"/>
            <p:cNvSpPr>
              <a:spLocks/>
            </p:cNvSpPr>
            <p:nvPr/>
          </p:nvSpPr>
          <p:spPr bwMode="auto">
            <a:xfrm>
              <a:off x="5181" y="2067"/>
              <a:ext cx="120" cy="149"/>
            </a:xfrm>
            <a:custGeom>
              <a:avLst/>
              <a:gdLst>
                <a:gd name="T0" fmla="*/ 30 w 120"/>
                <a:gd name="T1" fmla="*/ 6 h 149"/>
                <a:gd name="T2" fmla="*/ 24 w 120"/>
                <a:gd name="T3" fmla="*/ 12 h 149"/>
                <a:gd name="T4" fmla="*/ 18 w 120"/>
                <a:gd name="T5" fmla="*/ 12 h 149"/>
                <a:gd name="T6" fmla="*/ 12 w 120"/>
                <a:gd name="T7" fmla="*/ 12 h 149"/>
                <a:gd name="T8" fmla="*/ 12 w 120"/>
                <a:gd name="T9" fmla="*/ 6 h 149"/>
                <a:gd name="T10" fmla="*/ 6 w 120"/>
                <a:gd name="T11" fmla="*/ 6 h 149"/>
                <a:gd name="T12" fmla="*/ 0 w 120"/>
                <a:gd name="T13" fmla="*/ 0 h 149"/>
                <a:gd name="T14" fmla="*/ 0 w 120"/>
                <a:gd name="T15" fmla="*/ 0 h 149"/>
                <a:gd name="T16" fmla="*/ 0 w 120"/>
                <a:gd name="T17" fmla="*/ 6 h 149"/>
                <a:gd name="T18" fmla="*/ 6 w 120"/>
                <a:gd name="T19" fmla="*/ 12 h 149"/>
                <a:gd name="T20" fmla="*/ 12 w 120"/>
                <a:gd name="T21" fmla="*/ 12 h 149"/>
                <a:gd name="T22" fmla="*/ 18 w 120"/>
                <a:gd name="T23" fmla="*/ 12 h 149"/>
                <a:gd name="T24" fmla="*/ 18 w 120"/>
                <a:gd name="T25" fmla="*/ 18 h 149"/>
                <a:gd name="T26" fmla="*/ 24 w 120"/>
                <a:gd name="T27" fmla="*/ 24 h 149"/>
                <a:gd name="T28" fmla="*/ 18 w 120"/>
                <a:gd name="T29" fmla="*/ 30 h 149"/>
                <a:gd name="T30" fmla="*/ 18 w 120"/>
                <a:gd name="T31" fmla="*/ 36 h 149"/>
                <a:gd name="T32" fmla="*/ 12 w 120"/>
                <a:gd name="T33" fmla="*/ 36 h 149"/>
                <a:gd name="T34" fmla="*/ 6 w 120"/>
                <a:gd name="T35" fmla="*/ 36 h 149"/>
                <a:gd name="T36" fmla="*/ 0 w 120"/>
                <a:gd name="T37" fmla="*/ 54 h 149"/>
                <a:gd name="T38" fmla="*/ 0 w 120"/>
                <a:gd name="T39" fmla="*/ 78 h 149"/>
                <a:gd name="T40" fmla="*/ 18 w 120"/>
                <a:gd name="T41" fmla="*/ 101 h 149"/>
                <a:gd name="T42" fmla="*/ 48 w 120"/>
                <a:gd name="T43" fmla="*/ 119 h 149"/>
                <a:gd name="T44" fmla="*/ 78 w 120"/>
                <a:gd name="T45" fmla="*/ 131 h 149"/>
                <a:gd name="T46" fmla="*/ 90 w 120"/>
                <a:gd name="T47" fmla="*/ 137 h 149"/>
                <a:gd name="T48" fmla="*/ 108 w 120"/>
                <a:gd name="T49" fmla="*/ 143 h 149"/>
                <a:gd name="T50" fmla="*/ 120 w 120"/>
                <a:gd name="T51" fmla="*/ 149 h 149"/>
                <a:gd name="T52" fmla="*/ 120 w 120"/>
                <a:gd name="T53" fmla="*/ 143 h 149"/>
                <a:gd name="T54" fmla="*/ 114 w 120"/>
                <a:gd name="T55" fmla="*/ 125 h 149"/>
                <a:gd name="T56" fmla="*/ 108 w 120"/>
                <a:gd name="T57" fmla="*/ 107 h 149"/>
                <a:gd name="T58" fmla="*/ 102 w 120"/>
                <a:gd name="T59" fmla="*/ 84 h 149"/>
                <a:gd name="T60" fmla="*/ 102 w 120"/>
                <a:gd name="T61" fmla="*/ 72 h 149"/>
                <a:gd name="T62" fmla="*/ 96 w 120"/>
                <a:gd name="T63" fmla="*/ 48 h 149"/>
                <a:gd name="T64" fmla="*/ 78 w 120"/>
                <a:gd name="T65" fmla="*/ 24 h 149"/>
                <a:gd name="T66" fmla="*/ 54 w 120"/>
                <a:gd name="T67" fmla="*/ 6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0"/>
                <a:gd name="T103" fmla="*/ 0 h 149"/>
                <a:gd name="T104" fmla="*/ 120 w 120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0" h="149">
                  <a:moveTo>
                    <a:pt x="30" y="0"/>
                  </a:move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1"/>
                  </a:lnTo>
                  <a:lnTo>
                    <a:pt x="30" y="113"/>
                  </a:lnTo>
                  <a:lnTo>
                    <a:pt x="48" y="119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7"/>
                  </a:lnTo>
                  <a:lnTo>
                    <a:pt x="90" y="137"/>
                  </a:lnTo>
                  <a:lnTo>
                    <a:pt x="102" y="137"/>
                  </a:lnTo>
                  <a:lnTo>
                    <a:pt x="108" y="143"/>
                  </a:lnTo>
                  <a:lnTo>
                    <a:pt x="114" y="149"/>
                  </a:lnTo>
                  <a:lnTo>
                    <a:pt x="120" y="149"/>
                  </a:lnTo>
                  <a:lnTo>
                    <a:pt x="120" y="143"/>
                  </a:lnTo>
                  <a:lnTo>
                    <a:pt x="114" y="137"/>
                  </a:lnTo>
                  <a:lnTo>
                    <a:pt x="114" y="125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95"/>
                  </a:lnTo>
                  <a:lnTo>
                    <a:pt x="102" y="84"/>
                  </a:lnTo>
                  <a:lnTo>
                    <a:pt x="102" y="78"/>
                  </a:lnTo>
                  <a:lnTo>
                    <a:pt x="102" y="72"/>
                  </a:lnTo>
                  <a:lnTo>
                    <a:pt x="102" y="60"/>
                  </a:lnTo>
                  <a:lnTo>
                    <a:pt x="96" y="48"/>
                  </a:lnTo>
                  <a:lnTo>
                    <a:pt x="90" y="36"/>
                  </a:lnTo>
                  <a:lnTo>
                    <a:pt x="78" y="24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3" name="Freeform 240"/>
            <p:cNvSpPr>
              <a:spLocks/>
            </p:cNvSpPr>
            <p:nvPr/>
          </p:nvSpPr>
          <p:spPr bwMode="auto">
            <a:xfrm>
              <a:off x="5151" y="2103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12 w 12"/>
                <a:gd name="T3" fmla="*/ 12 h 12"/>
                <a:gd name="T4" fmla="*/ 12 w 12"/>
                <a:gd name="T5" fmla="*/ 12 h 12"/>
                <a:gd name="T6" fmla="*/ 6 w 12"/>
                <a:gd name="T7" fmla="*/ 12 h 12"/>
                <a:gd name="T8" fmla="*/ 6 w 12"/>
                <a:gd name="T9" fmla="*/ 12 h 12"/>
                <a:gd name="T10" fmla="*/ 0 w 12"/>
                <a:gd name="T11" fmla="*/ 12 h 12"/>
                <a:gd name="T12" fmla="*/ 0 w 12"/>
                <a:gd name="T13" fmla="*/ 12 h 12"/>
                <a:gd name="T14" fmla="*/ 0 w 12"/>
                <a:gd name="T15" fmla="*/ 6 h 12"/>
                <a:gd name="T16" fmla="*/ 0 w 12"/>
                <a:gd name="T17" fmla="*/ 6 h 12"/>
                <a:gd name="T18" fmla="*/ 0 w 12"/>
                <a:gd name="T19" fmla="*/ 6 h 12"/>
                <a:gd name="T20" fmla="*/ 0 w 12"/>
                <a:gd name="T21" fmla="*/ 0 h 12"/>
                <a:gd name="T22" fmla="*/ 6 w 12"/>
                <a:gd name="T23" fmla="*/ 0 h 12"/>
                <a:gd name="T24" fmla="*/ 6 w 12"/>
                <a:gd name="T25" fmla="*/ 0 h 12"/>
                <a:gd name="T26" fmla="*/ 6 w 12"/>
                <a:gd name="T27" fmla="*/ 0 h 12"/>
                <a:gd name="T28" fmla="*/ 12 w 12"/>
                <a:gd name="T29" fmla="*/ 0 h 12"/>
                <a:gd name="T30" fmla="*/ 12 w 12"/>
                <a:gd name="T31" fmla="*/ 6 h 12"/>
                <a:gd name="T32" fmla="*/ 12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6"/>
                  </a:move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4" name="Freeform 241"/>
            <p:cNvSpPr>
              <a:spLocks/>
            </p:cNvSpPr>
            <p:nvPr/>
          </p:nvSpPr>
          <p:spPr bwMode="auto">
            <a:xfrm>
              <a:off x="5124" y="2079"/>
              <a:ext cx="17" cy="12"/>
            </a:xfrm>
            <a:custGeom>
              <a:avLst/>
              <a:gdLst>
                <a:gd name="T0" fmla="*/ 11 w 17"/>
                <a:gd name="T1" fmla="*/ 12 h 12"/>
                <a:gd name="T2" fmla="*/ 11 w 17"/>
                <a:gd name="T3" fmla="*/ 12 h 12"/>
                <a:gd name="T4" fmla="*/ 5 w 17"/>
                <a:gd name="T5" fmla="*/ 12 h 12"/>
                <a:gd name="T6" fmla="*/ 5 w 17"/>
                <a:gd name="T7" fmla="*/ 12 h 12"/>
                <a:gd name="T8" fmla="*/ 0 w 17"/>
                <a:gd name="T9" fmla="*/ 12 h 12"/>
                <a:gd name="T10" fmla="*/ 0 w 17"/>
                <a:gd name="T11" fmla="*/ 6 h 12"/>
                <a:gd name="T12" fmla="*/ 0 w 17"/>
                <a:gd name="T13" fmla="*/ 6 h 12"/>
                <a:gd name="T14" fmla="*/ 0 w 17"/>
                <a:gd name="T15" fmla="*/ 0 h 12"/>
                <a:gd name="T16" fmla="*/ 0 w 17"/>
                <a:gd name="T17" fmla="*/ 0 h 12"/>
                <a:gd name="T18" fmla="*/ 5 w 17"/>
                <a:gd name="T19" fmla="*/ 0 h 12"/>
                <a:gd name="T20" fmla="*/ 5 w 17"/>
                <a:gd name="T21" fmla="*/ 0 h 12"/>
                <a:gd name="T22" fmla="*/ 11 w 17"/>
                <a:gd name="T23" fmla="*/ 0 h 12"/>
                <a:gd name="T24" fmla="*/ 11 w 17"/>
                <a:gd name="T25" fmla="*/ 0 h 12"/>
                <a:gd name="T26" fmla="*/ 11 w 17"/>
                <a:gd name="T27" fmla="*/ 6 h 12"/>
                <a:gd name="T28" fmla="*/ 17 w 17"/>
                <a:gd name="T29" fmla="*/ 6 h 12"/>
                <a:gd name="T30" fmla="*/ 17 w 17"/>
                <a:gd name="T31" fmla="*/ 12 h 12"/>
                <a:gd name="T32" fmla="*/ 11 w 17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11" y="12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5" name="Freeform 242"/>
            <p:cNvSpPr>
              <a:spLocks/>
            </p:cNvSpPr>
            <p:nvPr/>
          </p:nvSpPr>
          <p:spPr bwMode="auto">
            <a:xfrm>
              <a:off x="5157" y="2061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2 w 18"/>
                <a:gd name="T3" fmla="*/ 18 h 18"/>
                <a:gd name="T4" fmla="*/ 12 w 18"/>
                <a:gd name="T5" fmla="*/ 18 h 18"/>
                <a:gd name="T6" fmla="*/ 6 w 18"/>
                <a:gd name="T7" fmla="*/ 18 h 18"/>
                <a:gd name="T8" fmla="*/ 0 w 18"/>
                <a:gd name="T9" fmla="*/ 18 h 18"/>
                <a:gd name="T10" fmla="*/ 0 w 18"/>
                <a:gd name="T11" fmla="*/ 12 h 18"/>
                <a:gd name="T12" fmla="*/ 0 w 18"/>
                <a:gd name="T13" fmla="*/ 6 h 18"/>
                <a:gd name="T14" fmla="*/ 0 w 18"/>
                <a:gd name="T15" fmla="*/ 6 h 18"/>
                <a:gd name="T16" fmla="*/ 6 w 18"/>
                <a:gd name="T17" fmla="*/ 6 h 18"/>
                <a:gd name="T18" fmla="*/ 6 w 18"/>
                <a:gd name="T19" fmla="*/ 0 h 18"/>
                <a:gd name="T20" fmla="*/ 12 w 18"/>
                <a:gd name="T21" fmla="*/ 0 h 18"/>
                <a:gd name="T22" fmla="*/ 12 w 18"/>
                <a:gd name="T23" fmla="*/ 0 h 18"/>
                <a:gd name="T24" fmla="*/ 18 w 18"/>
                <a:gd name="T25" fmla="*/ 6 h 18"/>
                <a:gd name="T26" fmla="*/ 18 w 18"/>
                <a:gd name="T27" fmla="*/ 6 h 18"/>
                <a:gd name="T28" fmla="*/ 18 w 18"/>
                <a:gd name="T29" fmla="*/ 12 h 18"/>
                <a:gd name="T30" fmla="*/ 18 w 18"/>
                <a:gd name="T31" fmla="*/ 12 h 18"/>
                <a:gd name="T32" fmla="*/ 18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8" y="18"/>
                  </a:move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6" name="Freeform 243"/>
            <p:cNvSpPr>
              <a:spLocks/>
            </p:cNvSpPr>
            <p:nvPr/>
          </p:nvSpPr>
          <p:spPr bwMode="auto">
            <a:xfrm>
              <a:off x="5181" y="2085"/>
              <a:ext cx="18" cy="18"/>
            </a:xfrm>
            <a:custGeom>
              <a:avLst/>
              <a:gdLst>
                <a:gd name="T0" fmla="*/ 12 w 18"/>
                <a:gd name="T1" fmla="*/ 18 h 18"/>
                <a:gd name="T2" fmla="*/ 12 w 18"/>
                <a:gd name="T3" fmla="*/ 12 h 18"/>
                <a:gd name="T4" fmla="*/ 18 w 18"/>
                <a:gd name="T5" fmla="*/ 12 h 18"/>
                <a:gd name="T6" fmla="*/ 18 w 18"/>
                <a:gd name="T7" fmla="*/ 6 h 18"/>
                <a:gd name="T8" fmla="*/ 18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6 w 18"/>
                <a:gd name="T15" fmla="*/ 0 h 18"/>
                <a:gd name="T16" fmla="*/ 0 w 18"/>
                <a:gd name="T17" fmla="*/ 0 h 18"/>
                <a:gd name="T18" fmla="*/ 0 w 18"/>
                <a:gd name="T19" fmla="*/ 6 h 18"/>
                <a:gd name="T20" fmla="*/ 0 w 18"/>
                <a:gd name="T21" fmla="*/ 6 h 18"/>
                <a:gd name="T22" fmla="*/ 0 w 18"/>
                <a:gd name="T23" fmla="*/ 6 h 18"/>
                <a:gd name="T24" fmla="*/ 0 w 18"/>
                <a:gd name="T25" fmla="*/ 12 h 18"/>
                <a:gd name="T26" fmla="*/ 0 w 18"/>
                <a:gd name="T27" fmla="*/ 12 h 18"/>
                <a:gd name="T28" fmla="*/ 6 w 18"/>
                <a:gd name="T29" fmla="*/ 12 h 18"/>
                <a:gd name="T30" fmla="*/ 12 w 18"/>
                <a:gd name="T31" fmla="*/ 18 h 18"/>
                <a:gd name="T32" fmla="*/ 12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2" y="18"/>
                  </a:move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7" name="Freeform 244"/>
            <p:cNvSpPr>
              <a:spLocks/>
            </p:cNvSpPr>
            <p:nvPr/>
          </p:nvSpPr>
          <p:spPr bwMode="auto">
            <a:xfrm>
              <a:off x="5193" y="2061"/>
              <a:ext cx="18" cy="12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6 h 12"/>
                <a:gd name="T4" fmla="*/ 18 w 18"/>
                <a:gd name="T5" fmla="*/ 6 h 12"/>
                <a:gd name="T6" fmla="*/ 12 w 18"/>
                <a:gd name="T7" fmla="*/ 12 h 12"/>
                <a:gd name="T8" fmla="*/ 12 w 18"/>
                <a:gd name="T9" fmla="*/ 12 h 12"/>
                <a:gd name="T10" fmla="*/ 6 w 18"/>
                <a:gd name="T11" fmla="*/ 12 h 12"/>
                <a:gd name="T12" fmla="*/ 6 w 18"/>
                <a:gd name="T13" fmla="*/ 12 h 12"/>
                <a:gd name="T14" fmla="*/ 6 w 18"/>
                <a:gd name="T15" fmla="*/ 6 h 12"/>
                <a:gd name="T16" fmla="*/ 0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6 w 18"/>
                <a:gd name="T23" fmla="*/ 0 h 12"/>
                <a:gd name="T24" fmla="*/ 6 w 18"/>
                <a:gd name="T25" fmla="*/ 0 h 12"/>
                <a:gd name="T26" fmla="*/ 12 w 18"/>
                <a:gd name="T27" fmla="*/ 0 h 12"/>
                <a:gd name="T28" fmla="*/ 12 w 18"/>
                <a:gd name="T29" fmla="*/ 0 h 12"/>
                <a:gd name="T30" fmla="*/ 18 w 18"/>
                <a:gd name="T31" fmla="*/ 0 h 12"/>
                <a:gd name="T32" fmla="*/ 18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6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8" name="Freeform 245"/>
            <p:cNvSpPr>
              <a:spLocks/>
            </p:cNvSpPr>
            <p:nvPr/>
          </p:nvSpPr>
          <p:spPr bwMode="auto">
            <a:xfrm>
              <a:off x="5175" y="2031"/>
              <a:ext cx="12" cy="18"/>
            </a:xfrm>
            <a:custGeom>
              <a:avLst/>
              <a:gdLst>
                <a:gd name="T0" fmla="*/ 12 w 12"/>
                <a:gd name="T1" fmla="*/ 0 h 18"/>
                <a:gd name="T2" fmla="*/ 12 w 12"/>
                <a:gd name="T3" fmla="*/ 6 h 18"/>
                <a:gd name="T4" fmla="*/ 12 w 12"/>
                <a:gd name="T5" fmla="*/ 6 h 18"/>
                <a:gd name="T6" fmla="*/ 12 w 12"/>
                <a:gd name="T7" fmla="*/ 6 h 18"/>
                <a:gd name="T8" fmla="*/ 12 w 12"/>
                <a:gd name="T9" fmla="*/ 12 h 18"/>
                <a:gd name="T10" fmla="*/ 12 w 12"/>
                <a:gd name="T11" fmla="*/ 12 h 18"/>
                <a:gd name="T12" fmla="*/ 6 w 12"/>
                <a:gd name="T13" fmla="*/ 18 h 18"/>
                <a:gd name="T14" fmla="*/ 6 w 12"/>
                <a:gd name="T15" fmla="*/ 18 h 18"/>
                <a:gd name="T16" fmla="*/ 6 w 12"/>
                <a:gd name="T17" fmla="*/ 18 h 18"/>
                <a:gd name="T18" fmla="*/ 0 w 12"/>
                <a:gd name="T19" fmla="*/ 18 h 18"/>
                <a:gd name="T20" fmla="*/ 0 w 12"/>
                <a:gd name="T21" fmla="*/ 12 h 18"/>
                <a:gd name="T22" fmla="*/ 0 w 12"/>
                <a:gd name="T23" fmla="*/ 12 h 18"/>
                <a:gd name="T24" fmla="*/ 0 w 12"/>
                <a:gd name="T25" fmla="*/ 6 h 18"/>
                <a:gd name="T26" fmla="*/ 0 w 12"/>
                <a:gd name="T27" fmla="*/ 6 h 18"/>
                <a:gd name="T28" fmla="*/ 6 w 12"/>
                <a:gd name="T29" fmla="*/ 6 h 18"/>
                <a:gd name="T30" fmla="*/ 6 w 12"/>
                <a:gd name="T31" fmla="*/ 0 h 18"/>
                <a:gd name="T32" fmla="*/ 12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69" name="Freeform 246"/>
            <p:cNvSpPr>
              <a:spLocks/>
            </p:cNvSpPr>
            <p:nvPr/>
          </p:nvSpPr>
          <p:spPr bwMode="auto">
            <a:xfrm>
              <a:off x="5151" y="2043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12 h 18"/>
                <a:gd name="T4" fmla="*/ 12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8 h 18"/>
                <a:gd name="T12" fmla="*/ 0 w 12"/>
                <a:gd name="T13" fmla="*/ 12 h 18"/>
                <a:gd name="T14" fmla="*/ 0 w 12"/>
                <a:gd name="T15" fmla="*/ 12 h 18"/>
                <a:gd name="T16" fmla="*/ 0 w 12"/>
                <a:gd name="T17" fmla="*/ 6 h 18"/>
                <a:gd name="T18" fmla="*/ 0 w 12"/>
                <a:gd name="T19" fmla="*/ 6 h 18"/>
                <a:gd name="T20" fmla="*/ 6 w 12"/>
                <a:gd name="T21" fmla="*/ 0 h 18"/>
                <a:gd name="T22" fmla="*/ 6 w 12"/>
                <a:gd name="T23" fmla="*/ 0 h 18"/>
                <a:gd name="T24" fmla="*/ 12 w 12"/>
                <a:gd name="T25" fmla="*/ 0 h 18"/>
                <a:gd name="T26" fmla="*/ 12 w 12"/>
                <a:gd name="T27" fmla="*/ 0 h 18"/>
                <a:gd name="T28" fmla="*/ 12 w 12"/>
                <a:gd name="T29" fmla="*/ 6 h 18"/>
                <a:gd name="T30" fmla="*/ 12 w 12"/>
                <a:gd name="T31" fmla="*/ 6 h 18"/>
                <a:gd name="T32" fmla="*/ 12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2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0" name="Freeform 247"/>
            <p:cNvSpPr>
              <a:spLocks/>
            </p:cNvSpPr>
            <p:nvPr/>
          </p:nvSpPr>
          <p:spPr bwMode="auto">
            <a:xfrm>
              <a:off x="5133" y="2043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0 w 12"/>
                <a:gd name="T9" fmla="*/ 0 h 12"/>
                <a:gd name="T10" fmla="*/ 0 w 12"/>
                <a:gd name="T11" fmla="*/ 0 h 12"/>
                <a:gd name="T12" fmla="*/ 6 w 12"/>
                <a:gd name="T13" fmla="*/ 0 h 12"/>
                <a:gd name="T14" fmla="*/ 6 w 12"/>
                <a:gd name="T15" fmla="*/ 0 h 12"/>
                <a:gd name="T16" fmla="*/ 12 w 12"/>
                <a:gd name="T17" fmla="*/ 0 h 12"/>
                <a:gd name="T18" fmla="*/ 12 w 12"/>
                <a:gd name="T19" fmla="*/ 0 h 12"/>
                <a:gd name="T20" fmla="*/ 12 w 12"/>
                <a:gd name="T21" fmla="*/ 0 h 12"/>
                <a:gd name="T22" fmla="*/ 12 w 12"/>
                <a:gd name="T23" fmla="*/ 6 h 12"/>
                <a:gd name="T24" fmla="*/ 12 w 12"/>
                <a:gd name="T25" fmla="*/ 6 h 12"/>
                <a:gd name="T26" fmla="*/ 12 w 12"/>
                <a:gd name="T27" fmla="*/ 12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1" name="Freeform 248"/>
            <p:cNvSpPr>
              <a:spLocks/>
            </p:cNvSpPr>
            <p:nvPr/>
          </p:nvSpPr>
          <p:spPr bwMode="auto">
            <a:xfrm>
              <a:off x="5193" y="1965"/>
              <a:ext cx="120" cy="84"/>
            </a:xfrm>
            <a:custGeom>
              <a:avLst/>
              <a:gdLst>
                <a:gd name="T0" fmla="*/ 0 w 120"/>
                <a:gd name="T1" fmla="*/ 66 h 84"/>
                <a:gd name="T2" fmla="*/ 0 w 120"/>
                <a:gd name="T3" fmla="*/ 72 h 84"/>
                <a:gd name="T4" fmla="*/ 0 w 120"/>
                <a:gd name="T5" fmla="*/ 72 h 84"/>
                <a:gd name="T6" fmla="*/ 6 w 120"/>
                <a:gd name="T7" fmla="*/ 66 h 84"/>
                <a:gd name="T8" fmla="*/ 18 w 120"/>
                <a:gd name="T9" fmla="*/ 72 h 84"/>
                <a:gd name="T10" fmla="*/ 42 w 120"/>
                <a:gd name="T11" fmla="*/ 78 h 84"/>
                <a:gd name="T12" fmla="*/ 66 w 120"/>
                <a:gd name="T13" fmla="*/ 84 h 84"/>
                <a:gd name="T14" fmla="*/ 66 w 120"/>
                <a:gd name="T15" fmla="*/ 78 h 84"/>
                <a:gd name="T16" fmla="*/ 48 w 120"/>
                <a:gd name="T17" fmla="*/ 78 h 84"/>
                <a:gd name="T18" fmla="*/ 30 w 120"/>
                <a:gd name="T19" fmla="*/ 72 h 84"/>
                <a:gd name="T20" fmla="*/ 18 w 120"/>
                <a:gd name="T21" fmla="*/ 60 h 84"/>
                <a:gd name="T22" fmla="*/ 18 w 120"/>
                <a:gd name="T23" fmla="*/ 60 h 84"/>
                <a:gd name="T24" fmla="*/ 30 w 120"/>
                <a:gd name="T25" fmla="*/ 54 h 84"/>
                <a:gd name="T26" fmla="*/ 36 w 120"/>
                <a:gd name="T27" fmla="*/ 54 h 84"/>
                <a:gd name="T28" fmla="*/ 54 w 120"/>
                <a:gd name="T29" fmla="*/ 60 h 84"/>
                <a:gd name="T30" fmla="*/ 78 w 120"/>
                <a:gd name="T31" fmla="*/ 66 h 84"/>
                <a:gd name="T32" fmla="*/ 84 w 120"/>
                <a:gd name="T33" fmla="*/ 60 h 84"/>
                <a:gd name="T34" fmla="*/ 78 w 120"/>
                <a:gd name="T35" fmla="*/ 60 h 84"/>
                <a:gd name="T36" fmla="*/ 72 w 120"/>
                <a:gd name="T37" fmla="*/ 60 h 84"/>
                <a:gd name="T38" fmla="*/ 60 w 120"/>
                <a:gd name="T39" fmla="*/ 60 h 84"/>
                <a:gd name="T40" fmla="*/ 48 w 120"/>
                <a:gd name="T41" fmla="*/ 54 h 84"/>
                <a:gd name="T42" fmla="*/ 42 w 120"/>
                <a:gd name="T43" fmla="*/ 48 h 84"/>
                <a:gd name="T44" fmla="*/ 54 w 120"/>
                <a:gd name="T45" fmla="*/ 48 h 84"/>
                <a:gd name="T46" fmla="*/ 60 w 120"/>
                <a:gd name="T47" fmla="*/ 42 h 84"/>
                <a:gd name="T48" fmla="*/ 66 w 120"/>
                <a:gd name="T49" fmla="*/ 42 h 84"/>
                <a:gd name="T50" fmla="*/ 78 w 120"/>
                <a:gd name="T51" fmla="*/ 48 h 84"/>
                <a:gd name="T52" fmla="*/ 84 w 120"/>
                <a:gd name="T53" fmla="*/ 48 h 84"/>
                <a:gd name="T54" fmla="*/ 96 w 120"/>
                <a:gd name="T55" fmla="*/ 54 h 84"/>
                <a:gd name="T56" fmla="*/ 90 w 120"/>
                <a:gd name="T57" fmla="*/ 48 h 84"/>
                <a:gd name="T58" fmla="*/ 78 w 120"/>
                <a:gd name="T59" fmla="*/ 42 h 84"/>
                <a:gd name="T60" fmla="*/ 72 w 120"/>
                <a:gd name="T61" fmla="*/ 42 h 84"/>
                <a:gd name="T62" fmla="*/ 90 w 120"/>
                <a:gd name="T63" fmla="*/ 36 h 84"/>
                <a:gd name="T64" fmla="*/ 108 w 120"/>
                <a:gd name="T65" fmla="*/ 36 h 84"/>
                <a:gd name="T66" fmla="*/ 120 w 120"/>
                <a:gd name="T67" fmla="*/ 30 h 84"/>
                <a:gd name="T68" fmla="*/ 114 w 120"/>
                <a:gd name="T69" fmla="*/ 30 h 84"/>
                <a:gd name="T70" fmla="*/ 96 w 120"/>
                <a:gd name="T71" fmla="*/ 30 h 84"/>
                <a:gd name="T72" fmla="*/ 78 w 120"/>
                <a:gd name="T73" fmla="*/ 30 h 84"/>
                <a:gd name="T74" fmla="*/ 72 w 120"/>
                <a:gd name="T75" fmla="*/ 30 h 84"/>
                <a:gd name="T76" fmla="*/ 84 w 120"/>
                <a:gd name="T77" fmla="*/ 6 h 84"/>
                <a:gd name="T78" fmla="*/ 84 w 120"/>
                <a:gd name="T79" fmla="*/ 0 h 84"/>
                <a:gd name="T80" fmla="*/ 78 w 120"/>
                <a:gd name="T81" fmla="*/ 12 h 84"/>
                <a:gd name="T82" fmla="*/ 66 w 120"/>
                <a:gd name="T83" fmla="*/ 24 h 84"/>
                <a:gd name="T84" fmla="*/ 60 w 120"/>
                <a:gd name="T85" fmla="*/ 36 h 84"/>
                <a:gd name="T86" fmla="*/ 54 w 120"/>
                <a:gd name="T87" fmla="*/ 36 h 84"/>
                <a:gd name="T88" fmla="*/ 36 w 120"/>
                <a:gd name="T89" fmla="*/ 42 h 84"/>
                <a:gd name="T90" fmla="*/ 36 w 120"/>
                <a:gd name="T91" fmla="*/ 36 h 84"/>
                <a:gd name="T92" fmla="*/ 42 w 120"/>
                <a:gd name="T93" fmla="*/ 12 h 84"/>
                <a:gd name="T94" fmla="*/ 42 w 120"/>
                <a:gd name="T95" fmla="*/ 6 h 84"/>
                <a:gd name="T96" fmla="*/ 30 w 120"/>
                <a:gd name="T97" fmla="*/ 24 h 84"/>
                <a:gd name="T98" fmla="*/ 24 w 120"/>
                <a:gd name="T99" fmla="*/ 48 h 84"/>
                <a:gd name="T100" fmla="*/ 12 w 120"/>
                <a:gd name="T101" fmla="*/ 60 h 84"/>
                <a:gd name="T102" fmla="*/ 6 w 120"/>
                <a:gd name="T103" fmla="*/ 60 h 84"/>
                <a:gd name="T104" fmla="*/ 12 w 120"/>
                <a:gd name="T105" fmla="*/ 36 h 84"/>
                <a:gd name="T106" fmla="*/ 6 w 120"/>
                <a:gd name="T107" fmla="*/ 30 h 84"/>
                <a:gd name="T108" fmla="*/ 0 w 120"/>
                <a:gd name="T109" fmla="*/ 66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"/>
                <a:gd name="T166" fmla="*/ 0 h 84"/>
                <a:gd name="T167" fmla="*/ 120 w 120"/>
                <a:gd name="T168" fmla="*/ 84 h 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" h="84">
                  <a:moveTo>
                    <a:pt x="0" y="66"/>
                  </a:moveTo>
                  <a:lnTo>
                    <a:pt x="0" y="66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30" y="72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84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2" y="18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2" name="Freeform 249"/>
            <p:cNvSpPr>
              <a:spLocks/>
            </p:cNvSpPr>
            <p:nvPr/>
          </p:nvSpPr>
          <p:spPr bwMode="auto">
            <a:xfrm>
              <a:off x="5199" y="2098"/>
              <a:ext cx="84" cy="103"/>
            </a:xfrm>
            <a:custGeom>
              <a:avLst/>
              <a:gdLst>
                <a:gd name="T0" fmla="*/ 0 w 84"/>
                <a:gd name="T1" fmla="*/ 0 h 101"/>
                <a:gd name="T2" fmla="*/ 0 w 84"/>
                <a:gd name="T3" fmla="*/ 6 h 101"/>
                <a:gd name="T4" fmla="*/ 0 w 84"/>
                <a:gd name="T5" fmla="*/ 6 h 101"/>
                <a:gd name="T6" fmla="*/ 6 w 84"/>
                <a:gd name="T7" fmla="*/ 18 h 101"/>
                <a:gd name="T8" fmla="*/ 6 w 84"/>
                <a:gd name="T9" fmla="*/ 24 h 101"/>
                <a:gd name="T10" fmla="*/ 6 w 84"/>
                <a:gd name="T11" fmla="*/ 59 h 101"/>
                <a:gd name="T12" fmla="*/ 12 w 84"/>
                <a:gd name="T13" fmla="*/ 71 h 101"/>
                <a:gd name="T14" fmla="*/ 12 w 84"/>
                <a:gd name="T15" fmla="*/ 71 h 101"/>
                <a:gd name="T16" fmla="*/ 12 w 84"/>
                <a:gd name="T17" fmla="*/ 59 h 101"/>
                <a:gd name="T18" fmla="*/ 12 w 84"/>
                <a:gd name="T19" fmla="*/ 41 h 101"/>
                <a:gd name="T20" fmla="*/ 18 w 84"/>
                <a:gd name="T21" fmla="*/ 41 h 101"/>
                <a:gd name="T22" fmla="*/ 24 w 84"/>
                <a:gd name="T23" fmla="*/ 41 h 101"/>
                <a:gd name="T24" fmla="*/ 30 w 84"/>
                <a:gd name="T25" fmla="*/ 47 h 101"/>
                <a:gd name="T26" fmla="*/ 30 w 84"/>
                <a:gd name="T27" fmla="*/ 53 h 101"/>
                <a:gd name="T28" fmla="*/ 36 w 84"/>
                <a:gd name="T29" fmla="*/ 59 h 101"/>
                <a:gd name="T30" fmla="*/ 36 w 84"/>
                <a:gd name="T31" fmla="*/ 76 h 101"/>
                <a:gd name="T32" fmla="*/ 36 w 84"/>
                <a:gd name="T33" fmla="*/ 99 h 101"/>
                <a:gd name="T34" fmla="*/ 36 w 84"/>
                <a:gd name="T35" fmla="*/ 111 h 101"/>
                <a:gd name="T36" fmla="*/ 36 w 84"/>
                <a:gd name="T37" fmla="*/ 111 h 101"/>
                <a:gd name="T38" fmla="*/ 42 w 84"/>
                <a:gd name="T39" fmla="*/ 111 h 101"/>
                <a:gd name="T40" fmla="*/ 36 w 84"/>
                <a:gd name="T41" fmla="*/ 99 h 101"/>
                <a:gd name="T42" fmla="*/ 42 w 84"/>
                <a:gd name="T43" fmla="*/ 88 h 101"/>
                <a:gd name="T44" fmla="*/ 42 w 84"/>
                <a:gd name="T45" fmla="*/ 76 h 101"/>
                <a:gd name="T46" fmla="*/ 42 w 84"/>
                <a:gd name="T47" fmla="*/ 65 h 101"/>
                <a:gd name="T48" fmla="*/ 48 w 84"/>
                <a:gd name="T49" fmla="*/ 65 h 101"/>
                <a:gd name="T50" fmla="*/ 60 w 84"/>
                <a:gd name="T51" fmla="*/ 88 h 101"/>
                <a:gd name="T52" fmla="*/ 72 w 84"/>
                <a:gd name="T53" fmla="*/ 105 h 101"/>
                <a:gd name="T54" fmla="*/ 78 w 84"/>
                <a:gd name="T55" fmla="*/ 117 h 101"/>
                <a:gd name="T56" fmla="*/ 84 w 84"/>
                <a:gd name="T57" fmla="*/ 117 h 101"/>
                <a:gd name="T58" fmla="*/ 78 w 84"/>
                <a:gd name="T59" fmla="*/ 105 h 101"/>
                <a:gd name="T60" fmla="*/ 72 w 84"/>
                <a:gd name="T61" fmla="*/ 99 h 101"/>
                <a:gd name="T62" fmla="*/ 66 w 84"/>
                <a:gd name="T63" fmla="*/ 76 h 101"/>
                <a:gd name="T64" fmla="*/ 66 w 84"/>
                <a:gd name="T65" fmla="*/ 76 h 101"/>
                <a:gd name="T66" fmla="*/ 60 w 84"/>
                <a:gd name="T67" fmla="*/ 71 h 101"/>
                <a:gd name="T68" fmla="*/ 54 w 84"/>
                <a:gd name="T69" fmla="*/ 65 h 101"/>
                <a:gd name="T70" fmla="*/ 48 w 84"/>
                <a:gd name="T71" fmla="*/ 59 h 101"/>
                <a:gd name="T72" fmla="*/ 48 w 84"/>
                <a:gd name="T73" fmla="*/ 53 h 101"/>
                <a:gd name="T74" fmla="*/ 54 w 84"/>
                <a:gd name="T75" fmla="*/ 59 h 101"/>
                <a:gd name="T76" fmla="*/ 60 w 84"/>
                <a:gd name="T77" fmla="*/ 59 h 101"/>
                <a:gd name="T78" fmla="*/ 66 w 84"/>
                <a:gd name="T79" fmla="*/ 59 h 101"/>
                <a:gd name="T80" fmla="*/ 72 w 84"/>
                <a:gd name="T81" fmla="*/ 65 h 101"/>
                <a:gd name="T82" fmla="*/ 72 w 84"/>
                <a:gd name="T83" fmla="*/ 65 h 101"/>
                <a:gd name="T84" fmla="*/ 72 w 84"/>
                <a:gd name="T85" fmla="*/ 59 h 101"/>
                <a:gd name="T86" fmla="*/ 60 w 84"/>
                <a:gd name="T87" fmla="*/ 53 h 101"/>
                <a:gd name="T88" fmla="*/ 54 w 84"/>
                <a:gd name="T89" fmla="*/ 47 h 101"/>
                <a:gd name="T90" fmla="*/ 42 w 84"/>
                <a:gd name="T91" fmla="*/ 47 h 101"/>
                <a:gd name="T92" fmla="*/ 36 w 84"/>
                <a:gd name="T93" fmla="*/ 41 h 101"/>
                <a:gd name="T94" fmla="*/ 30 w 84"/>
                <a:gd name="T95" fmla="*/ 41 h 101"/>
                <a:gd name="T96" fmla="*/ 24 w 84"/>
                <a:gd name="T97" fmla="*/ 24 h 101"/>
                <a:gd name="T98" fmla="*/ 18 w 84"/>
                <a:gd name="T99" fmla="*/ 18 h 101"/>
                <a:gd name="T100" fmla="*/ 24 w 84"/>
                <a:gd name="T101" fmla="*/ 18 h 101"/>
                <a:gd name="T102" fmla="*/ 30 w 84"/>
                <a:gd name="T103" fmla="*/ 18 h 101"/>
                <a:gd name="T104" fmla="*/ 36 w 84"/>
                <a:gd name="T105" fmla="*/ 18 h 101"/>
                <a:gd name="T106" fmla="*/ 48 w 84"/>
                <a:gd name="T107" fmla="*/ 18 h 101"/>
                <a:gd name="T108" fmla="*/ 54 w 84"/>
                <a:gd name="T109" fmla="*/ 18 h 101"/>
                <a:gd name="T110" fmla="*/ 54 w 84"/>
                <a:gd name="T111" fmla="*/ 18 h 101"/>
                <a:gd name="T112" fmla="*/ 42 w 84"/>
                <a:gd name="T113" fmla="*/ 12 h 101"/>
                <a:gd name="T114" fmla="*/ 36 w 84"/>
                <a:gd name="T115" fmla="*/ 12 h 101"/>
                <a:gd name="T116" fmla="*/ 24 w 84"/>
                <a:gd name="T117" fmla="*/ 12 h 101"/>
                <a:gd name="T118" fmla="*/ 18 w 84"/>
                <a:gd name="T119" fmla="*/ 12 h 101"/>
                <a:gd name="T120" fmla="*/ 6 w 84"/>
                <a:gd name="T121" fmla="*/ 6 h 101"/>
                <a:gd name="T122" fmla="*/ 6 w 84"/>
                <a:gd name="T123" fmla="*/ 0 h 1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101"/>
                <a:gd name="T188" fmla="*/ 84 w 84"/>
                <a:gd name="T189" fmla="*/ 101 h 1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10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5"/>
                  </a:lnTo>
                  <a:lnTo>
                    <a:pt x="36" y="71"/>
                  </a:lnTo>
                  <a:lnTo>
                    <a:pt x="36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42" y="89"/>
                  </a:lnTo>
                  <a:lnTo>
                    <a:pt x="36" y="83"/>
                  </a:lnTo>
                  <a:lnTo>
                    <a:pt x="36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71"/>
                  </a:lnTo>
                  <a:lnTo>
                    <a:pt x="66" y="77"/>
                  </a:lnTo>
                  <a:lnTo>
                    <a:pt x="72" y="83"/>
                  </a:lnTo>
                  <a:lnTo>
                    <a:pt x="78" y="89"/>
                  </a:lnTo>
                  <a:lnTo>
                    <a:pt x="78" y="95"/>
                  </a:lnTo>
                  <a:lnTo>
                    <a:pt x="84" y="101"/>
                  </a:lnTo>
                  <a:lnTo>
                    <a:pt x="84" y="95"/>
                  </a:lnTo>
                  <a:lnTo>
                    <a:pt x="78" y="89"/>
                  </a:lnTo>
                  <a:lnTo>
                    <a:pt x="78" y="83"/>
                  </a:lnTo>
                  <a:lnTo>
                    <a:pt x="72" y="77"/>
                  </a:lnTo>
                  <a:lnTo>
                    <a:pt x="66" y="71"/>
                  </a:lnTo>
                  <a:lnTo>
                    <a:pt x="66" y="65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3" name="Freeform 250"/>
            <p:cNvSpPr>
              <a:spLocks/>
            </p:cNvSpPr>
            <p:nvPr/>
          </p:nvSpPr>
          <p:spPr bwMode="auto">
            <a:xfrm>
              <a:off x="5094" y="2079"/>
              <a:ext cx="59" cy="131"/>
            </a:xfrm>
            <a:custGeom>
              <a:avLst/>
              <a:gdLst>
                <a:gd name="T0" fmla="*/ 53 w 59"/>
                <a:gd name="T1" fmla="*/ 24 h 131"/>
                <a:gd name="T2" fmla="*/ 47 w 59"/>
                <a:gd name="T3" fmla="*/ 30 h 131"/>
                <a:gd name="T4" fmla="*/ 47 w 59"/>
                <a:gd name="T5" fmla="*/ 24 h 131"/>
                <a:gd name="T6" fmla="*/ 41 w 59"/>
                <a:gd name="T7" fmla="*/ 36 h 131"/>
                <a:gd name="T8" fmla="*/ 47 w 59"/>
                <a:gd name="T9" fmla="*/ 60 h 131"/>
                <a:gd name="T10" fmla="*/ 53 w 59"/>
                <a:gd name="T11" fmla="*/ 78 h 131"/>
                <a:gd name="T12" fmla="*/ 53 w 59"/>
                <a:gd name="T13" fmla="*/ 78 h 131"/>
                <a:gd name="T14" fmla="*/ 41 w 59"/>
                <a:gd name="T15" fmla="*/ 54 h 131"/>
                <a:gd name="T16" fmla="*/ 30 w 59"/>
                <a:gd name="T17" fmla="*/ 72 h 131"/>
                <a:gd name="T18" fmla="*/ 30 w 59"/>
                <a:gd name="T19" fmla="*/ 95 h 131"/>
                <a:gd name="T20" fmla="*/ 30 w 59"/>
                <a:gd name="T21" fmla="*/ 119 h 131"/>
                <a:gd name="T22" fmla="*/ 24 w 59"/>
                <a:gd name="T23" fmla="*/ 119 h 131"/>
                <a:gd name="T24" fmla="*/ 24 w 59"/>
                <a:gd name="T25" fmla="*/ 101 h 131"/>
                <a:gd name="T26" fmla="*/ 24 w 59"/>
                <a:gd name="T27" fmla="*/ 95 h 131"/>
                <a:gd name="T28" fmla="*/ 18 w 59"/>
                <a:gd name="T29" fmla="*/ 113 h 131"/>
                <a:gd name="T30" fmla="*/ 6 w 59"/>
                <a:gd name="T31" fmla="*/ 125 h 131"/>
                <a:gd name="T32" fmla="*/ 0 w 59"/>
                <a:gd name="T33" fmla="*/ 131 h 131"/>
                <a:gd name="T34" fmla="*/ 6 w 59"/>
                <a:gd name="T35" fmla="*/ 119 h 131"/>
                <a:gd name="T36" fmla="*/ 18 w 59"/>
                <a:gd name="T37" fmla="*/ 95 h 131"/>
                <a:gd name="T38" fmla="*/ 12 w 59"/>
                <a:gd name="T39" fmla="*/ 95 h 131"/>
                <a:gd name="T40" fmla="*/ 6 w 59"/>
                <a:gd name="T41" fmla="*/ 95 h 131"/>
                <a:gd name="T42" fmla="*/ 0 w 59"/>
                <a:gd name="T43" fmla="*/ 101 h 131"/>
                <a:gd name="T44" fmla="*/ 0 w 59"/>
                <a:gd name="T45" fmla="*/ 95 h 131"/>
                <a:gd name="T46" fmla="*/ 6 w 59"/>
                <a:gd name="T47" fmla="*/ 89 h 131"/>
                <a:gd name="T48" fmla="*/ 18 w 59"/>
                <a:gd name="T49" fmla="*/ 89 h 131"/>
                <a:gd name="T50" fmla="*/ 24 w 59"/>
                <a:gd name="T51" fmla="*/ 78 h 131"/>
                <a:gd name="T52" fmla="*/ 35 w 59"/>
                <a:gd name="T53" fmla="*/ 48 h 131"/>
                <a:gd name="T54" fmla="*/ 18 w 59"/>
                <a:gd name="T55" fmla="*/ 48 h 131"/>
                <a:gd name="T56" fmla="*/ 6 w 59"/>
                <a:gd name="T57" fmla="*/ 48 h 131"/>
                <a:gd name="T58" fmla="*/ 0 w 59"/>
                <a:gd name="T59" fmla="*/ 54 h 131"/>
                <a:gd name="T60" fmla="*/ 0 w 59"/>
                <a:gd name="T61" fmla="*/ 48 h 131"/>
                <a:gd name="T62" fmla="*/ 12 w 59"/>
                <a:gd name="T63" fmla="*/ 48 h 131"/>
                <a:gd name="T64" fmla="*/ 24 w 59"/>
                <a:gd name="T65" fmla="*/ 42 h 131"/>
                <a:gd name="T66" fmla="*/ 35 w 59"/>
                <a:gd name="T67" fmla="*/ 36 h 131"/>
                <a:gd name="T68" fmla="*/ 41 w 59"/>
                <a:gd name="T69" fmla="*/ 24 h 131"/>
                <a:gd name="T70" fmla="*/ 30 w 59"/>
                <a:gd name="T71" fmla="*/ 18 h 131"/>
                <a:gd name="T72" fmla="*/ 24 w 59"/>
                <a:gd name="T73" fmla="*/ 24 h 131"/>
                <a:gd name="T74" fmla="*/ 12 w 59"/>
                <a:gd name="T75" fmla="*/ 30 h 131"/>
                <a:gd name="T76" fmla="*/ 6 w 59"/>
                <a:gd name="T77" fmla="*/ 30 h 131"/>
                <a:gd name="T78" fmla="*/ 0 w 59"/>
                <a:gd name="T79" fmla="*/ 30 h 131"/>
                <a:gd name="T80" fmla="*/ 6 w 59"/>
                <a:gd name="T81" fmla="*/ 24 h 131"/>
                <a:gd name="T82" fmla="*/ 18 w 59"/>
                <a:gd name="T83" fmla="*/ 12 h 131"/>
                <a:gd name="T84" fmla="*/ 24 w 59"/>
                <a:gd name="T85" fmla="*/ 6 h 131"/>
                <a:gd name="T86" fmla="*/ 24 w 59"/>
                <a:gd name="T87" fmla="*/ 12 h 131"/>
                <a:gd name="T88" fmla="*/ 30 w 59"/>
                <a:gd name="T89" fmla="*/ 18 h 131"/>
                <a:gd name="T90" fmla="*/ 35 w 59"/>
                <a:gd name="T91" fmla="*/ 18 h 131"/>
                <a:gd name="T92" fmla="*/ 47 w 59"/>
                <a:gd name="T93" fmla="*/ 18 h 131"/>
                <a:gd name="T94" fmla="*/ 47 w 59"/>
                <a:gd name="T95" fmla="*/ 12 h 131"/>
                <a:gd name="T96" fmla="*/ 53 w 59"/>
                <a:gd name="T97" fmla="*/ 0 h 131"/>
                <a:gd name="T98" fmla="*/ 59 w 59"/>
                <a:gd name="T99" fmla="*/ 6 h 131"/>
                <a:gd name="T100" fmla="*/ 53 w 59"/>
                <a:gd name="T101" fmla="*/ 12 h 131"/>
                <a:gd name="T102" fmla="*/ 59 w 59"/>
                <a:gd name="T103" fmla="*/ 18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131"/>
                <a:gd name="T158" fmla="*/ 59 w 5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131">
                  <a:moveTo>
                    <a:pt x="59" y="18"/>
                  </a:moveTo>
                  <a:lnTo>
                    <a:pt x="59" y="18"/>
                  </a:lnTo>
                  <a:lnTo>
                    <a:pt x="53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48"/>
                  </a:lnTo>
                  <a:lnTo>
                    <a:pt x="47" y="60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3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1" y="54"/>
                  </a:lnTo>
                  <a:lnTo>
                    <a:pt x="35" y="60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89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30" y="113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30" y="107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101"/>
                  </a:lnTo>
                  <a:lnTo>
                    <a:pt x="18" y="107"/>
                  </a:lnTo>
                  <a:lnTo>
                    <a:pt x="18" y="113"/>
                  </a:lnTo>
                  <a:lnTo>
                    <a:pt x="12" y="119"/>
                  </a:lnTo>
                  <a:lnTo>
                    <a:pt x="12" y="125"/>
                  </a:lnTo>
                  <a:lnTo>
                    <a:pt x="6" y="125"/>
                  </a:lnTo>
                  <a:lnTo>
                    <a:pt x="6" y="131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3"/>
                  </a:lnTo>
                  <a:lnTo>
                    <a:pt x="18" y="101"/>
                  </a:lnTo>
                  <a:lnTo>
                    <a:pt x="18" y="95"/>
                  </a:lnTo>
                  <a:lnTo>
                    <a:pt x="12" y="95"/>
                  </a:lnTo>
                  <a:lnTo>
                    <a:pt x="6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89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5" y="24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12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4" name="Freeform 251"/>
            <p:cNvSpPr>
              <a:spLocks/>
            </p:cNvSpPr>
            <p:nvPr/>
          </p:nvSpPr>
          <p:spPr bwMode="auto">
            <a:xfrm>
              <a:off x="5151" y="2121"/>
              <a:ext cx="12" cy="18"/>
            </a:xfrm>
            <a:custGeom>
              <a:avLst/>
              <a:gdLst>
                <a:gd name="T0" fmla="*/ 0 w 12"/>
                <a:gd name="T1" fmla="*/ 0 h 18"/>
                <a:gd name="T2" fmla="*/ 0 w 12"/>
                <a:gd name="T3" fmla="*/ 0 h 18"/>
                <a:gd name="T4" fmla="*/ 6 w 12"/>
                <a:gd name="T5" fmla="*/ 0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6 h 18"/>
                <a:gd name="T12" fmla="*/ 12 w 12"/>
                <a:gd name="T13" fmla="*/ 12 h 18"/>
                <a:gd name="T14" fmla="*/ 12 w 12"/>
                <a:gd name="T15" fmla="*/ 12 h 18"/>
                <a:gd name="T16" fmla="*/ 6 w 12"/>
                <a:gd name="T17" fmla="*/ 18 h 18"/>
                <a:gd name="T18" fmla="*/ 6 w 12"/>
                <a:gd name="T19" fmla="*/ 18 h 18"/>
                <a:gd name="T20" fmla="*/ 6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6 w 12"/>
                <a:gd name="T27" fmla="*/ 12 h 18"/>
                <a:gd name="T28" fmla="*/ 6 w 12"/>
                <a:gd name="T29" fmla="*/ 12 h 18"/>
                <a:gd name="T30" fmla="*/ 0 w 12"/>
                <a:gd name="T31" fmla="*/ 6 h 18"/>
                <a:gd name="T32" fmla="*/ 0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5" name="Freeform 252"/>
            <p:cNvSpPr>
              <a:spLocks/>
            </p:cNvSpPr>
            <p:nvPr/>
          </p:nvSpPr>
          <p:spPr bwMode="auto">
            <a:xfrm>
              <a:off x="4903" y="2013"/>
              <a:ext cx="191" cy="114"/>
            </a:xfrm>
            <a:custGeom>
              <a:avLst/>
              <a:gdLst>
                <a:gd name="T0" fmla="*/ 173 w 191"/>
                <a:gd name="T1" fmla="*/ 42 h 114"/>
                <a:gd name="T2" fmla="*/ 155 w 191"/>
                <a:gd name="T3" fmla="*/ 48 h 114"/>
                <a:gd name="T4" fmla="*/ 137 w 191"/>
                <a:gd name="T5" fmla="*/ 78 h 114"/>
                <a:gd name="T6" fmla="*/ 125 w 191"/>
                <a:gd name="T7" fmla="*/ 96 h 114"/>
                <a:gd name="T8" fmla="*/ 101 w 191"/>
                <a:gd name="T9" fmla="*/ 114 h 114"/>
                <a:gd name="T10" fmla="*/ 95 w 191"/>
                <a:gd name="T11" fmla="*/ 114 h 114"/>
                <a:gd name="T12" fmla="*/ 107 w 191"/>
                <a:gd name="T13" fmla="*/ 102 h 114"/>
                <a:gd name="T14" fmla="*/ 131 w 191"/>
                <a:gd name="T15" fmla="*/ 84 h 114"/>
                <a:gd name="T16" fmla="*/ 137 w 191"/>
                <a:gd name="T17" fmla="*/ 60 h 114"/>
                <a:gd name="T18" fmla="*/ 137 w 191"/>
                <a:gd name="T19" fmla="*/ 54 h 114"/>
                <a:gd name="T20" fmla="*/ 125 w 191"/>
                <a:gd name="T21" fmla="*/ 66 h 114"/>
                <a:gd name="T22" fmla="*/ 107 w 191"/>
                <a:gd name="T23" fmla="*/ 72 h 114"/>
                <a:gd name="T24" fmla="*/ 89 w 191"/>
                <a:gd name="T25" fmla="*/ 90 h 114"/>
                <a:gd name="T26" fmla="*/ 59 w 191"/>
                <a:gd name="T27" fmla="*/ 108 h 114"/>
                <a:gd name="T28" fmla="*/ 47 w 191"/>
                <a:gd name="T29" fmla="*/ 108 h 114"/>
                <a:gd name="T30" fmla="*/ 71 w 191"/>
                <a:gd name="T31" fmla="*/ 96 h 114"/>
                <a:gd name="T32" fmla="*/ 95 w 191"/>
                <a:gd name="T33" fmla="*/ 72 h 114"/>
                <a:gd name="T34" fmla="*/ 95 w 191"/>
                <a:gd name="T35" fmla="*/ 66 h 114"/>
                <a:gd name="T36" fmla="*/ 83 w 191"/>
                <a:gd name="T37" fmla="*/ 66 h 114"/>
                <a:gd name="T38" fmla="*/ 71 w 191"/>
                <a:gd name="T39" fmla="*/ 72 h 114"/>
                <a:gd name="T40" fmla="*/ 47 w 191"/>
                <a:gd name="T41" fmla="*/ 78 h 114"/>
                <a:gd name="T42" fmla="*/ 23 w 191"/>
                <a:gd name="T43" fmla="*/ 90 h 114"/>
                <a:gd name="T44" fmla="*/ 12 w 191"/>
                <a:gd name="T45" fmla="*/ 90 h 114"/>
                <a:gd name="T46" fmla="*/ 35 w 191"/>
                <a:gd name="T47" fmla="*/ 84 h 114"/>
                <a:gd name="T48" fmla="*/ 53 w 191"/>
                <a:gd name="T49" fmla="*/ 72 h 114"/>
                <a:gd name="T50" fmla="*/ 35 w 191"/>
                <a:gd name="T51" fmla="*/ 66 h 114"/>
                <a:gd name="T52" fmla="*/ 12 w 191"/>
                <a:gd name="T53" fmla="*/ 66 h 114"/>
                <a:gd name="T54" fmla="*/ 0 w 191"/>
                <a:gd name="T55" fmla="*/ 72 h 114"/>
                <a:gd name="T56" fmla="*/ 17 w 191"/>
                <a:gd name="T57" fmla="*/ 60 h 114"/>
                <a:gd name="T58" fmla="*/ 47 w 191"/>
                <a:gd name="T59" fmla="*/ 60 h 114"/>
                <a:gd name="T60" fmla="*/ 47 w 191"/>
                <a:gd name="T61" fmla="*/ 48 h 114"/>
                <a:gd name="T62" fmla="*/ 23 w 191"/>
                <a:gd name="T63" fmla="*/ 36 h 114"/>
                <a:gd name="T64" fmla="*/ 17 w 191"/>
                <a:gd name="T65" fmla="*/ 30 h 114"/>
                <a:gd name="T66" fmla="*/ 41 w 191"/>
                <a:gd name="T67" fmla="*/ 36 h 114"/>
                <a:gd name="T68" fmla="*/ 65 w 191"/>
                <a:gd name="T69" fmla="*/ 54 h 114"/>
                <a:gd name="T70" fmla="*/ 77 w 191"/>
                <a:gd name="T71" fmla="*/ 54 h 114"/>
                <a:gd name="T72" fmla="*/ 95 w 191"/>
                <a:gd name="T73" fmla="*/ 54 h 114"/>
                <a:gd name="T74" fmla="*/ 89 w 191"/>
                <a:gd name="T75" fmla="*/ 48 h 114"/>
                <a:gd name="T76" fmla="*/ 77 w 191"/>
                <a:gd name="T77" fmla="*/ 30 h 114"/>
                <a:gd name="T78" fmla="*/ 65 w 191"/>
                <a:gd name="T79" fmla="*/ 24 h 114"/>
                <a:gd name="T80" fmla="*/ 59 w 191"/>
                <a:gd name="T81" fmla="*/ 18 h 114"/>
                <a:gd name="T82" fmla="*/ 53 w 191"/>
                <a:gd name="T83" fmla="*/ 12 h 114"/>
                <a:gd name="T84" fmla="*/ 77 w 191"/>
                <a:gd name="T85" fmla="*/ 30 h 114"/>
                <a:gd name="T86" fmla="*/ 101 w 191"/>
                <a:gd name="T87" fmla="*/ 48 h 114"/>
                <a:gd name="T88" fmla="*/ 113 w 191"/>
                <a:gd name="T89" fmla="*/ 54 h 114"/>
                <a:gd name="T90" fmla="*/ 125 w 191"/>
                <a:gd name="T91" fmla="*/ 48 h 114"/>
                <a:gd name="T92" fmla="*/ 137 w 191"/>
                <a:gd name="T93" fmla="*/ 48 h 114"/>
                <a:gd name="T94" fmla="*/ 137 w 191"/>
                <a:gd name="T95" fmla="*/ 42 h 114"/>
                <a:gd name="T96" fmla="*/ 125 w 191"/>
                <a:gd name="T97" fmla="*/ 24 h 114"/>
                <a:gd name="T98" fmla="*/ 101 w 191"/>
                <a:gd name="T99" fmla="*/ 6 h 114"/>
                <a:gd name="T100" fmla="*/ 95 w 191"/>
                <a:gd name="T101" fmla="*/ 0 h 114"/>
                <a:gd name="T102" fmla="*/ 119 w 191"/>
                <a:gd name="T103" fmla="*/ 18 h 114"/>
                <a:gd name="T104" fmla="*/ 143 w 191"/>
                <a:gd name="T105" fmla="*/ 36 h 114"/>
                <a:gd name="T106" fmla="*/ 161 w 191"/>
                <a:gd name="T107" fmla="*/ 36 h 114"/>
                <a:gd name="T108" fmla="*/ 185 w 191"/>
                <a:gd name="T109" fmla="*/ 30 h 114"/>
                <a:gd name="T110" fmla="*/ 185 w 191"/>
                <a:gd name="T111" fmla="*/ 30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1"/>
                <a:gd name="T169" fmla="*/ 0 h 114"/>
                <a:gd name="T170" fmla="*/ 191 w 191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1" h="114">
                  <a:moveTo>
                    <a:pt x="185" y="36"/>
                  </a:moveTo>
                  <a:lnTo>
                    <a:pt x="179" y="36"/>
                  </a:lnTo>
                  <a:lnTo>
                    <a:pt x="173" y="42"/>
                  </a:lnTo>
                  <a:lnTo>
                    <a:pt x="167" y="42"/>
                  </a:lnTo>
                  <a:lnTo>
                    <a:pt x="161" y="48"/>
                  </a:lnTo>
                  <a:lnTo>
                    <a:pt x="155" y="48"/>
                  </a:lnTo>
                  <a:lnTo>
                    <a:pt x="149" y="54"/>
                  </a:lnTo>
                  <a:lnTo>
                    <a:pt x="149" y="60"/>
                  </a:lnTo>
                  <a:lnTo>
                    <a:pt x="143" y="66"/>
                  </a:lnTo>
                  <a:lnTo>
                    <a:pt x="137" y="78"/>
                  </a:lnTo>
                  <a:lnTo>
                    <a:pt x="131" y="84"/>
                  </a:lnTo>
                  <a:lnTo>
                    <a:pt x="131" y="90"/>
                  </a:lnTo>
                  <a:lnTo>
                    <a:pt x="125" y="90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3" y="108"/>
                  </a:lnTo>
                  <a:lnTo>
                    <a:pt x="107" y="108"/>
                  </a:lnTo>
                  <a:lnTo>
                    <a:pt x="101" y="114"/>
                  </a:lnTo>
                  <a:lnTo>
                    <a:pt x="95" y="114"/>
                  </a:lnTo>
                  <a:lnTo>
                    <a:pt x="101" y="108"/>
                  </a:lnTo>
                  <a:lnTo>
                    <a:pt x="107" y="102"/>
                  </a:lnTo>
                  <a:lnTo>
                    <a:pt x="113" y="96"/>
                  </a:lnTo>
                  <a:lnTo>
                    <a:pt x="119" y="90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31" y="78"/>
                  </a:lnTo>
                  <a:lnTo>
                    <a:pt x="131" y="72"/>
                  </a:lnTo>
                  <a:lnTo>
                    <a:pt x="137" y="66"/>
                  </a:lnTo>
                  <a:lnTo>
                    <a:pt x="137" y="60"/>
                  </a:lnTo>
                  <a:lnTo>
                    <a:pt x="137" y="54"/>
                  </a:lnTo>
                  <a:lnTo>
                    <a:pt x="131" y="60"/>
                  </a:lnTo>
                  <a:lnTo>
                    <a:pt x="125" y="60"/>
                  </a:lnTo>
                  <a:lnTo>
                    <a:pt x="125" y="66"/>
                  </a:lnTo>
                  <a:lnTo>
                    <a:pt x="119" y="66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78"/>
                  </a:lnTo>
                  <a:lnTo>
                    <a:pt x="95" y="84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2"/>
                  </a:lnTo>
                  <a:lnTo>
                    <a:pt x="65" y="96"/>
                  </a:lnTo>
                  <a:lnTo>
                    <a:pt x="71" y="96"/>
                  </a:lnTo>
                  <a:lnTo>
                    <a:pt x="83" y="90"/>
                  </a:lnTo>
                  <a:lnTo>
                    <a:pt x="89" y="84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1" y="66"/>
                  </a:lnTo>
                  <a:lnTo>
                    <a:pt x="95" y="66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1" y="72"/>
                  </a:lnTo>
                  <a:lnTo>
                    <a:pt x="65" y="72"/>
                  </a:lnTo>
                  <a:lnTo>
                    <a:pt x="59" y="78"/>
                  </a:lnTo>
                  <a:lnTo>
                    <a:pt x="47" y="78"/>
                  </a:lnTo>
                  <a:lnTo>
                    <a:pt x="41" y="84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0"/>
                  </a:lnTo>
                  <a:lnTo>
                    <a:pt x="17" y="90"/>
                  </a:lnTo>
                  <a:lnTo>
                    <a:pt x="12" y="90"/>
                  </a:lnTo>
                  <a:lnTo>
                    <a:pt x="17" y="90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78"/>
                  </a:lnTo>
                  <a:lnTo>
                    <a:pt x="47" y="78"/>
                  </a:lnTo>
                  <a:lnTo>
                    <a:pt x="53" y="72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3" y="66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7" y="60"/>
                  </a:lnTo>
                  <a:lnTo>
                    <a:pt x="23" y="60"/>
                  </a:lnTo>
                  <a:lnTo>
                    <a:pt x="29" y="60"/>
                  </a:lnTo>
                  <a:lnTo>
                    <a:pt x="41" y="60"/>
                  </a:lnTo>
                  <a:lnTo>
                    <a:pt x="47" y="60"/>
                  </a:lnTo>
                  <a:lnTo>
                    <a:pt x="53" y="60"/>
                  </a:lnTo>
                  <a:lnTo>
                    <a:pt x="53" y="54"/>
                  </a:lnTo>
                  <a:lnTo>
                    <a:pt x="47" y="54"/>
                  </a:lnTo>
                  <a:lnTo>
                    <a:pt x="47" y="48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29" y="36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48"/>
                  </a:lnTo>
                  <a:lnTo>
                    <a:pt x="59" y="48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83" y="54"/>
                  </a:lnTo>
                  <a:lnTo>
                    <a:pt x="89" y="54"/>
                  </a:lnTo>
                  <a:lnTo>
                    <a:pt x="95" y="54"/>
                  </a:lnTo>
                  <a:lnTo>
                    <a:pt x="89" y="48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0"/>
                  </a:lnTo>
                  <a:lnTo>
                    <a:pt x="71" y="30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59" y="24"/>
                  </a:lnTo>
                  <a:lnTo>
                    <a:pt x="59" y="18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71" y="24"/>
                  </a:lnTo>
                  <a:lnTo>
                    <a:pt x="77" y="30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95" y="42"/>
                  </a:lnTo>
                  <a:lnTo>
                    <a:pt x="101" y="48"/>
                  </a:lnTo>
                  <a:lnTo>
                    <a:pt x="107" y="54"/>
                  </a:lnTo>
                  <a:lnTo>
                    <a:pt x="113" y="54"/>
                  </a:lnTo>
                  <a:lnTo>
                    <a:pt x="119" y="54"/>
                  </a:lnTo>
                  <a:lnTo>
                    <a:pt x="125" y="48"/>
                  </a:lnTo>
                  <a:lnTo>
                    <a:pt x="131" y="48"/>
                  </a:lnTo>
                  <a:lnTo>
                    <a:pt x="137" y="48"/>
                  </a:lnTo>
                  <a:lnTo>
                    <a:pt x="137" y="42"/>
                  </a:lnTo>
                  <a:lnTo>
                    <a:pt x="137" y="36"/>
                  </a:lnTo>
                  <a:lnTo>
                    <a:pt x="131" y="36"/>
                  </a:lnTo>
                  <a:lnTo>
                    <a:pt x="125" y="30"/>
                  </a:lnTo>
                  <a:lnTo>
                    <a:pt x="125" y="24"/>
                  </a:lnTo>
                  <a:lnTo>
                    <a:pt x="119" y="18"/>
                  </a:lnTo>
                  <a:lnTo>
                    <a:pt x="113" y="12"/>
                  </a:lnTo>
                  <a:lnTo>
                    <a:pt x="107" y="12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95" y="0"/>
                  </a:lnTo>
                  <a:lnTo>
                    <a:pt x="101" y="6"/>
                  </a:lnTo>
                  <a:lnTo>
                    <a:pt x="107" y="6"/>
                  </a:lnTo>
                  <a:lnTo>
                    <a:pt x="113" y="12"/>
                  </a:lnTo>
                  <a:lnTo>
                    <a:pt x="119" y="18"/>
                  </a:lnTo>
                  <a:lnTo>
                    <a:pt x="125" y="24"/>
                  </a:lnTo>
                  <a:lnTo>
                    <a:pt x="131" y="30"/>
                  </a:lnTo>
                  <a:lnTo>
                    <a:pt x="137" y="30"/>
                  </a:lnTo>
                  <a:lnTo>
                    <a:pt x="143" y="36"/>
                  </a:lnTo>
                  <a:lnTo>
                    <a:pt x="149" y="36"/>
                  </a:lnTo>
                  <a:lnTo>
                    <a:pt x="155" y="36"/>
                  </a:lnTo>
                  <a:lnTo>
                    <a:pt x="161" y="36"/>
                  </a:lnTo>
                  <a:lnTo>
                    <a:pt x="167" y="36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85" y="30"/>
                  </a:lnTo>
                  <a:lnTo>
                    <a:pt x="191" y="30"/>
                  </a:lnTo>
                  <a:lnTo>
                    <a:pt x="185" y="30"/>
                  </a:lnTo>
                  <a:lnTo>
                    <a:pt x="185" y="3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6" name="Freeform 253"/>
            <p:cNvSpPr>
              <a:spLocks/>
            </p:cNvSpPr>
            <p:nvPr/>
          </p:nvSpPr>
          <p:spPr bwMode="auto">
            <a:xfrm>
              <a:off x="5004" y="1901"/>
              <a:ext cx="131" cy="126"/>
            </a:xfrm>
            <a:custGeom>
              <a:avLst/>
              <a:gdLst>
                <a:gd name="T0" fmla="*/ 120 w 131"/>
                <a:gd name="T1" fmla="*/ 120 h 126"/>
                <a:gd name="T2" fmla="*/ 114 w 131"/>
                <a:gd name="T3" fmla="*/ 114 h 126"/>
                <a:gd name="T4" fmla="*/ 102 w 131"/>
                <a:gd name="T5" fmla="*/ 114 h 126"/>
                <a:gd name="T6" fmla="*/ 78 w 131"/>
                <a:gd name="T7" fmla="*/ 114 h 126"/>
                <a:gd name="T8" fmla="*/ 54 w 131"/>
                <a:gd name="T9" fmla="*/ 114 h 126"/>
                <a:gd name="T10" fmla="*/ 36 w 131"/>
                <a:gd name="T11" fmla="*/ 108 h 126"/>
                <a:gd name="T12" fmla="*/ 48 w 131"/>
                <a:gd name="T13" fmla="*/ 108 h 126"/>
                <a:gd name="T14" fmla="*/ 66 w 131"/>
                <a:gd name="T15" fmla="*/ 108 h 126"/>
                <a:gd name="T16" fmla="*/ 90 w 131"/>
                <a:gd name="T17" fmla="*/ 108 h 126"/>
                <a:gd name="T18" fmla="*/ 96 w 131"/>
                <a:gd name="T19" fmla="*/ 102 h 126"/>
                <a:gd name="T20" fmla="*/ 84 w 131"/>
                <a:gd name="T21" fmla="*/ 96 h 126"/>
                <a:gd name="T22" fmla="*/ 72 w 131"/>
                <a:gd name="T23" fmla="*/ 90 h 126"/>
                <a:gd name="T24" fmla="*/ 60 w 131"/>
                <a:gd name="T25" fmla="*/ 90 h 126"/>
                <a:gd name="T26" fmla="*/ 30 w 131"/>
                <a:gd name="T27" fmla="*/ 84 h 126"/>
                <a:gd name="T28" fmla="*/ 12 w 131"/>
                <a:gd name="T29" fmla="*/ 72 h 126"/>
                <a:gd name="T30" fmla="*/ 12 w 131"/>
                <a:gd name="T31" fmla="*/ 72 h 126"/>
                <a:gd name="T32" fmla="*/ 24 w 131"/>
                <a:gd name="T33" fmla="*/ 78 h 126"/>
                <a:gd name="T34" fmla="*/ 48 w 131"/>
                <a:gd name="T35" fmla="*/ 84 h 126"/>
                <a:gd name="T36" fmla="*/ 66 w 131"/>
                <a:gd name="T37" fmla="*/ 84 h 126"/>
                <a:gd name="T38" fmla="*/ 48 w 131"/>
                <a:gd name="T39" fmla="*/ 72 h 126"/>
                <a:gd name="T40" fmla="*/ 36 w 131"/>
                <a:gd name="T41" fmla="*/ 66 h 126"/>
                <a:gd name="T42" fmla="*/ 18 w 131"/>
                <a:gd name="T43" fmla="*/ 60 h 126"/>
                <a:gd name="T44" fmla="*/ 0 w 131"/>
                <a:gd name="T45" fmla="*/ 36 h 126"/>
                <a:gd name="T46" fmla="*/ 18 w 131"/>
                <a:gd name="T47" fmla="*/ 48 h 126"/>
                <a:gd name="T48" fmla="*/ 30 w 131"/>
                <a:gd name="T49" fmla="*/ 54 h 126"/>
                <a:gd name="T50" fmla="*/ 36 w 131"/>
                <a:gd name="T51" fmla="*/ 54 h 126"/>
                <a:gd name="T52" fmla="*/ 18 w 131"/>
                <a:gd name="T53" fmla="*/ 30 h 126"/>
                <a:gd name="T54" fmla="*/ 12 w 131"/>
                <a:gd name="T55" fmla="*/ 18 h 126"/>
                <a:gd name="T56" fmla="*/ 6 w 131"/>
                <a:gd name="T57" fmla="*/ 12 h 126"/>
                <a:gd name="T58" fmla="*/ 12 w 131"/>
                <a:gd name="T59" fmla="*/ 6 h 126"/>
                <a:gd name="T60" fmla="*/ 24 w 131"/>
                <a:gd name="T61" fmla="*/ 30 h 126"/>
                <a:gd name="T62" fmla="*/ 42 w 131"/>
                <a:gd name="T63" fmla="*/ 54 h 126"/>
                <a:gd name="T64" fmla="*/ 48 w 131"/>
                <a:gd name="T65" fmla="*/ 54 h 126"/>
                <a:gd name="T66" fmla="*/ 48 w 131"/>
                <a:gd name="T67" fmla="*/ 42 h 126"/>
                <a:gd name="T68" fmla="*/ 42 w 131"/>
                <a:gd name="T69" fmla="*/ 18 h 126"/>
                <a:gd name="T70" fmla="*/ 42 w 131"/>
                <a:gd name="T71" fmla="*/ 18 h 126"/>
                <a:gd name="T72" fmla="*/ 54 w 131"/>
                <a:gd name="T73" fmla="*/ 42 h 126"/>
                <a:gd name="T74" fmla="*/ 60 w 131"/>
                <a:gd name="T75" fmla="*/ 66 h 126"/>
                <a:gd name="T76" fmla="*/ 66 w 131"/>
                <a:gd name="T77" fmla="*/ 72 h 126"/>
                <a:gd name="T78" fmla="*/ 72 w 131"/>
                <a:gd name="T79" fmla="*/ 78 h 126"/>
                <a:gd name="T80" fmla="*/ 78 w 131"/>
                <a:gd name="T81" fmla="*/ 84 h 126"/>
                <a:gd name="T82" fmla="*/ 84 w 131"/>
                <a:gd name="T83" fmla="*/ 72 h 126"/>
                <a:gd name="T84" fmla="*/ 72 w 131"/>
                <a:gd name="T85" fmla="*/ 36 h 126"/>
                <a:gd name="T86" fmla="*/ 72 w 131"/>
                <a:gd name="T87" fmla="*/ 30 h 126"/>
                <a:gd name="T88" fmla="*/ 78 w 131"/>
                <a:gd name="T89" fmla="*/ 42 h 126"/>
                <a:gd name="T90" fmla="*/ 84 w 131"/>
                <a:gd name="T91" fmla="*/ 60 h 126"/>
                <a:gd name="T92" fmla="*/ 84 w 131"/>
                <a:gd name="T93" fmla="*/ 84 h 126"/>
                <a:gd name="T94" fmla="*/ 90 w 131"/>
                <a:gd name="T95" fmla="*/ 96 h 126"/>
                <a:gd name="T96" fmla="*/ 102 w 131"/>
                <a:gd name="T97" fmla="*/ 96 h 126"/>
                <a:gd name="T98" fmla="*/ 108 w 131"/>
                <a:gd name="T99" fmla="*/ 96 h 126"/>
                <a:gd name="T100" fmla="*/ 108 w 131"/>
                <a:gd name="T101" fmla="*/ 72 h 126"/>
                <a:gd name="T102" fmla="*/ 102 w 131"/>
                <a:gd name="T103" fmla="*/ 48 h 126"/>
                <a:gd name="T104" fmla="*/ 102 w 131"/>
                <a:gd name="T105" fmla="*/ 42 h 126"/>
                <a:gd name="T106" fmla="*/ 108 w 131"/>
                <a:gd name="T107" fmla="*/ 60 h 126"/>
                <a:gd name="T108" fmla="*/ 114 w 131"/>
                <a:gd name="T109" fmla="*/ 102 h 126"/>
                <a:gd name="T110" fmla="*/ 120 w 131"/>
                <a:gd name="T111" fmla="*/ 114 h 126"/>
                <a:gd name="T112" fmla="*/ 125 w 131"/>
                <a:gd name="T113" fmla="*/ 126 h 126"/>
                <a:gd name="T114" fmla="*/ 131 w 131"/>
                <a:gd name="T115" fmla="*/ 126 h 126"/>
                <a:gd name="T116" fmla="*/ 125 w 131"/>
                <a:gd name="T117" fmla="*/ 126 h 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1"/>
                <a:gd name="T178" fmla="*/ 0 h 126"/>
                <a:gd name="T179" fmla="*/ 131 w 131"/>
                <a:gd name="T180" fmla="*/ 126 h 1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1" h="126">
                  <a:moveTo>
                    <a:pt x="125" y="126"/>
                  </a:moveTo>
                  <a:lnTo>
                    <a:pt x="120" y="126"/>
                  </a:lnTo>
                  <a:lnTo>
                    <a:pt x="120" y="120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2" y="114"/>
                  </a:lnTo>
                  <a:lnTo>
                    <a:pt x="96" y="114"/>
                  </a:lnTo>
                  <a:lnTo>
                    <a:pt x="90" y="114"/>
                  </a:lnTo>
                  <a:lnTo>
                    <a:pt x="78" y="114"/>
                  </a:lnTo>
                  <a:lnTo>
                    <a:pt x="72" y="114"/>
                  </a:lnTo>
                  <a:lnTo>
                    <a:pt x="60" y="114"/>
                  </a:lnTo>
                  <a:lnTo>
                    <a:pt x="54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48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0" y="42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2" y="54"/>
                  </a:lnTo>
                  <a:lnTo>
                    <a:pt x="48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78" y="60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08" y="78"/>
                  </a:lnTo>
                  <a:lnTo>
                    <a:pt x="108" y="72"/>
                  </a:lnTo>
                  <a:lnTo>
                    <a:pt x="102" y="66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78"/>
                  </a:lnTo>
                  <a:lnTo>
                    <a:pt x="114" y="96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120" y="114"/>
                  </a:lnTo>
                  <a:lnTo>
                    <a:pt x="125" y="120"/>
                  </a:lnTo>
                  <a:lnTo>
                    <a:pt x="125" y="126"/>
                  </a:lnTo>
                  <a:lnTo>
                    <a:pt x="131" y="126"/>
                  </a:lnTo>
                  <a:lnTo>
                    <a:pt x="125" y="12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7" name="Freeform 254"/>
            <p:cNvSpPr>
              <a:spLocks/>
            </p:cNvSpPr>
            <p:nvPr/>
          </p:nvSpPr>
          <p:spPr bwMode="auto">
            <a:xfrm>
              <a:off x="5118" y="1864"/>
              <a:ext cx="95" cy="155"/>
            </a:xfrm>
            <a:custGeom>
              <a:avLst/>
              <a:gdLst>
                <a:gd name="T0" fmla="*/ 41 w 95"/>
                <a:gd name="T1" fmla="*/ 149 h 155"/>
                <a:gd name="T2" fmla="*/ 41 w 95"/>
                <a:gd name="T3" fmla="*/ 137 h 155"/>
                <a:gd name="T4" fmla="*/ 41 w 95"/>
                <a:gd name="T5" fmla="*/ 125 h 155"/>
                <a:gd name="T6" fmla="*/ 35 w 95"/>
                <a:gd name="T7" fmla="*/ 119 h 155"/>
                <a:gd name="T8" fmla="*/ 29 w 95"/>
                <a:gd name="T9" fmla="*/ 113 h 155"/>
                <a:gd name="T10" fmla="*/ 17 w 95"/>
                <a:gd name="T11" fmla="*/ 101 h 155"/>
                <a:gd name="T12" fmla="*/ 11 w 95"/>
                <a:gd name="T13" fmla="*/ 77 h 155"/>
                <a:gd name="T14" fmla="*/ 6 w 95"/>
                <a:gd name="T15" fmla="*/ 65 h 155"/>
                <a:gd name="T16" fmla="*/ 6 w 95"/>
                <a:gd name="T17" fmla="*/ 59 h 155"/>
                <a:gd name="T18" fmla="*/ 6 w 95"/>
                <a:gd name="T19" fmla="*/ 59 h 155"/>
                <a:gd name="T20" fmla="*/ 6 w 95"/>
                <a:gd name="T21" fmla="*/ 65 h 155"/>
                <a:gd name="T22" fmla="*/ 11 w 95"/>
                <a:gd name="T23" fmla="*/ 77 h 155"/>
                <a:gd name="T24" fmla="*/ 17 w 95"/>
                <a:gd name="T25" fmla="*/ 89 h 155"/>
                <a:gd name="T26" fmla="*/ 23 w 95"/>
                <a:gd name="T27" fmla="*/ 101 h 155"/>
                <a:gd name="T28" fmla="*/ 29 w 95"/>
                <a:gd name="T29" fmla="*/ 107 h 155"/>
                <a:gd name="T30" fmla="*/ 35 w 95"/>
                <a:gd name="T31" fmla="*/ 113 h 155"/>
                <a:gd name="T32" fmla="*/ 41 w 95"/>
                <a:gd name="T33" fmla="*/ 107 h 155"/>
                <a:gd name="T34" fmla="*/ 41 w 95"/>
                <a:gd name="T35" fmla="*/ 89 h 155"/>
                <a:gd name="T36" fmla="*/ 41 w 95"/>
                <a:gd name="T37" fmla="*/ 77 h 155"/>
                <a:gd name="T38" fmla="*/ 29 w 95"/>
                <a:gd name="T39" fmla="*/ 65 h 155"/>
                <a:gd name="T40" fmla="*/ 17 w 95"/>
                <a:gd name="T41" fmla="*/ 53 h 155"/>
                <a:gd name="T42" fmla="*/ 11 w 95"/>
                <a:gd name="T43" fmla="*/ 35 h 155"/>
                <a:gd name="T44" fmla="*/ 11 w 95"/>
                <a:gd name="T45" fmla="*/ 23 h 155"/>
                <a:gd name="T46" fmla="*/ 17 w 95"/>
                <a:gd name="T47" fmla="*/ 29 h 155"/>
                <a:gd name="T48" fmla="*/ 23 w 95"/>
                <a:gd name="T49" fmla="*/ 41 h 155"/>
                <a:gd name="T50" fmla="*/ 29 w 95"/>
                <a:gd name="T51" fmla="*/ 53 h 155"/>
                <a:gd name="T52" fmla="*/ 35 w 95"/>
                <a:gd name="T53" fmla="*/ 65 h 155"/>
                <a:gd name="T54" fmla="*/ 41 w 95"/>
                <a:gd name="T55" fmla="*/ 71 h 155"/>
                <a:gd name="T56" fmla="*/ 41 w 95"/>
                <a:gd name="T57" fmla="*/ 59 h 155"/>
                <a:gd name="T58" fmla="*/ 41 w 95"/>
                <a:gd name="T59" fmla="*/ 17 h 155"/>
                <a:gd name="T60" fmla="*/ 41 w 95"/>
                <a:gd name="T61" fmla="*/ 0 h 155"/>
                <a:gd name="T62" fmla="*/ 47 w 95"/>
                <a:gd name="T63" fmla="*/ 0 h 155"/>
                <a:gd name="T64" fmla="*/ 41 w 95"/>
                <a:gd name="T65" fmla="*/ 17 h 155"/>
                <a:gd name="T66" fmla="*/ 47 w 95"/>
                <a:gd name="T67" fmla="*/ 53 h 155"/>
                <a:gd name="T68" fmla="*/ 53 w 95"/>
                <a:gd name="T69" fmla="*/ 65 h 155"/>
                <a:gd name="T70" fmla="*/ 59 w 95"/>
                <a:gd name="T71" fmla="*/ 59 h 155"/>
                <a:gd name="T72" fmla="*/ 71 w 95"/>
                <a:gd name="T73" fmla="*/ 47 h 155"/>
                <a:gd name="T74" fmla="*/ 77 w 95"/>
                <a:gd name="T75" fmla="*/ 35 h 155"/>
                <a:gd name="T76" fmla="*/ 77 w 95"/>
                <a:gd name="T77" fmla="*/ 29 h 155"/>
                <a:gd name="T78" fmla="*/ 83 w 95"/>
                <a:gd name="T79" fmla="*/ 35 h 155"/>
                <a:gd name="T80" fmla="*/ 77 w 95"/>
                <a:gd name="T81" fmla="*/ 41 h 155"/>
                <a:gd name="T82" fmla="*/ 71 w 95"/>
                <a:gd name="T83" fmla="*/ 53 h 155"/>
                <a:gd name="T84" fmla="*/ 65 w 95"/>
                <a:gd name="T85" fmla="*/ 65 h 155"/>
                <a:gd name="T86" fmla="*/ 53 w 95"/>
                <a:gd name="T87" fmla="*/ 77 h 155"/>
                <a:gd name="T88" fmla="*/ 53 w 95"/>
                <a:gd name="T89" fmla="*/ 89 h 155"/>
                <a:gd name="T90" fmla="*/ 47 w 95"/>
                <a:gd name="T91" fmla="*/ 107 h 155"/>
                <a:gd name="T92" fmla="*/ 53 w 95"/>
                <a:gd name="T93" fmla="*/ 113 h 155"/>
                <a:gd name="T94" fmla="*/ 65 w 95"/>
                <a:gd name="T95" fmla="*/ 101 h 155"/>
                <a:gd name="T96" fmla="*/ 77 w 95"/>
                <a:gd name="T97" fmla="*/ 89 h 155"/>
                <a:gd name="T98" fmla="*/ 89 w 95"/>
                <a:gd name="T99" fmla="*/ 77 h 155"/>
                <a:gd name="T100" fmla="*/ 95 w 95"/>
                <a:gd name="T101" fmla="*/ 65 h 155"/>
                <a:gd name="T102" fmla="*/ 95 w 95"/>
                <a:gd name="T103" fmla="*/ 71 h 155"/>
                <a:gd name="T104" fmla="*/ 89 w 95"/>
                <a:gd name="T105" fmla="*/ 77 h 155"/>
                <a:gd name="T106" fmla="*/ 83 w 95"/>
                <a:gd name="T107" fmla="*/ 89 h 155"/>
                <a:gd name="T108" fmla="*/ 71 w 95"/>
                <a:gd name="T109" fmla="*/ 107 h 155"/>
                <a:gd name="T110" fmla="*/ 59 w 95"/>
                <a:gd name="T111" fmla="*/ 119 h 155"/>
                <a:gd name="T112" fmla="*/ 47 w 95"/>
                <a:gd name="T113" fmla="*/ 131 h 155"/>
                <a:gd name="T114" fmla="*/ 47 w 95"/>
                <a:gd name="T115" fmla="*/ 143 h 155"/>
                <a:gd name="T116" fmla="*/ 47 w 95"/>
                <a:gd name="T117" fmla="*/ 149 h 155"/>
                <a:gd name="T118" fmla="*/ 47 w 95"/>
                <a:gd name="T119" fmla="*/ 149 h 1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"/>
                <a:gd name="T181" fmla="*/ 0 h 155"/>
                <a:gd name="T182" fmla="*/ 95 w 95"/>
                <a:gd name="T183" fmla="*/ 155 h 1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" h="155">
                  <a:moveTo>
                    <a:pt x="47" y="155"/>
                  </a:moveTo>
                  <a:lnTo>
                    <a:pt x="41" y="149"/>
                  </a:lnTo>
                  <a:lnTo>
                    <a:pt x="41" y="143"/>
                  </a:lnTo>
                  <a:lnTo>
                    <a:pt x="41" y="137"/>
                  </a:lnTo>
                  <a:lnTo>
                    <a:pt x="41" y="131"/>
                  </a:lnTo>
                  <a:lnTo>
                    <a:pt x="41" y="125"/>
                  </a:lnTo>
                  <a:lnTo>
                    <a:pt x="35" y="119"/>
                  </a:lnTo>
                  <a:lnTo>
                    <a:pt x="29" y="119"/>
                  </a:lnTo>
                  <a:lnTo>
                    <a:pt x="29" y="113"/>
                  </a:lnTo>
                  <a:lnTo>
                    <a:pt x="23" y="107"/>
                  </a:lnTo>
                  <a:lnTo>
                    <a:pt x="17" y="101"/>
                  </a:lnTo>
                  <a:lnTo>
                    <a:pt x="17" y="89"/>
                  </a:lnTo>
                  <a:lnTo>
                    <a:pt x="11" y="77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0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7" y="83"/>
                  </a:lnTo>
                  <a:lnTo>
                    <a:pt x="17" y="89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9" y="107"/>
                  </a:lnTo>
                  <a:lnTo>
                    <a:pt x="35" y="113"/>
                  </a:lnTo>
                  <a:lnTo>
                    <a:pt x="41" y="113"/>
                  </a:lnTo>
                  <a:lnTo>
                    <a:pt x="41" y="107"/>
                  </a:lnTo>
                  <a:lnTo>
                    <a:pt x="41" y="95"/>
                  </a:lnTo>
                  <a:lnTo>
                    <a:pt x="41" y="89"/>
                  </a:lnTo>
                  <a:lnTo>
                    <a:pt x="41" y="83"/>
                  </a:lnTo>
                  <a:lnTo>
                    <a:pt x="41" y="77"/>
                  </a:lnTo>
                  <a:lnTo>
                    <a:pt x="35" y="77"/>
                  </a:lnTo>
                  <a:lnTo>
                    <a:pt x="29" y="65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17" y="41"/>
                  </a:lnTo>
                  <a:lnTo>
                    <a:pt x="11" y="35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17" y="35"/>
                  </a:lnTo>
                  <a:lnTo>
                    <a:pt x="23" y="41"/>
                  </a:lnTo>
                  <a:lnTo>
                    <a:pt x="23" y="47"/>
                  </a:lnTo>
                  <a:lnTo>
                    <a:pt x="29" y="53"/>
                  </a:lnTo>
                  <a:lnTo>
                    <a:pt x="29" y="59"/>
                  </a:lnTo>
                  <a:lnTo>
                    <a:pt x="35" y="65"/>
                  </a:lnTo>
                  <a:lnTo>
                    <a:pt x="41" y="71"/>
                  </a:lnTo>
                  <a:lnTo>
                    <a:pt x="41" y="59"/>
                  </a:lnTo>
                  <a:lnTo>
                    <a:pt x="35" y="35"/>
                  </a:lnTo>
                  <a:lnTo>
                    <a:pt x="41" y="17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1" y="6"/>
                  </a:lnTo>
                  <a:lnTo>
                    <a:pt x="41" y="17"/>
                  </a:lnTo>
                  <a:lnTo>
                    <a:pt x="47" y="35"/>
                  </a:lnTo>
                  <a:lnTo>
                    <a:pt x="47" y="53"/>
                  </a:lnTo>
                  <a:lnTo>
                    <a:pt x="47" y="65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5" y="53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7" y="35"/>
                  </a:lnTo>
                  <a:lnTo>
                    <a:pt x="77" y="29"/>
                  </a:lnTo>
                  <a:lnTo>
                    <a:pt x="83" y="29"/>
                  </a:lnTo>
                  <a:lnTo>
                    <a:pt x="83" y="35"/>
                  </a:lnTo>
                  <a:lnTo>
                    <a:pt x="77" y="41"/>
                  </a:lnTo>
                  <a:lnTo>
                    <a:pt x="77" y="47"/>
                  </a:lnTo>
                  <a:lnTo>
                    <a:pt x="71" y="53"/>
                  </a:lnTo>
                  <a:lnTo>
                    <a:pt x="65" y="59"/>
                  </a:lnTo>
                  <a:lnTo>
                    <a:pt x="65" y="65"/>
                  </a:lnTo>
                  <a:lnTo>
                    <a:pt x="59" y="71"/>
                  </a:lnTo>
                  <a:lnTo>
                    <a:pt x="53" y="77"/>
                  </a:lnTo>
                  <a:lnTo>
                    <a:pt x="53" y="89"/>
                  </a:lnTo>
                  <a:lnTo>
                    <a:pt x="47" y="95"/>
                  </a:lnTo>
                  <a:lnTo>
                    <a:pt x="47" y="107"/>
                  </a:lnTo>
                  <a:lnTo>
                    <a:pt x="47" y="113"/>
                  </a:lnTo>
                  <a:lnTo>
                    <a:pt x="53" y="113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71" y="95"/>
                  </a:lnTo>
                  <a:lnTo>
                    <a:pt x="77" y="89"/>
                  </a:lnTo>
                  <a:lnTo>
                    <a:pt x="83" y="83"/>
                  </a:lnTo>
                  <a:lnTo>
                    <a:pt x="89" y="77"/>
                  </a:lnTo>
                  <a:lnTo>
                    <a:pt x="89" y="71"/>
                  </a:lnTo>
                  <a:lnTo>
                    <a:pt x="95" y="65"/>
                  </a:lnTo>
                  <a:lnTo>
                    <a:pt x="95" y="71"/>
                  </a:lnTo>
                  <a:lnTo>
                    <a:pt x="89" y="77"/>
                  </a:lnTo>
                  <a:lnTo>
                    <a:pt x="89" y="83"/>
                  </a:lnTo>
                  <a:lnTo>
                    <a:pt x="83" y="89"/>
                  </a:lnTo>
                  <a:lnTo>
                    <a:pt x="77" y="101"/>
                  </a:lnTo>
                  <a:lnTo>
                    <a:pt x="71" y="107"/>
                  </a:lnTo>
                  <a:lnTo>
                    <a:pt x="65" y="113"/>
                  </a:lnTo>
                  <a:lnTo>
                    <a:pt x="59" y="119"/>
                  </a:lnTo>
                  <a:lnTo>
                    <a:pt x="53" y="125"/>
                  </a:lnTo>
                  <a:lnTo>
                    <a:pt x="47" y="131"/>
                  </a:lnTo>
                  <a:lnTo>
                    <a:pt x="47" y="137"/>
                  </a:lnTo>
                  <a:lnTo>
                    <a:pt x="47" y="143"/>
                  </a:lnTo>
                  <a:lnTo>
                    <a:pt x="47" y="149"/>
                  </a:lnTo>
                  <a:lnTo>
                    <a:pt x="47" y="15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8" name="Freeform 255"/>
            <p:cNvSpPr>
              <a:spLocks/>
            </p:cNvSpPr>
            <p:nvPr/>
          </p:nvSpPr>
          <p:spPr bwMode="auto">
            <a:xfrm>
              <a:off x="4978" y="2049"/>
              <a:ext cx="126" cy="149"/>
            </a:xfrm>
            <a:custGeom>
              <a:avLst/>
              <a:gdLst>
                <a:gd name="T0" fmla="*/ 126 w 126"/>
                <a:gd name="T1" fmla="*/ 6 h 149"/>
                <a:gd name="T2" fmla="*/ 120 w 126"/>
                <a:gd name="T3" fmla="*/ 12 h 149"/>
                <a:gd name="T4" fmla="*/ 114 w 126"/>
                <a:gd name="T5" fmla="*/ 24 h 149"/>
                <a:gd name="T6" fmla="*/ 108 w 126"/>
                <a:gd name="T7" fmla="*/ 36 h 149"/>
                <a:gd name="T8" fmla="*/ 102 w 126"/>
                <a:gd name="T9" fmla="*/ 42 h 149"/>
                <a:gd name="T10" fmla="*/ 102 w 126"/>
                <a:gd name="T11" fmla="*/ 48 h 149"/>
                <a:gd name="T12" fmla="*/ 96 w 126"/>
                <a:gd name="T13" fmla="*/ 60 h 149"/>
                <a:gd name="T14" fmla="*/ 90 w 126"/>
                <a:gd name="T15" fmla="*/ 66 h 149"/>
                <a:gd name="T16" fmla="*/ 90 w 126"/>
                <a:gd name="T17" fmla="*/ 72 h 149"/>
                <a:gd name="T18" fmla="*/ 96 w 126"/>
                <a:gd name="T19" fmla="*/ 84 h 149"/>
                <a:gd name="T20" fmla="*/ 96 w 126"/>
                <a:gd name="T21" fmla="*/ 90 h 149"/>
                <a:gd name="T22" fmla="*/ 96 w 126"/>
                <a:gd name="T23" fmla="*/ 90 h 149"/>
                <a:gd name="T24" fmla="*/ 90 w 126"/>
                <a:gd name="T25" fmla="*/ 84 h 149"/>
                <a:gd name="T26" fmla="*/ 84 w 126"/>
                <a:gd name="T27" fmla="*/ 78 h 149"/>
                <a:gd name="T28" fmla="*/ 78 w 126"/>
                <a:gd name="T29" fmla="*/ 84 h 149"/>
                <a:gd name="T30" fmla="*/ 66 w 126"/>
                <a:gd name="T31" fmla="*/ 90 h 149"/>
                <a:gd name="T32" fmla="*/ 60 w 126"/>
                <a:gd name="T33" fmla="*/ 102 h 149"/>
                <a:gd name="T34" fmla="*/ 54 w 126"/>
                <a:gd name="T35" fmla="*/ 108 h 149"/>
                <a:gd name="T36" fmla="*/ 48 w 126"/>
                <a:gd name="T37" fmla="*/ 113 h 149"/>
                <a:gd name="T38" fmla="*/ 54 w 126"/>
                <a:gd name="T39" fmla="*/ 131 h 149"/>
                <a:gd name="T40" fmla="*/ 60 w 126"/>
                <a:gd name="T41" fmla="*/ 143 h 149"/>
                <a:gd name="T42" fmla="*/ 60 w 126"/>
                <a:gd name="T43" fmla="*/ 149 h 149"/>
                <a:gd name="T44" fmla="*/ 54 w 126"/>
                <a:gd name="T45" fmla="*/ 137 h 149"/>
                <a:gd name="T46" fmla="*/ 48 w 126"/>
                <a:gd name="T47" fmla="*/ 119 h 149"/>
                <a:gd name="T48" fmla="*/ 42 w 126"/>
                <a:gd name="T49" fmla="*/ 119 h 149"/>
                <a:gd name="T50" fmla="*/ 36 w 126"/>
                <a:gd name="T51" fmla="*/ 131 h 149"/>
                <a:gd name="T52" fmla="*/ 30 w 126"/>
                <a:gd name="T53" fmla="*/ 137 h 149"/>
                <a:gd name="T54" fmla="*/ 24 w 126"/>
                <a:gd name="T55" fmla="*/ 149 h 149"/>
                <a:gd name="T56" fmla="*/ 12 w 126"/>
                <a:gd name="T57" fmla="*/ 149 h 149"/>
                <a:gd name="T58" fmla="*/ 18 w 126"/>
                <a:gd name="T59" fmla="*/ 149 h 149"/>
                <a:gd name="T60" fmla="*/ 18 w 126"/>
                <a:gd name="T61" fmla="*/ 143 h 149"/>
                <a:gd name="T62" fmla="*/ 24 w 126"/>
                <a:gd name="T63" fmla="*/ 131 h 149"/>
                <a:gd name="T64" fmla="*/ 36 w 126"/>
                <a:gd name="T65" fmla="*/ 119 h 149"/>
                <a:gd name="T66" fmla="*/ 42 w 126"/>
                <a:gd name="T67" fmla="*/ 108 h 149"/>
                <a:gd name="T68" fmla="*/ 36 w 126"/>
                <a:gd name="T69" fmla="*/ 108 h 149"/>
                <a:gd name="T70" fmla="*/ 24 w 126"/>
                <a:gd name="T71" fmla="*/ 113 h 149"/>
                <a:gd name="T72" fmla="*/ 18 w 126"/>
                <a:gd name="T73" fmla="*/ 113 h 149"/>
                <a:gd name="T74" fmla="*/ 12 w 126"/>
                <a:gd name="T75" fmla="*/ 113 h 149"/>
                <a:gd name="T76" fmla="*/ 6 w 126"/>
                <a:gd name="T77" fmla="*/ 119 h 149"/>
                <a:gd name="T78" fmla="*/ 0 w 126"/>
                <a:gd name="T79" fmla="*/ 119 h 149"/>
                <a:gd name="T80" fmla="*/ 6 w 126"/>
                <a:gd name="T81" fmla="*/ 113 h 149"/>
                <a:gd name="T82" fmla="*/ 18 w 126"/>
                <a:gd name="T83" fmla="*/ 108 h 149"/>
                <a:gd name="T84" fmla="*/ 30 w 126"/>
                <a:gd name="T85" fmla="*/ 102 h 149"/>
                <a:gd name="T86" fmla="*/ 42 w 126"/>
                <a:gd name="T87" fmla="*/ 102 h 149"/>
                <a:gd name="T88" fmla="*/ 48 w 126"/>
                <a:gd name="T89" fmla="*/ 102 h 149"/>
                <a:gd name="T90" fmla="*/ 54 w 126"/>
                <a:gd name="T91" fmla="*/ 96 h 149"/>
                <a:gd name="T92" fmla="*/ 60 w 126"/>
                <a:gd name="T93" fmla="*/ 90 h 149"/>
                <a:gd name="T94" fmla="*/ 66 w 126"/>
                <a:gd name="T95" fmla="*/ 84 h 149"/>
                <a:gd name="T96" fmla="*/ 66 w 126"/>
                <a:gd name="T97" fmla="*/ 78 h 149"/>
                <a:gd name="T98" fmla="*/ 60 w 126"/>
                <a:gd name="T99" fmla="*/ 78 h 149"/>
                <a:gd name="T100" fmla="*/ 60 w 126"/>
                <a:gd name="T101" fmla="*/ 78 h 149"/>
                <a:gd name="T102" fmla="*/ 66 w 126"/>
                <a:gd name="T103" fmla="*/ 72 h 149"/>
                <a:gd name="T104" fmla="*/ 72 w 126"/>
                <a:gd name="T105" fmla="*/ 72 h 149"/>
                <a:gd name="T106" fmla="*/ 72 w 126"/>
                <a:gd name="T107" fmla="*/ 72 h 149"/>
                <a:gd name="T108" fmla="*/ 78 w 126"/>
                <a:gd name="T109" fmla="*/ 66 h 149"/>
                <a:gd name="T110" fmla="*/ 84 w 126"/>
                <a:gd name="T111" fmla="*/ 54 h 149"/>
                <a:gd name="T112" fmla="*/ 96 w 126"/>
                <a:gd name="T113" fmla="*/ 36 h 149"/>
                <a:gd name="T114" fmla="*/ 102 w 126"/>
                <a:gd name="T115" fmla="*/ 24 h 149"/>
                <a:gd name="T116" fmla="*/ 108 w 126"/>
                <a:gd name="T117" fmla="*/ 12 h 149"/>
                <a:gd name="T118" fmla="*/ 108 w 126"/>
                <a:gd name="T119" fmla="*/ 6 h 149"/>
                <a:gd name="T120" fmla="*/ 114 w 126"/>
                <a:gd name="T121" fmla="*/ 6 h 149"/>
                <a:gd name="T122" fmla="*/ 126 w 126"/>
                <a:gd name="T123" fmla="*/ 0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"/>
                <a:gd name="T187" fmla="*/ 0 h 149"/>
                <a:gd name="T188" fmla="*/ 126 w 126"/>
                <a:gd name="T189" fmla="*/ 149 h 1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" h="149">
                  <a:moveTo>
                    <a:pt x="126" y="0"/>
                  </a:moveTo>
                  <a:lnTo>
                    <a:pt x="126" y="6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8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8" y="113"/>
                  </a:lnTo>
                  <a:lnTo>
                    <a:pt x="48" y="125"/>
                  </a:lnTo>
                  <a:lnTo>
                    <a:pt x="54" y="131"/>
                  </a:lnTo>
                  <a:lnTo>
                    <a:pt x="54" y="143"/>
                  </a:lnTo>
                  <a:lnTo>
                    <a:pt x="60" y="143"/>
                  </a:lnTo>
                  <a:lnTo>
                    <a:pt x="60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1"/>
                  </a:lnTo>
                  <a:lnTo>
                    <a:pt x="48" y="119"/>
                  </a:lnTo>
                  <a:lnTo>
                    <a:pt x="48" y="113"/>
                  </a:lnTo>
                  <a:lnTo>
                    <a:pt x="42" y="119"/>
                  </a:lnTo>
                  <a:lnTo>
                    <a:pt x="42" y="125"/>
                  </a:lnTo>
                  <a:lnTo>
                    <a:pt x="36" y="131"/>
                  </a:lnTo>
                  <a:lnTo>
                    <a:pt x="30" y="131"/>
                  </a:lnTo>
                  <a:lnTo>
                    <a:pt x="30" y="137"/>
                  </a:lnTo>
                  <a:lnTo>
                    <a:pt x="24" y="143"/>
                  </a:lnTo>
                  <a:lnTo>
                    <a:pt x="24" y="149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9"/>
                  </a:lnTo>
                  <a:lnTo>
                    <a:pt x="18" y="143"/>
                  </a:lnTo>
                  <a:lnTo>
                    <a:pt x="24" y="137"/>
                  </a:lnTo>
                  <a:lnTo>
                    <a:pt x="24" y="131"/>
                  </a:lnTo>
                  <a:lnTo>
                    <a:pt x="30" y="125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96"/>
                  </a:lnTo>
                  <a:lnTo>
                    <a:pt x="60" y="90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96" y="36"/>
                  </a:lnTo>
                  <a:lnTo>
                    <a:pt x="102" y="30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79" name="Freeform 256"/>
            <p:cNvSpPr>
              <a:spLocks/>
            </p:cNvSpPr>
            <p:nvPr/>
          </p:nvSpPr>
          <p:spPr bwMode="auto">
            <a:xfrm>
              <a:off x="5211" y="1846"/>
              <a:ext cx="72" cy="119"/>
            </a:xfrm>
            <a:custGeom>
              <a:avLst/>
              <a:gdLst>
                <a:gd name="T0" fmla="*/ 18 w 72"/>
                <a:gd name="T1" fmla="*/ 113 h 119"/>
                <a:gd name="T2" fmla="*/ 30 w 72"/>
                <a:gd name="T3" fmla="*/ 101 h 119"/>
                <a:gd name="T4" fmla="*/ 36 w 72"/>
                <a:gd name="T5" fmla="*/ 95 h 119"/>
                <a:gd name="T6" fmla="*/ 48 w 72"/>
                <a:gd name="T7" fmla="*/ 95 h 119"/>
                <a:gd name="T8" fmla="*/ 60 w 72"/>
                <a:gd name="T9" fmla="*/ 89 h 119"/>
                <a:gd name="T10" fmla="*/ 66 w 72"/>
                <a:gd name="T11" fmla="*/ 83 h 119"/>
                <a:gd name="T12" fmla="*/ 72 w 72"/>
                <a:gd name="T13" fmla="*/ 83 h 119"/>
                <a:gd name="T14" fmla="*/ 72 w 72"/>
                <a:gd name="T15" fmla="*/ 77 h 119"/>
                <a:gd name="T16" fmla="*/ 66 w 72"/>
                <a:gd name="T17" fmla="*/ 83 h 119"/>
                <a:gd name="T18" fmla="*/ 60 w 72"/>
                <a:gd name="T19" fmla="*/ 83 h 119"/>
                <a:gd name="T20" fmla="*/ 48 w 72"/>
                <a:gd name="T21" fmla="*/ 89 h 119"/>
                <a:gd name="T22" fmla="*/ 36 w 72"/>
                <a:gd name="T23" fmla="*/ 95 h 119"/>
                <a:gd name="T24" fmla="*/ 36 w 72"/>
                <a:gd name="T25" fmla="*/ 89 h 119"/>
                <a:gd name="T26" fmla="*/ 42 w 72"/>
                <a:gd name="T27" fmla="*/ 71 h 119"/>
                <a:gd name="T28" fmla="*/ 48 w 72"/>
                <a:gd name="T29" fmla="*/ 65 h 119"/>
                <a:gd name="T30" fmla="*/ 54 w 72"/>
                <a:gd name="T31" fmla="*/ 59 h 119"/>
                <a:gd name="T32" fmla="*/ 66 w 72"/>
                <a:gd name="T33" fmla="*/ 47 h 119"/>
                <a:gd name="T34" fmla="*/ 72 w 72"/>
                <a:gd name="T35" fmla="*/ 41 h 119"/>
                <a:gd name="T36" fmla="*/ 72 w 72"/>
                <a:gd name="T37" fmla="*/ 35 h 119"/>
                <a:gd name="T38" fmla="*/ 72 w 72"/>
                <a:gd name="T39" fmla="*/ 35 h 119"/>
                <a:gd name="T40" fmla="*/ 66 w 72"/>
                <a:gd name="T41" fmla="*/ 41 h 119"/>
                <a:gd name="T42" fmla="*/ 60 w 72"/>
                <a:gd name="T43" fmla="*/ 47 h 119"/>
                <a:gd name="T44" fmla="*/ 54 w 72"/>
                <a:gd name="T45" fmla="*/ 53 h 119"/>
                <a:gd name="T46" fmla="*/ 48 w 72"/>
                <a:gd name="T47" fmla="*/ 59 h 119"/>
                <a:gd name="T48" fmla="*/ 42 w 72"/>
                <a:gd name="T49" fmla="*/ 47 h 119"/>
                <a:gd name="T50" fmla="*/ 48 w 72"/>
                <a:gd name="T51" fmla="*/ 12 h 119"/>
                <a:gd name="T52" fmla="*/ 42 w 72"/>
                <a:gd name="T53" fmla="*/ 0 h 119"/>
                <a:gd name="T54" fmla="*/ 42 w 72"/>
                <a:gd name="T55" fmla="*/ 0 h 119"/>
                <a:gd name="T56" fmla="*/ 42 w 72"/>
                <a:gd name="T57" fmla="*/ 18 h 119"/>
                <a:gd name="T58" fmla="*/ 36 w 72"/>
                <a:gd name="T59" fmla="*/ 53 h 119"/>
                <a:gd name="T60" fmla="*/ 36 w 72"/>
                <a:gd name="T61" fmla="*/ 65 h 119"/>
                <a:gd name="T62" fmla="*/ 36 w 72"/>
                <a:gd name="T63" fmla="*/ 59 h 119"/>
                <a:gd name="T64" fmla="*/ 30 w 72"/>
                <a:gd name="T65" fmla="*/ 53 h 119"/>
                <a:gd name="T66" fmla="*/ 30 w 72"/>
                <a:gd name="T67" fmla="*/ 47 h 119"/>
                <a:gd name="T68" fmla="*/ 18 w 72"/>
                <a:gd name="T69" fmla="*/ 35 h 119"/>
                <a:gd name="T70" fmla="*/ 12 w 72"/>
                <a:gd name="T71" fmla="*/ 29 h 119"/>
                <a:gd name="T72" fmla="*/ 6 w 72"/>
                <a:gd name="T73" fmla="*/ 29 h 119"/>
                <a:gd name="T74" fmla="*/ 12 w 72"/>
                <a:gd name="T75" fmla="*/ 35 h 119"/>
                <a:gd name="T76" fmla="*/ 18 w 72"/>
                <a:gd name="T77" fmla="*/ 41 h 119"/>
                <a:gd name="T78" fmla="*/ 30 w 72"/>
                <a:gd name="T79" fmla="*/ 59 h 119"/>
                <a:gd name="T80" fmla="*/ 30 w 72"/>
                <a:gd name="T81" fmla="*/ 71 h 119"/>
                <a:gd name="T82" fmla="*/ 30 w 72"/>
                <a:gd name="T83" fmla="*/ 89 h 119"/>
                <a:gd name="T84" fmla="*/ 24 w 72"/>
                <a:gd name="T85" fmla="*/ 89 h 119"/>
                <a:gd name="T86" fmla="*/ 24 w 72"/>
                <a:gd name="T87" fmla="*/ 89 h 119"/>
                <a:gd name="T88" fmla="*/ 18 w 72"/>
                <a:gd name="T89" fmla="*/ 83 h 119"/>
                <a:gd name="T90" fmla="*/ 12 w 72"/>
                <a:gd name="T91" fmla="*/ 77 h 119"/>
                <a:gd name="T92" fmla="*/ 6 w 72"/>
                <a:gd name="T93" fmla="*/ 71 h 119"/>
                <a:gd name="T94" fmla="*/ 0 w 72"/>
                <a:gd name="T95" fmla="*/ 65 h 119"/>
                <a:gd name="T96" fmla="*/ 0 w 72"/>
                <a:gd name="T97" fmla="*/ 65 h 119"/>
                <a:gd name="T98" fmla="*/ 6 w 72"/>
                <a:gd name="T99" fmla="*/ 71 h 119"/>
                <a:gd name="T100" fmla="*/ 12 w 72"/>
                <a:gd name="T101" fmla="*/ 83 h 119"/>
                <a:gd name="T102" fmla="*/ 18 w 72"/>
                <a:gd name="T103" fmla="*/ 89 h 119"/>
                <a:gd name="T104" fmla="*/ 18 w 72"/>
                <a:gd name="T105" fmla="*/ 95 h 119"/>
                <a:gd name="T106" fmla="*/ 18 w 72"/>
                <a:gd name="T107" fmla="*/ 107 h 119"/>
                <a:gd name="T108" fmla="*/ 12 w 72"/>
                <a:gd name="T109" fmla="*/ 119 h 119"/>
                <a:gd name="T110" fmla="*/ 12 w 72"/>
                <a:gd name="T111" fmla="*/ 119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119"/>
                <a:gd name="T170" fmla="*/ 72 w 72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119">
                  <a:moveTo>
                    <a:pt x="18" y="119"/>
                  </a:moveTo>
                  <a:lnTo>
                    <a:pt x="18" y="113"/>
                  </a:lnTo>
                  <a:lnTo>
                    <a:pt x="24" y="107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54" y="95"/>
                  </a:lnTo>
                  <a:lnTo>
                    <a:pt x="60" y="89"/>
                  </a:lnTo>
                  <a:lnTo>
                    <a:pt x="66" y="89"/>
                  </a:lnTo>
                  <a:lnTo>
                    <a:pt x="66" y="83"/>
                  </a:lnTo>
                  <a:lnTo>
                    <a:pt x="72" y="83"/>
                  </a:lnTo>
                  <a:lnTo>
                    <a:pt x="72" y="77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4" y="89"/>
                  </a:lnTo>
                  <a:lnTo>
                    <a:pt x="48" y="89"/>
                  </a:lnTo>
                  <a:lnTo>
                    <a:pt x="42" y="89"/>
                  </a:lnTo>
                  <a:lnTo>
                    <a:pt x="36" y="95"/>
                  </a:lnTo>
                  <a:lnTo>
                    <a:pt x="36" y="89"/>
                  </a:lnTo>
                  <a:lnTo>
                    <a:pt x="36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8" y="65"/>
                  </a:lnTo>
                  <a:lnTo>
                    <a:pt x="48" y="59"/>
                  </a:lnTo>
                  <a:lnTo>
                    <a:pt x="54" y="59"/>
                  </a:lnTo>
                  <a:lnTo>
                    <a:pt x="60" y="53"/>
                  </a:lnTo>
                  <a:lnTo>
                    <a:pt x="66" y="47"/>
                  </a:lnTo>
                  <a:lnTo>
                    <a:pt x="72" y="41"/>
                  </a:lnTo>
                  <a:lnTo>
                    <a:pt x="72" y="35"/>
                  </a:lnTo>
                  <a:lnTo>
                    <a:pt x="72" y="41"/>
                  </a:lnTo>
                  <a:lnTo>
                    <a:pt x="66" y="41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3"/>
                  </a:lnTo>
                  <a:lnTo>
                    <a:pt x="48" y="59"/>
                  </a:lnTo>
                  <a:lnTo>
                    <a:pt x="42" y="59"/>
                  </a:lnTo>
                  <a:lnTo>
                    <a:pt x="42" y="47"/>
                  </a:lnTo>
                  <a:lnTo>
                    <a:pt x="42" y="29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35"/>
                  </a:lnTo>
                  <a:lnTo>
                    <a:pt x="36" y="53"/>
                  </a:lnTo>
                  <a:lnTo>
                    <a:pt x="36" y="65"/>
                  </a:lnTo>
                  <a:lnTo>
                    <a:pt x="36" y="59"/>
                  </a:lnTo>
                  <a:lnTo>
                    <a:pt x="30" y="59"/>
                  </a:lnTo>
                  <a:lnTo>
                    <a:pt x="30" y="53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35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18" y="41"/>
                  </a:lnTo>
                  <a:lnTo>
                    <a:pt x="24" y="53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65"/>
                  </a:lnTo>
                  <a:lnTo>
                    <a:pt x="6" y="71"/>
                  </a:lnTo>
                  <a:lnTo>
                    <a:pt x="6" y="77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8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80" name="Freeform 257"/>
            <p:cNvSpPr>
              <a:spLocks/>
            </p:cNvSpPr>
            <p:nvPr/>
          </p:nvSpPr>
          <p:spPr bwMode="auto">
            <a:xfrm>
              <a:off x="4879" y="1882"/>
              <a:ext cx="143" cy="116"/>
            </a:xfrm>
            <a:custGeom>
              <a:avLst/>
              <a:gdLst>
                <a:gd name="T0" fmla="*/ 137 w 143"/>
                <a:gd name="T1" fmla="*/ 124 h 114"/>
                <a:gd name="T2" fmla="*/ 125 w 143"/>
                <a:gd name="T3" fmla="*/ 118 h 114"/>
                <a:gd name="T4" fmla="*/ 119 w 143"/>
                <a:gd name="T5" fmla="*/ 118 h 114"/>
                <a:gd name="T6" fmla="*/ 113 w 143"/>
                <a:gd name="T7" fmla="*/ 112 h 114"/>
                <a:gd name="T8" fmla="*/ 113 w 143"/>
                <a:gd name="T9" fmla="*/ 77 h 114"/>
                <a:gd name="T10" fmla="*/ 113 w 143"/>
                <a:gd name="T11" fmla="*/ 53 h 114"/>
                <a:gd name="T12" fmla="*/ 113 w 143"/>
                <a:gd name="T13" fmla="*/ 59 h 114"/>
                <a:gd name="T14" fmla="*/ 107 w 143"/>
                <a:gd name="T15" fmla="*/ 92 h 114"/>
                <a:gd name="T16" fmla="*/ 101 w 143"/>
                <a:gd name="T17" fmla="*/ 92 h 114"/>
                <a:gd name="T18" fmla="*/ 89 w 143"/>
                <a:gd name="T19" fmla="*/ 77 h 114"/>
                <a:gd name="T20" fmla="*/ 77 w 143"/>
                <a:gd name="T21" fmla="*/ 71 h 114"/>
                <a:gd name="T22" fmla="*/ 77 w 143"/>
                <a:gd name="T23" fmla="*/ 12 h 114"/>
                <a:gd name="T24" fmla="*/ 71 w 143"/>
                <a:gd name="T25" fmla="*/ 0 h 114"/>
                <a:gd name="T26" fmla="*/ 71 w 143"/>
                <a:gd name="T27" fmla="*/ 18 h 114"/>
                <a:gd name="T28" fmla="*/ 71 w 143"/>
                <a:gd name="T29" fmla="*/ 65 h 114"/>
                <a:gd name="T30" fmla="*/ 47 w 143"/>
                <a:gd name="T31" fmla="*/ 47 h 114"/>
                <a:gd name="T32" fmla="*/ 18 w 143"/>
                <a:gd name="T33" fmla="*/ 18 h 114"/>
                <a:gd name="T34" fmla="*/ 6 w 143"/>
                <a:gd name="T35" fmla="*/ 6 h 114"/>
                <a:gd name="T36" fmla="*/ 12 w 143"/>
                <a:gd name="T37" fmla="*/ 12 h 114"/>
                <a:gd name="T38" fmla="*/ 30 w 143"/>
                <a:gd name="T39" fmla="*/ 41 h 114"/>
                <a:gd name="T40" fmla="*/ 59 w 143"/>
                <a:gd name="T41" fmla="*/ 65 h 114"/>
                <a:gd name="T42" fmla="*/ 71 w 143"/>
                <a:gd name="T43" fmla="*/ 71 h 114"/>
                <a:gd name="T44" fmla="*/ 65 w 143"/>
                <a:gd name="T45" fmla="*/ 71 h 114"/>
                <a:gd name="T46" fmla="*/ 41 w 143"/>
                <a:gd name="T47" fmla="*/ 77 h 114"/>
                <a:gd name="T48" fmla="*/ 18 w 143"/>
                <a:gd name="T49" fmla="*/ 71 h 114"/>
                <a:gd name="T50" fmla="*/ 0 w 143"/>
                <a:gd name="T51" fmla="*/ 65 h 114"/>
                <a:gd name="T52" fmla="*/ 6 w 143"/>
                <a:gd name="T53" fmla="*/ 77 h 114"/>
                <a:gd name="T54" fmla="*/ 30 w 143"/>
                <a:gd name="T55" fmla="*/ 77 h 114"/>
                <a:gd name="T56" fmla="*/ 59 w 143"/>
                <a:gd name="T57" fmla="*/ 83 h 114"/>
                <a:gd name="T58" fmla="*/ 71 w 143"/>
                <a:gd name="T59" fmla="*/ 83 h 114"/>
                <a:gd name="T60" fmla="*/ 83 w 143"/>
                <a:gd name="T61" fmla="*/ 92 h 114"/>
                <a:gd name="T62" fmla="*/ 95 w 143"/>
                <a:gd name="T63" fmla="*/ 112 h 114"/>
                <a:gd name="T64" fmla="*/ 83 w 143"/>
                <a:gd name="T65" fmla="*/ 118 h 114"/>
                <a:gd name="T66" fmla="*/ 65 w 143"/>
                <a:gd name="T67" fmla="*/ 124 h 114"/>
                <a:gd name="T68" fmla="*/ 53 w 143"/>
                <a:gd name="T69" fmla="*/ 130 h 114"/>
                <a:gd name="T70" fmla="*/ 53 w 143"/>
                <a:gd name="T71" fmla="*/ 130 h 114"/>
                <a:gd name="T72" fmla="*/ 65 w 143"/>
                <a:gd name="T73" fmla="*/ 130 h 114"/>
                <a:gd name="T74" fmla="*/ 89 w 143"/>
                <a:gd name="T75" fmla="*/ 124 h 114"/>
                <a:gd name="T76" fmla="*/ 101 w 143"/>
                <a:gd name="T77" fmla="*/ 118 h 114"/>
                <a:gd name="T78" fmla="*/ 113 w 143"/>
                <a:gd name="T79" fmla="*/ 118 h 114"/>
                <a:gd name="T80" fmla="*/ 125 w 143"/>
                <a:gd name="T81" fmla="*/ 124 h 114"/>
                <a:gd name="T82" fmla="*/ 131 w 143"/>
                <a:gd name="T83" fmla="*/ 130 h 114"/>
                <a:gd name="T84" fmla="*/ 143 w 143"/>
                <a:gd name="T85" fmla="*/ 136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114"/>
                <a:gd name="T131" fmla="*/ 143 w 143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114">
                  <a:moveTo>
                    <a:pt x="143" y="114"/>
                  </a:moveTo>
                  <a:lnTo>
                    <a:pt x="137" y="108"/>
                  </a:lnTo>
                  <a:lnTo>
                    <a:pt x="137" y="102"/>
                  </a:lnTo>
                  <a:lnTo>
                    <a:pt x="131" y="102"/>
                  </a:lnTo>
                  <a:lnTo>
                    <a:pt x="131" y="96"/>
                  </a:lnTo>
                  <a:lnTo>
                    <a:pt x="125" y="96"/>
                  </a:lnTo>
                  <a:lnTo>
                    <a:pt x="119" y="96"/>
                  </a:lnTo>
                  <a:lnTo>
                    <a:pt x="119" y="90"/>
                  </a:lnTo>
                  <a:lnTo>
                    <a:pt x="113" y="90"/>
                  </a:lnTo>
                  <a:lnTo>
                    <a:pt x="113" y="84"/>
                  </a:lnTo>
                  <a:lnTo>
                    <a:pt x="113" y="78"/>
                  </a:lnTo>
                  <a:lnTo>
                    <a:pt x="113" y="66"/>
                  </a:lnTo>
                  <a:lnTo>
                    <a:pt x="113" y="54"/>
                  </a:lnTo>
                  <a:lnTo>
                    <a:pt x="113" y="48"/>
                  </a:lnTo>
                  <a:lnTo>
                    <a:pt x="113" y="42"/>
                  </a:lnTo>
                  <a:lnTo>
                    <a:pt x="113" y="48"/>
                  </a:lnTo>
                  <a:lnTo>
                    <a:pt x="113" y="54"/>
                  </a:lnTo>
                  <a:lnTo>
                    <a:pt x="107" y="66"/>
                  </a:lnTo>
                  <a:lnTo>
                    <a:pt x="107" y="78"/>
                  </a:lnTo>
                  <a:lnTo>
                    <a:pt x="107" y="84"/>
                  </a:lnTo>
                  <a:lnTo>
                    <a:pt x="101" y="84"/>
                  </a:lnTo>
                  <a:lnTo>
                    <a:pt x="101" y="78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60"/>
                  </a:lnTo>
                  <a:lnTo>
                    <a:pt x="83" y="48"/>
                  </a:lnTo>
                  <a:lnTo>
                    <a:pt x="77" y="30"/>
                  </a:lnTo>
                  <a:lnTo>
                    <a:pt x="77" y="12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1" y="12"/>
                  </a:lnTo>
                  <a:lnTo>
                    <a:pt x="71" y="18"/>
                  </a:lnTo>
                  <a:lnTo>
                    <a:pt x="77" y="30"/>
                  </a:lnTo>
                  <a:lnTo>
                    <a:pt x="77" y="48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2"/>
                  </a:lnTo>
                  <a:lnTo>
                    <a:pt x="47" y="36"/>
                  </a:lnTo>
                  <a:lnTo>
                    <a:pt x="41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30"/>
                  </a:lnTo>
                  <a:lnTo>
                    <a:pt x="41" y="36"/>
                  </a:lnTo>
                  <a:lnTo>
                    <a:pt x="53" y="48"/>
                  </a:lnTo>
                  <a:lnTo>
                    <a:pt x="59" y="54"/>
                  </a:lnTo>
                  <a:lnTo>
                    <a:pt x="65" y="54"/>
                  </a:lnTo>
                  <a:lnTo>
                    <a:pt x="71" y="60"/>
                  </a:lnTo>
                  <a:lnTo>
                    <a:pt x="65" y="60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30" y="66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71" y="72"/>
                  </a:lnTo>
                  <a:lnTo>
                    <a:pt x="77" y="72"/>
                  </a:lnTo>
                  <a:lnTo>
                    <a:pt x="77" y="78"/>
                  </a:lnTo>
                  <a:lnTo>
                    <a:pt x="83" y="78"/>
                  </a:lnTo>
                  <a:lnTo>
                    <a:pt x="89" y="84"/>
                  </a:lnTo>
                  <a:lnTo>
                    <a:pt x="95" y="90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7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8"/>
                  </a:lnTo>
                  <a:lnTo>
                    <a:pt x="65" y="108"/>
                  </a:lnTo>
                  <a:lnTo>
                    <a:pt x="77" y="108"/>
                  </a:lnTo>
                  <a:lnTo>
                    <a:pt x="83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5" y="96"/>
                  </a:lnTo>
                  <a:lnTo>
                    <a:pt x="101" y="96"/>
                  </a:lnTo>
                  <a:lnTo>
                    <a:pt x="107" y="96"/>
                  </a:lnTo>
                  <a:lnTo>
                    <a:pt x="113" y="96"/>
                  </a:lnTo>
                  <a:lnTo>
                    <a:pt x="113" y="102"/>
                  </a:lnTo>
                  <a:lnTo>
                    <a:pt x="119" y="102"/>
                  </a:lnTo>
                  <a:lnTo>
                    <a:pt x="125" y="102"/>
                  </a:lnTo>
                  <a:lnTo>
                    <a:pt x="125" y="108"/>
                  </a:lnTo>
                  <a:lnTo>
                    <a:pt x="131" y="108"/>
                  </a:lnTo>
                  <a:lnTo>
                    <a:pt x="137" y="108"/>
                  </a:lnTo>
                  <a:lnTo>
                    <a:pt x="137" y="114"/>
                  </a:lnTo>
                  <a:lnTo>
                    <a:pt x="143" y="11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70" name="Group 258"/>
          <p:cNvGrpSpPr>
            <a:grpSpLocks/>
          </p:cNvGrpSpPr>
          <p:nvPr/>
        </p:nvGrpSpPr>
        <p:grpSpPr bwMode="auto">
          <a:xfrm rot="-4516406">
            <a:off x="7051676" y="-20638"/>
            <a:ext cx="2000250" cy="2257425"/>
            <a:chOff x="4176" y="878"/>
            <a:chExt cx="1254" cy="1422"/>
          </a:xfrm>
        </p:grpSpPr>
        <p:sp>
          <p:nvSpPr>
            <p:cNvPr id="15375" name="Freeform 259"/>
            <p:cNvSpPr>
              <a:spLocks/>
            </p:cNvSpPr>
            <p:nvPr/>
          </p:nvSpPr>
          <p:spPr bwMode="auto">
            <a:xfrm>
              <a:off x="5151" y="1189"/>
              <a:ext cx="54" cy="149"/>
            </a:xfrm>
            <a:custGeom>
              <a:avLst/>
              <a:gdLst>
                <a:gd name="T0" fmla="*/ 42 w 54"/>
                <a:gd name="T1" fmla="*/ 149 h 149"/>
                <a:gd name="T2" fmla="*/ 42 w 54"/>
                <a:gd name="T3" fmla="*/ 149 h 149"/>
                <a:gd name="T4" fmla="*/ 42 w 54"/>
                <a:gd name="T5" fmla="*/ 143 h 149"/>
                <a:gd name="T6" fmla="*/ 42 w 54"/>
                <a:gd name="T7" fmla="*/ 143 h 149"/>
                <a:gd name="T8" fmla="*/ 42 w 54"/>
                <a:gd name="T9" fmla="*/ 143 h 149"/>
                <a:gd name="T10" fmla="*/ 48 w 54"/>
                <a:gd name="T11" fmla="*/ 119 h 149"/>
                <a:gd name="T12" fmla="*/ 48 w 54"/>
                <a:gd name="T13" fmla="*/ 96 h 149"/>
                <a:gd name="T14" fmla="*/ 48 w 54"/>
                <a:gd name="T15" fmla="*/ 78 h 149"/>
                <a:gd name="T16" fmla="*/ 36 w 54"/>
                <a:gd name="T17" fmla="*/ 60 h 149"/>
                <a:gd name="T18" fmla="*/ 30 w 54"/>
                <a:gd name="T19" fmla="*/ 42 h 149"/>
                <a:gd name="T20" fmla="*/ 18 w 54"/>
                <a:gd name="T21" fmla="*/ 24 h 149"/>
                <a:gd name="T22" fmla="*/ 6 w 54"/>
                <a:gd name="T23" fmla="*/ 12 h 149"/>
                <a:gd name="T24" fmla="*/ 0 w 54"/>
                <a:gd name="T25" fmla="*/ 0 h 149"/>
                <a:gd name="T26" fmla="*/ 12 w 54"/>
                <a:gd name="T27" fmla="*/ 6 h 149"/>
                <a:gd name="T28" fmla="*/ 24 w 54"/>
                <a:gd name="T29" fmla="*/ 18 h 149"/>
                <a:gd name="T30" fmla="*/ 36 w 54"/>
                <a:gd name="T31" fmla="*/ 36 h 149"/>
                <a:gd name="T32" fmla="*/ 48 w 54"/>
                <a:gd name="T33" fmla="*/ 60 h 149"/>
                <a:gd name="T34" fmla="*/ 54 w 54"/>
                <a:gd name="T35" fmla="*/ 84 h 149"/>
                <a:gd name="T36" fmla="*/ 54 w 54"/>
                <a:gd name="T37" fmla="*/ 107 h 149"/>
                <a:gd name="T38" fmla="*/ 54 w 54"/>
                <a:gd name="T39" fmla="*/ 131 h 149"/>
                <a:gd name="T40" fmla="*/ 42 w 54"/>
                <a:gd name="T41" fmla="*/ 149 h 1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149"/>
                <a:gd name="T65" fmla="*/ 54 w 54"/>
                <a:gd name="T66" fmla="*/ 149 h 1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149">
                  <a:moveTo>
                    <a:pt x="42" y="149"/>
                  </a:moveTo>
                  <a:lnTo>
                    <a:pt x="42" y="149"/>
                  </a:lnTo>
                  <a:lnTo>
                    <a:pt x="42" y="143"/>
                  </a:lnTo>
                  <a:lnTo>
                    <a:pt x="48" y="119"/>
                  </a:lnTo>
                  <a:lnTo>
                    <a:pt x="48" y="96"/>
                  </a:lnTo>
                  <a:lnTo>
                    <a:pt x="48" y="78"/>
                  </a:lnTo>
                  <a:lnTo>
                    <a:pt x="36" y="60"/>
                  </a:lnTo>
                  <a:lnTo>
                    <a:pt x="30" y="42"/>
                  </a:lnTo>
                  <a:lnTo>
                    <a:pt x="18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12" y="6"/>
                  </a:lnTo>
                  <a:lnTo>
                    <a:pt x="24" y="18"/>
                  </a:lnTo>
                  <a:lnTo>
                    <a:pt x="36" y="36"/>
                  </a:lnTo>
                  <a:lnTo>
                    <a:pt x="48" y="60"/>
                  </a:lnTo>
                  <a:lnTo>
                    <a:pt x="54" y="84"/>
                  </a:lnTo>
                  <a:lnTo>
                    <a:pt x="54" y="107"/>
                  </a:lnTo>
                  <a:lnTo>
                    <a:pt x="54" y="131"/>
                  </a:lnTo>
                  <a:lnTo>
                    <a:pt x="42" y="1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260"/>
            <p:cNvSpPr>
              <a:spLocks/>
            </p:cNvSpPr>
            <p:nvPr/>
          </p:nvSpPr>
          <p:spPr bwMode="auto">
            <a:xfrm>
              <a:off x="5127" y="1205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6 w 54"/>
                <a:gd name="T3" fmla="*/ 0 h 12"/>
                <a:gd name="T4" fmla="*/ 12 w 54"/>
                <a:gd name="T5" fmla="*/ 0 h 12"/>
                <a:gd name="T6" fmla="*/ 18 w 54"/>
                <a:gd name="T7" fmla="*/ 0 h 12"/>
                <a:gd name="T8" fmla="*/ 24 w 54"/>
                <a:gd name="T9" fmla="*/ 0 h 12"/>
                <a:gd name="T10" fmla="*/ 30 w 54"/>
                <a:gd name="T11" fmla="*/ 6 h 12"/>
                <a:gd name="T12" fmla="*/ 42 w 54"/>
                <a:gd name="T13" fmla="*/ 6 h 12"/>
                <a:gd name="T14" fmla="*/ 48 w 54"/>
                <a:gd name="T15" fmla="*/ 12 h 12"/>
                <a:gd name="T16" fmla="*/ 54 w 54"/>
                <a:gd name="T17" fmla="*/ 12 h 12"/>
                <a:gd name="T18" fmla="*/ 48 w 54"/>
                <a:gd name="T19" fmla="*/ 12 h 12"/>
                <a:gd name="T20" fmla="*/ 42 w 54"/>
                <a:gd name="T21" fmla="*/ 12 h 12"/>
                <a:gd name="T22" fmla="*/ 30 w 54"/>
                <a:gd name="T23" fmla="*/ 12 h 12"/>
                <a:gd name="T24" fmla="*/ 24 w 54"/>
                <a:gd name="T25" fmla="*/ 6 h 12"/>
                <a:gd name="T26" fmla="*/ 18 w 54"/>
                <a:gd name="T27" fmla="*/ 6 h 12"/>
                <a:gd name="T28" fmla="*/ 12 w 54"/>
                <a:gd name="T29" fmla="*/ 6 h 12"/>
                <a:gd name="T30" fmla="*/ 6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261"/>
            <p:cNvSpPr>
              <a:spLocks/>
            </p:cNvSpPr>
            <p:nvPr/>
          </p:nvSpPr>
          <p:spPr bwMode="auto">
            <a:xfrm>
              <a:off x="5126" y="1217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6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12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30 w 60"/>
                <a:gd name="T25" fmla="*/ 6 h 12"/>
                <a:gd name="T26" fmla="*/ 18 w 60"/>
                <a:gd name="T27" fmla="*/ 6 h 12"/>
                <a:gd name="T28" fmla="*/ 12 w 60"/>
                <a:gd name="T29" fmla="*/ 6 h 12"/>
                <a:gd name="T30" fmla="*/ 6 w 60"/>
                <a:gd name="T31" fmla="*/ 0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262"/>
            <p:cNvSpPr>
              <a:spLocks/>
            </p:cNvSpPr>
            <p:nvPr/>
          </p:nvSpPr>
          <p:spPr bwMode="auto">
            <a:xfrm>
              <a:off x="5133" y="1241"/>
              <a:ext cx="66" cy="12"/>
            </a:xfrm>
            <a:custGeom>
              <a:avLst/>
              <a:gdLst>
                <a:gd name="T0" fmla="*/ 0 w 66"/>
                <a:gd name="T1" fmla="*/ 0 h 12"/>
                <a:gd name="T2" fmla="*/ 6 w 66"/>
                <a:gd name="T3" fmla="*/ 0 h 12"/>
                <a:gd name="T4" fmla="*/ 12 w 66"/>
                <a:gd name="T5" fmla="*/ 0 h 12"/>
                <a:gd name="T6" fmla="*/ 18 w 66"/>
                <a:gd name="T7" fmla="*/ 0 h 12"/>
                <a:gd name="T8" fmla="*/ 30 w 66"/>
                <a:gd name="T9" fmla="*/ 0 h 12"/>
                <a:gd name="T10" fmla="*/ 42 w 66"/>
                <a:gd name="T11" fmla="*/ 6 h 12"/>
                <a:gd name="T12" fmla="*/ 54 w 66"/>
                <a:gd name="T13" fmla="*/ 6 h 12"/>
                <a:gd name="T14" fmla="*/ 60 w 66"/>
                <a:gd name="T15" fmla="*/ 6 h 12"/>
                <a:gd name="T16" fmla="*/ 66 w 66"/>
                <a:gd name="T17" fmla="*/ 12 h 12"/>
                <a:gd name="T18" fmla="*/ 60 w 66"/>
                <a:gd name="T19" fmla="*/ 12 h 12"/>
                <a:gd name="T20" fmla="*/ 54 w 66"/>
                <a:gd name="T21" fmla="*/ 12 h 12"/>
                <a:gd name="T22" fmla="*/ 42 w 66"/>
                <a:gd name="T23" fmla="*/ 12 h 12"/>
                <a:gd name="T24" fmla="*/ 30 w 66"/>
                <a:gd name="T25" fmla="*/ 12 h 12"/>
                <a:gd name="T26" fmla="*/ 18 w 66"/>
                <a:gd name="T27" fmla="*/ 6 h 12"/>
                <a:gd name="T28" fmla="*/ 12 w 66"/>
                <a:gd name="T29" fmla="*/ 6 h 12"/>
                <a:gd name="T30" fmla="*/ 6 w 66"/>
                <a:gd name="T31" fmla="*/ 6 h 12"/>
                <a:gd name="T32" fmla="*/ 0 w 66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12"/>
                <a:gd name="T53" fmla="*/ 66 w 6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2" y="12"/>
                  </a:lnTo>
                  <a:lnTo>
                    <a:pt x="30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263"/>
            <p:cNvSpPr>
              <a:spLocks/>
            </p:cNvSpPr>
            <p:nvPr/>
          </p:nvSpPr>
          <p:spPr bwMode="auto">
            <a:xfrm>
              <a:off x="5144" y="1259"/>
              <a:ext cx="54" cy="6"/>
            </a:xfrm>
            <a:custGeom>
              <a:avLst/>
              <a:gdLst>
                <a:gd name="T0" fmla="*/ 0 w 54"/>
                <a:gd name="T1" fmla="*/ 0 h 6"/>
                <a:gd name="T2" fmla="*/ 0 w 54"/>
                <a:gd name="T3" fmla="*/ 0 h 6"/>
                <a:gd name="T4" fmla="*/ 6 w 54"/>
                <a:gd name="T5" fmla="*/ 0 h 6"/>
                <a:gd name="T6" fmla="*/ 18 w 54"/>
                <a:gd name="T7" fmla="*/ 0 h 6"/>
                <a:gd name="T8" fmla="*/ 24 w 54"/>
                <a:gd name="T9" fmla="*/ 0 h 6"/>
                <a:gd name="T10" fmla="*/ 36 w 54"/>
                <a:gd name="T11" fmla="*/ 0 h 6"/>
                <a:gd name="T12" fmla="*/ 42 w 54"/>
                <a:gd name="T13" fmla="*/ 0 h 6"/>
                <a:gd name="T14" fmla="*/ 54 w 54"/>
                <a:gd name="T15" fmla="*/ 6 h 6"/>
                <a:gd name="T16" fmla="*/ 54 w 54"/>
                <a:gd name="T17" fmla="*/ 6 h 6"/>
                <a:gd name="T18" fmla="*/ 54 w 54"/>
                <a:gd name="T19" fmla="*/ 6 h 6"/>
                <a:gd name="T20" fmla="*/ 42 w 54"/>
                <a:gd name="T21" fmla="*/ 6 h 6"/>
                <a:gd name="T22" fmla="*/ 36 w 54"/>
                <a:gd name="T23" fmla="*/ 6 h 6"/>
                <a:gd name="T24" fmla="*/ 24 w 54"/>
                <a:gd name="T25" fmla="*/ 6 h 6"/>
                <a:gd name="T26" fmla="*/ 18 w 54"/>
                <a:gd name="T27" fmla="*/ 6 h 6"/>
                <a:gd name="T28" fmla="*/ 6 w 54"/>
                <a:gd name="T29" fmla="*/ 6 h 6"/>
                <a:gd name="T30" fmla="*/ 0 w 54"/>
                <a:gd name="T31" fmla="*/ 0 h 6"/>
                <a:gd name="T32" fmla="*/ 0 w 5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6"/>
                <a:gd name="T53" fmla="*/ 54 w 5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54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264"/>
            <p:cNvSpPr>
              <a:spLocks/>
            </p:cNvSpPr>
            <p:nvPr/>
          </p:nvSpPr>
          <p:spPr bwMode="auto">
            <a:xfrm>
              <a:off x="5157" y="1284"/>
              <a:ext cx="48" cy="5"/>
            </a:xfrm>
            <a:custGeom>
              <a:avLst/>
              <a:gdLst>
                <a:gd name="T0" fmla="*/ 0 w 48"/>
                <a:gd name="T1" fmla="*/ 5 h 5"/>
                <a:gd name="T2" fmla="*/ 0 w 48"/>
                <a:gd name="T3" fmla="*/ 5 h 5"/>
                <a:gd name="T4" fmla="*/ 6 w 48"/>
                <a:gd name="T5" fmla="*/ 0 h 5"/>
                <a:gd name="T6" fmla="*/ 12 w 48"/>
                <a:gd name="T7" fmla="*/ 0 h 5"/>
                <a:gd name="T8" fmla="*/ 18 w 48"/>
                <a:gd name="T9" fmla="*/ 0 h 5"/>
                <a:gd name="T10" fmla="*/ 30 w 48"/>
                <a:gd name="T11" fmla="*/ 0 h 5"/>
                <a:gd name="T12" fmla="*/ 36 w 48"/>
                <a:gd name="T13" fmla="*/ 0 h 5"/>
                <a:gd name="T14" fmla="*/ 42 w 48"/>
                <a:gd name="T15" fmla="*/ 5 h 5"/>
                <a:gd name="T16" fmla="*/ 48 w 48"/>
                <a:gd name="T17" fmla="*/ 5 h 5"/>
                <a:gd name="T18" fmla="*/ 42 w 48"/>
                <a:gd name="T19" fmla="*/ 5 h 5"/>
                <a:gd name="T20" fmla="*/ 36 w 48"/>
                <a:gd name="T21" fmla="*/ 5 h 5"/>
                <a:gd name="T22" fmla="*/ 30 w 48"/>
                <a:gd name="T23" fmla="*/ 5 h 5"/>
                <a:gd name="T24" fmla="*/ 18 w 48"/>
                <a:gd name="T25" fmla="*/ 5 h 5"/>
                <a:gd name="T26" fmla="*/ 12 w 48"/>
                <a:gd name="T27" fmla="*/ 5 h 5"/>
                <a:gd name="T28" fmla="*/ 6 w 48"/>
                <a:gd name="T29" fmla="*/ 5 h 5"/>
                <a:gd name="T30" fmla="*/ 0 w 48"/>
                <a:gd name="T31" fmla="*/ 5 h 5"/>
                <a:gd name="T32" fmla="*/ 0 w 4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5"/>
                <a:gd name="T53" fmla="*/ 48 w 4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5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5"/>
                  </a:lnTo>
                  <a:lnTo>
                    <a:pt x="48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30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265"/>
            <p:cNvSpPr>
              <a:spLocks/>
            </p:cNvSpPr>
            <p:nvPr/>
          </p:nvSpPr>
          <p:spPr bwMode="auto">
            <a:xfrm>
              <a:off x="5175" y="1325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0 h 6"/>
                <a:gd name="T6" fmla="*/ 6 w 24"/>
                <a:gd name="T7" fmla="*/ 0 h 6"/>
                <a:gd name="T8" fmla="*/ 12 w 24"/>
                <a:gd name="T9" fmla="*/ 0 h 6"/>
                <a:gd name="T10" fmla="*/ 12 w 24"/>
                <a:gd name="T11" fmla="*/ 0 h 6"/>
                <a:gd name="T12" fmla="*/ 18 w 24"/>
                <a:gd name="T13" fmla="*/ 0 h 6"/>
                <a:gd name="T14" fmla="*/ 24 w 24"/>
                <a:gd name="T15" fmla="*/ 0 h 6"/>
                <a:gd name="T16" fmla="*/ 24 w 24"/>
                <a:gd name="T17" fmla="*/ 0 h 6"/>
                <a:gd name="T18" fmla="*/ 18 w 24"/>
                <a:gd name="T19" fmla="*/ 0 h 6"/>
                <a:gd name="T20" fmla="*/ 18 w 24"/>
                <a:gd name="T21" fmla="*/ 0 h 6"/>
                <a:gd name="T22" fmla="*/ 12 w 24"/>
                <a:gd name="T23" fmla="*/ 0 h 6"/>
                <a:gd name="T24" fmla="*/ 6 w 24"/>
                <a:gd name="T25" fmla="*/ 6 h 6"/>
                <a:gd name="T26" fmla="*/ 6 w 24"/>
                <a:gd name="T27" fmla="*/ 6 h 6"/>
                <a:gd name="T28" fmla="*/ 0 w 24"/>
                <a:gd name="T29" fmla="*/ 6 h 6"/>
                <a:gd name="T30" fmla="*/ 0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266"/>
            <p:cNvSpPr>
              <a:spLocks/>
            </p:cNvSpPr>
            <p:nvPr/>
          </p:nvSpPr>
          <p:spPr bwMode="auto">
            <a:xfrm>
              <a:off x="5127" y="1193"/>
              <a:ext cx="42" cy="12"/>
            </a:xfrm>
            <a:custGeom>
              <a:avLst/>
              <a:gdLst>
                <a:gd name="T0" fmla="*/ 0 w 42"/>
                <a:gd name="T1" fmla="*/ 0 h 12"/>
                <a:gd name="T2" fmla="*/ 0 w 42"/>
                <a:gd name="T3" fmla="*/ 0 h 12"/>
                <a:gd name="T4" fmla="*/ 6 w 42"/>
                <a:gd name="T5" fmla="*/ 0 h 12"/>
                <a:gd name="T6" fmla="*/ 12 w 42"/>
                <a:gd name="T7" fmla="*/ 0 h 12"/>
                <a:gd name="T8" fmla="*/ 18 w 42"/>
                <a:gd name="T9" fmla="*/ 0 h 12"/>
                <a:gd name="T10" fmla="*/ 24 w 42"/>
                <a:gd name="T11" fmla="*/ 0 h 12"/>
                <a:gd name="T12" fmla="*/ 30 w 42"/>
                <a:gd name="T13" fmla="*/ 6 h 12"/>
                <a:gd name="T14" fmla="*/ 36 w 42"/>
                <a:gd name="T15" fmla="*/ 6 h 12"/>
                <a:gd name="T16" fmla="*/ 42 w 42"/>
                <a:gd name="T17" fmla="*/ 12 h 12"/>
                <a:gd name="T18" fmla="*/ 36 w 42"/>
                <a:gd name="T19" fmla="*/ 12 h 12"/>
                <a:gd name="T20" fmla="*/ 30 w 42"/>
                <a:gd name="T21" fmla="*/ 6 h 12"/>
                <a:gd name="T22" fmla="*/ 24 w 42"/>
                <a:gd name="T23" fmla="*/ 6 h 12"/>
                <a:gd name="T24" fmla="*/ 18 w 42"/>
                <a:gd name="T25" fmla="*/ 6 h 12"/>
                <a:gd name="T26" fmla="*/ 12 w 42"/>
                <a:gd name="T27" fmla="*/ 6 h 12"/>
                <a:gd name="T28" fmla="*/ 6 w 42"/>
                <a:gd name="T29" fmla="*/ 6 h 12"/>
                <a:gd name="T30" fmla="*/ 0 w 42"/>
                <a:gd name="T31" fmla="*/ 0 h 12"/>
                <a:gd name="T32" fmla="*/ 0 w 4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Freeform 267"/>
            <p:cNvSpPr>
              <a:spLocks/>
            </p:cNvSpPr>
            <p:nvPr/>
          </p:nvSpPr>
          <p:spPr bwMode="auto">
            <a:xfrm>
              <a:off x="5133" y="1231"/>
              <a:ext cx="60" cy="12"/>
            </a:xfrm>
            <a:custGeom>
              <a:avLst/>
              <a:gdLst>
                <a:gd name="T0" fmla="*/ 0 w 60"/>
                <a:gd name="T1" fmla="*/ 0 h 12"/>
                <a:gd name="T2" fmla="*/ 0 w 60"/>
                <a:gd name="T3" fmla="*/ 0 h 12"/>
                <a:gd name="T4" fmla="*/ 6 w 60"/>
                <a:gd name="T5" fmla="*/ 0 h 12"/>
                <a:gd name="T6" fmla="*/ 18 w 60"/>
                <a:gd name="T7" fmla="*/ 0 h 12"/>
                <a:gd name="T8" fmla="*/ 24 w 60"/>
                <a:gd name="T9" fmla="*/ 0 h 12"/>
                <a:gd name="T10" fmla="*/ 36 w 60"/>
                <a:gd name="T11" fmla="*/ 6 h 12"/>
                <a:gd name="T12" fmla="*/ 48 w 60"/>
                <a:gd name="T13" fmla="*/ 6 h 12"/>
                <a:gd name="T14" fmla="*/ 54 w 60"/>
                <a:gd name="T15" fmla="*/ 6 h 12"/>
                <a:gd name="T16" fmla="*/ 60 w 60"/>
                <a:gd name="T17" fmla="*/ 12 h 12"/>
                <a:gd name="T18" fmla="*/ 54 w 60"/>
                <a:gd name="T19" fmla="*/ 12 h 12"/>
                <a:gd name="T20" fmla="*/ 48 w 60"/>
                <a:gd name="T21" fmla="*/ 12 h 12"/>
                <a:gd name="T22" fmla="*/ 36 w 60"/>
                <a:gd name="T23" fmla="*/ 12 h 12"/>
                <a:gd name="T24" fmla="*/ 24 w 60"/>
                <a:gd name="T25" fmla="*/ 12 h 12"/>
                <a:gd name="T26" fmla="*/ 18 w 60"/>
                <a:gd name="T27" fmla="*/ 6 h 12"/>
                <a:gd name="T28" fmla="*/ 6 w 60"/>
                <a:gd name="T29" fmla="*/ 6 h 12"/>
                <a:gd name="T30" fmla="*/ 0 w 60"/>
                <a:gd name="T31" fmla="*/ 6 h 12"/>
                <a:gd name="T32" fmla="*/ 0 w 6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2"/>
                <a:gd name="T53" fmla="*/ 60 w 6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4" name="Freeform 268"/>
            <p:cNvSpPr>
              <a:spLocks/>
            </p:cNvSpPr>
            <p:nvPr/>
          </p:nvSpPr>
          <p:spPr bwMode="auto">
            <a:xfrm>
              <a:off x="5150" y="1271"/>
              <a:ext cx="54" cy="12"/>
            </a:xfrm>
            <a:custGeom>
              <a:avLst/>
              <a:gdLst>
                <a:gd name="T0" fmla="*/ 0 w 54"/>
                <a:gd name="T1" fmla="*/ 6 h 12"/>
                <a:gd name="T2" fmla="*/ 0 w 54"/>
                <a:gd name="T3" fmla="*/ 6 h 12"/>
                <a:gd name="T4" fmla="*/ 6 w 54"/>
                <a:gd name="T5" fmla="*/ 6 h 12"/>
                <a:gd name="T6" fmla="*/ 12 w 54"/>
                <a:gd name="T7" fmla="*/ 0 h 12"/>
                <a:gd name="T8" fmla="*/ 24 w 54"/>
                <a:gd name="T9" fmla="*/ 0 h 12"/>
                <a:gd name="T10" fmla="*/ 30 w 54"/>
                <a:gd name="T11" fmla="*/ 0 h 12"/>
                <a:gd name="T12" fmla="*/ 36 w 54"/>
                <a:gd name="T13" fmla="*/ 6 h 12"/>
                <a:gd name="T14" fmla="*/ 48 w 54"/>
                <a:gd name="T15" fmla="*/ 6 h 12"/>
                <a:gd name="T16" fmla="*/ 54 w 54"/>
                <a:gd name="T17" fmla="*/ 12 h 12"/>
                <a:gd name="T18" fmla="*/ 48 w 54"/>
                <a:gd name="T19" fmla="*/ 6 h 12"/>
                <a:gd name="T20" fmla="*/ 42 w 54"/>
                <a:gd name="T21" fmla="*/ 6 h 12"/>
                <a:gd name="T22" fmla="*/ 30 w 54"/>
                <a:gd name="T23" fmla="*/ 12 h 12"/>
                <a:gd name="T24" fmla="*/ 24 w 54"/>
                <a:gd name="T25" fmla="*/ 12 h 12"/>
                <a:gd name="T26" fmla="*/ 12 w 54"/>
                <a:gd name="T27" fmla="*/ 12 h 12"/>
                <a:gd name="T28" fmla="*/ 6 w 54"/>
                <a:gd name="T29" fmla="*/ 12 h 12"/>
                <a:gd name="T30" fmla="*/ 0 w 54"/>
                <a:gd name="T31" fmla="*/ 6 h 12"/>
                <a:gd name="T32" fmla="*/ 0 w 5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2"/>
                <a:gd name="T53" fmla="*/ 54 w 5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Freeform 269"/>
            <p:cNvSpPr>
              <a:spLocks/>
            </p:cNvSpPr>
            <p:nvPr/>
          </p:nvSpPr>
          <p:spPr bwMode="auto">
            <a:xfrm>
              <a:off x="5157" y="1294"/>
              <a:ext cx="48" cy="6"/>
            </a:xfrm>
            <a:custGeom>
              <a:avLst/>
              <a:gdLst>
                <a:gd name="T0" fmla="*/ 0 w 48"/>
                <a:gd name="T1" fmla="*/ 6 h 6"/>
                <a:gd name="T2" fmla="*/ 6 w 48"/>
                <a:gd name="T3" fmla="*/ 0 h 6"/>
                <a:gd name="T4" fmla="*/ 6 w 48"/>
                <a:gd name="T5" fmla="*/ 0 h 6"/>
                <a:gd name="T6" fmla="*/ 18 w 48"/>
                <a:gd name="T7" fmla="*/ 0 h 6"/>
                <a:gd name="T8" fmla="*/ 24 w 48"/>
                <a:gd name="T9" fmla="*/ 0 h 6"/>
                <a:gd name="T10" fmla="*/ 30 w 48"/>
                <a:gd name="T11" fmla="*/ 0 h 6"/>
                <a:gd name="T12" fmla="*/ 36 w 48"/>
                <a:gd name="T13" fmla="*/ 6 h 6"/>
                <a:gd name="T14" fmla="*/ 42 w 48"/>
                <a:gd name="T15" fmla="*/ 6 h 6"/>
                <a:gd name="T16" fmla="*/ 48 w 48"/>
                <a:gd name="T17" fmla="*/ 6 h 6"/>
                <a:gd name="T18" fmla="*/ 42 w 48"/>
                <a:gd name="T19" fmla="*/ 6 h 6"/>
                <a:gd name="T20" fmla="*/ 36 w 48"/>
                <a:gd name="T21" fmla="*/ 6 h 6"/>
                <a:gd name="T22" fmla="*/ 30 w 48"/>
                <a:gd name="T23" fmla="*/ 6 h 6"/>
                <a:gd name="T24" fmla="*/ 24 w 48"/>
                <a:gd name="T25" fmla="*/ 6 h 6"/>
                <a:gd name="T26" fmla="*/ 18 w 48"/>
                <a:gd name="T27" fmla="*/ 6 h 6"/>
                <a:gd name="T28" fmla="*/ 12 w 48"/>
                <a:gd name="T29" fmla="*/ 6 h 6"/>
                <a:gd name="T30" fmla="*/ 6 w 48"/>
                <a:gd name="T31" fmla="*/ 6 h 6"/>
                <a:gd name="T32" fmla="*/ 0 w 48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6"/>
                <a:gd name="T53" fmla="*/ 48 w 48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6">
                  <a:moveTo>
                    <a:pt x="0" y="6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270"/>
            <p:cNvSpPr>
              <a:spLocks/>
            </p:cNvSpPr>
            <p:nvPr/>
          </p:nvSpPr>
          <p:spPr bwMode="auto">
            <a:xfrm>
              <a:off x="5174" y="1306"/>
              <a:ext cx="24" cy="12"/>
            </a:xfrm>
            <a:custGeom>
              <a:avLst/>
              <a:gdLst>
                <a:gd name="T0" fmla="*/ 0 w 24"/>
                <a:gd name="T1" fmla="*/ 6 h 12"/>
                <a:gd name="T2" fmla="*/ 0 w 24"/>
                <a:gd name="T3" fmla="*/ 6 h 12"/>
                <a:gd name="T4" fmla="*/ 6 w 24"/>
                <a:gd name="T5" fmla="*/ 6 h 12"/>
                <a:gd name="T6" fmla="*/ 6 w 24"/>
                <a:gd name="T7" fmla="*/ 6 h 12"/>
                <a:gd name="T8" fmla="*/ 12 w 24"/>
                <a:gd name="T9" fmla="*/ 6 h 12"/>
                <a:gd name="T10" fmla="*/ 18 w 24"/>
                <a:gd name="T11" fmla="*/ 0 h 12"/>
                <a:gd name="T12" fmla="*/ 24 w 24"/>
                <a:gd name="T13" fmla="*/ 6 h 12"/>
                <a:gd name="T14" fmla="*/ 24 w 24"/>
                <a:gd name="T15" fmla="*/ 6 h 12"/>
                <a:gd name="T16" fmla="*/ 24 w 24"/>
                <a:gd name="T17" fmla="*/ 6 h 12"/>
                <a:gd name="T18" fmla="*/ 24 w 24"/>
                <a:gd name="T19" fmla="*/ 6 h 12"/>
                <a:gd name="T20" fmla="*/ 18 w 24"/>
                <a:gd name="T21" fmla="*/ 6 h 12"/>
                <a:gd name="T22" fmla="*/ 12 w 24"/>
                <a:gd name="T23" fmla="*/ 6 h 12"/>
                <a:gd name="T24" fmla="*/ 12 w 24"/>
                <a:gd name="T25" fmla="*/ 6 h 12"/>
                <a:gd name="T26" fmla="*/ 6 w 24"/>
                <a:gd name="T27" fmla="*/ 12 h 12"/>
                <a:gd name="T28" fmla="*/ 0 w 24"/>
                <a:gd name="T29" fmla="*/ 12 h 12"/>
                <a:gd name="T30" fmla="*/ 0 w 24"/>
                <a:gd name="T31" fmla="*/ 12 h 12"/>
                <a:gd name="T32" fmla="*/ 0 w 24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271"/>
            <p:cNvSpPr>
              <a:spLocks/>
            </p:cNvSpPr>
            <p:nvPr/>
          </p:nvSpPr>
          <p:spPr bwMode="auto">
            <a:xfrm>
              <a:off x="5133" y="1182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12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6 h 12"/>
                <a:gd name="T12" fmla="*/ 0 w 30"/>
                <a:gd name="T13" fmla="*/ 6 h 12"/>
                <a:gd name="T14" fmla="*/ 0 w 30"/>
                <a:gd name="T15" fmla="*/ 6 h 12"/>
                <a:gd name="T16" fmla="*/ 0 w 30"/>
                <a:gd name="T17" fmla="*/ 0 h 12"/>
                <a:gd name="T18" fmla="*/ 0 w 30"/>
                <a:gd name="T19" fmla="*/ 0 h 12"/>
                <a:gd name="T20" fmla="*/ 6 w 30"/>
                <a:gd name="T21" fmla="*/ 0 h 12"/>
                <a:gd name="T22" fmla="*/ 6 w 30"/>
                <a:gd name="T23" fmla="*/ 0 h 12"/>
                <a:gd name="T24" fmla="*/ 12 w 30"/>
                <a:gd name="T25" fmla="*/ 0 h 12"/>
                <a:gd name="T26" fmla="*/ 18 w 30"/>
                <a:gd name="T27" fmla="*/ 6 h 12"/>
                <a:gd name="T28" fmla="*/ 24 w 30"/>
                <a:gd name="T29" fmla="*/ 6 h 12"/>
                <a:gd name="T30" fmla="*/ 24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Freeform 272"/>
            <p:cNvSpPr>
              <a:spLocks/>
            </p:cNvSpPr>
            <p:nvPr/>
          </p:nvSpPr>
          <p:spPr bwMode="auto">
            <a:xfrm>
              <a:off x="5157" y="1171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0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Freeform 273"/>
            <p:cNvSpPr>
              <a:spLocks/>
            </p:cNvSpPr>
            <p:nvPr/>
          </p:nvSpPr>
          <p:spPr bwMode="auto">
            <a:xfrm>
              <a:off x="5138" y="1163"/>
              <a:ext cx="12" cy="24"/>
            </a:xfrm>
            <a:custGeom>
              <a:avLst/>
              <a:gdLst>
                <a:gd name="T0" fmla="*/ 12 w 12"/>
                <a:gd name="T1" fmla="*/ 24 h 24"/>
                <a:gd name="T2" fmla="*/ 12 w 12"/>
                <a:gd name="T3" fmla="*/ 18 h 24"/>
                <a:gd name="T4" fmla="*/ 6 w 12"/>
                <a:gd name="T5" fmla="*/ 6 h 24"/>
                <a:gd name="T6" fmla="*/ 6 w 12"/>
                <a:gd name="T7" fmla="*/ 0 h 24"/>
                <a:gd name="T8" fmla="*/ 0 w 12"/>
                <a:gd name="T9" fmla="*/ 0 h 24"/>
                <a:gd name="T10" fmla="*/ 0 w 12"/>
                <a:gd name="T11" fmla="*/ 0 h 24"/>
                <a:gd name="T12" fmla="*/ 0 w 12"/>
                <a:gd name="T13" fmla="*/ 6 h 24"/>
                <a:gd name="T14" fmla="*/ 0 w 12"/>
                <a:gd name="T15" fmla="*/ 6 h 24"/>
                <a:gd name="T16" fmla="*/ 0 w 12"/>
                <a:gd name="T17" fmla="*/ 12 h 24"/>
                <a:gd name="T18" fmla="*/ 6 w 12"/>
                <a:gd name="T19" fmla="*/ 12 h 24"/>
                <a:gd name="T20" fmla="*/ 6 w 12"/>
                <a:gd name="T21" fmla="*/ 18 h 24"/>
                <a:gd name="T22" fmla="*/ 12 w 12"/>
                <a:gd name="T23" fmla="*/ 18 h 24"/>
                <a:gd name="T24" fmla="*/ 12 w 12"/>
                <a:gd name="T25" fmla="*/ 24 h 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24"/>
                <a:gd name="T41" fmla="*/ 12 w 12"/>
                <a:gd name="T42" fmla="*/ 24 h 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24">
                  <a:moveTo>
                    <a:pt x="12" y="24"/>
                  </a:moveTo>
                  <a:lnTo>
                    <a:pt x="12" y="18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Freeform 274"/>
            <p:cNvSpPr>
              <a:spLocks/>
            </p:cNvSpPr>
            <p:nvPr/>
          </p:nvSpPr>
          <p:spPr bwMode="auto">
            <a:xfrm>
              <a:off x="5199" y="1306"/>
              <a:ext cx="36" cy="6"/>
            </a:xfrm>
            <a:custGeom>
              <a:avLst/>
              <a:gdLst>
                <a:gd name="T0" fmla="*/ 0 w 36"/>
                <a:gd name="T1" fmla="*/ 6 h 6"/>
                <a:gd name="T2" fmla="*/ 6 w 36"/>
                <a:gd name="T3" fmla="*/ 6 h 6"/>
                <a:gd name="T4" fmla="*/ 6 w 36"/>
                <a:gd name="T5" fmla="*/ 0 h 6"/>
                <a:gd name="T6" fmla="*/ 12 w 36"/>
                <a:gd name="T7" fmla="*/ 0 h 6"/>
                <a:gd name="T8" fmla="*/ 18 w 36"/>
                <a:gd name="T9" fmla="*/ 0 h 6"/>
                <a:gd name="T10" fmla="*/ 24 w 36"/>
                <a:gd name="T11" fmla="*/ 0 h 6"/>
                <a:gd name="T12" fmla="*/ 30 w 36"/>
                <a:gd name="T13" fmla="*/ 0 h 6"/>
                <a:gd name="T14" fmla="*/ 30 w 36"/>
                <a:gd name="T15" fmla="*/ 6 h 6"/>
                <a:gd name="T16" fmla="*/ 36 w 36"/>
                <a:gd name="T17" fmla="*/ 6 h 6"/>
                <a:gd name="T18" fmla="*/ 36 w 36"/>
                <a:gd name="T19" fmla="*/ 6 h 6"/>
                <a:gd name="T20" fmla="*/ 30 w 36"/>
                <a:gd name="T21" fmla="*/ 6 h 6"/>
                <a:gd name="T22" fmla="*/ 24 w 36"/>
                <a:gd name="T23" fmla="*/ 6 h 6"/>
                <a:gd name="T24" fmla="*/ 18 w 36"/>
                <a:gd name="T25" fmla="*/ 6 h 6"/>
                <a:gd name="T26" fmla="*/ 18 w 36"/>
                <a:gd name="T27" fmla="*/ 6 h 6"/>
                <a:gd name="T28" fmla="*/ 12 w 36"/>
                <a:gd name="T29" fmla="*/ 6 h 6"/>
                <a:gd name="T30" fmla="*/ 6 w 36"/>
                <a:gd name="T31" fmla="*/ 6 h 6"/>
                <a:gd name="T32" fmla="*/ 0 w 36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6"/>
                <a:gd name="T53" fmla="*/ 36 w 3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275"/>
            <p:cNvSpPr>
              <a:spLocks/>
            </p:cNvSpPr>
            <p:nvPr/>
          </p:nvSpPr>
          <p:spPr bwMode="auto">
            <a:xfrm>
              <a:off x="5193" y="1325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6 w 30"/>
                <a:gd name="T3" fmla="*/ 0 h 18"/>
                <a:gd name="T4" fmla="*/ 6 w 30"/>
                <a:gd name="T5" fmla="*/ 6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2 h 18"/>
                <a:gd name="T18" fmla="*/ 30 w 30"/>
                <a:gd name="T19" fmla="*/ 18 h 18"/>
                <a:gd name="T20" fmla="*/ 30 w 30"/>
                <a:gd name="T21" fmla="*/ 18 h 18"/>
                <a:gd name="T22" fmla="*/ 24 w 30"/>
                <a:gd name="T23" fmla="*/ 12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Freeform 276"/>
            <p:cNvSpPr>
              <a:spLocks/>
            </p:cNvSpPr>
            <p:nvPr/>
          </p:nvSpPr>
          <p:spPr bwMode="auto">
            <a:xfrm>
              <a:off x="5205" y="1294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0 w 30"/>
                <a:gd name="T5" fmla="*/ 6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24 w 30"/>
                <a:gd name="T15" fmla="*/ 0 h 6"/>
                <a:gd name="T16" fmla="*/ 30 w 30"/>
                <a:gd name="T17" fmla="*/ 6 h 6"/>
                <a:gd name="T18" fmla="*/ 30 w 30"/>
                <a:gd name="T19" fmla="*/ 6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Freeform 277"/>
            <p:cNvSpPr>
              <a:spLocks/>
            </p:cNvSpPr>
            <p:nvPr/>
          </p:nvSpPr>
          <p:spPr bwMode="auto">
            <a:xfrm>
              <a:off x="5204" y="1283"/>
              <a:ext cx="30" cy="5"/>
            </a:xfrm>
            <a:custGeom>
              <a:avLst/>
              <a:gdLst>
                <a:gd name="T0" fmla="*/ 0 w 30"/>
                <a:gd name="T1" fmla="*/ 5 h 5"/>
                <a:gd name="T2" fmla="*/ 0 w 30"/>
                <a:gd name="T3" fmla="*/ 5 h 5"/>
                <a:gd name="T4" fmla="*/ 6 w 30"/>
                <a:gd name="T5" fmla="*/ 5 h 5"/>
                <a:gd name="T6" fmla="*/ 12 w 30"/>
                <a:gd name="T7" fmla="*/ 0 h 5"/>
                <a:gd name="T8" fmla="*/ 12 w 30"/>
                <a:gd name="T9" fmla="*/ 0 h 5"/>
                <a:gd name="T10" fmla="*/ 18 w 30"/>
                <a:gd name="T11" fmla="*/ 0 h 5"/>
                <a:gd name="T12" fmla="*/ 24 w 30"/>
                <a:gd name="T13" fmla="*/ 0 h 5"/>
                <a:gd name="T14" fmla="*/ 30 w 30"/>
                <a:gd name="T15" fmla="*/ 0 h 5"/>
                <a:gd name="T16" fmla="*/ 30 w 30"/>
                <a:gd name="T17" fmla="*/ 0 h 5"/>
                <a:gd name="T18" fmla="*/ 30 w 30"/>
                <a:gd name="T19" fmla="*/ 0 h 5"/>
                <a:gd name="T20" fmla="*/ 30 w 30"/>
                <a:gd name="T21" fmla="*/ 5 h 5"/>
                <a:gd name="T22" fmla="*/ 24 w 30"/>
                <a:gd name="T23" fmla="*/ 5 h 5"/>
                <a:gd name="T24" fmla="*/ 18 w 30"/>
                <a:gd name="T25" fmla="*/ 5 h 5"/>
                <a:gd name="T26" fmla="*/ 12 w 30"/>
                <a:gd name="T27" fmla="*/ 5 h 5"/>
                <a:gd name="T28" fmla="*/ 6 w 30"/>
                <a:gd name="T29" fmla="*/ 5 h 5"/>
                <a:gd name="T30" fmla="*/ 0 w 30"/>
                <a:gd name="T31" fmla="*/ 5 h 5"/>
                <a:gd name="T32" fmla="*/ 0 w 30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"/>
                <a:gd name="T53" fmla="*/ 30 w 30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Freeform 278"/>
            <p:cNvSpPr>
              <a:spLocks/>
            </p:cNvSpPr>
            <p:nvPr/>
          </p:nvSpPr>
          <p:spPr bwMode="auto">
            <a:xfrm>
              <a:off x="5198" y="1271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6 h 12"/>
                <a:gd name="T4" fmla="*/ 12 w 36"/>
                <a:gd name="T5" fmla="*/ 6 h 12"/>
                <a:gd name="T6" fmla="*/ 18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0 h 12"/>
                <a:gd name="T20" fmla="*/ 30 w 36"/>
                <a:gd name="T21" fmla="*/ 0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6 h 12"/>
                <a:gd name="T28" fmla="*/ 12 w 36"/>
                <a:gd name="T29" fmla="*/ 6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Freeform 279"/>
            <p:cNvSpPr>
              <a:spLocks/>
            </p:cNvSpPr>
            <p:nvPr/>
          </p:nvSpPr>
          <p:spPr bwMode="auto">
            <a:xfrm>
              <a:off x="5197" y="1249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6 h 24"/>
                <a:gd name="T14" fmla="*/ 30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2 h 24"/>
                <a:gd name="T26" fmla="*/ 18 w 36"/>
                <a:gd name="T27" fmla="*/ 18 h 24"/>
                <a:gd name="T28" fmla="*/ 12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Freeform 280"/>
            <p:cNvSpPr>
              <a:spLocks/>
            </p:cNvSpPr>
            <p:nvPr/>
          </p:nvSpPr>
          <p:spPr bwMode="auto">
            <a:xfrm>
              <a:off x="5193" y="1231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6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Freeform 281"/>
            <p:cNvSpPr>
              <a:spLocks/>
            </p:cNvSpPr>
            <p:nvPr/>
          </p:nvSpPr>
          <p:spPr bwMode="auto">
            <a:xfrm>
              <a:off x="5187" y="1213"/>
              <a:ext cx="36" cy="30"/>
            </a:xfrm>
            <a:custGeom>
              <a:avLst/>
              <a:gdLst>
                <a:gd name="T0" fmla="*/ 0 w 36"/>
                <a:gd name="T1" fmla="*/ 30 h 30"/>
                <a:gd name="T2" fmla="*/ 6 w 36"/>
                <a:gd name="T3" fmla="*/ 24 h 30"/>
                <a:gd name="T4" fmla="*/ 6 w 36"/>
                <a:gd name="T5" fmla="*/ 18 h 30"/>
                <a:gd name="T6" fmla="*/ 12 w 36"/>
                <a:gd name="T7" fmla="*/ 12 h 30"/>
                <a:gd name="T8" fmla="*/ 18 w 36"/>
                <a:gd name="T9" fmla="*/ 6 h 30"/>
                <a:gd name="T10" fmla="*/ 24 w 36"/>
                <a:gd name="T11" fmla="*/ 0 h 30"/>
                <a:gd name="T12" fmla="*/ 30 w 36"/>
                <a:gd name="T13" fmla="*/ 0 h 30"/>
                <a:gd name="T14" fmla="*/ 36 w 36"/>
                <a:gd name="T15" fmla="*/ 0 h 30"/>
                <a:gd name="T16" fmla="*/ 36 w 36"/>
                <a:gd name="T17" fmla="*/ 0 h 30"/>
                <a:gd name="T18" fmla="*/ 36 w 36"/>
                <a:gd name="T19" fmla="*/ 0 h 30"/>
                <a:gd name="T20" fmla="*/ 36 w 36"/>
                <a:gd name="T21" fmla="*/ 6 h 30"/>
                <a:gd name="T22" fmla="*/ 30 w 36"/>
                <a:gd name="T23" fmla="*/ 12 h 30"/>
                <a:gd name="T24" fmla="*/ 24 w 36"/>
                <a:gd name="T25" fmla="*/ 12 h 30"/>
                <a:gd name="T26" fmla="*/ 18 w 36"/>
                <a:gd name="T27" fmla="*/ 18 h 30"/>
                <a:gd name="T28" fmla="*/ 12 w 36"/>
                <a:gd name="T29" fmla="*/ 24 h 30"/>
                <a:gd name="T30" fmla="*/ 6 w 36"/>
                <a:gd name="T31" fmla="*/ 24 h 30"/>
                <a:gd name="T32" fmla="*/ 0 w 36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30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Freeform 282"/>
            <p:cNvSpPr>
              <a:spLocks/>
            </p:cNvSpPr>
            <p:nvPr/>
          </p:nvSpPr>
          <p:spPr bwMode="auto">
            <a:xfrm>
              <a:off x="5181" y="1195"/>
              <a:ext cx="36" cy="36"/>
            </a:xfrm>
            <a:custGeom>
              <a:avLst/>
              <a:gdLst>
                <a:gd name="T0" fmla="*/ 0 w 36"/>
                <a:gd name="T1" fmla="*/ 36 h 36"/>
                <a:gd name="T2" fmla="*/ 6 w 36"/>
                <a:gd name="T3" fmla="*/ 30 h 36"/>
                <a:gd name="T4" fmla="*/ 6 w 36"/>
                <a:gd name="T5" fmla="*/ 24 h 36"/>
                <a:gd name="T6" fmla="*/ 12 w 36"/>
                <a:gd name="T7" fmla="*/ 18 h 36"/>
                <a:gd name="T8" fmla="*/ 12 w 36"/>
                <a:gd name="T9" fmla="*/ 12 h 36"/>
                <a:gd name="T10" fmla="*/ 18 w 36"/>
                <a:gd name="T11" fmla="*/ 6 h 36"/>
                <a:gd name="T12" fmla="*/ 24 w 36"/>
                <a:gd name="T13" fmla="*/ 0 h 36"/>
                <a:gd name="T14" fmla="*/ 30 w 36"/>
                <a:gd name="T15" fmla="*/ 0 h 36"/>
                <a:gd name="T16" fmla="*/ 36 w 36"/>
                <a:gd name="T17" fmla="*/ 0 h 36"/>
                <a:gd name="T18" fmla="*/ 36 w 36"/>
                <a:gd name="T19" fmla="*/ 0 h 36"/>
                <a:gd name="T20" fmla="*/ 30 w 36"/>
                <a:gd name="T21" fmla="*/ 6 h 36"/>
                <a:gd name="T22" fmla="*/ 30 w 36"/>
                <a:gd name="T23" fmla="*/ 6 h 36"/>
                <a:gd name="T24" fmla="*/ 24 w 36"/>
                <a:gd name="T25" fmla="*/ 12 h 36"/>
                <a:gd name="T26" fmla="*/ 18 w 36"/>
                <a:gd name="T27" fmla="*/ 18 h 36"/>
                <a:gd name="T28" fmla="*/ 12 w 36"/>
                <a:gd name="T29" fmla="*/ 24 h 36"/>
                <a:gd name="T30" fmla="*/ 6 w 36"/>
                <a:gd name="T31" fmla="*/ 30 h 36"/>
                <a:gd name="T32" fmla="*/ 0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36"/>
                  </a:move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Freeform 283"/>
            <p:cNvSpPr>
              <a:spLocks/>
            </p:cNvSpPr>
            <p:nvPr/>
          </p:nvSpPr>
          <p:spPr bwMode="auto">
            <a:xfrm>
              <a:off x="5181" y="1181"/>
              <a:ext cx="12" cy="36"/>
            </a:xfrm>
            <a:custGeom>
              <a:avLst/>
              <a:gdLst>
                <a:gd name="T0" fmla="*/ 12 w 12"/>
                <a:gd name="T1" fmla="*/ 0 h 36"/>
                <a:gd name="T2" fmla="*/ 12 w 12"/>
                <a:gd name="T3" fmla="*/ 0 h 36"/>
                <a:gd name="T4" fmla="*/ 12 w 12"/>
                <a:gd name="T5" fmla="*/ 6 h 36"/>
                <a:gd name="T6" fmla="*/ 12 w 12"/>
                <a:gd name="T7" fmla="*/ 12 h 36"/>
                <a:gd name="T8" fmla="*/ 6 w 12"/>
                <a:gd name="T9" fmla="*/ 18 h 36"/>
                <a:gd name="T10" fmla="*/ 6 w 12"/>
                <a:gd name="T11" fmla="*/ 24 h 36"/>
                <a:gd name="T12" fmla="*/ 0 w 12"/>
                <a:gd name="T13" fmla="*/ 30 h 36"/>
                <a:gd name="T14" fmla="*/ 0 w 12"/>
                <a:gd name="T15" fmla="*/ 30 h 36"/>
                <a:gd name="T16" fmla="*/ 0 w 12"/>
                <a:gd name="T17" fmla="*/ 36 h 36"/>
                <a:gd name="T18" fmla="*/ 0 w 12"/>
                <a:gd name="T19" fmla="*/ 30 h 36"/>
                <a:gd name="T20" fmla="*/ 0 w 12"/>
                <a:gd name="T21" fmla="*/ 24 h 36"/>
                <a:gd name="T22" fmla="*/ 0 w 12"/>
                <a:gd name="T23" fmla="*/ 18 h 36"/>
                <a:gd name="T24" fmla="*/ 0 w 12"/>
                <a:gd name="T25" fmla="*/ 12 h 36"/>
                <a:gd name="T26" fmla="*/ 6 w 12"/>
                <a:gd name="T27" fmla="*/ 6 h 36"/>
                <a:gd name="T28" fmla="*/ 6 w 12"/>
                <a:gd name="T29" fmla="*/ 0 h 36"/>
                <a:gd name="T30" fmla="*/ 12 w 12"/>
                <a:gd name="T31" fmla="*/ 0 h 36"/>
                <a:gd name="T32" fmla="*/ 12 w 1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36"/>
                <a:gd name="T53" fmla="*/ 12 w 1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36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Freeform 284"/>
            <p:cNvSpPr>
              <a:spLocks/>
            </p:cNvSpPr>
            <p:nvPr/>
          </p:nvSpPr>
          <p:spPr bwMode="auto">
            <a:xfrm>
              <a:off x="5169" y="1164"/>
              <a:ext cx="12" cy="42"/>
            </a:xfrm>
            <a:custGeom>
              <a:avLst/>
              <a:gdLst>
                <a:gd name="T0" fmla="*/ 12 w 12"/>
                <a:gd name="T1" fmla="*/ 0 h 42"/>
                <a:gd name="T2" fmla="*/ 12 w 12"/>
                <a:gd name="T3" fmla="*/ 6 h 42"/>
                <a:gd name="T4" fmla="*/ 12 w 12"/>
                <a:gd name="T5" fmla="*/ 6 h 42"/>
                <a:gd name="T6" fmla="*/ 12 w 12"/>
                <a:gd name="T7" fmla="*/ 12 h 42"/>
                <a:gd name="T8" fmla="*/ 6 w 12"/>
                <a:gd name="T9" fmla="*/ 18 h 42"/>
                <a:gd name="T10" fmla="*/ 6 w 12"/>
                <a:gd name="T11" fmla="*/ 30 h 42"/>
                <a:gd name="T12" fmla="*/ 6 w 12"/>
                <a:gd name="T13" fmla="*/ 36 h 42"/>
                <a:gd name="T14" fmla="*/ 0 w 12"/>
                <a:gd name="T15" fmla="*/ 36 h 42"/>
                <a:gd name="T16" fmla="*/ 0 w 12"/>
                <a:gd name="T17" fmla="*/ 42 h 42"/>
                <a:gd name="T18" fmla="*/ 0 w 12"/>
                <a:gd name="T19" fmla="*/ 36 h 42"/>
                <a:gd name="T20" fmla="*/ 0 w 12"/>
                <a:gd name="T21" fmla="*/ 30 h 42"/>
                <a:gd name="T22" fmla="*/ 0 w 12"/>
                <a:gd name="T23" fmla="*/ 24 h 42"/>
                <a:gd name="T24" fmla="*/ 0 w 12"/>
                <a:gd name="T25" fmla="*/ 18 h 42"/>
                <a:gd name="T26" fmla="*/ 6 w 12"/>
                <a:gd name="T27" fmla="*/ 12 h 42"/>
                <a:gd name="T28" fmla="*/ 6 w 12"/>
                <a:gd name="T29" fmla="*/ 6 h 42"/>
                <a:gd name="T30" fmla="*/ 12 w 12"/>
                <a:gd name="T31" fmla="*/ 0 h 42"/>
                <a:gd name="T32" fmla="*/ 12 w 12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42"/>
                <a:gd name="T53" fmla="*/ 12 w 1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42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285"/>
            <p:cNvSpPr>
              <a:spLocks/>
            </p:cNvSpPr>
            <p:nvPr/>
          </p:nvSpPr>
          <p:spPr bwMode="auto">
            <a:xfrm>
              <a:off x="5197" y="1051"/>
              <a:ext cx="42" cy="198"/>
            </a:xfrm>
            <a:custGeom>
              <a:avLst/>
              <a:gdLst>
                <a:gd name="T0" fmla="*/ 36 w 42"/>
                <a:gd name="T1" fmla="*/ 192 h 198"/>
                <a:gd name="T2" fmla="*/ 36 w 42"/>
                <a:gd name="T3" fmla="*/ 192 h 198"/>
                <a:gd name="T4" fmla="*/ 42 w 42"/>
                <a:gd name="T5" fmla="*/ 198 h 198"/>
                <a:gd name="T6" fmla="*/ 42 w 42"/>
                <a:gd name="T7" fmla="*/ 198 h 198"/>
                <a:gd name="T8" fmla="*/ 42 w 42"/>
                <a:gd name="T9" fmla="*/ 198 h 198"/>
                <a:gd name="T10" fmla="*/ 30 w 42"/>
                <a:gd name="T11" fmla="*/ 168 h 198"/>
                <a:gd name="T12" fmla="*/ 18 w 42"/>
                <a:gd name="T13" fmla="*/ 138 h 198"/>
                <a:gd name="T14" fmla="*/ 12 w 42"/>
                <a:gd name="T15" fmla="*/ 114 h 198"/>
                <a:gd name="T16" fmla="*/ 12 w 42"/>
                <a:gd name="T17" fmla="*/ 84 h 198"/>
                <a:gd name="T18" fmla="*/ 6 w 42"/>
                <a:gd name="T19" fmla="*/ 60 h 198"/>
                <a:gd name="T20" fmla="*/ 6 w 42"/>
                <a:gd name="T21" fmla="*/ 36 h 198"/>
                <a:gd name="T22" fmla="*/ 6 w 42"/>
                <a:gd name="T23" fmla="*/ 18 h 198"/>
                <a:gd name="T24" fmla="*/ 12 w 42"/>
                <a:gd name="T25" fmla="*/ 0 h 198"/>
                <a:gd name="T26" fmla="*/ 6 w 42"/>
                <a:gd name="T27" fmla="*/ 12 h 198"/>
                <a:gd name="T28" fmla="*/ 6 w 42"/>
                <a:gd name="T29" fmla="*/ 36 h 198"/>
                <a:gd name="T30" fmla="*/ 0 w 42"/>
                <a:gd name="T31" fmla="*/ 60 h 198"/>
                <a:gd name="T32" fmla="*/ 6 w 42"/>
                <a:gd name="T33" fmla="*/ 90 h 198"/>
                <a:gd name="T34" fmla="*/ 6 w 42"/>
                <a:gd name="T35" fmla="*/ 120 h 198"/>
                <a:gd name="T36" fmla="*/ 12 w 42"/>
                <a:gd name="T37" fmla="*/ 150 h 198"/>
                <a:gd name="T38" fmla="*/ 24 w 42"/>
                <a:gd name="T39" fmla="*/ 174 h 198"/>
                <a:gd name="T40" fmla="*/ 36 w 42"/>
                <a:gd name="T41" fmla="*/ 192 h 19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98"/>
                <a:gd name="T65" fmla="*/ 42 w 42"/>
                <a:gd name="T66" fmla="*/ 198 h 19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98">
                  <a:moveTo>
                    <a:pt x="36" y="192"/>
                  </a:moveTo>
                  <a:lnTo>
                    <a:pt x="36" y="192"/>
                  </a:lnTo>
                  <a:lnTo>
                    <a:pt x="42" y="198"/>
                  </a:lnTo>
                  <a:lnTo>
                    <a:pt x="30" y="168"/>
                  </a:lnTo>
                  <a:lnTo>
                    <a:pt x="18" y="138"/>
                  </a:lnTo>
                  <a:lnTo>
                    <a:pt x="12" y="114"/>
                  </a:lnTo>
                  <a:lnTo>
                    <a:pt x="12" y="84"/>
                  </a:lnTo>
                  <a:lnTo>
                    <a:pt x="6" y="60"/>
                  </a:lnTo>
                  <a:lnTo>
                    <a:pt x="6" y="36"/>
                  </a:lnTo>
                  <a:lnTo>
                    <a:pt x="6" y="18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6" y="36"/>
                  </a:lnTo>
                  <a:lnTo>
                    <a:pt x="0" y="60"/>
                  </a:lnTo>
                  <a:lnTo>
                    <a:pt x="6" y="90"/>
                  </a:lnTo>
                  <a:lnTo>
                    <a:pt x="6" y="120"/>
                  </a:lnTo>
                  <a:lnTo>
                    <a:pt x="12" y="150"/>
                  </a:lnTo>
                  <a:lnTo>
                    <a:pt x="24" y="174"/>
                  </a:lnTo>
                  <a:lnTo>
                    <a:pt x="36" y="1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Freeform 286"/>
            <p:cNvSpPr>
              <a:spLocks/>
            </p:cNvSpPr>
            <p:nvPr/>
          </p:nvSpPr>
          <p:spPr bwMode="auto">
            <a:xfrm>
              <a:off x="5205" y="1062"/>
              <a:ext cx="30" cy="30"/>
            </a:xfrm>
            <a:custGeom>
              <a:avLst/>
              <a:gdLst>
                <a:gd name="T0" fmla="*/ 30 w 30"/>
                <a:gd name="T1" fmla="*/ 0 h 30"/>
                <a:gd name="T2" fmla="*/ 30 w 30"/>
                <a:gd name="T3" fmla="*/ 0 h 30"/>
                <a:gd name="T4" fmla="*/ 24 w 30"/>
                <a:gd name="T5" fmla="*/ 0 h 30"/>
                <a:gd name="T6" fmla="*/ 18 w 30"/>
                <a:gd name="T7" fmla="*/ 0 h 30"/>
                <a:gd name="T8" fmla="*/ 18 w 30"/>
                <a:gd name="T9" fmla="*/ 6 h 30"/>
                <a:gd name="T10" fmla="*/ 12 w 30"/>
                <a:gd name="T11" fmla="*/ 12 h 30"/>
                <a:gd name="T12" fmla="*/ 6 w 30"/>
                <a:gd name="T13" fmla="*/ 12 h 30"/>
                <a:gd name="T14" fmla="*/ 0 w 30"/>
                <a:gd name="T15" fmla="*/ 24 h 30"/>
                <a:gd name="T16" fmla="*/ 0 w 30"/>
                <a:gd name="T17" fmla="*/ 30 h 30"/>
                <a:gd name="T18" fmla="*/ 6 w 30"/>
                <a:gd name="T19" fmla="*/ 24 h 30"/>
                <a:gd name="T20" fmla="*/ 6 w 30"/>
                <a:gd name="T21" fmla="*/ 18 h 30"/>
                <a:gd name="T22" fmla="*/ 12 w 30"/>
                <a:gd name="T23" fmla="*/ 18 h 30"/>
                <a:gd name="T24" fmla="*/ 18 w 30"/>
                <a:gd name="T25" fmla="*/ 12 h 30"/>
                <a:gd name="T26" fmla="*/ 24 w 30"/>
                <a:gd name="T27" fmla="*/ 12 h 30"/>
                <a:gd name="T28" fmla="*/ 24 w 30"/>
                <a:gd name="T29" fmla="*/ 6 h 30"/>
                <a:gd name="T30" fmla="*/ 30 w 30"/>
                <a:gd name="T31" fmla="*/ 0 h 30"/>
                <a:gd name="T32" fmla="*/ 30 w 30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0"/>
                <a:gd name="T53" fmla="*/ 30 w 30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0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287"/>
            <p:cNvSpPr>
              <a:spLocks/>
            </p:cNvSpPr>
            <p:nvPr/>
          </p:nvSpPr>
          <p:spPr bwMode="auto">
            <a:xfrm>
              <a:off x="5203" y="1085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6 h 36"/>
                <a:gd name="T6" fmla="*/ 24 w 30"/>
                <a:gd name="T7" fmla="*/ 6 h 36"/>
                <a:gd name="T8" fmla="*/ 18 w 30"/>
                <a:gd name="T9" fmla="*/ 12 h 36"/>
                <a:gd name="T10" fmla="*/ 12 w 30"/>
                <a:gd name="T11" fmla="*/ 18 h 36"/>
                <a:gd name="T12" fmla="*/ 6 w 30"/>
                <a:gd name="T13" fmla="*/ 24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6 h 36"/>
                <a:gd name="T20" fmla="*/ 6 w 30"/>
                <a:gd name="T21" fmla="*/ 30 h 36"/>
                <a:gd name="T22" fmla="*/ 12 w 30"/>
                <a:gd name="T23" fmla="*/ 30 h 36"/>
                <a:gd name="T24" fmla="*/ 18 w 30"/>
                <a:gd name="T25" fmla="*/ 24 h 36"/>
                <a:gd name="T26" fmla="*/ 24 w 30"/>
                <a:gd name="T27" fmla="*/ 18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Freeform 288"/>
            <p:cNvSpPr>
              <a:spLocks/>
            </p:cNvSpPr>
            <p:nvPr/>
          </p:nvSpPr>
          <p:spPr bwMode="auto">
            <a:xfrm>
              <a:off x="5204" y="1110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30 h 30"/>
                <a:gd name="T22" fmla="*/ 12 w 36"/>
                <a:gd name="T23" fmla="*/ 24 h 30"/>
                <a:gd name="T24" fmla="*/ 24 w 36"/>
                <a:gd name="T25" fmla="*/ 18 h 30"/>
                <a:gd name="T26" fmla="*/ 30 w 36"/>
                <a:gd name="T27" fmla="*/ 12 h 30"/>
                <a:gd name="T28" fmla="*/ 36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24" y="18"/>
                  </a:lnTo>
                  <a:lnTo>
                    <a:pt x="30" y="12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Freeform 289"/>
            <p:cNvSpPr>
              <a:spLocks/>
            </p:cNvSpPr>
            <p:nvPr/>
          </p:nvSpPr>
          <p:spPr bwMode="auto">
            <a:xfrm>
              <a:off x="5209" y="1147"/>
              <a:ext cx="36" cy="30"/>
            </a:xfrm>
            <a:custGeom>
              <a:avLst/>
              <a:gdLst>
                <a:gd name="T0" fmla="*/ 36 w 36"/>
                <a:gd name="T1" fmla="*/ 6 h 30"/>
                <a:gd name="T2" fmla="*/ 30 w 36"/>
                <a:gd name="T3" fmla="*/ 0 h 30"/>
                <a:gd name="T4" fmla="*/ 24 w 36"/>
                <a:gd name="T5" fmla="*/ 6 h 30"/>
                <a:gd name="T6" fmla="*/ 24 w 36"/>
                <a:gd name="T7" fmla="*/ 6 h 30"/>
                <a:gd name="T8" fmla="*/ 18 w 36"/>
                <a:gd name="T9" fmla="*/ 12 h 30"/>
                <a:gd name="T10" fmla="*/ 6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0 w 36"/>
                <a:gd name="T19" fmla="*/ 30 h 30"/>
                <a:gd name="T20" fmla="*/ 6 w 36"/>
                <a:gd name="T21" fmla="*/ 24 h 30"/>
                <a:gd name="T22" fmla="*/ 12 w 36"/>
                <a:gd name="T23" fmla="*/ 24 h 30"/>
                <a:gd name="T24" fmla="*/ 18 w 36"/>
                <a:gd name="T25" fmla="*/ 18 h 30"/>
                <a:gd name="T26" fmla="*/ 24 w 36"/>
                <a:gd name="T27" fmla="*/ 12 h 30"/>
                <a:gd name="T28" fmla="*/ 30 w 36"/>
                <a:gd name="T29" fmla="*/ 12 h 30"/>
                <a:gd name="T30" fmla="*/ 30 w 36"/>
                <a:gd name="T31" fmla="*/ 6 h 30"/>
                <a:gd name="T32" fmla="*/ 36 w 36"/>
                <a:gd name="T33" fmla="*/ 6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6"/>
                  </a:move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Freeform 290"/>
            <p:cNvSpPr>
              <a:spLocks/>
            </p:cNvSpPr>
            <p:nvPr/>
          </p:nvSpPr>
          <p:spPr bwMode="auto">
            <a:xfrm>
              <a:off x="5210" y="1169"/>
              <a:ext cx="36" cy="18"/>
            </a:xfrm>
            <a:custGeom>
              <a:avLst/>
              <a:gdLst>
                <a:gd name="T0" fmla="*/ 36 w 36"/>
                <a:gd name="T1" fmla="*/ 0 h 18"/>
                <a:gd name="T2" fmla="*/ 30 w 36"/>
                <a:gd name="T3" fmla="*/ 0 h 18"/>
                <a:gd name="T4" fmla="*/ 30 w 36"/>
                <a:gd name="T5" fmla="*/ 0 h 18"/>
                <a:gd name="T6" fmla="*/ 24 w 36"/>
                <a:gd name="T7" fmla="*/ 0 h 18"/>
                <a:gd name="T8" fmla="*/ 18 w 36"/>
                <a:gd name="T9" fmla="*/ 0 h 18"/>
                <a:gd name="T10" fmla="*/ 12 w 36"/>
                <a:gd name="T11" fmla="*/ 6 h 18"/>
                <a:gd name="T12" fmla="*/ 6 w 36"/>
                <a:gd name="T13" fmla="*/ 6 h 18"/>
                <a:gd name="T14" fmla="*/ 6 w 36"/>
                <a:gd name="T15" fmla="*/ 12 h 18"/>
                <a:gd name="T16" fmla="*/ 0 w 36"/>
                <a:gd name="T17" fmla="*/ 18 h 18"/>
                <a:gd name="T18" fmla="*/ 6 w 36"/>
                <a:gd name="T19" fmla="*/ 18 h 18"/>
                <a:gd name="T20" fmla="*/ 12 w 36"/>
                <a:gd name="T21" fmla="*/ 18 h 18"/>
                <a:gd name="T22" fmla="*/ 18 w 36"/>
                <a:gd name="T23" fmla="*/ 12 h 18"/>
                <a:gd name="T24" fmla="*/ 18 w 36"/>
                <a:gd name="T25" fmla="*/ 12 h 18"/>
                <a:gd name="T26" fmla="*/ 24 w 36"/>
                <a:gd name="T27" fmla="*/ 12 h 18"/>
                <a:gd name="T28" fmla="*/ 30 w 36"/>
                <a:gd name="T29" fmla="*/ 6 h 18"/>
                <a:gd name="T30" fmla="*/ 36 w 36"/>
                <a:gd name="T31" fmla="*/ 6 h 18"/>
                <a:gd name="T32" fmla="*/ 36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Freeform 291"/>
            <p:cNvSpPr>
              <a:spLocks/>
            </p:cNvSpPr>
            <p:nvPr/>
          </p:nvSpPr>
          <p:spPr bwMode="auto">
            <a:xfrm>
              <a:off x="5223" y="1206"/>
              <a:ext cx="24" cy="12"/>
            </a:xfrm>
            <a:custGeom>
              <a:avLst/>
              <a:gdLst>
                <a:gd name="T0" fmla="*/ 24 w 24"/>
                <a:gd name="T1" fmla="*/ 0 h 12"/>
                <a:gd name="T2" fmla="*/ 24 w 24"/>
                <a:gd name="T3" fmla="*/ 0 h 12"/>
                <a:gd name="T4" fmla="*/ 24 w 24"/>
                <a:gd name="T5" fmla="*/ 0 h 12"/>
                <a:gd name="T6" fmla="*/ 18 w 24"/>
                <a:gd name="T7" fmla="*/ 0 h 12"/>
                <a:gd name="T8" fmla="*/ 12 w 24"/>
                <a:gd name="T9" fmla="*/ 0 h 12"/>
                <a:gd name="T10" fmla="*/ 6 w 24"/>
                <a:gd name="T11" fmla="*/ 6 h 12"/>
                <a:gd name="T12" fmla="*/ 6 w 24"/>
                <a:gd name="T13" fmla="*/ 6 h 12"/>
                <a:gd name="T14" fmla="*/ 0 w 24"/>
                <a:gd name="T15" fmla="*/ 12 h 12"/>
                <a:gd name="T16" fmla="*/ 0 w 24"/>
                <a:gd name="T17" fmla="*/ 12 h 12"/>
                <a:gd name="T18" fmla="*/ 6 w 24"/>
                <a:gd name="T19" fmla="*/ 12 h 12"/>
                <a:gd name="T20" fmla="*/ 6 w 24"/>
                <a:gd name="T21" fmla="*/ 12 h 12"/>
                <a:gd name="T22" fmla="*/ 12 w 24"/>
                <a:gd name="T23" fmla="*/ 12 h 12"/>
                <a:gd name="T24" fmla="*/ 18 w 24"/>
                <a:gd name="T25" fmla="*/ 6 h 12"/>
                <a:gd name="T26" fmla="*/ 18 w 24"/>
                <a:gd name="T27" fmla="*/ 6 h 12"/>
                <a:gd name="T28" fmla="*/ 24 w 24"/>
                <a:gd name="T29" fmla="*/ 6 h 12"/>
                <a:gd name="T30" fmla="*/ 24 w 24"/>
                <a:gd name="T31" fmla="*/ 0 h 12"/>
                <a:gd name="T32" fmla="*/ 24 w 24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Freeform 292"/>
            <p:cNvSpPr>
              <a:spLocks/>
            </p:cNvSpPr>
            <p:nvPr/>
          </p:nvSpPr>
          <p:spPr bwMode="auto">
            <a:xfrm>
              <a:off x="5227" y="1225"/>
              <a:ext cx="18" cy="12"/>
            </a:xfrm>
            <a:custGeom>
              <a:avLst/>
              <a:gdLst>
                <a:gd name="T0" fmla="*/ 18 w 18"/>
                <a:gd name="T1" fmla="*/ 0 h 12"/>
                <a:gd name="T2" fmla="*/ 12 w 18"/>
                <a:gd name="T3" fmla="*/ 0 h 12"/>
                <a:gd name="T4" fmla="*/ 12 w 18"/>
                <a:gd name="T5" fmla="*/ 0 h 12"/>
                <a:gd name="T6" fmla="*/ 12 w 18"/>
                <a:gd name="T7" fmla="*/ 0 h 12"/>
                <a:gd name="T8" fmla="*/ 6 w 18"/>
                <a:gd name="T9" fmla="*/ 0 h 12"/>
                <a:gd name="T10" fmla="*/ 6 w 18"/>
                <a:gd name="T11" fmla="*/ 0 h 12"/>
                <a:gd name="T12" fmla="*/ 0 w 18"/>
                <a:gd name="T13" fmla="*/ 6 h 12"/>
                <a:gd name="T14" fmla="*/ 0 w 18"/>
                <a:gd name="T15" fmla="*/ 6 h 12"/>
                <a:gd name="T16" fmla="*/ 0 w 18"/>
                <a:gd name="T17" fmla="*/ 12 h 12"/>
                <a:gd name="T18" fmla="*/ 0 w 18"/>
                <a:gd name="T19" fmla="*/ 6 h 12"/>
                <a:gd name="T20" fmla="*/ 6 w 18"/>
                <a:gd name="T21" fmla="*/ 6 h 12"/>
                <a:gd name="T22" fmla="*/ 6 w 18"/>
                <a:gd name="T23" fmla="*/ 6 h 12"/>
                <a:gd name="T24" fmla="*/ 12 w 18"/>
                <a:gd name="T25" fmla="*/ 6 h 12"/>
                <a:gd name="T26" fmla="*/ 12 w 18"/>
                <a:gd name="T27" fmla="*/ 0 h 12"/>
                <a:gd name="T28" fmla="*/ 18 w 18"/>
                <a:gd name="T29" fmla="*/ 0 h 12"/>
                <a:gd name="T30" fmla="*/ 18 w 18"/>
                <a:gd name="T31" fmla="*/ 0 h 12"/>
                <a:gd name="T32" fmla="*/ 18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0"/>
                  </a:move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293"/>
            <p:cNvSpPr>
              <a:spLocks/>
            </p:cNvSpPr>
            <p:nvPr/>
          </p:nvSpPr>
          <p:spPr bwMode="auto">
            <a:xfrm>
              <a:off x="5205" y="1074"/>
              <a:ext cx="30" cy="36"/>
            </a:xfrm>
            <a:custGeom>
              <a:avLst/>
              <a:gdLst>
                <a:gd name="T0" fmla="*/ 30 w 30"/>
                <a:gd name="T1" fmla="*/ 6 h 36"/>
                <a:gd name="T2" fmla="*/ 30 w 30"/>
                <a:gd name="T3" fmla="*/ 0 h 36"/>
                <a:gd name="T4" fmla="*/ 24 w 30"/>
                <a:gd name="T5" fmla="*/ 0 h 36"/>
                <a:gd name="T6" fmla="*/ 18 w 30"/>
                <a:gd name="T7" fmla="*/ 6 h 36"/>
                <a:gd name="T8" fmla="*/ 18 w 30"/>
                <a:gd name="T9" fmla="*/ 12 h 36"/>
                <a:gd name="T10" fmla="*/ 12 w 30"/>
                <a:gd name="T11" fmla="*/ 12 h 36"/>
                <a:gd name="T12" fmla="*/ 6 w 30"/>
                <a:gd name="T13" fmla="*/ 18 h 36"/>
                <a:gd name="T14" fmla="*/ 0 w 30"/>
                <a:gd name="T15" fmla="*/ 30 h 36"/>
                <a:gd name="T16" fmla="*/ 0 w 30"/>
                <a:gd name="T17" fmla="*/ 36 h 36"/>
                <a:gd name="T18" fmla="*/ 0 w 30"/>
                <a:gd name="T19" fmla="*/ 30 h 36"/>
                <a:gd name="T20" fmla="*/ 6 w 30"/>
                <a:gd name="T21" fmla="*/ 30 h 36"/>
                <a:gd name="T22" fmla="*/ 12 w 30"/>
                <a:gd name="T23" fmla="*/ 24 h 36"/>
                <a:gd name="T24" fmla="*/ 18 w 30"/>
                <a:gd name="T25" fmla="*/ 18 h 36"/>
                <a:gd name="T26" fmla="*/ 24 w 30"/>
                <a:gd name="T27" fmla="*/ 12 h 36"/>
                <a:gd name="T28" fmla="*/ 30 w 30"/>
                <a:gd name="T29" fmla="*/ 12 h 36"/>
                <a:gd name="T30" fmla="*/ 30 w 30"/>
                <a:gd name="T31" fmla="*/ 6 h 36"/>
                <a:gd name="T32" fmla="*/ 30 w 30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30" y="6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Freeform 294"/>
            <p:cNvSpPr>
              <a:spLocks/>
            </p:cNvSpPr>
            <p:nvPr/>
          </p:nvSpPr>
          <p:spPr bwMode="auto">
            <a:xfrm>
              <a:off x="5205" y="1049"/>
              <a:ext cx="24" cy="24"/>
            </a:xfrm>
            <a:custGeom>
              <a:avLst/>
              <a:gdLst>
                <a:gd name="T0" fmla="*/ 24 w 24"/>
                <a:gd name="T1" fmla="*/ 0 h 24"/>
                <a:gd name="T2" fmla="*/ 24 w 24"/>
                <a:gd name="T3" fmla="*/ 0 h 24"/>
                <a:gd name="T4" fmla="*/ 24 w 24"/>
                <a:gd name="T5" fmla="*/ 0 h 24"/>
                <a:gd name="T6" fmla="*/ 18 w 24"/>
                <a:gd name="T7" fmla="*/ 0 h 24"/>
                <a:gd name="T8" fmla="*/ 12 w 24"/>
                <a:gd name="T9" fmla="*/ 0 h 24"/>
                <a:gd name="T10" fmla="*/ 12 w 24"/>
                <a:gd name="T11" fmla="*/ 6 h 24"/>
                <a:gd name="T12" fmla="*/ 6 w 24"/>
                <a:gd name="T13" fmla="*/ 12 h 24"/>
                <a:gd name="T14" fmla="*/ 0 w 24"/>
                <a:gd name="T15" fmla="*/ 18 h 24"/>
                <a:gd name="T16" fmla="*/ 0 w 24"/>
                <a:gd name="T17" fmla="*/ 24 h 24"/>
                <a:gd name="T18" fmla="*/ 6 w 24"/>
                <a:gd name="T19" fmla="*/ 18 h 24"/>
                <a:gd name="T20" fmla="*/ 6 w 24"/>
                <a:gd name="T21" fmla="*/ 18 h 24"/>
                <a:gd name="T22" fmla="*/ 12 w 24"/>
                <a:gd name="T23" fmla="*/ 12 h 24"/>
                <a:gd name="T24" fmla="*/ 18 w 24"/>
                <a:gd name="T25" fmla="*/ 12 h 24"/>
                <a:gd name="T26" fmla="*/ 18 w 24"/>
                <a:gd name="T27" fmla="*/ 6 h 24"/>
                <a:gd name="T28" fmla="*/ 24 w 24"/>
                <a:gd name="T29" fmla="*/ 6 h 24"/>
                <a:gd name="T30" fmla="*/ 24 w 24"/>
                <a:gd name="T31" fmla="*/ 0 h 24"/>
                <a:gd name="T32" fmla="*/ 24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Freeform 295"/>
            <p:cNvSpPr>
              <a:spLocks/>
            </p:cNvSpPr>
            <p:nvPr/>
          </p:nvSpPr>
          <p:spPr bwMode="auto">
            <a:xfrm>
              <a:off x="5203" y="1135"/>
              <a:ext cx="36" cy="30"/>
            </a:xfrm>
            <a:custGeom>
              <a:avLst/>
              <a:gdLst>
                <a:gd name="T0" fmla="*/ 36 w 36"/>
                <a:gd name="T1" fmla="*/ 0 h 30"/>
                <a:gd name="T2" fmla="*/ 36 w 36"/>
                <a:gd name="T3" fmla="*/ 0 h 30"/>
                <a:gd name="T4" fmla="*/ 30 w 36"/>
                <a:gd name="T5" fmla="*/ 0 h 30"/>
                <a:gd name="T6" fmla="*/ 24 w 36"/>
                <a:gd name="T7" fmla="*/ 6 h 30"/>
                <a:gd name="T8" fmla="*/ 18 w 36"/>
                <a:gd name="T9" fmla="*/ 6 h 30"/>
                <a:gd name="T10" fmla="*/ 12 w 36"/>
                <a:gd name="T11" fmla="*/ 12 h 30"/>
                <a:gd name="T12" fmla="*/ 6 w 36"/>
                <a:gd name="T13" fmla="*/ 18 h 30"/>
                <a:gd name="T14" fmla="*/ 0 w 36"/>
                <a:gd name="T15" fmla="*/ 24 h 30"/>
                <a:gd name="T16" fmla="*/ 0 w 36"/>
                <a:gd name="T17" fmla="*/ 30 h 30"/>
                <a:gd name="T18" fmla="*/ 6 w 36"/>
                <a:gd name="T19" fmla="*/ 24 h 30"/>
                <a:gd name="T20" fmla="*/ 6 w 36"/>
                <a:gd name="T21" fmla="*/ 24 h 30"/>
                <a:gd name="T22" fmla="*/ 12 w 36"/>
                <a:gd name="T23" fmla="*/ 18 h 30"/>
                <a:gd name="T24" fmla="*/ 24 w 36"/>
                <a:gd name="T25" fmla="*/ 18 h 30"/>
                <a:gd name="T26" fmla="*/ 24 w 36"/>
                <a:gd name="T27" fmla="*/ 12 h 30"/>
                <a:gd name="T28" fmla="*/ 30 w 36"/>
                <a:gd name="T29" fmla="*/ 6 h 30"/>
                <a:gd name="T30" fmla="*/ 36 w 36"/>
                <a:gd name="T31" fmla="*/ 6 h 30"/>
                <a:gd name="T32" fmla="*/ 36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36" y="0"/>
                  </a:move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Freeform 296"/>
            <p:cNvSpPr>
              <a:spLocks/>
            </p:cNvSpPr>
            <p:nvPr/>
          </p:nvSpPr>
          <p:spPr bwMode="auto">
            <a:xfrm>
              <a:off x="5215" y="1187"/>
              <a:ext cx="30" cy="18"/>
            </a:xfrm>
            <a:custGeom>
              <a:avLst/>
              <a:gdLst>
                <a:gd name="T0" fmla="*/ 30 w 30"/>
                <a:gd name="T1" fmla="*/ 0 h 18"/>
                <a:gd name="T2" fmla="*/ 30 w 30"/>
                <a:gd name="T3" fmla="*/ 0 h 18"/>
                <a:gd name="T4" fmla="*/ 24 w 30"/>
                <a:gd name="T5" fmla="*/ 0 h 18"/>
                <a:gd name="T6" fmla="*/ 18 w 30"/>
                <a:gd name="T7" fmla="*/ 0 h 18"/>
                <a:gd name="T8" fmla="*/ 12 w 30"/>
                <a:gd name="T9" fmla="*/ 0 h 18"/>
                <a:gd name="T10" fmla="*/ 12 w 30"/>
                <a:gd name="T11" fmla="*/ 6 h 18"/>
                <a:gd name="T12" fmla="*/ 6 w 30"/>
                <a:gd name="T13" fmla="*/ 12 h 18"/>
                <a:gd name="T14" fmla="*/ 0 w 30"/>
                <a:gd name="T15" fmla="*/ 12 h 18"/>
                <a:gd name="T16" fmla="*/ 0 w 30"/>
                <a:gd name="T17" fmla="*/ 18 h 18"/>
                <a:gd name="T18" fmla="*/ 0 w 30"/>
                <a:gd name="T19" fmla="*/ 18 h 18"/>
                <a:gd name="T20" fmla="*/ 6 w 30"/>
                <a:gd name="T21" fmla="*/ 12 h 18"/>
                <a:gd name="T22" fmla="*/ 12 w 30"/>
                <a:gd name="T23" fmla="*/ 12 h 18"/>
                <a:gd name="T24" fmla="*/ 18 w 30"/>
                <a:gd name="T25" fmla="*/ 12 h 18"/>
                <a:gd name="T26" fmla="*/ 24 w 30"/>
                <a:gd name="T27" fmla="*/ 6 h 18"/>
                <a:gd name="T28" fmla="*/ 24 w 30"/>
                <a:gd name="T29" fmla="*/ 6 h 18"/>
                <a:gd name="T30" fmla="*/ 30 w 30"/>
                <a:gd name="T31" fmla="*/ 0 h 18"/>
                <a:gd name="T32" fmla="*/ 3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30" y="0"/>
                  </a:moveTo>
                  <a:lnTo>
                    <a:pt x="30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Freeform 297"/>
            <p:cNvSpPr>
              <a:spLocks/>
            </p:cNvSpPr>
            <p:nvPr/>
          </p:nvSpPr>
          <p:spPr bwMode="auto">
            <a:xfrm>
              <a:off x="5205" y="1032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18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298"/>
            <p:cNvSpPr>
              <a:spLocks/>
            </p:cNvSpPr>
            <p:nvPr/>
          </p:nvSpPr>
          <p:spPr bwMode="auto">
            <a:xfrm>
              <a:off x="5168" y="104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8 h 42"/>
                <a:gd name="T10" fmla="*/ 12 w 36"/>
                <a:gd name="T11" fmla="*/ 12 h 42"/>
                <a:gd name="T12" fmla="*/ 12 w 36"/>
                <a:gd name="T13" fmla="*/ 6 h 42"/>
                <a:gd name="T14" fmla="*/ 6 w 36"/>
                <a:gd name="T15" fmla="*/ 0 h 42"/>
                <a:gd name="T16" fmla="*/ 6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42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299"/>
            <p:cNvSpPr>
              <a:spLocks/>
            </p:cNvSpPr>
            <p:nvPr/>
          </p:nvSpPr>
          <p:spPr bwMode="auto">
            <a:xfrm>
              <a:off x="5169" y="1069"/>
              <a:ext cx="36" cy="42"/>
            </a:xfrm>
            <a:custGeom>
              <a:avLst/>
              <a:gdLst>
                <a:gd name="T0" fmla="*/ 36 w 36"/>
                <a:gd name="T1" fmla="*/ 42 h 42"/>
                <a:gd name="T2" fmla="*/ 30 w 36"/>
                <a:gd name="T3" fmla="*/ 36 h 42"/>
                <a:gd name="T4" fmla="*/ 30 w 36"/>
                <a:gd name="T5" fmla="*/ 30 h 42"/>
                <a:gd name="T6" fmla="*/ 24 w 36"/>
                <a:gd name="T7" fmla="*/ 24 h 42"/>
                <a:gd name="T8" fmla="*/ 18 w 36"/>
                <a:gd name="T9" fmla="*/ 12 h 42"/>
                <a:gd name="T10" fmla="*/ 12 w 36"/>
                <a:gd name="T11" fmla="*/ 6 h 42"/>
                <a:gd name="T12" fmla="*/ 6 w 36"/>
                <a:gd name="T13" fmla="*/ 6 h 42"/>
                <a:gd name="T14" fmla="*/ 6 w 36"/>
                <a:gd name="T15" fmla="*/ 0 h 42"/>
                <a:gd name="T16" fmla="*/ 0 w 36"/>
                <a:gd name="T17" fmla="*/ 0 h 42"/>
                <a:gd name="T18" fmla="*/ 0 w 36"/>
                <a:gd name="T19" fmla="*/ 6 h 42"/>
                <a:gd name="T20" fmla="*/ 6 w 36"/>
                <a:gd name="T21" fmla="*/ 12 h 42"/>
                <a:gd name="T22" fmla="*/ 12 w 36"/>
                <a:gd name="T23" fmla="*/ 18 h 42"/>
                <a:gd name="T24" fmla="*/ 18 w 36"/>
                <a:gd name="T25" fmla="*/ 24 h 42"/>
                <a:gd name="T26" fmla="*/ 24 w 36"/>
                <a:gd name="T27" fmla="*/ 30 h 42"/>
                <a:gd name="T28" fmla="*/ 30 w 36"/>
                <a:gd name="T29" fmla="*/ 36 h 42"/>
                <a:gd name="T30" fmla="*/ 30 w 36"/>
                <a:gd name="T31" fmla="*/ 36 h 42"/>
                <a:gd name="T32" fmla="*/ 36 w 36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2"/>
                <a:gd name="T53" fmla="*/ 36 w 3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2">
                  <a:moveTo>
                    <a:pt x="36" y="42"/>
                  </a:moveTo>
                  <a:lnTo>
                    <a:pt x="30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300"/>
            <p:cNvSpPr>
              <a:spLocks/>
            </p:cNvSpPr>
            <p:nvPr/>
          </p:nvSpPr>
          <p:spPr bwMode="auto">
            <a:xfrm>
              <a:off x="5167" y="1093"/>
              <a:ext cx="36" cy="36"/>
            </a:xfrm>
            <a:custGeom>
              <a:avLst/>
              <a:gdLst>
                <a:gd name="T0" fmla="*/ 36 w 36"/>
                <a:gd name="T1" fmla="*/ 36 h 36"/>
                <a:gd name="T2" fmla="*/ 30 w 36"/>
                <a:gd name="T3" fmla="*/ 30 h 36"/>
                <a:gd name="T4" fmla="*/ 30 w 36"/>
                <a:gd name="T5" fmla="*/ 24 h 36"/>
                <a:gd name="T6" fmla="*/ 24 w 36"/>
                <a:gd name="T7" fmla="*/ 12 h 36"/>
                <a:gd name="T8" fmla="*/ 18 w 36"/>
                <a:gd name="T9" fmla="*/ 12 h 36"/>
                <a:gd name="T10" fmla="*/ 12 w 36"/>
                <a:gd name="T11" fmla="*/ 6 h 36"/>
                <a:gd name="T12" fmla="*/ 6 w 36"/>
                <a:gd name="T13" fmla="*/ 0 h 36"/>
                <a:gd name="T14" fmla="*/ 0 w 36"/>
                <a:gd name="T15" fmla="*/ 0 h 36"/>
                <a:gd name="T16" fmla="*/ 0 w 36"/>
                <a:gd name="T17" fmla="*/ 0 h 36"/>
                <a:gd name="T18" fmla="*/ 0 w 36"/>
                <a:gd name="T19" fmla="*/ 0 h 36"/>
                <a:gd name="T20" fmla="*/ 6 w 36"/>
                <a:gd name="T21" fmla="*/ 6 h 36"/>
                <a:gd name="T22" fmla="*/ 6 w 36"/>
                <a:gd name="T23" fmla="*/ 12 h 36"/>
                <a:gd name="T24" fmla="*/ 18 w 36"/>
                <a:gd name="T25" fmla="*/ 18 h 36"/>
                <a:gd name="T26" fmla="*/ 24 w 36"/>
                <a:gd name="T27" fmla="*/ 18 h 36"/>
                <a:gd name="T28" fmla="*/ 30 w 36"/>
                <a:gd name="T29" fmla="*/ 24 h 36"/>
                <a:gd name="T30" fmla="*/ 30 w 36"/>
                <a:gd name="T31" fmla="*/ 30 h 36"/>
                <a:gd name="T32" fmla="*/ 36 w 36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36" y="36"/>
                  </a:moveTo>
                  <a:lnTo>
                    <a:pt x="30" y="30"/>
                  </a:lnTo>
                  <a:lnTo>
                    <a:pt x="30" y="24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301"/>
            <p:cNvSpPr>
              <a:spLocks/>
            </p:cNvSpPr>
            <p:nvPr/>
          </p:nvSpPr>
          <p:spPr bwMode="auto">
            <a:xfrm>
              <a:off x="5175" y="1115"/>
              <a:ext cx="30" cy="24"/>
            </a:xfrm>
            <a:custGeom>
              <a:avLst/>
              <a:gdLst>
                <a:gd name="T0" fmla="*/ 30 w 30"/>
                <a:gd name="T1" fmla="*/ 24 h 24"/>
                <a:gd name="T2" fmla="*/ 30 w 30"/>
                <a:gd name="T3" fmla="*/ 24 h 24"/>
                <a:gd name="T4" fmla="*/ 24 w 30"/>
                <a:gd name="T5" fmla="*/ 18 h 24"/>
                <a:gd name="T6" fmla="*/ 18 w 30"/>
                <a:gd name="T7" fmla="*/ 12 h 24"/>
                <a:gd name="T8" fmla="*/ 12 w 30"/>
                <a:gd name="T9" fmla="*/ 6 h 24"/>
                <a:gd name="T10" fmla="*/ 6 w 30"/>
                <a:gd name="T11" fmla="*/ 0 h 24"/>
                <a:gd name="T12" fmla="*/ 0 w 30"/>
                <a:gd name="T13" fmla="*/ 0 h 24"/>
                <a:gd name="T14" fmla="*/ 0 w 30"/>
                <a:gd name="T15" fmla="*/ 0 h 24"/>
                <a:gd name="T16" fmla="*/ 0 w 30"/>
                <a:gd name="T17" fmla="*/ 0 h 24"/>
                <a:gd name="T18" fmla="*/ 0 w 30"/>
                <a:gd name="T19" fmla="*/ 6 h 24"/>
                <a:gd name="T20" fmla="*/ 0 w 30"/>
                <a:gd name="T21" fmla="*/ 6 h 24"/>
                <a:gd name="T22" fmla="*/ 6 w 30"/>
                <a:gd name="T23" fmla="*/ 12 h 24"/>
                <a:gd name="T24" fmla="*/ 12 w 30"/>
                <a:gd name="T25" fmla="*/ 12 h 24"/>
                <a:gd name="T26" fmla="*/ 18 w 30"/>
                <a:gd name="T27" fmla="*/ 18 h 24"/>
                <a:gd name="T28" fmla="*/ 24 w 30"/>
                <a:gd name="T29" fmla="*/ 18 h 24"/>
                <a:gd name="T30" fmla="*/ 30 w 30"/>
                <a:gd name="T31" fmla="*/ 24 h 24"/>
                <a:gd name="T32" fmla="*/ 3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30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302"/>
            <p:cNvSpPr>
              <a:spLocks/>
            </p:cNvSpPr>
            <p:nvPr/>
          </p:nvSpPr>
          <p:spPr bwMode="auto">
            <a:xfrm>
              <a:off x="5173" y="1133"/>
              <a:ext cx="36" cy="24"/>
            </a:xfrm>
            <a:custGeom>
              <a:avLst/>
              <a:gdLst>
                <a:gd name="T0" fmla="*/ 36 w 36"/>
                <a:gd name="T1" fmla="*/ 24 h 24"/>
                <a:gd name="T2" fmla="*/ 30 w 36"/>
                <a:gd name="T3" fmla="*/ 24 h 24"/>
                <a:gd name="T4" fmla="*/ 24 w 36"/>
                <a:gd name="T5" fmla="*/ 18 h 24"/>
                <a:gd name="T6" fmla="*/ 18 w 36"/>
                <a:gd name="T7" fmla="*/ 12 h 24"/>
                <a:gd name="T8" fmla="*/ 12 w 36"/>
                <a:gd name="T9" fmla="*/ 12 h 24"/>
                <a:gd name="T10" fmla="*/ 6 w 36"/>
                <a:gd name="T11" fmla="*/ 6 h 24"/>
                <a:gd name="T12" fmla="*/ 6 w 36"/>
                <a:gd name="T13" fmla="*/ 6 h 24"/>
                <a:gd name="T14" fmla="*/ 0 w 36"/>
                <a:gd name="T15" fmla="*/ 0 h 24"/>
                <a:gd name="T16" fmla="*/ 0 w 36"/>
                <a:gd name="T17" fmla="*/ 6 h 24"/>
                <a:gd name="T18" fmla="*/ 0 w 36"/>
                <a:gd name="T19" fmla="*/ 6 h 24"/>
                <a:gd name="T20" fmla="*/ 6 w 36"/>
                <a:gd name="T21" fmla="*/ 12 h 24"/>
                <a:gd name="T22" fmla="*/ 12 w 36"/>
                <a:gd name="T23" fmla="*/ 18 h 24"/>
                <a:gd name="T24" fmla="*/ 18 w 36"/>
                <a:gd name="T25" fmla="*/ 18 h 24"/>
                <a:gd name="T26" fmla="*/ 24 w 36"/>
                <a:gd name="T27" fmla="*/ 24 h 24"/>
                <a:gd name="T28" fmla="*/ 24 w 36"/>
                <a:gd name="T29" fmla="*/ 24 h 24"/>
                <a:gd name="T30" fmla="*/ 30 w 36"/>
                <a:gd name="T31" fmla="*/ 24 h 24"/>
                <a:gd name="T32" fmla="*/ 36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36" y="24"/>
                  </a:move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303"/>
            <p:cNvSpPr>
              <a:spLocks/>
            </p:cNvSpPr>
            <p:nvPr/>
          </p:nvSpPr>
          <p:spPr bwMode="auto">
            <a:xfrm>
              <a:off x="5180" y="1163"/>
              <a:ext cx="30" cy="12"/>
            </a:xfrm>
            <a:custGeom>
              <a:avLst/>
              <a:gdLst>
                <a:gd name="T0" fmla="*/ 30 w 30"/>
                <a:gd name="T1" fmla="*/ 12 h 12"/>
                <a:gd name="T2" fmla="*/ 24 w 30"/>
                <a:gd name="T3" fmla="*/ 12 h 12"/>
                <a:gd name="T4" fmla="*/ 24 w 30"/>
                <a:gd name="T5" fmla="*/ 6 h 12"/>
                <a:gd name="T6" fmla="*/ 18 w 30"/>
                <a:gd name="T7" fmla="*/ 6 h 12"/>
                <a:gd name="T8" fmla="*/ 12 w 30"/>
                <a:gd name="T9" fmla="*/ 6 h 12"/>
                <a:gd name="T10" fmla="*/ 6 w 30"/>
                <a:gd name="T11" fmla="*/ 0 h 12"/>
                <a:gd name="T12" fmla="*/ 6 w 30"/>
                <a:gd name="T13" fmla="*/ 0 h 12"/>
                <a:gd name="T14" fmla="*/ 0 w 30"/>
                <a:gd name="T15" fmla="*/ 0 h 12"/>
                <a:gd name="T16" fmla="*/ 0 w 30"/>
                <a:gd name="T17" fmla="*/ 6 h 12"/>
                <a:gd name="T18" fmla="*/ 0 w 30"/>
                <a:gd name="T19" fmla="*/ 6 h 12"/>
                <a:gd name="T20" fmla="*/ 6 w 30"/>
                <a:gd name="T21" fmla="*/ 12 h 12"/>
                <a:gd name="T22" fmla="*/ 6 w 30"/>
                <a:gd name="T23" fmla="*/ 12 h 12"/>
                <a:gd name="T24" fmla="*/ 12 w 30"/>
                <a:gd name="T25" fmla="*/ 12 h 12"/>
                <a:gd name="T26" fmla="*/ 18 w 30"/>
                <a:gd name="T27" fmla="*/ 12 h 12"/>
                <a:gd name="T28" fmla="*/ 24 w 30"/>
                <a:gd name="T29" fmla="*/ 12 h 12"/>
                <a:gd name="T30" fmla="*/ 30 w 30"/>
                <a:gd name="T31" fmla="*/ 12 h 12"/>
                <a:gd name="T32" fmla="*/ 30 w 30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30" y="12"/>
                  </a:moveTo>
                  <a:lnTo>
                    <a:pt x="24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Freeform 304"/>
            <p:cNvSpPr>
              <a:spLocks/>
            </p:cNvSpPr>
            <p:nvPr/>
          </p:nvSpPr>
          <p:spPr bwMode="auto">
            <a:xfrm>
              <a:off x="5186" y="1187"/>
              <a:ext cx="30" cy="6"/>
            </a:xfrm>
            <a:custGeom>
              <a:avLst/>
              <a:gdLst>
                <a:gd name="T0" fmla="*/ 30 w 30"/>
                <a:gd name="T1" fmla="*/ 6 h 6"/>
                <a:gd name="T2" fmla="*/ 24 w 30"/>
                <a:gd name="T3" fmla="*/ 0 h 6"/>
                <a:gd name="T4" fmla="*/ 18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6 w 30"/>
                <a:gd name="T11" fmla="*/ 0 h 6"/>
                <a:gd name="T12" fmla="*/ 6 w 30"/>
                <a:gd name="T13" fmla="*/ 0 h 6"/>
                <a:gd name="T14" fmla="*/ 0 w 30"/>
                <a:gd name="T15" fmla="*/ 0 h 6"/>
                <a:gd name="T16" fmla="*/ 0 w 30"/>
                <a:gd name="T17" fmla="*/ 0 h 6"/>
                <a:gd name="T18" fmla="*/ 0 w 30"/>
                <a:gd name="T19" fmla="*/ 0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6 h 6"/>
                <a:gd name="T26" fmla="*/ 18 w 30"/>
                <a:gd name="T27" fmla="*/ 6 h 6"/>
                <a:gd name="T28" fmla="*/ 18 w 30"/>
                <a:gd name="T29" fmla="*/ 6 h 6"/>
                <a:gd name="T30" fmla="*/ 24 w 30"/>
                <a:gd name="T31" fmla="*/ 6 h 6"/>
                <a:gd name="T32" fmla="*/ 3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6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Freeform 305"/>
            <p:cNvSpPr>
              <a:spLocks/>
            </p:cNvSpPr>
            <p:nvPr/>
          </p:nvSpPr>
          <p:spPr bwMode="auto">
            <a:xfrm>
              <a:off x="5191" y="1199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0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6 h 6"/>
                <a:gd name="T16" fmla="*/ 0 w 24"/>
                <a:gd name="T17" fmla="*/ 6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Freeform 306"/>
            <p:cNvSpPr>
              <a:spLocks/>
            </p:cNvSpPr>
            <p:nvPr/>
          </p:nvSpPr>
          <p:spPr bwMode="auto">
            <a:xfrm>
              <a:off x="5197" y="1211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24 w 24"/>
                <a:gd name="T3" fmla="*/ 6 h 12"/>
                <a:gd name="T4" fmla="*/ 24 w 24"/>
                <a:gd name="T5" fmla="*/ 6 h 12"/>
                <a:gd name="T6" fmla="*/ 18 w 24"/>
                <a:gd name="T7" fmla="*/ 6 h 12"/>
                <a:gd name="T8" fmla="*/ 18 w 24"/>
                <a:gd name="T9" fmla="*/ 0 h 12"/>
                <a:gd name="T10" fmla="*/ 12 w 24"/>
                <a:gd name="T11" fmla="*/ 0 h 12"/>
                <a:gd name="T12" fmla="*/ 6 w 24"/>
                <a:gd name="T13" fmla="*/ 0 h 12"/>
                <a:gd name="T14" fmla="*/ 6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6 w 24"/>
                <a:gd name="T21" fmla="*/ 12 h 12"/>
                <a:gd name="T22" fmla="*/ 6 w 24"/>
                <a:gd name="T23" fmla="*/ 12 h 12"/>
                <a:gd name="T24" fmla="*/ 12 w 24"/>
                <a:gd name="T25" fmla="*/ 12 h 12"/>
                <a:gd name="T26" fmla="*/ 18 w 24"/>
                <a:gd name="T27" fmla="*/ 12 h 12"/>
                <a:gd name="T28" fmla="*/ 18 w 24"/>
                <a:gd name="T29" fmla="*/ 12 h 12"/>
                <a:gd name="T30" fmla="*/ 24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Freeform 307"/>
            <p:cNvSpPr>
              <a:spLocks/>
            </p:cNvSpPr>
            <p:nvPr/>
          </p:nvSpPr>
          <p:spPr bwMode="auto">
            <a:xfrm>
              <a:off x="5205" y="1224"/>
              <a:ext cx="24" cy="6"/>
            </a:xfrm>
            <a:custGeom>
              <a:avLst/>
              <a:gdLst>
                <a:gd name="T0" fmla="*/ 24 w 24"/>
                <a:gd name="T1" fmla="*/ 6 h 6"/>
                <a:gd name="T2" fmla="*/ 24 w 24"/>
                <a:gd name="T3" fmla="*/ 6 h 6"/>
                <a:gd name="T4" fmla="*/ 18 w 24"/>
                <a:gd name="T5" fmla="*/ 6 h 6"/>
                <a:gd name="T6" fmla="*/ 18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6 h 6"/>
                <a:gd name="T28" fmla="*/ 18 w 24"/>
                <a:gd name="T29" fmla="*/ 6 h 6"/>
                <a:gd name="T30" fmla="*/ 24 w 24"/>
                <a:gd name="T31" fmla="*/ 6 h 6"/>
                <a:gd name="T32" fmla="*/ 24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6"/>
                  </a:moveTo>
                  <a:lnTo>
                    <a:pt x="24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Freeform 308"/>
            <p:cNvSpPr>
              <a:spLocks/>
            </p:cNvSpPr>
            <p:nvPr/>
          </p:nvSpPr>
          <p:spPr bwMode="auto">
            <a:xfrm>
              <a:off x="5180" y="1031"/>
              <a:ext cx="24" cy="48"/>
            </a:xfrm>
            <a:custGeom>
              <a:avLst/>
              <a:gdLst>
                <a:gd name="T0" fmla="*/ 0 w 24"/>
                <a:gd name="T1" fmla="*/ 6 h 48"/>
                <a:gd name="T2" fmla="*/ 0 w 24"/>
                <a:gd name="T3" fmla="*/ 6 h 48"/>
                <a:gd name="T4" fmla="*/ 0 w 24"/>
                <a:gd name="T5" fmla="*/ 12 h 48"/>
                <a:gd name="T6" fmla="*/ 6 w 24"/>
                <a:gd name="T7" fmla="*/ 18 h 48"/>
                <a:gd name="T8" fmla="*/ 12 w 24"/>
                <a:gd name="T9" fmla="*/ 24 h 48"/>
                <a:gd name="T10" fmla="*/ 18 w 24"/>
                <a:gd name="T11" fmla="*/ 30 h 48"/>
                <a:gd name="T12" fmla="*/ 18 w 24"/>
                <a:gd name="T13" fmla="*/ 36 h 48"/>
                <a:gd name="T14" fmla="*/ 24 w 24"/>
                <a:gd name="T15" fmla="*/ 42 h 48"/>
                <a:gd name="T16" fmla="*/ 24 w 24"/>
                <a:gd name="T17" fmla="*/ 48 h 48"/>
                <a:gd name="T18" fmla="*/ 24 w 24"/>
                <a:gd name="T19" fmla="*/ 36 h 48"/>
                <a:gd name="T20" fmla="*/ 18 w 24"/>
                <a:gd name="T21" fmla="*/ 30 h 48"/>
                <a:gd name="T22" fmla="*/ 18 w 24"/>
                <a:gd name="T23" fmla="*/ 24 h 48"/>
                <a:gd name="T24" fmla="*/ 12 w 24"/>
                <a:gd name="T25" fmla="*/ 18 h 48"/>
                <a:gd name="T26" fmla="*/ 6 w 24"/>
                <a:gd name="T27" fmla="*/ 12 h 48"/>
                <a:gd name="T28" fmla="*/ 6 w 24"/>
                <a:gd name="T29" fmla="*/ 6 h 48"/>
                <a:gd name="T30" fmla="*/ 0 w 24"/>
                <a:gd name="T31" fmla="*/ 0 h 48"/>
                <a:gd name="T32" fmla="*/ 0 w 24"/>
                <a:gd name="T33" fmla="*/ 6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8"/>
                <a:gd name="T53" fmla="*/ 24 w 24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8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Freeform 309"/>
            <p:cNvSpPr>
              <a:spLocks/>
            </p:cNvSpPr>
            <p:nvPr/>
          </p:nvSpPr>
          <p:spPr bwMode="auto">
            <a:xfrm>
              <a:off x="5192" y="1025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12 w 12"/>
                <a:gd name="T3" fmla="*/ 24 h 36"/>
                <a:gd name="T4" fmla="*/ 6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0 w 12"/>
                <a:gd name="T11" fmla="*/ 6 h 36"/>
                <a:gd name="T12" fmla="*/ 0 w 12"/>
                <a:gd name="T13" fmla="*/ 6 h 36"/>
                <a:gd name="T14" fmla="*/ 0 w 12"/>
                <a:gd name="T15" fmla="*/ 12 h 36"/>
                <a:gd name="T16" fmla="*/ 6 w 12"/>
                <a:gd name="T17" fmla="*/ 18 h 36"/>
                <a:gd name="T18" fmla="*/ 6 w 12"/>
                <a:gd name="T19" fmla="*/ 24 h 36"/>
                <a:gd name="T20" fmla="*/ 12 w 12"/>
                <a:gd name="T21" fmla="*/ 30 h 36"/>
                <a:gd name="T22" fmla="*/ 12 w 12"/>
                <a:gd name="T23" fmla="*/ 30 h 36"/>
                <a:gd name="T24" fmla="*/ 12 w 12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36"/>
                <a:gd name="T41" fmla="*/ 12 w 12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36">
                  <a:moveTo>
                    <a:pt x="12" y="36"/>
                  </a:moveTo>
                  <a:lnTo>
                    <a:pt x="12" y="24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12" y="30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310"/>
            <p:cNvSpPr>
              <a:spLocks/>
            </p:cNvSpPr>
            <p:nvPr/>
          </p:nvSpPr>
          <p:spPr bwMode="auto">
            <a:xfrm>
              <a:off x="5275" y="1145"/>
              <a:ext cx="48" cy="161"/>
            </a:xfrm>
            <a:custGeom>
              <a:avLst/>
              <a:gdLst>
                <a:gd name="T0" fmla="*/ 12 w 48"/>
                <a:gd name="T1" fmla="*/ 161 h 161"/>
                <a:gd name="T2" fmla="*/ 6 w 48"/>
                <a:gd name="T3" fmla="*/ 161 h 161"/>
                <a:gd name="T4" fmla="*/ 6 w 48"/>
                <a:gd name="T5" fmla="*/ 161 h 161"/>
                <a:gd name="T6" fmla="*/ 6 w 48"/>
                <a:gd name="T7" fmla="*/ 161 h 161"/>
                <a:gd name="T8" fmla="*/ 0 w 48"/>
                <a:gd name="T9" fmla="*/ 161 h 161"/>
                <a:gd name="T10" fmla="*/ 18 w 48"/>
                <a:gd name="T11" fmla="*/ 143 h 161"/>
                <a:gd name="T12" fmla="*/ 30 w 48"/>
                <a:gd name="T13" fmla="*/ 120 h 161"/>
                <a:gd name="T14" fmla="*/ 42 w 48"/>
                <a:gd name="T15" fmla="*/ 102 h 161"/>
                <a:gd name="T16" fmla="*/ 42 w 48"/>
                <a:gd name="T17" fmla="*/ 78 h 161"/>
                <a:gd name="T18" fmla="*/ 48 w 48"/>
                <a:gd name="T19" fmla="*/ 54 h 161"/>
                <a:gd name="T20" fmla="*/ 42 w 48"/>
                <a:gd name="T21" fmla="*/ 36 h 161"/>
                <a:gd name="T22" fmla="*/ 42 w 48"/>
                <a:gd name="T23" fmla="*/ 18 h 161"/>
                <a:gd name="T24" fmla="*/ 42 w 48"/>
                <a:gd name="T25" fmla="*/ 0 h 161"/>
                <a:gd name="T26" fmla="*/ 48 w 48"/>
                <a:gd name="T27" fmla="*/ 12 h 161"/>
                <a:gd name="T28" fmla="*/ 48 w 48"/>
                <a:gd name="T29" fmla="*/ 30 h 161"/>
                <a:gd name="T30" fmla="*/ 48 w 48"/>
                <a:gd name="T31" fmla="*/ 54 h 161"/>
                <a:gd name="T32" fmla="*/ 48 w 48"/>
                <a:gd name="T33" fmla="*/ 78 h 161"/>
                <a:gd name="T34" fmla="*/ 42 w 48"/>
                <a:gd name="T35" fmla="*/ 108 h 161"/>
                <a:gd name="T36" fmla="*/ 36 w 48"/>
                <a:gd name="T37" fmla="*/ 132 h 161"/>
                <a:gd name="T38" fmla="*/ 24 w 48"/>
                <a:gd name="T39" fmla="*/ 149 h 161"/>
                <a:gd name="T40" fmla="*/ 12 w 48"/>
                <a:gd name="T41" fmla="*/ 161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161"/>
                <a:gd name="T65" fmla="*/ 48 w 48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161">
                  <a:moveTo>
                    <a:pt x="12" y="161"/>
                  </a:moveTo>
                  <a:lnTo>
                    <a:pt x="6" y="161"/>
                  </a:lnTo>
                  <a:lnTo>
                    <a:pt x="0" y="161"/>
                  </a:lnTo>
                  <a:lnTo>
                    <a:pt x="18" y="143"/>
                  </a:lnTo>
                  <a:lnTo>
                    <a:pt x="30" y="120"/>
                  </a:lnTo>
                  <a:lnTo>
                    <a:pt x="42" y="102"/>
                  </a:lnTo>
                  <a:lnTo>
                    <a:pt x="42" y="78"/>
                  </a:lnTo>
                  <a:lnTo>
                    <a:pt x="48" y="54"/>
                  </a:lnTo>
                  <a:lnTo>
                    <a:pt x="42" y="36"/>
                  </a:lnTo>
                  <a:lnTo>
                    <a:pt x="42" y="18"/>
                  </a:lnTo>
                  <a:lnTo>
                    <a:pt x="42" y="0"/>
                  </a:lnTo>
                  <a:lnTo>
                    <a:pt x="48" y="12"/>
                  </a:lnTo>
                  <a:lnTo>
                    <a:pt x="48" y="30"/>
                  </a:lnTo>
                  <a:lnTo>
                    <a:pt x="48" y="54"/>
                  </a:lnTo>
                  <a:lnTo>
                    <a:pt x="48" y="78"/>
                  </a:lnTo>
                  <a:lnTo>
                    <a:pt x="42" y="108"/>
                  </a:lnTo>
                  <a:lnTo>
                    <a:pt x="36" y="132"/>
                  </a:lnTo>
                  <a:lnTo>
                    <a:pt x="24" y="149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Freeform 311"/>
            <p:cNvSpPr>
              <a:spLocks/>
            </p:cNvSpPr>
            <p:nvPr/>
          </p:nvSpPr>
          <p:spPr bwMode="auto">
            <a:xfrm>
              <a:off x="5287" y="1153"/>
              <a:ext cx="36" cy="18"/>
            </a:xfrm>
            <a:custGeom>
              <a:avLst/>
              <a:gdLst>
                <a:gd name="T0" fmla="*/ 36 w 36"/>
                <a:gd name="T1" fmla="*/ 18 h 18"/>
                <a:gd name="T2" fmla="*/ 30 w 36"/>
                <a:gd name="T3" fmla="*/ 18 h 18"/>
                <a:gd name="T4" fmla="*/ 30 w 36"/>
                <a:gd name="T5" fmla="*/ 12 h 18"/>
                <a:gd name="T6" fmla="*/ 24 w 36"/>
                <a:gd name="T7" fmla="*/ 6 h 18"/>
                <a:gd name="T8" fmla="*/ 18 w 36"/>
                <a:gd name="T9" fmla="*/ 6 h 18"/>
                <a:gd name="T10" fmla="*/ 12 w 36"/>
                <a:gd name="T11" fmla="*/ 0 h 18"/>
                <a:gd name="T12" fmla="*/ 6 w 36"/>
                <a:gd name="T13" fmla="*/ 0 h 18"/>
                <a:gd name="T14" fmla="*/ 6 w 36"/>
                <a:gd name="T15" fmla="*/ 0 h 18"/>
                <a:gd name="T16" fmla="*/ 0 w 36"/>
                <a:gd name="T17" fmla="*/ 0 h 18"/>
                <a:gd name="T18" fmla="*/ 0 w 36"/>
                <a:gd name="T19" fmla="*/ 0 h 18"/>
                <a:gd name="T20" fmla="*/ 6 w 36"/>
                <a:gd name="T21" fmla="*/ 0 h 18"/>
                <a:gd name="T22" fmla="*/ 6 w 36"/>
                <a:gd name="T23" fmla="*/ 6 h 18"/>
                <a:gd name="T24" fmla="*/ 12 w 36"/>
                <a:gd name="T25" fmla="*/ 6 h 18"/>
                <a:gd name="T26" fmla="*/ 18 w 36"/>
                <a:gd name="T27" fmla="*/ 12 h 18"/>
                <a:gd name="T28" fmla="*/ 24 w 36"/>
                <a:gd name="T29" fmla="*/ 12 h 18"/>
                <a:gd name="T30" fmla="*/ 30 w 36"/>
                <a:gd name="T31" fmla="*/ 18 h 18"/>
                <a:gd name="T32" fmla="*/ 36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36" y="18"/>
                  </a:moveTo>
                  <a:lnTo>
                    <a:pt x="30" y="18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Freeform 312"/>
            <p:cNvSpPr>
              <a:spLocks/>
            </p:cNvSpPr>
            <p:nvPr/>
          </p:nvSpPr>
          <p:spPr bwMode="auto">
            <a:xfrm>
              <a:off x="5287" y="1151"/>
              <a:ext cx="36" cy="36"/>
            </a:xfrm>
            <a:custGeom>
              <a:avLst/>
              <a:gdLst>
                <a:gd name="T0" fmla="*/ 0 w 36"/>
                <a:gd name="T1" fmla="*/ 6 h 36"/>
                <a:gd name="T2" fmla="*/ 0 w 36"/>
                <a:gd name="T3" fmla="*/ 0 h 36"/>
                <a:gd name="T4" fmla="*/ 6 w 36"/>
                <a:gd name="T5" fmla="*/ 6 h 36"/>
                <a:gd name="T6" fmla="*/ 6 w 36"/>
                <a:gd name="T7" fmla="*/ 6 h 36"/>
                <a:gd name="T8" fmla="*/ 18 w 36"/>
                <a:gd name="T9" fmla="*/ 12 h 36"/>
                <a:gd name="T10" fmla="*/ 24 w 36"/>
                <a:gd name="T11" fmla="*/ 18 h 36"/>
                <a:gd name="T12" fmla="*/ 30 w 36"/>
                <a:gd name="T13" fmla="*/ 24 h 36"/>
                <a:gd name="T14" fmla="*/ 30 w 36"/>
                <a:gd name="T15" fmla="*/ 30 h 36"/>
                <a:gd name="T16" fmla="*/ 36 w 36"/>
                <a:gd name="T17" fmla="*/ 36 h 36"/>
                <a:gd name="T18" fmla="*/ 30 w 36"/>
                <a:gd name="T19" fmla="*/ 30 h 36"/>
                <a:gd name="T20" fmla="*/ 24 w 36"/>
                <a:gd name="T21" fmla="*/ 30 h 36"/>
                <a:gd name="T22" fmla="*/ 18 w 36"/>
                <a:gd name="T23" fmla="*/ 24 h 36"/>
                <a:gd name="T24" fmla="*/ 12 w 36"/>
                <a:gd name="T25" fmla="*/ 18 h 36"/>
                <a:gd name="T26" fmla="*/ 6 w 36"/>
                <a:gd name="T27" fmla="*/ 12 h 36"/>
                <a:gd name="T28" fmla="*/ 0 w 36"/>
                <a:gd name="T29" fmla="*/ 6 h 36"/>
                <a:gd name="T30" fmla="*/ 0 w 36"/>
                <a:gd name="T31" fmla="*/ 6 h 36"/>
                <a:gd name="T32" fmla="*/ 0 w 36"/>
                <a:gd name="T33" fmla="*/ 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6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Freeform 313"/>
            <p:cNvSpPr>
              <a:spLocks/>
            </p:cNvSpPr>
            <p:nvPr/>
          </p:nvSpPr>
          <p:spPr bwMode="auto">
            <a:xfrm>
              <a:off x="5276" y="1175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6 w 48"/>
                <a:gd name="T3" fmla="*/ 0 h 42"/>
                <a:gd name="T4" fmla="*/ 12 w 48"/>
                <a:gd name="T5" fmla="*/ 0 h 42"/>
                <a:gd name="T6" fmla="*/ 18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42 w 48"/>
                <a:gd name="T13" fmla="*/ 30 h 42"/>
                <a:gd name="T14" fmla="*/ 42 w 48"/>
                <a:gd name="T15" fmla="*/ 36 h 42"/>
                <a:gd name="T16" fmla="*/ 48 w 48"/>
                <a:gd name="T17" fmla="*/ 42 h 42"/>
                <a:gd name="T18" fmla="*/ 42 w 48"/>
                <a:gd name="T19" fmla="*/ 42 h 42"/>
                <a:gd name="T20" fmla="*/ 36 w 48"/>
                <a:gd name="T21" fmla="*/ 36 h 42"/>
                <a:gd name="T22" fmla="*/ 30 w 48"/>
                <a:gd name="T23" fmla="*/ 30 h 42"/>
                <a:gd name="T24" fmla="*/ 24 w 48"/>
                <a:gd name="T25" fmla="*/ 24 h 42"/>
                <a:gd name="T26" fmla="*/ 12 w 48"/>
                <a:gd name="T27" fmla="*/ 12 h 42"/>
                <a:gd name="T28" fmla="*/ 6 w 48"/>
                <a:gd name="T29" fmla="*/ 6 h 42"/>
                <a:gd name="T30" fmla="*/ 6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Freeform 314"/>
            <p:cNvSpPr>
              <a:spLocks/>
            </p:cNvSpPr>
            <p:nvPr/>
          </p:nvSpPr>
          <p:spPr bwMode="auto">
            <a:xfrm>
              <a:off x="5269" y="1211"/>
              <a:ext cx="48" cy="36"/>
            </a:xfrm>
            <a:custGeom>
              <a:avLst/>
              <a:gdLst>
                <a:gd name="T0" fmla="*/ 0 w 48"/>
                <a:gd name="T1" fmla="*/ 0 h 36"/>
                <a:gd name="T2" fmla="*/ 0 w 48"/>
                <a:gd name="T3" fmla="*/ 0 h 36"/>
                <a:gd name="T4" fmla="*/ 12 w 48"/>
                <a:gd name="T5" fmla="*/ 0 h 36"/>
                <a:gd name="T6" fmla="*/ 18 w 48"/>
                <a:gd name="T7" fmla="*/ 6 h 36"/>
                <a:gd name="T8" fmla="*/ 24 w 48"/>
                <a:gd name="T9" fmla="*/ 12 h 36"/>
                <a:gd name="T10" fmla="*/ 36 w 48"/>
                <a:gd name="T11" fmla="*/ 18 h 36"/>
                <a:gd name="T12" fmla="*/ 42 w 48"/>
                <a:gd name="T13" fmla="*/ 24 h 36"/>
                <a:gd name="T14" fmla="*/ 48 w 48"/>
                <a:gd name="T15" fmla="*/ 30 h 36"/>
                <a:gd name="T16" fmla="*/ 48 w 48"/>
                <a:gd name="T17" fmla="*/ 36 h 36"/>
                <a:gd name="T18" fmla="*/ 48 w 48"/>
                <a:gd name="T19" fmla="*/ 36 h 36"/>
                <a:gd name="T20" fmla="*/ 42 w 48"/>
                <a:gd name="T21" fmla="*/ 30 h 36"/>
                <a:gd name="T22" fmla="*/ 30 w 48"/>
                <a:gd name="T23" fmla="*/ 24 h 36"/>
                <a:gd name="T24" fmla="*/ 24 w 48"/>
                <a:gd name="T25" fmla="*/ 18 h 36"/>
                <a:gd name="T26" fmla="*/ 12 w 48"/>
                <a:gd name="T27" fmla="*/ 12 h 36"/>
                <a:gd name="T28" fmla="*/ 6 w 48"/>
                <a:gd name="T29" fmla="*/ 6 h 36"/>
                <a:gd name="T30" fmla="*/ 0 w 48"/>
                <a:gd name="T31" fmla="*/ 0 h 36"/>
                <a:gd name="T32" fmla="*/ 0 w 4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6"/>
                <a:gd name="T53" fmla="*/ 48 w 4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6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2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Freeform 315"/>
            <p:cNvSpPr>
              <a:spLocks/>
            </p:cNvSpPr>
            <p:nvPr/>
          </p:nvSpPr>
          <p:spPr bwMode="auto">
            <a:xfrm>
              <a:off x="5269" y="1223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6 h 36"/>
                <a:gd name="T6" fmla="*/ 12 w 42"/>
                <a:gd name="T7" fmla="*/ 6 h 36"/>
                <a:gd name="T8" fmla="*/ 24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0 w 42"/>
                <a:gd name="T29" fmla="*/ 12 h 36"/>
                <a:gd name="T30" fmla="*/ 0 w 42"/>
                <a:gd name="T31" fmla="*/ 6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Freeform 316"/>
            <p:cNvSpPr>
              <a:spLocks/>
            </p:cNvSpPr>
            <p:nvPr/>
          </p:nvSpPr>
          <p:spPr bwMode="auto">
            <a:xfrm>
              <a:off x="5271" y="1255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6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30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0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Freeform 317"/>
            <p:cNvSpPr>
              <a:spLocks/>
            </p:cNvSpPr>
            <p:nvPr/>
          </p:nvSpPr>
          <p:spPr bwMode="auto">
            <a:xfrm>
              <a:off x="5257" y="1294"/>
              <a:ext cx="24" cy="6"/>
            </a:xfrm>
            <a:custGeom>
              <a:avLst/>
              <a:gdLst>
                <a:gd name="T0" fmla="*/ 0 w 24"/>
                <a:gd name="T1" fmla="*/ 0 h 6"/>
                <a:gd name="T2" fmla="*/ 6 w 24"/>
                <a:gd name="T3" fmla="*/ 0 h 6"/>
                <a:gd name="T4" fmla="*/ 6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18 w 24"/>
                <a:gd name="T11" fmla="*/ 0 h 6"/>
                <a:gd name="T12" fmla="*/ 24 w 24"/>
                <a:gd name="T13" fmla="*/ 0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18 w 24"/>
                <a:gd name="T21" fmla="*/ 6 h 6"/>
                <a:gd name="T22" fmla="*/ 12 w 24"/>
                <a:gd name="T23" fmla="*/ 6 h 6"/>
                <a:gd name="T24" fmla="*/ 12 w 24"/>
                <a:gd name="T25" fmla="*/ 6 h 6"/>
                <a:gd name="T26" fmla="*/ 6 w 24"/>
                <a:gd name="T27" fmla="*/ 6 h 6"/>
                <a:gd name="T28" fmla="*/ 6 w 24"/>
                <a:gd name="T29" fmla="*/ 6 h 6"/>
                <a:gd name="T30" fmla="*/ 0 w 24"/>
                <a:gd name="T31" fmla="*/ 6 h 6"/>
                <a:gd name="T32" fmla="*/ 0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Freeform 318"/>
            <p:cNvSpPr>
              <a:spLocks/>
            </p:cNvSpPr>
            <p:nvPr/>
          </p:nvSpPr>
          <p:spPr bwMode="auto">
            <a:xfrm>
              <a:off x="5281" y="1169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6 w 42"/>
                <a:gd name="T3" fmla="*/ 0 h 36"/>
                <a:gd name="T4" fmla="*/ 6 w 42"/>
                <a:gd name="T5" fmla="*/ 0 h 36"/>
                <a:gd name="T6" fmla="*/ 12 w 42"/>
                <a:gd name="T7" fmla="*/ 0 h 36"/>
                <a:gd name="T8" fmla="*/ 18 w 42"/>
                <a:gd name="T9" fmla="*/ 6 h 36"/>
                <a:gd name="T10" fmla="*/ 30 w 42"/>
                <a:gd name="T11" fmla="*/ 12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42 w 42"/>
                <a:gd name="T19" fmla="*/ 30 h 36"/>
                <a:gd name="T20" fmla="*/ 36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12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Freeform 319"/>
            <p:cNvSpPr>
              <a:spLocks/>
            </p:cNvSpPr>
            <p:nvPr/>
          </p:nvSpPr>
          <p:spPr bwMode="auto">
            <a:xfrm>
              <a:off x="5275" y="1193"/>
              <a:ext cx="48" cy="42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6 w 48"/>
                <a:gd name="T5" fmla="*/ 6 h 42"/>
                <a:gd name="T6" fmla="*/ 12 w 48"/>
                <a:gd name="T7" fmla="*/ 6 h 42"/>
                <a:gd name="T8" fmla="*/ 24 w 48"/>
                <a:gd name="T9" fmla="*/ 12 h 42"/>
                <a:gd name="T10" fmla="*/ 30 w 48"/>
                <a:gd name="T11" fmla="*/ 18 h 42"/>
                <a:gd name="T12" fmla="*/ 36 w 48"/>
                <a:gd name="T13" fmla="*/ 24 h 42"/>
                <a:gd name="T14" fmla="*/ 42 w 48"/>
                <a:gd name="T15" fmla="*/ 30 h 42"/>
                <a:gd name="T16" fmla="*/ 48 w 48"/>
                <a:gd name="T17" fmla="*/ 42 h 42"/>
                <a:gd name="T18" fmla="*/ 42 w 48"/>
                <a:gd name="T19" fmla="*/ 36 h 42"/>
                <a:gd name="T20" fmla="*/ 36 w 48"/>
                <a:gd name="T21" fmla="*/ 30 h 42"/>
                <a:gd name="T22" fmla="*/ 30 w 48"/>
                <a:gd name="T23" fmla="*/ 24 h 42"/>
                <a:gd name="T24" fmla="*/ 18 w 48"/>
                <a:gd name="T25" fmla="*/ 18 h 42"/>
                <a:gd name="T26" fmla="*/ 12 w 48"/>
                <a:gd name="T27" fmla="*/ 12 h 42"/>
                <a:gd name="T28" fmla="*/ 6 w 48"/>
                <a:gd name="T29" fmla="*/ 6 h 42"/>
                <a:gd name="T30" fmla="*/ 0 w 48"/>
                <a:gd name="T31" fmla="*/ 6 h 42"/>
                <a:gd name="T32" fmla="*/ 0 w 48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2"/>
                <a:gd name="T53" fmla="*/ 48 w 4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2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8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Freeform 320"/>
            <p:cNvSpPr>
              <a:spLocks/>
            </p:cNvSpPr>
            <p:nvPr/>
          </p:nvSpPr>
          <p:spPr bwMode="auto">
            <a:xfrm>
              <a:off x="5263" y="1241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6 h 30"/>
                <a:gd name="T6" fmla="*/ 18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2 w 48"/>
                <a:gd name="T19" fmla="*/ 30 h 30"/>
                <a:gd name="T20" fmla="*/ 36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6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Freeform 321"/>
            <p:cNvSpPr>
              <a:spLocks/>
            </p:cNvSpPr>
            <p:nvPr/>
          </p:nvSpPr>
          <p:spPr bwMode="auto">
            <a:xfrm>
              <a:off x="5263" y="1267"/>
              <a:ext cx="36" cy="29"/>
            </a:xfrm>
            <a:custGeom>
              <a:avLst/>
              <a:gdLst>
                <a:gd name="T0" fmla="*/ 0 w 36"/>
                <a:gd name="T1" fmla="*/ 0 h 29"/>
                <a:gd name="T2" fmla="*/ 6 w 36"/>
                <a:gd name="T3" fmla="*/ 0 h 29"/>
                <a:gd name="T4" fmla="*/ 6 w 36"/>
                <a:gd name="T5" fmla="*/ 0 h 29"/>
                <a:gd name="T6" fmla="*/ 12 w 36"/>
                <a:gd name="T7" fmla="*/ 6 h 29"/>
                <a:gd name="T8" fmla="*/ 18 w 36"/>
                <a:gd name="T9" fmla="*/ 6 h 29"/>
                <a:gd name="T10" fmla="*/ 24 w 36"/>
                <a:gd name="T11" fmla="*/ 12 h 29"/>
                <a:gd name="T12" fmla="*/ 30 w 36"/>
                <a:gd name="T13" fmla="*/ 18 h 29"/>
                <a:gd name="T14" fmla="*/ 36 w 36"/>
                <a:gd name="T15" fmla="*/ 23 h 29"/>
                <a:gd name="T16" fmla="*/ 36 w 36"/>
                <a:gd name="T17" fmla="*/ 29 h 29"/>
                <a:gd name="T18" fmla="*/ 36 w 36"/>
                <a:gd name="T19" fmla="*/ 23 h 29"/>
                <a:gd name="T20" fmla="*/ 30 w 36"/>
                <a:gd name="T21" fmla="*/ 23 h 29"/>
                <a:gd name="T22" fmla="*/ 24 w 36"/>
                <a:gd name="T23" fmla="*/ 18 h 29"/>
                <a:gd name="T24" fmla="*/ 18 w 36"/>
                <a:gd name="T25" fmla="*/ 12 h 29"/>
                <a:gd name="T26" fmla="*/ 12 w 36"/>
                <a:gd name="T27" fmla="*/ 6 h 29"/>
                <a:gd name="T28" fmla="*/ 6 w 36"/>
                <a:gd name="T29" fmla="*/ 6 h 29"/>
                <a:gd name="T30" fmla="*/ 6 w 36"/>
                <a:gd name="T31" fmla="*/ 0 h 29"/>
                <a:gd name="T32" fmla="*/ 0 w 36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9"/>
                <a:gd name="T53" fmla="*/ 36 w 36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9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23"/>
                  </a:lnTo>
                  <a:lnTo>
                    <a:pt x="36" y="29"/>
                  </a:lnTo>
                  <a:lnTo>
                    <a:pt x="36" y="23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Freeform 322"/>
            <p:cNvSpPr>
              <a:spLocks/>
            </p:cNvSpPr>
            <p:nvPr/>
          </p:nvSpPr>
          <p:spPr bwMode="auto">
            <a:xfrm>
              <a:off x="5268" y="1283"/>
              <a:ext cx="24" cy="11"/>
            </a:xfrm>
            <a:custGeom>
              <a:avLst/>
              <a:gdLst>
                <a:gd name="T0" fmla="*/ 0 w 24"/>
                <a:gd name="T1" fmla="*/ 5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5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11 h 11"/>
                <a:gd name="T16" fmla="*/ 24 w 24"/>
                <a:gd name="T17" fmla="*/ 11 h 11"/>
                <a:gd name="T18" fmla="*/ 24 w 24"/>
                <a:gd name="T19" fmla="*/ 11 h 11"/>
                <a:gd name="T20" fmla="*/ 18 w 24"/>
                <a:gd name="T21" fmla="*/ 11 h 11"/>
                <a:gd name="T22" fmla="*/ 12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0 w 24"/>
                <a:gd name="T29" fmla="*/ 5 h 11"/>
                <a:gd name="T30" fmla="*/ 0 w 24"/>
                <a:gd name="T31" fmla="*/ 5 h 11"/>
                <a:gd name="T32" fmla="*/ 0 w 24"/>
                <a:gd name="T33" fmla="*/ 5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5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1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Freeform 323"/>
            <p:cNvSpPr>
              <a:spLocks/>
            </p:cNvSpPr>
            <p:nvPr/>
          </p:nvSpPr>
          <p:spPr bwMode="auto">
            <a:xfrm>
              <a:off x="5299" y="1135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24 h 24"/>
                <a:gd name="T4" fmla="*/ 12 w 18"/>
                <a:gd name="T5" fmla="*/ 24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6 h 24"/>
                <a:gd name="T22" fmla="*/ 6 w 18"/>
                <a:gd name="T23" fmla="*/ 6 h 24"/>
                <a:gd name="T24" fmla="*/ 12 w 18"/>
                <a:gd name="T25" fmla="*/ 12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24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24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Freeform 324"/>
            <p:cNvSpPr>
              <a:spLocks/>
            </p:cNvSpPr>
            <p:nvPr/>
          </p:nvSpPr>
          <p:spPr bwMode="auto">
            <a:xfrm>
              <a:off x="5319" y="1128"/>
              <a:ext cx="1" cy="24"/>
            </a:xfrm>
            <a:custGeom>
              <a:avLst/>
              <a:gdLst>
                <a:gd name="T0" fmla="*/ 0 w 1"/>
                <a:gd name="T1" fmla="*/ 24 h 24"/>
                <a:gd name="T2" fmla="*/ 0 w 1"/>
                <a:gd name="T3" fmla="*/ 24 h 24"/>
                <a:gd name="T4" fmla="*/ 0 w 1"/>
                <a:gd name="T5" fmla="*/ 12 h 24"/>
                <a:gd name="T6" fmla="*/ 0 w 1"/>
                <a:gd name="T7" fmla="*/ 6 h 24"/>
                <a:gd name="T8" fmla="*/ 0 w 1"/>
                <a:gd name="T9" fmla="*/ 0 h 24"/>
                <a:gd name="T10" fmla="*/ 0 w 1"/>
                <a:gd name="T11" fmla="*/ 0 h 24"/>
                <a:gd name="T12" fmla="*/ 0 w 1"/>
                <a:gd name="T13" fmla="*/ 12 h 24"/>
                <a:gd name="T14" fmla="*/ 0 w 1"/>
                <a:gd name="T15" fmla="*/ 18 h 24"/>
                <a:gd name="T16" fmla="*/ 0 w 1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"/>
                <a:gd name="T28" fmla="*/ 0 h 24"/>
                <a:gd name="T29" fmla="*/ 1 w 1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" h="24">
                  <a:moveTo>
                    <a:pt x="0" y="24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Freeform 325"/>
            <p:cNvSpPr>
              <a:spLocks/>
            </p:cNvSpPr>
            <p:nvPr/>
          </p:nvSpPr>
          <p:spPr bwMode="auto">
            <a:xfrm>
              <a:off x="5318" y="1134"/>
              <a:ext cx="25" cy="24"/>
            </a:xfrm>
            <a:custGeom>
              <a:avLst/>
              <a:gdLst>
                <a:gd name="T0" fmla="*/ 0 w 23"/>
                <a:gd name="T1" fmla="*/ 24 h 24"/>
                <a:gd name="T2" fmla="*/ 0 w 23"/>
                <a:gd name="T3" fmla="*/ 24 h 24"/>
                <a:gd name="T4" fmla="*/ 17 w 23"/>
                <a:gd name="T5" fmla="*/ 18 h 24"/>
                <a:gd name="T6" fmla="*/ 28 w 23"/>
                <a:gd name="T7" fmla="*/ 12 h 24"/>
                <a:gd name="T8" fmla="*/ 28 w 23"/>
                <a:gd name="T9" fmla="*/ 12 h 24"/>
                <a:gd name="T10" fmla="*/ 42 w 23"/>
                <a:gd name="T11" fmla="*/ 6 h 24"/>
                <a:gd name="T12" fmla="*/ 42 w 23"/>
                <a:gd name="T13" fmla="*/ 0 h 24"/>
                <a:gd name="T14" fmla="*/ 58 w 23"/>
                <a:gd name="T15" fmla="*/ 0 h 24"/>
                <a:gd name="T16" fmla="*/ 58 w 23"/>
                <a:gd name="T17" fmla="*/ 0 h 24"/>
                <a:gd name="T18" fmla="*/ 58 w 23"/>
                <a:gd name="T19" fmla="*/ 6 h 24"/>
                <a:gd name="T20" fmla="*/ 58 w 23"/>
                <a:gd name="T21" fmla="*/ 6 h 24"/>
                <a:gd name="T22" fmla="*/ 42 w 23"/>
                <a:gd name="T23" fmla="*/ 12 h 24"/>
                <a:gd name="T24" fmla="*/ 28 w 23"/>
                <a:gd name="T25" fmla="*/ 12 h 24"/>
                <a:gd name="T26" fmla="*/ 28 w 23"/>
                <a:gd name="T27" fmla="*/ 18 h 24"/>
                <a:gd name="T28" fmla="*/ 17 w 23"/>
                <a:gd name="T29" fmla="*/ 18 h 24"/>
                <a:gd name="T30" fmla="*/ 0 w 23"/>
                <a:gd name="T31" fmla="*/ 24 h 24"/>
                <a:gd name="T32" fmla="*/ 0 w 23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3" y="6"/>
                  </a:lnTo>
                  <a:lnTo>
                    <a:pt x="17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Freeform 326"/>
            <p:cNvSpPr>
              <a:spLocks/>
            </p:cNvSpPr>
            <p:nvPr/>
          </p:nvSpPr>
          <p:spPr bwMode="auto">
            <a:xfrm>
              <a:off x="5300" y="1288"/>
              <a:ext cx="32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6 w 30"/>
                <a:gd name="T5" fmla="*/ 0 h 6"/>
                <a:gd name="T6" fmla="*/ 23 w 30"/>
                <a:gd name="T7" fmla="*/ 0 h 6"/>
                <a:gd name="T8" fmla="*/ 35 w 30"/>
                <a:gd name="T9" fmla="*/ 0 h 6"/>
                <a:gd name="T10" fmla="*/ 50 w 30"/>
                <a:gd name="T11" fmla="*/ 0 h 6"/>
                <a:gd name="T12" fmla="*/ 61 w 30"/>
                <a:gd name="T13" fmla="*/ 0 h 6"/>
                <a:gd name="T14" fmla="*/ 61 w 30"/>
                <a:gd name="T15" fmla="*/ 6 h 6"/>
                <a:gd name="T16" fmla="*/ 61 w 30"/>
                <a:gd name="T17" fmla="*/ 6 h 6"/>
                <a:gd name="T18" fmla="*/ 61 w 30"/>
                <a:gd name="T19" fmla="*/ 6 h 6"/>
                <a:gd name="T20" fmla="*/ 61 w 30"/>
                <a:gd name="T21" fmla="*/ 6 h 6"/>
                <a:gd name="T22" fmla="*/ 50 w 30"/>
                <a:gd name="T23" fmla="*/ 6 h 6"/>
                <a:gd name="T24" fmla="*/ 35 w 30"/>
                <a:gd name="T25" fmla="*/ 6 h 6"/>
                <a:gd name="T26" fmla="*/ 23 w 30"/>
                <a:gd name="T27" fmla="*/ 6 h 6"/>
                <a:gd name="T28" fmla="*/ 6 w 30"/>
                <a:gd name="T29" fmla="*/ 6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Freeform 327"/>
            <p:cNvSpPr>
              <a:spLocks/>
            </p:cNvSpPr>
            <p:nvPr/>
          </p:nvSpPr>
          <p:spPr bwMode="auto">
            <a:xfrm>
              <a:off x="5293" y="1296"/>
              <a:ext cx="30" cy="18"/>
            </a:xfrm>
            <a:custGeom>
              <a:avLst/>
              <a:gdLst>
                <a:gd name="T0" fmla="*/ 0 w 30"/>
                <a:gd name="T1" fmla="*/ 0 h 18"/>
                <a:gd name="T2" fmla="*/ 0 w 30"/>
                <a:gd name="T3" fmla="*/ 0 h 18"/>
                <a:gd name="T4" fmla="*/ 6 w 30"/>
                <a:gd name="T5" fmla="*/ 0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6 h 18"/>
                <a:gd name="T12" fmla="*/ 30 w 30"/>
                <a:gd name="T13" fmla="*/ 12 h 18"/>
                <a:gd name="T14" fmla="*/ 30 w 30"/>
                <a:gd name="T15" fmla="*/ 12 h 18"/>
                <a:gd name="T16" fmla="*/ 30 w 30"/>
                <a:gd name="T17" fmla="*/ 18 h 18"/>
                <a:gd name="T18" fmla="*/ 30 w 30"/>
                <a:gd name="T19" fmla="*/ 18 h 18"/>
                <a:gd name="T20" fmla="*/ 24 w 30"/>
                <a:gd name="T21" fmla="*/ 18 h 18"/>
                <a:gd name="T22" fmla="*/ 24 w 30"/>
                <a:gd name="T23" fmla="*/ 18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6 h 18"/>
                <a:gd name="T30" fmla="*/ 0 w 30"/>
                <a:gd name="T31" fmla="*/ 6 h 18"/>
                <a:gd name="T32" fmla="*/ 0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Freeform 328"/>
            <p:cNvSpPr>
              <a:spLocks/>
            </p:cNvSpPr>
            <p:nvPr/>
          </p:nvSpPr>
          <p:spPr bwMode="auto">
            <a:xfrm>
              <a:off x="5300" y="1278"/>
              <a:ext cx="37" cy="6"/>
            </a:xfrm>
            <a:custGeom>
              <a:avLst/>
              <a:gdLst>
                <a:gd name="T0" fmla="*/ 0 w 35"/>
                <a:gd name="T1" fmla="*/ 6 h 6"/>
                <a:gd name="T2" fmla="*/ 0 w 35"/>
                <a:gd name="T3" fmla="*/ 0 h 6"/>
                <a:gd name="T4" fmla="*/ 6 w 35"/>
                <a:gd name="T5" fmla="*/ 0 h 6"/>
                <a:gd name="T6" fmla="*/ 23 w 35"/>
                <a:gd name="T7" fmla="*/ 0 h 6"/>
                <a:gd name="T8" fmla="*/ 31 w 35"/>
                <a:gd name="T9" fmla="*/ 0 h 6"/>
                <a:gd name="T10" fmla="*/ 43 w 35"/>
                <a:gd name="T11" fmla="*/ 0 h 6"/>
                <a:gd name="T12" fmla="*/ 56 w 35"/>
                <a:gd name="T13" fmla="*/ 0 h 6"/>
                <a:gd name="T14" fmla="*/ 56 w 35"/>
                <a:gd name="T15" fmla="*/ 0 h 6"/>
                <a:gd name="T16" fmla="*/ 63 w 35"/>
                <a:gd name="T17" fmla="*/ 6 h 6"/>
                <a:gd name="T18" fmla="*/ 63 w 35"/>
                <a:gd name="T19" fmla="*/ 6 h 6"/>
                <a:gd name="T20" fmla="*/ 56 w 35"/>
                <a:gd name="T21" fmla="*/ 6 h 6"/>
                <a:gd name="T22" fmla="*/ 56 w 35"/>
                <a:gd name="T23" fmla="*/ 6 h 6"/>
                <a:gd name="T24" fmla="*/ 43 w 35"/>
                <a:gd name="T25" fmla="*/ 6 h 6"/>
                <a:gd name="T26" fmla="*/ 31 w 35"/>
                <a:gd name="T27" fmla="*/ 6 h 6"/>
                <a:gd name="T28" fmla="*/ 23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Freeform 329"/>
            <p:cNvSpPr>
              <a:spLocks/>
            </p:cNvSpPr>
            <p:nvPr/>
          </p:nvSpPr>
          <p:spPr bwMode="auto">
            <a:xfrm>
              <a:off x="5306" y="1266"/>
              <a:ext cx="37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23 w 35"/>
                <a:gd name="T5" fmla="*/ 0 h 6"/>
                <a:gd name="T6" fmla="*/ 23 w 35"/>
                <a:gd name="T7" fmla="*/ 0 h 6"/>
                <a:gd name="T8" fmla="*/ 31 w 35"/>
                <a:gd name="T9" fmla="*/ 0 h 6"/>
                <a:gd name="T10" fmla="*/ 43 w 35"/>
                <a:gd name="T11" fmla="*/ 0 h 6"/>
                <a:gd name="T12" fmla="*/ 54 w 35"/>
                <a:gd name="T13" fmla="*/ 0 h 6"/>
                <a:gd name="T14" fmla="*/ 63 w 35"/>
                <a:gd name="T15" fmla="*/ 0 h 6"/>
                <a:gd name="T16" fmla="*/ 63 w 35"/>
                <a:gd name="T17" fmla="*/ 0 h 6"/>
                <a:gd name="T18" fmla="*/ 63 w 35"/>
                <a:gd name="T19" fmla="*/ 6 h 6"/>
                <a:gd name="T20" fmla="*/ 63 w 35"/>
                <a:gd name="T21" fmla="*/ 6 h 6"/>
                <a:gd name="T22" fmla="*/ 54 w 35"/>
                <a:gd name="T23" fmla="*/ 6 h 6"/>
                <a:gd name="T24" fmla="*/ 43 w 35"/>
                <a:gd name="T25" fmla="*/ 6 h 6"/>
                <a:gd name="T26" fmla="*/ 31 w 35"/>
                <a:gd name="T27" fmla="*/ 6 h 6"/>
                <a:gd name="T28" fmla="*/ 23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Freeform 330"/>
            <p:cNvSpPr>
              <a:spLocks/>
            </p:cNvSpPr>
            <p:nvPr/>
          </p:nvSpPr>
          <p:spPr bwMode="auto">
            <a:xfrm>
              <a:off x="5312" y="1254"/>
              <a:ext cx="37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23 w 35"/>
                <a:gd name="T5" fmla="*/ 0 h 6"/>
                <a:gd name="T6" fmla="*/ 31 w 35"/>
                <a:gd name="T7" fmla="*/ 0 h 6"/>
                <a:gd name="T8" fmla="*/ 41 w 35"/>
                <a:gd name="T9" fmla="*/ 0 h 6"/>
                <a:gd name="T10" fmla="*/ 54 w 35"/>
                <a:gd name="T11" fmla="*/ 0 h 6"/>
                <a:gd name="T12" fmla="*/ 54 w 35"/>
                <a:gd name="T13" fmla="*/ 0 h 6"/>
                <a:gd name="T14" fmla="*/ 63 w 35"/>
                <a:gd name="T15" fmla="*/ 0 h 6"/>
                <a:gd name="T16" fmla="*/ 63 w 35"/>
                <a:gd name="T17" fmla="*/ 0 h 6"/>
                <a:gd name="T18" fmla="*/ 63 w 35"/>
                <a:gd name="T19" fmla="*/ 0 h 6"/>
                <a:gd name="T20" fmla="*/ 54 w 35"/>
                <a:gd name="T21" fmla="*/ 6 h 6"/>
                <a:gd name="T22" fmla="*/ 54 w 35"/>
                <a:gd name="T23" fmla="*/ 6 h 6"/>
                <a:gd name="T24" fmla="*/ 41 w 35"/>
                <a:gd name="T25" fmla="*/ 6 h 6"/>
                <a:gd name="T26" fmla="*/ 31 w 35"/>
                <a:gd name="T27" fmla="*/ 6 h 6"/>
                <a:gd name="T28" fmla="*/ 23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Freeform 331"/>
            <p:cNvSpPr>
              <a:spLocks/>
            </p:cNvSpPr>
            <p:nvPr/>
          </p:nvSpPr>
          <p:spPr bwMode="auto">
            <a:xfrm>
              <a:off x="5318" y="1243"/>
              <a:ext cx="37" cy="6"/>
            </a:xfrm>
            <a:custGeom>
              <a:avLst/>
              <a:gdLst>
                <a:gd name="T0" fmla="*/ 0 w 35"/>
                <a:gd name="T1" fmla="*/ 6 h 6"/>
                <a:gd name="T2" fmla="*/ 6 w 35"/>
                <a:gd name="T3" fmla="*/ 6 h 6"/>
                <a:gd name="T4" fmla="*/ 23 w 35"/>
                <a:gd name="T5" fmla="*/ 0 h 6"/>
                <a:gd name="T6" fmla="*/ 29 w 35"/>
                <a:gd name="T7" fmla="*/ 0 h 6"/>
                <a:gd name="T8" fmla="*/ 41 w 35"/>
                <a:gd name="T9" fmla="*/ 0 h 6"/>
                <a:gd name="T10" fmla="*/ 54 w 35"/>
                <a:gd name="T11" fmla="*/ 0 h 6"/>
                <a:gd name="T12" fmla="*/ 63 w 35"/>
                <a:gd name="T13" fmla="*/ 0 h 6"/>
                <a:gd name="T14" fmla="*/ 63 w 35"/>
                <a:gd name="T15" fmla="*/ 0 h 6"/>
                <a:gd name="T16" fmla="*/ 63 w 35"/>
                <a:gd name="T17" fmla="*/ 0 h 6"/>
                <a:gd name="T18" fmla="*/ 63 w 35"/>
                <a:gd name="T19" fmla="*/ 0 h 6"/>
                <a:gd name="T20" fmla="*/ 63 w 35"/>
                <a:gd name="T21" fmla="*/ 6 h 6"/>
                <a:gd name="T22" fmla="*/ 54 w 35"/>
                <a:gd name="T23" fmla="*/ 6 h 6"/>
                <a:gd name="T24" fmla="*/ 41 w 35"/>
                <a:gd name="T25" fmla="*/ 6 h 6"/>
                <a:gd name="T26" fmla="*/ 29 w 35"/>
                <a:gd name="T27" fmla="*/ 6 h 6"/>
                <a:gd name="T28" fmla="*/ 23 w 35"/>
                <a:gd name="T29" fmla="*/ 6 h 6"/>
                <a:gd name="T30" fmla="*/ 6 w 35"/>
                <a:gd name="T31" fmla="*/ 6 h 6"/>
                <a:gd name="T32" fmla="*/ 0 w 35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6"/>
                <a:gd name="T53" fmla="*/ 35 w 35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6">
                  <a:moveTo>
                    <a:pt x="0" y="6"/>
                  </a:moveTo>
                  <a:lnTo>
                    <a:pt x="6" y="6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Freeform 332"/>
            <p:cNvSpPr>
              <a:spLocks/>
            </p:cNvSpPr>
            <p:nvPr/>
          </p:nvSpPr>
          <p:spPr bwMode="auto">
            <a:xfrm>
              <a:off x="5318" y="1224"/>
              <a:ext cx="43" cy="12"/>
            </a:xfrm>
            <a:custGeom>
              <a:avLst/>
              <a:gdLst>
                <a:gd name="T0" fmla="*/ 0 w 41"/>
                <a:gd name="T1" fmla="*/ 12 h 12"/>
                <a:gd name="T2" fmla="*/ 6 w 41"/>
                <a:gd name="T3" fmla="*/ 6 h 12"/>
                <a:gd name="T4" fmla="*/ 23 w 41"/>
                <a:gd name="T5" fmla="*/ 6 h 12"/>
                <a:gd name="T6" fmla="*/ 28 w 41"/>
                <a:gd name="T7" fmla="*/ 0 h 12"/>
                <a:gd name="T8" fmla="*/ 49 w 41"/>
                <a:gd name="T9" fmla="*/ 0 h 12"/>
                <a:gd name="T10" fmla="*/ 59 w 41"/>
                <a:gd name="T11" fmla="*/ 0 h 12"/>
                <a:gd name="T12" fmla="*/ 68 w 41"/>
                <a:gd name="T13" fmla="*/ 0 h 12"/>
                <a:gd name="T14" fmla="*/ 68 w 41"/>
                <a:gd name="T15" fmla="*/ 0 h 12"/>
                <a:gd name="T16" fmla="*/ 68 w 41"/>
                <a:gd name="T17" fmla="*/ 0 h 12"/>
                <a:gd name="T18" fmla="*/ 68 w 41"/>
                <a:gd name="T19" fmla="*/ 0 h 12"/>
                <a:gd name="T20" fmla="*/ 59 w 41"/>
                <a:gd name="T21" fmla="*/ 6 h 12"/>
                <a:gd name="T22" fmla="*/ 49 w 41"/>
                <a:gd name="T23" fmla="*/ 6 h 12"/>
                <a:gd name="T24" fmla="*/ 37 w 41"/>
                <a:gd name="T25" fmla="*/ 6 h 12"/>
                <a:gd name="T26" fmla="*/ 28 w 41"/>
                <a:gd name="T27" fmla="*/ 6 h 12"/>
                <a:gd name="T28" fmla="*/ 23 w 41"/>
                <a:gd name="T29" fmla="*/ 6 h 12"/>
                <a:gd name="T30" fmla="*/ 6 w 41"/>
                <a:gd name="T31" fmla="*/ 6 h 12"/>
                <a:gd name="T32" fmla="*/ 0 w 4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12"/>
                <a:gd name="T53" fmla="*/ 41 w 4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12">
                  <a:moveTo>
                    <a:pt x="0" y="12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7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Freeform 333"/>
            <p:cNvSpPr>
              <a:spLocks/>
            </p:cNvSpPr>
            <p:nvPr/>
          </p:nvSpPr>
          <p:spPr bwMode="auto">
            <a:xfrm>
              <a:off x="5318" y="1205"/>
              <a:ext cx="49" cy="18"/>
            </a:xfrm>
            <a:custGeom>
              <a:avLst/>
              <a:gdLst>
                <a:gd name="T0" fmla="*/ 0 w 47"/>
                <a:gd name="T1" fmla="*/ 18 h 18"/>
                <a:gd name="T2" fmla="*/ 6 w 47"/>
                <a:gd name="T3" fmla="*/ 12 h 18"/>
                <a:gd name="T4" fmla="*/ 23 w 47"/>
                <a:gd name="T5" fmla="*/ 12 h 18"/>
                <a:gd name="T6" fmla="*/ 28 w 47"/>
                <a:gd name="T7" fmla="*/ 6 h 18"/>
                <a:gd name="T8" fmla="*/ 44 w 47"/>
                <a:gd name="T9" fmla="*/ 6 h 18"/>
                <a:gd name="T10" fmla="*/ 56 w 47"/>
                <a:gd name="T11" fmla="*/ 0 h 18"/>
                <a:gd name="T12" fmla="*/ 65 w 47"/>
                <a:gd name="T13" fmla="*/ 0 h 18"/>
                <a:gd name="T14" fmla="*/ 74 w 47"/>
                <a:gd name="T15" fmla="*/ 0 h 18"/>
                <a:gd name="T16" fmla="*/ 74 w 47"/>
                <a:gd name="T17" fmla="*/ 6 h 18"/>
                <a:gd name="T18" fmla="*/ 74 w 47"/>
                <a:gd name="T19" fmla="*/ 6 h 18"/>
                <a:gd name="T20" fmla="*/ 65 w 47"/>
                <a:gd name="T21" fmla="*/ 12 h 18"/>
                <a:gd name="T22" fmla="*/ 56 w 47"/>
                <a:gd name="T23" fmla="*/ 12 h 18"/>
                <a:gd name="T24" fmla="*/ 44 w 47"/>
                <a:gd name="T25" fmla="*/ 12 h 18"/>
                <a:gd name="T26" fmla="*/ 34 w 47"/>
                <a:gd name="T27" fmla="*/ 12 h 18"/>
                <a:gd name="T28" fmla="*/ 23 w 47"/>
                <a:gd name="T29" fmla="*/ 18 h 18"/>
                <a:gd name="T30" fmla="*/ 6 w 47"/>
                <a:gd name="T31" fmla="*/ 18 h 18"/>
                <a:gd name="T32" fmla="*/ 0 w 47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8"/>
                <a:gd name="T53" fmla="*/ 47 w 4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8">
                  <a:moveTo>
                    <a:pt x="0" y="18"/>
                  </a:moveTo>
                  <a:lnTo>
                    <a:pt x="6" y="12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9" y="6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2"/>
                  </a:lnTo>
                  <a:lnTo>
                    <a:pt x="23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Freeform 334"/>
            <p:cNvSpPr>
              <a:spLocks/>
            </p:cNvSpPr>
            <p:nvPr/>
          </p:nvSpPr>
          <p:spPr bwMode="auto">
            <a:xfrm>
              <a:off x="5318" y="1175"/>
              <a:ext cx="49" cy="30"/>
            </a:xfrm>
            <a:custGeom>
              <a:avLst/>
              <a:gdLst>
                <a:gd name="T0" fmla="*/ 0 w 47"/>
                <a:gd name="T1" fmla="*/ 30 h 30"/>
                <a:gd name="T2" fmla="*/ 6 w 47"/>
                <a:gd name="T3" fmla="*/ 24 h 30"/>
                <a:gd name="T4" fmla="*/ 23 w 47"/>
                <a:gd name="T5" fmla="*/ 18 h 30"/>
                <a:gd name="T6" fmla="*/ 28 w 47"/>
                <a:gd name="T7" fmla="*/ 18 h 30"/>
                <a:gd name="T8" fmla="*/ 34 w 47"/>
                <a:gd name="T9" fmla="*/ 12 h 30"/>
                <a:gd name="T10" fmla="*/ 44 w 47"/>
                <a:gd name="T11" fmla="*/ 6 h 30"/>
                <a:gd name="T12" fmla="*/ 56 w 47"/>
                <a:gd name="T13" fmla="*/ 6 h 30"/>
                <a:gd name="T14" fmla="*/ 65 w 47"/>
                <a:gd name="T15" fmla="*/ 0 h 30"/>
                <a:gd name="T16" fmla="*/ 74 w 47"/>
                <a:gd name="T17" fmla="*/ 6 h 30"/>
                <a:gd name="T18" fmla="*/ 74 w 47"/>
                <a:gd name="T19" fmla="*/ 6 h 30"/>
                <a:gd name="T20" fmla="*/ 65 w 47"/>
                <a:gd name="T21" fmla="*/ 12 h 30"/>
                <a:gd name="T22" fmla="*/ 56 w 47"/>
                <a:gd name="T23" fmla="*/ 12 h 30"/>
                <a:gd name="T24" fmla="*/ 44 w 47"/>
                <a:gd name="T25" fmla="*/ 18 h 30"/>
                <a:gd name="T26" fmla="*/ 34 w 47"/>
                <a:gd name="T27" fmla="*/ 24 h 30"/>
                <a:gd name="T28" fmla="*/ 28 w 47"/>
                <a:gd name="T29" fmla="*/ 24 h 30"/>
                <a:gd name="T30" fmla="*/ 6 w 47"/>
                <a:gd name="T31" fmla="*/ 30 h 30"/>
                <a:gd name="T32" fmla="*/ 0 w 47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0"/>
                <a:gd name="T53" fmla="*/ 47 w 47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0">
                  <a:moveTo>
                    <a:pt x="0" y="30"/>
                  </a:moveTo>
                  <a:lnTo>
                    <a:pt x="6" y="24"/>
                  </a:lnTo>
                  <a:lnTo>
                    <a:pt x="12" y="18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5" y="6"/>
                  </a:lnTo>
                  <a:lnTo>
                    <a:pt x="41" y="0"/>
                  </a:lnTo>
                  <a:lnTo>
                    <a:pt x="47" y="6"/>
                  </a:lnTo>
                  <a:lnTo>
                    <a:pt x="41" y="12"/>
                  </a:lnTo>
                  <a:lnTo>
                    <a:pt x="35" y="12"/>
                  </a:lnTo>
                  <a:lnTo>
                    <a:pt x="29" y="18"/>
                  </a:lnTo>
                  <a:lnTo>
                    <a:pt x="23" y="24"/>
                  </a:lnTo>
                  <a:lnTo>
                    <a:pt x="17" y="24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Freeform 335"/>
            <p:cNvSpPr>
              <a:spLocks/>
            </p:cNvSpPr>
            <p:nvPr/>
          </p:nvSpPr>
          <p:spPr bwMode="auto">
            <a:xfrm>
              <a:off x="5318" y="1158"/>
              <a:ext cx="43" cy="30"/>
            </a:xfrm>
            <a:custGeom>
              <a:avLst/>
              <a:gdLst>
                <a:gd name="T0" fmla="*/ 0 w 41"/>
                <a:gd name="T1" fmla="*/ 30 h 30"/>
                <a:gd name="T2" fmla="*/ 6 w 41"/>
                <a:gd name="T3" fmla="*/ 30 h 30"/>
                <a:gd name="T4" fmla="*/ 23 w 41"/>
                <a:gd name="T5" fmla="*/ 24 h 30"/>
                <a:gd name="T6" fmla="*/ 28 w 41"/>
                <a:gd name="T7" fmla="*/ 18 h 30"/>
                <a:gd name="T8" fmla="*/ 37 w 41"/>
                <a:gd name="T9" fmla="*/ 12 h 30"/>
                <a:gd name="T10" fmla="*/ 49 w 41"/>
                <a:gd name="T11" fmla="*/ 6 h 30"/>
                <a:gd name="T12" fmla="*/ 49 w 41"/>
                <a:gd name="T13" fmla="*/ 0 h 30"/>
                <a:gd name="T14" fmla="*/ 59 w 41"/>
                <a:gd name="T15" fmla="*/ 0 h 30"/>
                <a:gd name="T16" fmla="*/ 68 w 41"/>
                <a:gd name="T17" fmla="*/ 0 h 30"/>
                <a:gd name="T18" fmla="*/ 68 w 41"/>
                <a:gd name="T19" fmla="*/ 0 h 30"/>
                <a:gd name="T20" fmla="*/ 59 w 41"/>
                <a:gd name="T21" fmla="*/ 6 h 30"/>
                <a:gd name="T22" fmla="*/ 49 w 41"/>
                <a:gd name="T23" fmla="*/ 12 h 30"/>
                <a:gd name="T24" fmla="*/ 37 w 41"/>
                <a:gd name="T25" fmla="*/ 18 h 30"/>
                <a:gd name="T26" fmla="*/ 28 w 41"/>
                <a:gd name="T27" fmla="*/ 24 h 30"/>
                <a:gd name="T28" fmla="*/ 23 w 41"/>
                <a:gd name="T29" fmla="*/ 30 h 30"/>
                <a:gd name="T30" fmla="*/ 6 w 41"/>
                <a:gd name="T31" fmla="*/ 30 h 30"/>
                <a:gd name="T32" fmla="*/ 0 w 41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1"/>
                <a:gd name="T52" fmla="*/ 0 h 30"/>
                <a:gd name="T53" fmla="*/ 41 w 41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1" h="30">
                  <a:moveTo>
                    <a:pt x="0" y="30"/>
                  </a:moveTo>
                  <a:lnTo>
                    <a:pt x="6" y="30"/>
                  </a:lnTo>
                  <a:lnTo>
                    <a:pt x="12" y="24"/>
                  </a:lnTo>
                  <a:lnTo>
                    <a:pt x="17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35" y="6"/>
                  </a:lnTo>
                  <a:lnTo>
                    <a:pt x="29" y="12"/>
                  </a:lnTo>
                  <a:lnTo>
                    <a:pt x="23" y="18"/>
                  </a:lnTo>
                  <a:lnTo>
                    <a:pt x="17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Freeform 336"/>
            <p:cNvSpPr>
              <a:spLocks/>
            </p:cNvSpPr>
            <p:nvPr/>
          </p:nvSpPr>
          <p:spPr bwMode="auto">
            <a:xfrm>
              <a:off x="5318" y="1146"/>
              <a:ext cx="37" cy="30"/>
            </a:xfrm>
            <a:custGeom>
              <a:avLst/>
              <a:gdLst>
                <a:gd name="T0" fmla="*/ 63 w 35"/>
                <a:gd name="T1" fmla="*/ 0 h 30"/>
                <a:gd name="T2" fmla="*/ 63 w 35"/>
                <a:gd name="T3" fmla="*/ 0 h 30"/>
                <a:gd name="T4" fmla="*/ 54 w 35"/>
                <a:gd name="T5" fmla="*/ 6 h 30"/>
                <a:gd name="T6" fmla="*/ 41 w 35"/>
                <a:gd name="T7" fmla="*/ 6 h 30"/>
                <a:gd name="T8" fmla="*/ 41 w 35"/>
                <a:gd name="T9" fmla="*/ 12 h 30"/>
                <a:gd name="T10" fmla="*/ 29 w 35"/>
                <a:gd name="T11" fmla="*/ 18 h 30"/>
                <a:gd name="T12" fmla="*/ 23 w 35"/>
                <a:gd name="T13" fmla="*/ 18 h 30"/>
                <a:gd name="T14" fmla="*/ 6 w 35"/>
                <a:gd name="T15" fmla="*/ 24 h 30"/>
                <a:gd name="T16" fmla="*/ 0 w 35"/>
                <a:gd name="T17" fmla="*/ 30 h 30"/>
                <a:gd name="T18" fmla="*/ 6 w 35"/>
                <a:gd name="T19" fmla="*/ 24 h 30"/>
                <a:gd name="T20" fmla="*/ 6 w 35"/>
                <a:gd name="T21" fmla="*/ 18 h 30"/>
                <a:gd name="T22" fmla="*/ 23 w 35"/>
                <a:gd name="T23" fmla="*/ 12 h 30"/>
                <a:gd name="T24" fmla="*/ 29 w 35"/>
                <a:gd name="T25" fmla="*/ 6 h 30"/>
                <a:gd name="T26" fmla="*/ 41 w 35"/>
                <a:gd name="T27" fmla="*/ 0 h 30"/>
                <a:gd name="T28" fmla="*/ 54 w 35"/>
                <a:gd name="T29" fmla="*/ 0 h 30"/>
                <a:gd name="T30" fmla="*/ 54 w 35"/>
                <a:gd name="T31" fmla="*/ 0 h 30"/>
                <a:gd name="T32" fmla="*/ 63 w 35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0"/>
                  </a:moveTo>
                  <a:lnTo>
                    <a:pt x="35" y="0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12"/>
                  </a:lnTo>
                  <a:lnTo>
                    <a:pt x="17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7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Freeform 337"/>
            <p:cNvSpPr>
              <a:spLocks/>
            </p:cNvSpPr>
            <p:nvPr/>
          </p:nvSpPr>
          <p:spPr bwMode="auto">
            <a:xfrm>
              <a:off x="5250" y="984"/>
              <a:ext cx="42" cy="155"/>
            </a:xfrm>
            <a:custGeom>
              <a:avLst/>
              <a:gdLst>
                <a:gd name="T0" fmla="*/ 6 w 42"/>
                <a:gd name="T1" fmla="*/ 155 h 155"/>
                <a:gd name="T2" fmla="*/ 0 w 42"/>
                <a:gd name="T3" fmla="*/ 155 h 155"/>
                <a:gd name="T4" fmla="*/ 0 w 42"/>
                <a:gd name="T5" fmla="*/ 155 h 155"/>
                <a:gd name="T6" fmla="*/ 0 w 42"/>
                <a:gd name="T7" fmla="*/ 155 h 155"/>
                <a:gd name="T8" fmla="*/ 0 w 42"/>
                <a:gd name="T9" fmla="*/ 149 h 155"/>
                <a:gd name="T10" fmla="*/ 18 w 42"/>
                <a:gd name="T11" fmla="*/ 131 h 155"/>
                <a:gd name="T12" fmla="*/ 24 w 42"/>
                <a:gd name="T13" fmla="*/ 113 h 155"/>
                <a:gd name="T14" fmla="*/ 30 w 42"/>
                <a:gd name="T15" fmla="*/ 89 h 155"/>
                <a:gd name="T16" fmla="*/ 36 w 42"/>
                <a:gd name="T17" fmla="*/ 71 h 155"/>
                <a:gd name="T18" fmla="*/ 30 w 42"/>
                <a:gd name="T19" fmla="*/ 47 h 155"/>
                <a:gd name="T20" fmla="*/ 30 w 42"/>
                <a:gd name="T21" fmla="*/ 29 h 155"/>
                <a:gd name="T22" fmla="*/ 24 w 42"/>
                <a:gd name="T23" fmla="*/ 12 h 155"/>
                <a:gd name="T24" fmla="*/ 24 w 42"/>
                <a:gd name="T25" fmla="*/ 0 h 155"/>
                <a:gd name="T26" fmla="*/ 30 w 42"/>
                <a:gd name="T27" fmla="*/ 12 h 155"/>
                <a:gd name="T28" fmla="*/ 36 w 42"/>
                <a:gd name="T29" fmla="*/ 23 h 155"/>
                <a:gd name="T30" fmla="*/ 42 w 42"/>
                <a:gd name="T31" fmla="*/ 47 h 155"/>
                <a:gd name="T32" fmla="*/ 42 w 42"/>
                <a:gd name="T33" fmla="*/ 71 h 155"/>
                <a:gd name="T34" fmla="*/ 36 w 42"/>
                <a:gd name="T35" fmla="*/ 95 h 155"/>
                <a:gd name="T36" fmla="*/ 30 w 42"/>
                <a:gd name="T37" fmla="*/ 119 h 155"/>
                <a:gd name="T38" fmla="*/ 18 w 42"/>
                <a:gd name="T39" fmla="*/ 143 h 155"/>
                <a:gd name="T40" fmla="*/ 6 w 42"/>
                <a:gd name="T41" fmla="*/ 155 h 1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"/>
                <a:gd name="T64" fmla="*/ 0 h 155"/>
                <a:gd name="T65" fmla="*/ 42 w 42"/>
                <a:gd name="T66" fmla="*/ 155 h 1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" h="155">
                  <a:moveTo>
                    <a:pt x="6" y="155"/>
                  </a:moveTo>
                  <a:lnTo>
                    <a:pt x="0" y="155"/>
                  </a:lnTo>
                  <a:lnTo>
                    <a:pt x="0" y="149"/>
                  </a:lnTo>
                  <a:lnTo>
                    <a:pt x="18" y="131"/>
                  </a:lnTo>
                  <a:lnTo>
                    <a:pt x="24" y="113"/>
                  </a:lnTo>
                  <a:lnTo>
                    <a:pt x="30" y="89"/>
                  </a:lnTo>
                  <a:lnTo>
                    <a:pt x="36" y="71"/>
                  </a:lnTo>
                  <a:lnTo>
                    <a:pt x="30" y="47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24" y="0"/>
                  </a:lnTo>
                  <a:lnTo>
                    <a:pt x="30" y="12"/>
                  </a:lnTo>
                  <a:lnTo>
                    <a:pt x="36" y="23"/>
                  </a:lnTo>
                  <a:lnTo>
                    <a:pt x="42" y="47"/>
                  </a:lnTo>
                  <a:lnTo>
                    <a:pt x="42" y="71"/>
                  </a:lnTo>
                  <a:lnTo>
                    <a:pt x="36" y="95"/>
                  </a:lnTo>
                  <a:lnTo>
                    <a:pt x="30" y="119"/>
                  </a:lnTo>
                  <a:lnTo>
                    <a:pt x="18" y="143"/>
                  </a:lnTo>
                  <a:lnTo>
                    <a:pt x="6" y="1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Freeform 338"/>
            <p:cNvSpPr>
              <a:spLocks/>
            </p:cNvSpPr>
            <p:nvPr/>
          </p:nvSpPr>
          <p:spPr bwMode="auto">
            <a:xfrm>
              <a:off x="5251" y="984"/>
              <a:ext cx="30" cy="23"/>
            </a:xfrm>
            <a:custGeom>
              <a:avLst/>
              <a:gdLst>
                <a:gd name="T0" fmla="*/ 30 w 30"/>
                <a:gd name="T1" fmla="*/ 23 h 23"/>
                <a:gd name="T2" fmla="*/ 30 w 30"/>
                <a:gd name="T3" fmla="*/ 17 h 23"/>
                <a:gd name="T4" fmla="*/ 24 w 30"/>
                <a:gd name="T5" fmla="*/ 12 h 23"/>
                <a:gd name="T6" fmla="*/ 18 w 30"/>
                <a:gd name="T7" fmla="*/ 12 h 23"/>
                <a:gd name="T8" fmla="*/ 12 w 30"/>
                <a:gd name="T9" fmla="*/ 6 h 23"/>
                <a:gd name="T10" fmla="*/ 6 w 30"/>
                <a:gd name="T11" fmla="*/ 6 h 23"/>
                <a:gd name="T12" fmla="*/ 6 w 30"/>
                <a:gd name="T13" fmla="*/ 0 h 23"/>
                <a:gd name="T14" fmla="*/ 0 w 30"/>
                <a:gd name="T15" fmla="*/ 0 h 23"/>
                <a:gd name="T16" fmla="*/ 0 w 30"/>
                <a:gd name="T17" fmla="*/ 6 h 23"/>
                <a:gd name="T18" fmla="*/ 0 w 30"/>
                <a:gd name="T19" fmla="*/ 6 h 23"/>
                <a:gd name="T20" fmla="*/ 0 w 30"/>
                <a:gd name="T21" fmla="*/ 6 h 23"/>
                <a:gd name="T22" fmla="*/ 6 w 30"/>
                <a:gd name="T23" fmla="*/ 6 h 23"/>
                <a:gd name="T24" fmla="*/ 12 w 30"/>
                <a:gd name="T25" fmla="*/ 12 h 23"/>
                <a:gd name="T26" fmla="*/ 18 w 30"/>
                <a:gd name="T27" fmla="*/ 12 h 23"/>
                <a:gd name="T28" fmla="*/ 24 w 30"/>
                <a:gd name="T29" fmla="*/ 17 h 23"/>
                <a:gd name="T30" fmla="*/ 30 w 30"/>
                <a:gd name="T31" fmla="*/ 17 h 23"/>
                <a:gd name="T32" fmla="*/ 30 w 30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3"/>
                <a:gd name="T53" fmla="*/ 30 w 30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3">
                  <a:moveTo>
                    <a:pt x="30" y="23"/>
                  </a:moveTo>
                  <a:lnTo>
                    <a:pt x="30" y="17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7"/>
                  </a:lnTo>
                  <a:lnTo>
                    <a:pt x="30" y="17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Freeform 339"/>
            <p:cNvSpPr>
              <a:spLocks/>
            </p:cNvSpPr>
            <p:nvPr/>
          </p:nvSpPr>
          <p:spPr bwMode="auto">
            <a:xfrm>
              <a:off x="5252" y="997"/>
              <a:ext cx="36" cy="23"/>
            </a:xfrm>
            <a:custGeom>
              <a:avLst/>
              <a:gdLst>
                <a:gd name="T0" fmla="*/ 0 w 36"/>
                <a:gd name="T1" fmla="*/ 0 h 23"/>
                <a:gd name="T2" fmla="*/ 0 w 36"/>
                <a:gd name="T3" fmla="*/ 0 h 23"/>
                <a:gd name="T4" fmla="*/ 6 w 36"/>
                <a:gd name="T5" fmla="*/ 0 h 23"/>
                <a:gd name="T6" fmla="*/ 6 w 36"/>
                <a:gd name="T7" fmla="*/ 0 h 23"/>
                <a:gd name="T8" fmla="*/ 12 w 36"/>
                <a:gd name="T9" fmla="*/ 5 h 23"/>
                <a:gd name="T10" fmla="*/ 18 w 36"/>
                <a:gd name="T11" fmla="*/ 5 h 23"/>
                <a:gd name="T12" fmla="*/ 24 w 36"/>
                <a:gd name="T13" fmla="*/ 11 h 23"/>
                <a:gd name="T14" fmla="*/ 30 w 36"/>
                <a:gd name="T15" fmla="*/ 17 h 23"/>
                <a:gd name="T16" fmla="*/ 36 w 36"/>
                <a:gd name="T17" fmla="*/ 23 h 23"/>
                <a:gd name="T18" fmla="*/ 30 w 36"/>
                <a:gd name="T19" fmla="*/ 17 h 23"/>
                <a:gd name="T20" fmla="*/ 24 w 36"/>
                <a:gd name="T21" fmla="*/ 17 h 23"/>
                <a:gd name="T22" fmla="*/ 18 w 36"/>
                <a:gd name="T23" fmla="*/ 11 h 23"/>
                <a:gd name="T24" fmla="*/ 12 w 36"/>
                <a:gd name="T25" fmla="*/ 11 h 23"/>
                <a:gd name="T26" fmla="*/ 6 w 36"/>
                <a:gd name="T27" fmla="*/ 5 h 23"/>
                <a:gd name="T28" fmla="*/ 0 w 36"/>
                <a:gd name="T29" fmla="*/ 5 h 23"/>
                <a:gd name="T30" fmla="*/ 0 w 36"/>
                <a:gd name="T31" fmla="*/ 0 h 23"/>
                <a:gd name="T32" fmla="*/ 0 w 36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3"/>
                <a:gd name="T53" fmla="*/ 36 w 36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3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lnTo>
                    <a:pt x="18" y="5"/>
                  </a:lnTo>
                  <a:lnTo>
                    <a:pt x="24" y="11"/>
                  </a:lnTo>
                  <a:lnTo>
                    <a:pt x="30" y="17"/>
                  </a:lnTo>
                  <a:lnTo>
                    <a:pt x="36" y="23"/>
                  </a:lnTo>
                  <a:lnTo>
                    <a:pt x="30" y="17"/>
                  </a:lnTo>
                  <a:lnTo>
                    <a:pt x="24" y="17"/>
                  </a:lnTo>
                  <a:lnTo>
                    <a:pt x="18" y="11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Freeform 340"/>
            <p:cNvSpPr>
              <a:spLocks/>
            </p:cNvSpPr>
            <p:nvPr/>
          </p:nvSpPr>
          <p:spPr bwMode="auto">
            <a:xfrm>
              <a:off x="5239" y="1019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6 w 48"/>
                <a:gd name="T3" fmla="*/ 0 h 30"/>
                <a:gd name="T4" fmla="*/ 12 w 48"/>
                <a:gd name="T5" fmla="*/ 0 h 30"/>
                <a:gd name="T6" fmla="*/ 18 w 48"/>
                <a:gd name="T7" fmla="*/ 6 h 30"/>
                <a:gd name="T8" fmla="*/ 24 w 48"/>
                <a:gd name="T9" fmla="*/ 6 h 30"/>
                <a:gd name="T10" fmla="*/ 30 w 48"/>
                <a:gd name="T11" fmla="*/ 12 h 30"/>
                <a:gd name="T12" fmla="*/ 42 w 48"/>
                <a:gd name="T13" fmla="*/ 18 h 30"/>
                <a:gd name="T14" fmla="*/ 48 w 48"/>
                <a:gd name="T15" fmla="*/ 24 h 30"/>
                <a:gd name="T16" fmla="*/ 48 w 48"/>
                <a:gd name="T17" fmla="*/ 30 h 30"/>
                <a:gd name="T18" fmla="*/ 48 w 48"/>
                <a:gd name="T19" fmla="*/ 30 h 30"/>
                <a:gd name="T20" fmla="*/ 42 w 48"/>
                <a:gd name="T21" fmla="*/ 24 h 30"/>
                <a:gd name="T22" fmla="*/ 30 w 48"/>
                <a:gd name="T23" fmla="*/ 18 h 30"/>
                <a:gd name="T24" fmla="*/ 24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6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42" y="18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24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Freeform 341"/>
            <p:cNvSpPr>
              <a:spLocks/>
            </p:cNvSpPr>
            <p:nvPr/>
          </p:nvSpPr>
          <p:spPr bwMode="auto">
            <a:xfrm>
              <a:off x="5233" y="1043"/>
              <a:ext cx="54" cy="36"/>
            </a:xfrm>
            <a:custGeom>
              <a:avLst/>
              <a:gdLst>
                <a:gd name="T0" fmla="*/ 0 w 54"/>
                <a:gd name="T1" fmla="*/ 0 h 36"/>
                <a:gd name="T2" fmla="*/ 6 w 54"/>
                <a:gd name="T3" fmla="*/ 0 h 36"/>
                <a:gd name="T4" fmla="*/ 12 w 54"/>
                <a:gd name="T5" fmla="*/ 0 h 36"/>
                <a:gd name="T6" fmla="*/ 18 w 54"/>
                <a:gd name="T7" fmla="*/ 6 h 36"/>
                <a:gd name="T8" fmla="*/ 24 w 54"/>
                <a:gd name="T9" fmla="*/ 12 h 36"/>
                <a:gd name="T10" fmla="*/ 36 w 54"/>
                <a:gd name="T11" fmla="*/ 18 h 36"/>
                <a:gd name="T12" fmla="*/ 42 w 54"/>
                <a:gd name="T13" fmla="*/ 24 h 36"/>
                <a:gd name="T14" fmla="*/ 48 w 54"/>
                <a:gd name="T15" fmla="*/ 30 h 36"/>
                <a:gd name="T16" fmla="*/ 54 w 54"/>
                <a:gd name="T17" fmla="*/ 36 h 36"/>
                <a:gd name="T18" fmla="*/ 48 w 54"/>
                <a:gd name="T19" fmla="*/ 30 h 36"/>
                <a:gd name="T20" fmla="*/ 42 w 54"/>
                <a:gd name="T21" fmla="*/ 30 h 36"/>
                <a:gd name="T22" fmla="*/ 36 w 54"/>
                <a:gd name="T23" fmla="*/ 24 h 36"/>
                <a:gd name="T24" fmla="*/ 24 w 54"/>
                <a:gd name="T25" fmla="*/ 18 h 36"/>
                <a:gd name="T26" fmla="*/ 12 w 54"/>
                <a:gd name="T27" fmla="*/ 12 h 36"/>
                <a:gd name="T28" fmla="*/ 6 w 54"/>
                <a:gd name="T29" fmla="*/ 6 h 36"/>
                <a:gd name="T30" fmla="*/ 0 w 54"/>
                <a:gd name="T31" fmla="*/ 6 h 36"/>
                <a:gd name="T32" fmla="*/ 0 w 54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6"/>
                <a:gd name="T53" fmla="*/ 54 w 5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Freeform 342"/>
            <p:cNvSpPr>
              <a:spLocks/>
            </p:cNvSpPr>
            <p:nvPr/>
          </p:nvSpPr>
          <p:spPr bwMode="auto">
            <a:xfrm>
              <a:off x="5240" y="1061"/>
              <a:ext cx="42" cy="36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6 w 42"/>
                <a:gd name="T5" fmla="*/ 0 h 36"/>
                <a:gd name="T6" fmla="*/ 12 w 42"/>
                <a:gd name="T7" fmla="*/ 6 h 36"/>
                <a:gd name="T8" fmla="*/ 18 w 42"/>
                <a:gd name="T9" fmla="*/ 12 h 36"/>
                <a:gd name="T10" fmla="*/ 30 w 42"/>
                <a:gd name="T11" fmla="*/ 18 h 36"/>
                <a:gd name="T12" fmla="*/ 36 w 42"/>
                <a:gd name="T13" fmla="*/ 24 h 36"/>
                <a:gd name="T14" fmla="*/ 42 w 42"/>
                <a:gd name="T15" fmla="*/ 30 h 36"/>
                <a:gd name="T16" fmla="*/ 42 w 42"/>
                <a:gd name="T17" fmla="*/ 36 h 36"/>
                <a:gd name="T18" fmla="*/ 36 w 42"/>
                <a:gd name="T19" fmla="*/ 36 h 36"/>
                <a:gd name="T20" fmla="*/ 30 w 42"/>
                <a:gd name="T21" fmla="*/ 30 h 36"/>
                <a:gd name="T22" fmla="*/ 24 w 42"/>
                <a:gd name="T23" fmla="*/ 24 h 36"/>
                <a:gd name="T24" fmla="*/ 18 w 42"/>
                <a:gd name="T25" fmla="*/ 18 h 36"/>
                <a:gd name="T26" fmla="*/ 6 w 42"/>
                <a:gd name="T27" fmla="*/ 12 h 36"/>
                <a:gd name="T28" fmla="*/ 6 w 42"/>
                <a:gd name="T29" fmla="*/ 6 h 36"/>
                <a:gd name="T30" fmla="*/ 0 w 42"/>
                <a:gd name="T31" fmla="*/ 0 h 36"/>
                <a:gd name="T32" fmla="*/ 0 w 42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6"/>
                <a:gd name="T53" fmla="*/ 42 w 42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30" y="18"/>
                  </a:lnTo>
                  <a:lnTo>
                    <a:pt x="36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Freeform 343"/>
            <p:cNvSpPr>
              <a:spLocks/>
            </p:cNvSpPr>
            <p:nvPr/>
          </p:nvSpPr>
          <p:spPr bwMode="auto">
            <a:xfrm>
              <a:off x="5240" y="1080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Freeform 344"/>
            <p:cNvSpPr>
              <a:spLocks/>
            </p:cNvSpPr>
            <p:nvPr/>
          </p:nvSpPr>
          <p:spPr bwMode="auto">
            <a:xfrm>
              <a:off x="5240" y="1098"/>
              <a:ext cx="24" cy="30"/>
            </a:xfrm>
            <a:custGeom>
              <a:avLst/>
              <a:gdLst>
                <a:gd name="T0" fmla="*/ 0 w 24"/>
                <a:gd name="T1" fmla="*/ 0 h 30"/>
                <a:gd name="T2" fmla="*/ 0 w 24"/>
                <a:gd name="T3" fmla="*/ 0 h 30"/>
                <a:gd name="T4" fmla="*/ 6 w 24"/>
                <a:gd name="T5" fmla="*/ 6 h 30"/>
                <a:gd name="T6" fmla="*/ 12 w 24"/>
                <a:gd name="T7" fmla="*/ 6 h 30"/>
                <a:gd name="T8" fmla="*/ 12 w 24"/>
                <a:gd name="T9" fmla="*/ 12 h 30"/>
                <a:gd name="T10" fmla="*/ 18 w 24"/>
                <a:gd name="T11" fmla="*/ 18 h 30"/>
                <a:gd name="T12" fmla="*/ 24 w 24"/>
                <a:gd name="T13" fmla="*/ 24 h 30"/>
                <a:gd name="T14" fmla="*/ 24 w 24"/>
                <a:gd name="T15" fmla="*/ 24 h 30"/>
                <a:gd name="T16" fmla="*/ 24 w 24"/>
                <a:gd name="T17" fmla="*/ 30 h 30"/>
                <a:gd name="T18" fmla="*/ 24 w 24"/>
                <a:gd name="T19" fmla="*/ 24 h 30"/>
                <a:gd name="T20" fmla="*/ 18 w 24"/>
                <a:gd name="T21" fmla="*/ 24 h 30"/>
                <a:gd name="T22" fmla="*/ 12 w 24"/>
                <a:gd name="T23" fmla="*/ 18 h 30"/>
                <a:gd name="T24" fmla="*/ 12 w 24"/>
                <a:gd name="T25" fmla="*/ 18 h 30"/>
                <a:gd name="T26" fmla="*/ 6 w 24"/>
                <a:gd name="T27" fmla="*/ 12 h 30"/>
                <a:gd name="T28" fmla="*/ 6 w 24"/>
                <a:gd name="T29" fmla="*/ 6 h 30"/>
                <a:gd name="T30" fmla="*/ 0 w 24"/>
                <a:gd name="T31" fmla="*/ 6 h 30"/>
                <a:gd name="T32" fmla="*/ 0 w 24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0"/>
                <a:gd name="T53" fmla="*/ 24 w 24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Freeform 345"/>
            <p:cNvSpPr>
              <a:spLocks/>
            </p:cNvSpPr>
            <p:nvPr/>
          </p:nvSpPr>
          <p:spPr bwMode="auto">
            <a:xfrm>
              <a:off x="5241" y="1116"/>
              <a:ext cx="18" cy="18"/>
            </a:xfrm>
            <a:custGeom>
              <a:avLst/>
              <a:gdLst>
                <a:gd name="T0" fmla="*/ 6 w 18"/>
                <a:gd name="T1" fmla="*/ 0 h 18"/>
                <a:gd name="T2" fmla="*/ 6 w 18"/>
                <a:gd name="T3" fmla="*/ 0 h 18"/>
                <a:gd name="T4" fmla="*/ 6 w 18"/>
                <a:gd name="T5" fmla="*/ 0 h 18"/>
                <a:gd name="T6" fmla="*/ 12 w 18"/>
                <a:gd name="T7" fmla="*/ 6 h 18"/>
                <a:gd name="T8" fmla="*/ 12 w 18"/>
                <a:gd name="T9" fmla="*/ 6 h 18"/>
                <a:gd name="T10" fmla="*/ 18 w 18"/>
                <a:gd name="T11" fmla="*/ 12 h 18"/>
                <a:gd name="T12" fmla="*/ 18 w 18"/>
                <a:gd name="T13" fmla="*/ 12 h 18"/>
                <a:gd name="T14" fmla="*/ 18 w 18"/>
                <a:gd name="T15" fmla="*/ 18 h 18"/>
                <a:gd name="T16" fmla="*/ 18 w 18"/>
                <a:gd name="T17" fmla="*/ 18 h 18"/>
                <a:gd name="T18" fmla="*/ 18 w 18"/>
                <a:gd name="T19" fmla="*/ 18 h 18"/>
                <a:gd name="T20" fmla="*/ 18 w 18"/>
                <a:gd name="T21" fmla="*/ 12 h 18"/>
                <a:gd name="T22" fmla="*/ 12 w 18"/>
                <a:gd name="T23" fmla="*/ 12 h 18"/>
                <a:gd name="T24" fmla="*/ 6 w 18"/>
                <a:gd name="T25" fmla="*/ 6 h 18"/>
                <a:gd name="T26" fmla="*/ 6 w 18"/>
                <a:gd name="T27" fmla="*/ 6 h 18"/>
                <a:gd name="T28" fmla="*/ 6 w 18"/>
                <a:gd name="T29" fmla="*/ 6 h 18"/>
                <a:gd name="T30" fmla="*/ 0 w 18"/>
                <a:gd name="T31" fmla="*/ 0 h 18"/>
                <a:gd name="T32" fmla="*/ 6 w 18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Freeform 346"/>
            <p:cNvSpPr>
              <a:spLocks/>
            </p:cNvSpPr>
            <p:nvPr/>
          </p:nvSpPr>
          <p:spPr bwMode="auto">
            <a:xfrm>
              <a:off x="5258" y="974"/>
              <a:ext cx="18" cy="24"/>
            </a:xfrm>
            <a:custGeom>
              <a:avLst/>
              <a:gdLst>
                <a:gd name="T0" fmla="*/ 18 w 18"/>
                <a:gd name="T1" fmla="*/ 24 h 24"/>
                <a:gd name="T2" fmla="*/ 18 w 18"/>
                <a:gd name="T3" fmla="*/ 18 h 24"/>
                <a:gd name="T4" fmla="*/ 12 w 18"/>
                <a:gd name="T5" fmla="*/ 18 h 24"/>
                <a:gd name="T6" fmla="*/ 12 w 18"/>
                <a:gd name="T7" fmla="*/ 18 h 24"/>
                <a:gd name="T8" fmla="*/ 6 w 18"/>
                <a:gd name="T9" fmla="*/ 12 h 24"/>
                <a:gd name="T10" fmla="*/ 0 w 18"/>
                <a:gd name="T11" fmla="*/ 12 h 24"/>
                <a:gd name="T12" fmla="*/ 0 w 18"/>
                <a:gd name="T13" fmla="*/ 6 h 24"/>
                <a:gd name="T14" fmla="*/ 0 w 18"/>
                <a:gd name="T15" fmla="*/ 6 h 24"/>
                <a:gd name="T16" fmla="*/ 0 w 18"/>
                <a:gd name="T17" fmla="*/ 0 h 24"/>
                <a:gd name="T18" fmla="*/ 0 w 18"/>
                <a:gd name="T19" fmla="*/ 0 h 24"/>
                <a:gd name="T20" fmla="*/ 6 w 18"/>
                <a:gd name="T21" fmla="*/ 0 h 24"/>
                <a:gd name="T22" fmla="*/ 6 w 18"/>
                <a:gd name="T23" fmla="*/ 6 h 24"/>
                <a:gd name="T24" fmla="*/ 12 w 18"/>
                <a:gd name="T25" fmla="*/ 6 h 24"/>
                <a:gd name="T26" fmla="*/ 12 w 18"/>
                <a:gd name="T27" fmla="*/ 12 h 24"/>
                <a:gd name="T28" fmla="*/ 18 w 18"/>
                <a:gd name="T29" fmla="*/ 18 h 24"/>
                <a:gd name="T30" fmla="*/ 18 w 18"/>
                <a:gd name="T31" fmla="*/ 18 h 24"/>
                <a:gd name="T32" fmla="*/ 18 w 18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24"/>
                  </a:move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Freeform 347"/>
            <p:cNvSpPr>
              <a:spLocks/>
            </p:cNvSpPr>
            <p:nvPr/>
          </p:nvSpPr>
          <p:spPr bwMode="auto">
            <a:xfrm>
              <a:off x="5275" y="972"/>
              <a:ext cx="12" cy="24"/>
            </a:xfrm>
            <a:custGeom>
              <a:avLst/>
              <a:gdLst>
                <a:gd name="T0" fmla="*/ 0 w 12"/>
                <a:gd name="T1" fmla="*/ 24 h 24"/>
                <a:gd name="T2" fmla="*/ 6 w 12"/>
                <a:gd name="T3" fmla="*/ 18 h 24"/>
                <a:gd name="T4" fmla="*/ 12 w 12"/>
                <a:gd name="T5" fmla="*/ 12 h 24"/>
                <a:gd name="T6" fmla="*/ 12 w 12"/>
                <a:gd name="T7" fmla="*/ 6 h 24"/>
                <a:gd name="T8" fmla="*/ 12 w 12"/>
                <a:gd name="T9" fmla="*/ 0 h 24"/>
                <a:gd name="T10" fmla="*/ 12 w 12"/>
                <a:gd name="T11" fmla="*/ 0 h 24"/>
                <a:gd name="T12" fmla="*/ 6 w 12"/>
                <a:gd name="T13" fmla="*/ 6 h 24"/>
                <a:gd name="T14" fmla="*/ 6 w 12"/>
                <a:gd name="T15" fmla="*/ 18 h 24"/>
                <a:gd name="T16" fmla="*/ 0 w 12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4"/>
                <a:gd name="T29" fmla="*/ 12 w 12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Freeform 348"/>
            <p:cNvSpPr>
              <a:spLocks/>
            </p:cNvSpPr>
            <p:nvPr/>
          </p:nvSpPr>
          <p:spPr bwMode="auto">
            <a:xfrm>
              <a:off x="5269" y="966"/>
              <a:ext cx="6" cy="24"/>
            </a:xfrm>
            <a:custGeom>
              <a:avLst/>
              <a:gdLst>
                <a:gd name="T0" fmla="*/ 6 w 6"/>
                <a:gd name="T1" fmla="*/ 24 h 24"/>
                <a:gd name="T2" fmla="*/ 6 w 6"/>
                <a:gd name="T3" fmla="*/ 18 h 24"/>
                <a:gd name="T4" fmla="*/ 6 w 6"/>
                <a:gd name="T5" fmla="*/ 12 h 24"/>
                <a:gd name="T6" fmla="*/ 6 w 6"/>
                <a:gd name="T7" fmla="*/ 0 h 24"/>
                <a:gd name="T8" fmla="*/ 0 w 6"/>
                <a:gd name="T9" fmla="*/ 0 h 24"/>
                <a:gd name="T10" fmla="*/ 0 w 6"/>
                <a:gd name="T11" fmla="*/ 0 h 24"/>
                <a:gd name="T12" fmla="*/ 0 w 6"/>
                <a:gd name="T13" fmla="*/ 6 h 24"/>
                <a:gd name="T14" fmla="*/ 6 w 6"/>
                <a:gd name="T15" fmla="*/ 18 h 24"/>
                <a:gd name="T16" fmla="*/ 6 w 6"/>
                <a:gd name="T17" fmla="*/ 24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4"/>
                <a:gd name="T29" fmla="*/ 6 w 6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4">
                  <a:moveTo>
                    <a:pt x="6" y="24"/>
                  </a:moveTo>
                  <a:lnTo>
                    <a:pt x="6" y="18"/>
                  </a:lnTo>
                  <a:lnTo>
                    <a:pt x="6" y="12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8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Freeform 349"/>
            <p:cNvSpPr>
              <a:spLocks/>
            </p:cNvSpPr>
            <p:nvPr/>
          </p:nvSpPr>
          <p:spPr bwMode="auto">
            <a:xfrm>
              <a:off x="5280" y="978"/>
              <a:ext cx="18" cy="23"/>
            </a:xfrm>
            <a:custGeom>
              <a:avLst/>
              <a:gdLst>
                <a:gd name="T0" fmla="*/ 0 w 18"/>
                <a:gd name="T1" fmla="*/ 23 h 23"/>
                <a:gd name="T2" fmla="*/ 0 w 18"/>
                <a:gd name="T3" fmla="*/ 23 h 23"/>
                <a:gd name="T4" fmla="*/ 6 w 18"/>
                <a:gd name="T5" fmla="*/ 18 h 23"/>
                <a:gd name="T6" fmla="*/ 6 w 18"/>
                <a:gd name="T7" fmla="*/ 12 h 23"/>
                <a:gd name="T8" fmla="*/ 12 w 18"/>
                <a:gd name="T9" fmla="*/ 12 h 23"/>
                <a:gd name="T10" fmla="*/ 12 w 18"/>
                <a:gd name="T11" fmla="*/ 6 h 23"/>
                <a:gd name="T12" fmla="*/ 18 w 18"/>
                <a:gd name="T13" fmla="*/ 0 h 23"/>
                <a:gd name="T14" fmla="*/ 18 w 18"/>
                <a:gd name="T15" fmla="*/ 0 h 23"/>
                <a:gd name="T16" fmla="*/ 18 w 18"/>
                <a:gd name="T17" fmla="*/ 0 h 23"/>
                <a:gd name="T18" fmla="*/ 18 w 18"/>
                <a:gd name="T19" fmla="*/ 6 h 23"/>
                <a:gd name="T20" fmla="*/ 18 w 18"/>
                <a:gd name="T21" fmla="*/ 6 h 23"/>
                <a:gd name="T22" fmla="*/ 18 w 18"/>
                <a:gd name="T23" fmla="*/ 12 h 23"/>
                <a:gd name="T24" fmla="*/ 12 w 18"/>
                <a:gd name="T25" fmla="*/ 12 h 23"/>
                <a:gd name="T26" fmla="*/ 6 w 18"/>
                <a:gd name="T27" fmla="*/ 18 h 23"/>
                <a:gd name="T28" fmla="*/ 6 w 18"/>
                <a:gd name="T29" fmla="*/ 18 h 23"/>
                <a:gd name="T30" fmla="*/ 0 w 18"/>
                <a:gd name="T31" fmla="*/ 23 h 23"/>
                <a:gd name="T32" fmla="*/ 0 w 18"/>
                <a:gd name="T33" fmla="*/ 23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3"/>
                <a:gd name="T53" fmla="*/ 18 w 1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3">
                  <a:moveTo>
                    <a:pt x="0" y="23"/>
                  </a:moveTo>
                  <a:lnTo>
                    <a:pt x="0" y="23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Freeform 350"/>
            <p:cNvSpPr>
              <a:spLocks/>
            </p:cNvSpPr>
            <p:nvPr/>
          </p:nvSpPr>
          <p:spPr bwMode="auto">
            <a:xfrm>
              <a:off x="5265" y="1122"/>
              <a:ext cx="36" cy="12"/>
            </a:xfrm>
            <a:custGeom>
              <a:avLst/>
              <a:gdLst>
                <a:gd name="T0" fmla="*/ 0 w 36"/>
                <a:gd name="T1" fmla="*/ 6 h 12"/>
                <a:gd name="T2" fmla="*/ 6 w 36"/>
                <a:gd name="T3" fmla="*/ 0 h 12"/>
                <a:gd name="T4" fmla="*/ 6 w 36"/>
                <a:gd name="T5" fmla="*/ 0 h 12"/>
                <a:gd name="T6" fmla="*/ 12 w 36"/>
                <a:gd name="T7" fmla="*/ 0 h 12"/>
                <a:gd name="T8" fmla="*/ 18 w 36"/>
                <a:gd name="T9" fmla="*/ 0 h 12"/>
                <a:gd name="T10" fmla="*/ 24 w 36"/>
                <a:gd name="T11" fmla="*/ 0 h 12"/>
                <a:gd name="T12" fmla="*/ 30 w 36"/>
                <a:gd name="T13" fmla="*/ 6 h 12"/>
                <a:gd name="T14" fmla="*/ 30 w 36"/>
                <a:gd name="T15" fmla="*/ 6 h 12"/>
                <a:gd name="T16" fmla="*/ 36 w 36"/>
                <a:gd name="T17" fmla="*/ 6 h 12"/>
                <a:gd name="T18" fmla="*/ 30 w 36"/>
                <a:gd name="T19" fmla="*/ 6 h 12"/>
                <a:gd name="T20" fmla="*/ 30 w 36"/>
                <a:gd name="T21" fmla="*/ 12 h 12"/>
                <a:gd name="T22" fmla="*/ 24 w 36"/>
                <a:gd name="T23" fmla="*/ 6 h 12"/>
                <a:gd name="T24" fmla="*/ 18 w 36"/>
                <a:gd name="T25" fmla="*/ 6 h 12"/>
                <a:gd name="T26" fmla="*/ 12 w 36"/>
                <a:gd name="T27" fmla="*/ 6 h 12"/>
                <a:gd name="T28" fmla="*/ 6 w 36"/>
                <a:gd name="T29" fmla="*/ 6 h 12"/>
                <a:gd name="T30" fmla="*/ 6 w 36"/>
                <a:gd name="T31" fmla="*/ 6 h 12"/>
                <a:gd name="T32" fmla="*/ 0 w 36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Freeform 351"/>
            <p:cNvSpPr>
              <a:spLocks/>
            </p:cNvSpPr>
            <p:nvPr/>
          </p:nvSpPr>
          <p:spPr bwMode="auto">
            <a:xfrm>
              <a:off x="5257" y="1133"/>
              <a:ext cx="30" cy="12"/>
            </a:xfrm>
            <a:custGeom>
              <a:avLst/>
              <a:gdLst>
                <a:gd name="T0" fmla="*/ 0 w 30"/>
                <a:gd name="T1" fmla="*/ 0 h 12"/>
                <a:gd name="T2" fmla="*/ 6 w 30"/>
                <a:gd name="T3" fmla="*/ 0 h 12"/>
                <a:gd name="T4" fmla="*/ 6 w 30"/>
                <a:gd name="T5" fmla="*/ 0 h 12"/>
                <a:gd name="T6" fmla="*/ 12 w 30"/>
                <a:gd name="T7" fmla="*/ 0 h 12"/>
                <a:gd name="T8" fmla="*/ 18 w 30"/>
                <a:gd name="T9" fmla="*/ 0 h 12"/>
                <a:gd name="T10" fmla="*/ 24 w 30"/>
                <a:gd name="T11" fmla="*/ 0 h 12"/>
                <a:gd name="T12" fmla="*/ 30 w 30"/>
                <a:gd name="T13" fmla="*/ 6 h 12"/>
                <a:gd name="T14" fmla="*/ 30 w 30"/>
                <a:gd name="T15" fmla="*/ 6 h 12"/>
                <a:gd name="T16" fmla="*/ 30 w 30"/>
                <a:gd name="T17" fmla="*/ 12 h 12"/>
                <a:gd name="T18" fmla="*/ 30 w 30"/>
                <a:gd name="T19" fmla="*/ 12 h 12"/>
                <a:gd name="T20" fmla="*/ 30 w 30"/>
                <a:gd name="T21" fmla="*/ 12 h 12"/>
                <a:gd name="T22" fmla="*/ 24 w 30"/>
                <a:gd name="T23" fmla="*/ 12 h 12"/>
                <a:gd name="T24" fmla="*/ 18 w 30"/>
                <a:gd name="T25" fmla="*/ 6 h 12"/>
                <a:gd name="T26" fmla="*/ 12 w 30"/>
                <a:gd name="T27" fmla="*/ 6 h 12"/>
                <a:gd name="T28" fmla="*/ 6 w 30"/>
                <a:gd name="T29" fmla="*/ 0 h 12"/>
                <a:gd name="T30" fmla="*/ 0 w 30"/>
                <a:gd name="T31" fmla="*/ 0 h 12"/>
                <a:gd name="T32" fmla="*/ 0 w 30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2"/>
                <a:gd name="T53" fmla="*/ 30 w 30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Freeform 352"/>
            <p:cNvSpPr>
              <a:spLocks/>
            </p:cNvSpPr>
            <p:nvPr/>
          </p:nvSpPr>
          <p:spPr bwMode="auto">
            <a:xfrm>
              <a:off x="5275" y="1109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0 w 30"/>
                <a:gd name="T3" fmla="*/ 0 h 6"/>
                <a:gd name="T4" fmla="*/ 6 w 30"/>
                <a:gd name="T5" fmla="*/ 0 h 6"/>
                <a:gd name="T6" fmla="*/ 6 w 30"/>
                <a:gd name="T7" fmla="*/ 0 h 6"/>
                <a:gd name="T8" fmla="*/ 12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6 w 30"/>
                <a:gd name="T29" fmla="*/ 0 h 6"/>
                <a:gd name="T30" fmla="*/ 0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Freeform 353"/>
            <p:cNvSpPr>
              <a:spLocks/>
            </p:cNvSpPr>
            <p:nvPr/>
          </p:nvSpPr>
          <p:spPr bwMode="auto">
            <a:xfrm>
              <a:off x="5275" y="1087"/>
              <a:ext cx="42" cy="12"/>
            </a:xfrm>
            <a:custGeom>
              <a:avLst/>
              <a:gdLst>
                <a:gd name="T0" fmla="*/ 0 w 42"/>
                <a:gd name="T1" fmla="*/ 12 h 12"/>
                <a:gd name="T2" fmla="*/ 6 w 42"/>
                <a:gd name="T3" fmla="*/ 12 h 12"/>
                <a:gd name="T4" fmla="*/ 12 w 42"/>
                <a:gd name="T5" fmla="*/ 6 h 12"/>
                <a:gd name="T6" fmla="*/ 18 w 42"/>
                <a:gd name="T7" fmla="*/ 6 h 12"/>
                <a:gd name="T8" fmla="*/ 24 w 42"/>
                <a:gd name="T9" fmla="*/ 6 h 12"/>
                <a:gd name="T10" fmla="*/ 30 w 42"/>
                <a:gd name="T11" fmla="*/ 0 h 12"/>
                <a:gd name="T12" fmla="*/ 36 w 42"/>
                <a:gd name="T13" fmla="*/ 0 h 12"/>
                <a:gd name="T14" fmla="*/ 36 w 42"/>
                <a:gd name="T15" fmla="*/ 0 h 12"/>
                <a:gd name="T16" fmla="*/ 42 w 42"/>
                <a:gd name="T17" fmla="*/ 6 h 12"/>
                <a:gd name="T18" fmla="*/ 42 w 42"/>
                <a:gd name="T19" fmla="*/ 6 h 12"/>
                <a:gd name="T20" fmla="*/ 36 w 42"/>
                <a:gd name="T21" fmla="*/ 12 h 12"/>
                <a:gd name="T22" fmla="*/ 30 w 42"/>
                <a:gd name="T23" fmla="*/ 12 h 12"/>
                <a:gd name="T24" fmla="*/ 24 w 42"/>
                <a:gd name="T25" fmla="*/ 12 h 12"/>
                <a:gd name="T26" fmla="*/ 18 w 42"/>
                <a:gd name="T27" fmla="*/ 12 h 12"/>
                <a:gd name="T28" fmla="*/ 12 w 42"/>
                <a:gd name="T29" fmla="*/ 12 h 12"/>
                <a:gd name="T30" fmla="*/ 6 w 42"/>
                <a:gd name="T31" fmla="*/ 12 h 12"/>
                <a:gd name="T32" fmla="*/ 0 w 4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2"/>
                <a:gd name="T53" fmla="*/ 42 w 4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Freeform 354"/>
            <p:cNvSpPr>
              <a:spLocks/>
            </p:cNvSpPr>
            <p:nvPr/>
          </p:nvSpPr>
          <p:spPr bwMode="auto">
            <a:xfrm>
              <a:off x="5289" y="1069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0 w 36"/>
                <a:gd name="T3" fmla="*/ 12 h 12"/>
                <a:gd name="T4" fmla="*/ 6 w 36"/>
                <a:gd name="T5" fmla="*/ 12 h 12"/>
                <a:gd name="T6" fmla="*/ 12 w 36"/>
                <a:gd name="T7" fmla="*/ 6 h 12"/>
                <a:gd name="T8" fmla="*/ 18 w 36"/>
                <a:gd name="T9" fmla="*/ 6 h 12"/>
                <a:gd name="T10" fmla="*/ 30 w 36"/>
                <a:gd name="T11" fmla="*/ 6 h 12"/>
                <a:gd name="T12" fmla="*/ 36 w 36"/>
                <a:gd name="T13" fmla="*/ 0 h 12"/>
                <a:gd name="T14" fmla="*/ 36 w 36"/>
                <a:gd name="T15" fmla="*/ 0 h 12"/>
                <a:gd name="T16" fmla="*/ 36 w 36"/>
                <a:gd name="T17" fmla="*/ 6 h 12"/>
                <a:gd name="T18" fmla="*/ 36 w 36"/>
                <a:gd name="T19" fmla="*/ 6 h 12"/>
                <a:gd name="T20" fmla="*/ 30 w 36"/>
                <a:gd name="T21" fmla="*/ 6 h 12"/>
                <a:gd name="T22" fmla="*/ 24 w 36"/>
                <a:gd name="T23" fmla="*/ 12 h 12"/>
                <a:gd name="T24" fmla="*/ 18 w 36"/>
                <a:gd name="T25" fmla="*/ 12 h 12"/>
                <a:gd name="T26" fmla="*/ 12 w 36"/>
                <a:gd name="T27" fmla="*/ 12 h 12"/>
                <a:gd name="T28" fmla="*/ 6 w 36"/>
                <a:gd name="T29" fmla="*/ 12 h 12"/>
                <a:gd name="T30" fmla="*/ 0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Freeform 355"/>
            <p:cNvSpPr>
              <a:spLocks/>
            </p:cNvSpPr>
            <p:nvPr/>
          </p:nvSpPr>
          <p:spPr bwMode="auto">
            <a:xfrm>
              <a:off x="5288" y="1032"/>
              <a:ext cx="44" cy="18"/>
            </a:xfrm>
            <a:custGeom>
              <a:avLst/>
              <a:gdLst>
                <a:gd name="T0" fmla="*/ 0 w 42"/>
                <a:gd name="T1" fmla="*/ 18 h 18"/>
                <a:gd name="T2" fmla="*/ 0 w 42"/>
                <a:gd name="T3" fmla="*/ 18 h 18"/>
                <a:gd name="T4" fmla="*/ 6 w 42"/>
                <a:gd name="T5" fmla="*/ 12 h 18"/>
                <a:gd name="T6" fmla="*/ 23 w 42"/>
                <a:gd name="T7" fmla="*/ 6 h 18"/>
                <a:gd name="T8" fmla="*/ 38 w 42"/>
                <a:gd name="T9" fmla="*/ 6 h 18"/>
                <a:gd name="T10" fmla="*/ 50 w 42"/>
                <a:gd name="T11" fmla="*/ 0 h 18"/>
                <a:gd name="T12" fmla="*/ 60 w 42"/>
                <a:gd name="T13" fmla="*/ 0 h 18"/>
                <a:gd name="T14" fmla="*/ 69 w 42"/>
                <a:gd name="T15" fmla="*/ 0 h 18"/>
                <a:gd name="T16" fmla="*/ 69 w 42"/>
                <a:gd name="T17" fmla="*/ 0 h 18"/>
                <a:gd name="T18" fmla="*/ 69 w 42"/>
                <a:gd name="T19" fmla="*/ 0 h 18"/>
                <a:gd name="T20" fmla="*/ 60 w 42"/>
                <a:gd name="T21" fmla="*/ 6 h 18"/>
                <a:gd name="T22" fmla="*/ 50 w 42"/>
                <a:gd name="T23" fmla="*/ 6 h 18"/>
                <a:gd name="T24" fmla="*/ 38 w 42"/>
                <a:gd name="T25" fmla="*/ 12 h 18"/>
                <a:gd name="T26" fmla="*/ 23 w 42"/>
                <a:gd name="T27" fmla="*/ 12 h 18"/>
                <a:gd name="T28" fmla="*/ 6 w 42"/>
                <a:gd name="T29" fmla="*/ 12 h 18"/>
                <a:gd name="T30" fmla="*/ 0 w 42"/>
                <a:gd name="T31" fmla="*/ 18 h 18"/>
                <a:gd name="T32" fmla="*/ 0 w 4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18"/>
                <a:gd name="T53" fmla="*/ 42 w 4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Freeform 356"/>
            <p:cNvSpPr>
              <a:spLocks/>
            </p:cNvSpPr>
            <p:nvPr/>
          </p:nvSpPr>
          <p:spPr bwMode="auto">
            <a:xfrm>
              <a:off x="5281" y="990"/>
              <a:ext cx="42" cy="29"/>
            </a:xfrm>
            <a:custGeom>
              <a:avLst/>
              <a:gdLst>
                <a:gd name="T0" fmla="*/ 0 w 42"/>
                <a:gd name="T1" fmla="*/ 29 h 29"/>
                <a:gd name="T2" fmla="*/ 6 w 42"/>
                <a:gd name="T3" fmla="*/ 23 h 29"/>
                <a:gd name="T4" fmla="*/ 12 w 42"/>
                <a:gd name="T5" fmla="*/ 17 h 29"/>
                <a:gd name="T6" fmla="*/ 18 w 42"/>
                <a:gd name="T7" fmla="*/ 11 h 29"/>
                <a:gd name="T8" fmla="*/ 24 w 42"/>
                <a:gd name="T9" fmla="*/ 11 h 29"/>
                <a:gd name="T10" fmla="*/ 30 w 42"/>
                <a:gd name="T11" fmla="*/ 6 h 29"/>
                <a:gd name="T12" fmla="*/ 36 w 42"/>
                <a:gd name="T13" fmla="*/ 6 h 29"/>
                <a:gd name="T14" fmla="*/ 36 w 42"/>
                <a:gd name="T15" fmla="*/ 0 h 29"/>
                <a:gd name="T16" fmla="*/ 42 w 42"/>
                <a:gd name="T17" fmla="*/ 6 h 29"/>
                <a:gd name="T18" fmla="*/ 42 w 42"/>
                <a:gd name="T19" fmla="*/ 6 h 29"/>
                <a:gd name="T20" fmla="*/ 36 w 42"/>
                <a:gd name="T21" fmla="*/ 11 h 29"/>
                <a:gd name="T22" fmla="*/ 30 w 42"/>
                <a:gd name="T23" fmla="*/ 11 h 29"/>
                <a:gd name="T24" fmla="*/ 24 w 42"/>
                <a:gd name="T25" fmla="*/ 17 h 29"/>
                <a:gd name="T26" fmla="*/ 18 w 42"/>
                <a:gd name="T27" fmla="*/ 17 h 29"/>
                <a:gd name="T28" fmla="*/ 6 w 42"/>
                <a:gd name="T29" fmla="*/ 23 h 29"/>
                <a:gd name="T30" fmla="*/ 6 w 42"/>
                <a:gd name="T31" fmla="*/ 23 h 29"/>
                <a:gd name="T32" fmla="*/ 0 w 42"/>
                <a:gd name="T33" fmla="*/ 29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9"/>
                <a:gd name="T53" fmla="*/ 42 w 42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9">
                  <a:moveTo>
                    <a:pt x="0" y="29"/>
                  </a:move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11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42" y="6"/>
                  </a:lnTo>
                  <a:lnTo>
                    <a:pt x="36" y="11"/>
                  </a:lnTo>
                  <a:lnTo>
                    <a:pt x="30" y="11"/>
                  </a:lnTo>
                  <a:lnTo>
                    <a:pt x="24" y="17"/>
                  </a:lnTo>
                  <a:lnTo>
                    <a:pt x="18" y="17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Freeform 357"/>
            <p:cNvSpPr>
              <a:spLocks/>
            </p:cNvSpPr>
            <p:nvPr/>
          </p:nvSpPr>
          <p:spPr bwMode="auto">
            <a:xfrm>
              <a:off x="5287" y="1043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6 h 24"/>
                <a:gd name="T18" fmla="*/ 36 w 36"/>
                <a:gd name="T19" fmla="*/ 6 h 24"/>
                <a:gd name="T20" fmla="*/ 30 w 36"/>
                <a:gd name="T21" fmla="*/ 12 h 24"/>
                <a:gd name="T22" fmla="*/ 24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18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Freeform 358"/>
            <p:cNvSpPr>
              <a:spLocks/>
            </p:cNvSpPr>
            <p:nvPr/>
          </p:nvSpPr>
          <p:spPr bwMode="auto">
            <a:xfrm>
              <a:off x="5239" y="1033"/>
              <a:ext cx="48" cy="30"/>
            </a:xfrm>
            <a:custGeom>
              <a:avLst/>
              <a:gdLst>
                <a:gd name="T0" fmla="*/ 0 w 48"/>
                <a:gd name="T1" fmla="*/ 0 h 30"/>
                <a:gd name="T2" fmla="*/ 0 w 48"/>
                <a:gd name="T3" fmla="*/ 0 h 30"/>
                <a:gd name="T4" fmla="*/ 6 w 48"/>
                <a:gd name="T5" fmla="*/ 0 h 30"/>
                <a:gd name="T6" fmla="*/ 12 w 48"/>
                <a:gd name="T7" fmla="*/ 6 h 30"/>
                <a:gd name="T8" fmla="*/ 24 w 48"/>
                <a:gd name="T9" fmla="*/ 12 h 30"/>
                <a:gd name="T10" fmla="*/ 30 w 48"/>
                <a:gd name="T11" fmla="*/ 12 h 30"/>
                <a:gd name="T12" fmla="*/ 42 w 48"/>
                <a:gd name="T13" fmla="*/ 24 h 30"/>
                <a:gd name="T14" fmla="*/ 48 w 48"/>
                <a:gd name="T15" fmla="*/ 30 h 30"/>
                <a:gd name="T16" fmla="*/ 48 w 48"/>
                <a:gd name="T17" fmla="*/ 30 h 30"/>
                <a:gd name="T18" fmla="*/ 48 w 48"/>
                <a:gd name="T19" fmla="*/ 30 h 30"/>
                <a:gd name="T20" fmla="*/ 36 w 48"/>
                <a:gd name="T21" fmla="*/ 30 h 30"/>
                <a:gd name="T22" fmla="*/ 30 w 48"/>
                <a:gd name="T23" fmla="*/ 24 h 30"/>
                <a:gd name="T24" fmla="*/ 18 w 48"/>
                <a:gd name="T25" fmla="*/ 18 h 30"/>
                <a:gd name="T26" fmla="*/ 12 w 48"/>
                <a:gd name="T27" fmla="*/ 12 h 30"/>
                <a:gd name="T28" fmla="*/ 6 w 48"/>
                <a:gd name="T29" fmla="*/ 6 h 30"/>
                <a:gd name="T30" fmla="*/ 0 w 48"/>
                <a:gd name="T31" fmla="*/ 0 h 30"/>
                <a:gd name="T32" fmla="*/ 0 w 48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30"/>
                <a:gd name="T53" fmla="*/ 48 w 4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42" y="24"/>
                  </a:lnTo>
                  <a:lnTo>
                    <a:pt x="48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Freeform 359"/>
            <p:cNvSpPr>
              <a:spLocks/>
            </p:cNvSpPr>
            <p:nvPr/>
          </p:nvSpPr>
          <p:spPr bwMode="auto">
            <a:xfrm>
              <a:off x="5245" y="1007"/>
              <a:ext cx="42" cy="30"/>
            </a:xfrm>
            <a:custGeom>
              <a:avLst/>
              <a:gdLst>
                <a:gd name="T0" fmla="*/ 0 w 42"/>
                <a:gd name="T1" fmla="*/ 0 h 30"/>
                <a:gd name="T2" fmla="*/ 6 w 42"/>
                <a:gd name="T3" fmla="*/ 0 h 30"/>
                <a:gd name="T4" fmla="*/ 6 w 42"/>
                <a:gd name="T5" fmla="*/ 0 h 30"/>
                <a:gd name="T6" fmla="*/ 12 w 42"/>
                <a:gd name="T7" fmla="*/ 6 h 30"/>
                <a:gd name="T8" fmla="*/ 18 w 42"/>
                <a:gd name="T9" fmla="*/ 6 h 30"/>
                <a:gd name="T10" fmla="*/ 24 w 42"/>
                <a:gd name="T11" fmla="*/ 12 h 30"/>
                <a:gd name="T12" fmla="*/ 36 w 42"/>
                <a:gd name="T13" fmla="*/ 18 h 30"/>
                <a:gd name="T14" fmla="*/ 42 w 42"/>
                <a:gd name="T15" fmla="*/ 24 h 30"/>
                <a:gd name="T16" fmla="*/ 42 w 42"/>
                <a:gd name="T17" fmla="*/ 30 h 30"/>
                <a:gd name="T18" fmla="*/ 36 w 42"/>
                <a:gd name="T19" fmla="*/ 24 h 30"/>
                <a:gd name="T20" fmla="*/ 30 w 42"/>
                <a:gd name="T21" fmla="*/ 24 h 30"/>
                <a:gd name="T22" fmla="*/ 24 w 42"/>
                <a:gd name="T23" fmla="*/ 18 h 30"/>
                <a:gd name="T24" fmla="*/ 18 w 42"/>
                <a:gd name="T25" fmla="*/ 12 h 30"/>
                <a:gd name="T26" fmla="*/ 12 w 42"/>
                <a:gd name="T27" fmla="*/ 12 h 30"/>
                <a:gd name="T28" fmla="*/ 6 w 42"/>
                <a:gd name="T29" fmla="*/ 6 h 30"/>
                <a:gd name="T30" fmla="*/ 0 w 42"/>
                <a:gd name="T31" fmla="*/ 0 h 30"/>
                <a:gd name="T32" fmla="*/ 0 w 42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0"/>
                <a:gd name="T53" fmla="*/ 42 w 42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0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Freeform 360"/>
            <p:cNvSpPr>
              <a:spLocks/>
            </p:cNvSpPr>
            <p:nvPr/>
          </p:nvSpPr>
          <p:spPr bwMode="auto">
            <a:xfrm>
              <a:off x="5287" y="1007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0 w 36"/>
                <a:gd name="T3" fmla="*/ 24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12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6 w 36"/>
                <a:gd name="T21" fmla="*/ 6 h 24"/>
                <a:gd name="T22" fmla="*/ 30 w 36"/>
                <a:gd name="T23" fmla="*/ 12 h 24"/>
                <a:gd name="T24" fmla="*/ 18 w 36"/>
                <a:gd name="T25" fmla="*/ 18 h 24"/>
                <a:gd name="T26" fmla="*/ 12 w 36"/>
                <a:gd name="T27" fmla="*/ 18 h 24"/>
                <a:gd name="T28" fmla="*/ 6 w 36"/>
                <a:gd name="T29" fmla="*/ 24 h 24"/>
                <a:gd name="T30" fmla="*/ 0 w 36"/>
                <a:gd name="T31" fmla="*/ 24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Freeform 361"/>
            <p:cNvSpPr>
              <a:spLocks/>
            </p:cNvSpPr>
            <p:nvPr/>
          </p:nvSpPr>
          <p:spPr bwMode="auto">
            <a:xfrm>
              <a:off x="5199" y="883"/>
              <a:ext cx="36" cy="18"/>
            </a:xfrm>
            <a:custGeom>
              <a:avLst/>
              <a:gdLst>
                <a:gd name="T0" fmla="*/ 0 w 36"/>
                <a:gd name="T1" fmla="*/ 0 h 18"/>
                <a:gd name="T2" fmla="*/ 6 w 36"/>
                <a:gd name="T3" fmla="*/ 0 h 18"/>
                <a:gd name="T4" fmla="*/ 6 w 36"/>
                <a:gd name="T5" fmla="*/ 0 h 18"/>
                <a:gd name="T6" fmla="*/ 12 w 36"/>
                <a:gd name="T7" fmla="*/ 0 h 18"/>
                <a:gd name="T8" fmla="*/ 18 w 36"/>
                <a:gd name="T9" fmla="*/ 0 h 18"/>
                <a:gd name="T10" fmla="*/ 24 w 36"/>
                <a:gd name="T11" fmla="*/ 6 h 18"/>
                <a:gd name="T12" fmla="*/ 24 w 36"/>
                <a:gd name="T13" fmla="*/ 12 h 18"/>
                <a:gd name="T14" fmla="*/ 30 w 36"/>
                <a:gd name="T15" fmla="*/ 12 h 18"/>
                <a:gd name="T16" fmla="*/ 36 w 36"/>
                <a:gd name="T17" fmla="*/ 18 h 18"/>
                <a:gd name="T18" fmla="*/ 30 w 36"/>
                <a:gd name="T19" fmla="*/ 18 h 18"/>
                <a:gd name="T20" fmla="*/ 24 w 36"/>
                <a:gd name="T21" fmla="*/ 12 h 18"/>
                <a:gd name="T22" fmla="*/ 18 w 36"/>
                <a:gd name="T23" fmla="*/ 12 h 18"/>
                <a:gd name="T24" fmla="*/ 18 w 36"/>
                <a:gd name="T25" fmla="*/ 6 h 18"/>
                <a:gd name="T26" fmla="*/ 12 w 36"/>
                <a:gd name="T27" fmla="*/ 6 h 18"/>
                <a:gd name="T28" fmla="*/ 6 w 36"/>
                <a:gd name="T29" fmla="*/ 0 h 18"/>
                <a:gd name="T30" fmla="*/ 6 w 36"/>
                <a:gd name="T31" fmla="*/ 0 h 18"/>
                <a:gd name="T32" fmla="*/ 0 w 36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Freeform 362"/>
            <p:cNvSpPr>
              <a:spLocks/>
            </p:cNvSpPr>
            <p:nvPr/>
          </p:nvSpPr>
          <p:spPr bwMode="auto">
            <a:xfrm>
              <a:off x="5193" y="900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6 w 42"/>
                <a:gd name="T3" fmla="*/ 0 h 24"/>
                <a:gd name="T4" fmla="*/ 6 w 42"/>
                <a:gd name="T5" fmla="*/ 0 h 24"/>
                <a:gd name="T6" fmla="*/ 12 w 42"/>
                <a:gd name="T7" fmla="*/ 6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36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6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Freeform 363"/>
            <p:cNvSpPr>
              <a:spLocks/>
            </p:cNvSpPr>
            <p:nvPr/>
          </p:nvSpPr>
          <p:spPr bwMode="auto">
            <a:xfrm>
              <a:off x="5187" y="925"/>
              <a:ext cx="48" cy="24"/>
            </a:xfrm>
            <a:custGeom>
              <a:avLst/>
              <a:gdLst>
                <a:gd name="T0" fmla="*/ 0 w 48"/>
                <a:gd name="T1" fmla="*/ 0 h 24"/>
                <a:gd name="T2" fmla="*/ 6 w 48"/>
                <a:gd name="T3" fmla="*/ 0 h 24"/>
                <a:gd name="T4" fmla="*/ 12 w 48"/>
                <a:gd name="T5" fmla="*/ 0 h 24"/>
                <a:gd name="T6" fmla="*/ 18 w 48"/>
                <a:gd name="T7" fmla="*/ 0 h 24"/>
                <a:gd name="T8" fmla="*/ 24 w 48"/>
                <a:gd name="T9" fmla="*/ 6 h 24"/>
                <a:gd name="T10" fmla="*/ 30 w 48"/>
                <a:gd name="T11" fmla="*/ 12 h 24"/>
                <a:gd name="T12" fmla="*/ 36 w 48"/>
                <a:gd name="T13" fmla="*/ 18 h 24"/>
                <a:gd name="T14" fmla="*/ 42 w 48"/>
                <a:gd name="T15" fmla="*/ 24 h 24"/>
                <a:gd name="T16" fmla="*/ 48 w 48"/>
                <a:gd name="T17" fmla="*/ 24 h 24"/>
                <a:gd name="T18" fmla="*/ 42 w 48"/>
                <a:gd name="T19" fmla="*/ 24 h 24"/>
                <a:gd name="T20" fmla="*/ 36 w 48"/>
                <a:gd name="T21" fmla="*/ 24 h 24"/>
                <a:gd name="T22" fmla="*/ 30 w 48"/>
                <a:gd name="T23" fmla="*/ 18 h 24"/>
                <a:gd name="T24" fmla="*/ 24 w 48"/>
                <a:gd name="T25" fmla="*/ 12 h 24"/>
                <a:gd name="T26" fmla="*/ 12 w 48"/>
                <a:gd name="T27" fmla="*/ 6 h 24"/>
                <a:gd name="T28" fmla="*/ 6 w 48"/>
                <a:gd name="T29" fmla="*/ 6 h 24"/>
                <a:gd name="T30" fmla="*/ 0 w 48"/>
                <a:gd name="T31" fmla="*/ 0 h 24"/>
                <a:gd name="T32" fmla="*/ 0 w 4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24"/>
                <a:gd name="T53" fmla="*/ 48 w 4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24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Freeform 364"/>
            <p:cNvSpPr>
              <a:spLocks/>
            </p:cNvSpPr>
            <p:nvPr/>
          </p:nvSpPr>
          <p:spPr bwMode="auto">
            <a:xfrm>
              <a:off x="5192" y="936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0 h 30"/>
                <a:gd name="T6" fmla="*/ 12 w 36"/>
                <a:gd name="T7" fmla="*/ 6 h 30"/>
                <a:gd name="T8" fmla="*/ 18 w 36"/>
                <a:gd name="T9" fmla="*/ 12 h 30"/>
                <a:gd name="T10" fmla="*/ 24 w 36"/>
                <a:gd name="T11" fmla="*/ 18 h 30"/>
                <a:gd name="T12" fmla="*/ 30 w 36"/>
                <a:gd name="T13" fmla="*/ 24 h 30"/>
                <a:gd name="T14" fmla="*/ 36 w 36"/>
                <a:gd name="T15" fmla="*/ 30 h 30"/>
                <a:gd name="T16" fmla="*/ 36 w 36"/>
                <a:gd name="T17" fmla="*/ 30 h 30"/>
                <a:gd name="T18" fmla="*/ 30 w 36"/>
                <a:gd name="T19" fmla="*/ 30 h 30"/>
                <a:gd name="T20" fmla="*/ 24 w 36"/>
                <a:gd name="T21" fmla="*/ 24 h 30"/>
                <a:gd name="T22" fmla="*/ 18 w 36"/>
                <a:gd name="T23" fmla="*/ 18 h 30"/>
                <a:gd name="T24" fmla="*/ 12 w 36"/>
                <a:gd name="T25" fmla="*/ 18 h 30"/>
                <a:gd name="T26" fmla="*/ 6 w 36"/>
                <a:gd name="T27" fmla="*/ 12 h 30"/>
                <a:gd name="T28" fmla="*/ 6 w 36"/>
                <a:gd name="T29" fmla="*/ 6 h 30"/>
                <a:gd name="T30" fmla="*/ 0 w 36"/>
                <a:gd name="T31" fmla="*/ 0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Freeform 365"/>
            <p:cNvSpPr>
              <a:spLocks/>
            </p:cNvSpPr>
            <p:nvPr/>
          </p:nvSpPr>
          <p:spPr bwMode="auto">
            <a:xfrm>
              <a:off x="5191" y="956"/>
              <a:ext cx="30" cy="24"/>
            </a:xfrm>
            <a:custGeom>
              <a:avLst/>
              <a:gdLst>
                <a:gd name="T0" fmla="*/ 0 w 30"/>
                <a:gd name="T1" fmla="*/ 0 h 24"/>
                <a:gd name="T2" fmla="*/ 0 w 30"/>
                <a:gd name="T3" fmla="*/ 0 h 24"/>
                <a:gd name="T4" fmla="*/ 6 w 30"/>
                <a:gd name="T5" fmla="*/ 0 h 24"/>
                <a:gd name="T6" fmla="*/ 12 w 30"/>
                <a:gd name="T7" fmla="*/ 0 h 24"/>
                <a:gd name="T8" fmla="*/ 18 w 30"/>
                <a:gd name="T9" fmla="*/ 6 h 24"/>
                <a:gd name="T10" fmla="*/ 18 w 30"/>
                <a:gd name="T11" fmla="*/ 12 h 24"/>
                <a:gd name="T12" fmla="*/ 24 w 30"/>
                <a:gd name="T13" fmla="*/ 12 h 24"/>
                <a:gd name="T14" fmla="*/ 30 w 30"/>
                <a:gd name="T15" fmla="*/ 18 h 24"/>
                <a:gd name="T16" fmla="*/ 30 w 30"/>
                <a:gd name="T17" fmla="*/ 24 h 24"/>
                <a:gd name="T18" fmla="*/ 30 w 30"/>
                <a:gd name="T19" fmla="*/ 24 h 24"/>
                <a:gd name="T20" fmla="*/ 24 w 30"/>
                <a:gd name="T21" fmla="*/ 18 h 24"/>
                <a:gd name="T22" fmla="*/ 18 w 30"/>
                <a:gd name="T23" fmla="*/ 12 h 24"/>
                <a:gd name="T24" fmla="*/ 12 w 30"/>
                <a:gd name="T25" fmla="*/ 12 h 24"/>
                <a:gd name="T26" fmla="*/ 6 w 30"/>
                <a:gd name="T27" fmla="*/ 6 h 24"/>
                <a:gd name="T28" fmla="*/ 6 w 30"/>
                <a:gd name="T29" fmla="*/ 6 h 24"/>
                <a:gd name="T30" fmla="*/ 0 w 30"/>
                <a:gd name="T31" fmla="*/ 0 h 24"/>
                <a:gd name="T32" fmla="*/ 0 w 30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Freeform 366"/>
            <p:cNvSpPr>
              <a:spLocks/>
            </p:cNvSpPr>
            <p:nvPr/>
          </p:nvSpPr>
          <p:spPr bwMode="auto">
            <a:xfrm>
              <a:off x="5191" y="968"/>
              <a:ext cx="24" cy="24"/>
            </a:xfrm>
            <a:custGeom>
              <a:avLst/>
              <a:gdLst>
                <a:gd name="T0" fmla="*/ 0 w 24"/>
                <a:gd name="T1" fmla="*/ 0 h 24"/>
                <a:gd name="T2" fmla="*/ 0 w 24"/>
                <a:gd name="T3" fmla="*/ 0 h 24"/>
                <a:gd name="T4" fmla="*/ 6 w 24"/>
                <a:gd name="T5" fmla="*/ 6 h 24"/>
                <a:gd name="T6" fmla="*/ 6 w 24"/>
                <a:gd name="T7" fmla="*/ 6 h 24"/>
                <a:gd name="T8" fmla="*/ 12 w 24"/>
                <a:gd name="T9" fmla="*/ 12 h 24"/>
                <a:gd name="T10" fmla="*/ 18 w 24"/>
                <a:gd name="T11" fmla="*/ 12 h 24"/>
                <a:gd name="T12" fmla="*/ 18 w 24"/>
                <a:gd name="T13" fmla="*/ 18 h 24"/>
                <a:gd name="T14" fmla="*/ 24 w 24"/>
                <a:gd name="T15" fmla="*/ 24 h 24"/>
                <a:gd name="T16" fmla="*/ 24 w 24"/>
                <a:gd name="T17" fmla="*/ 24 h 24"/>
                <a:gd name="T18" fmla="*/ 18 w 24"/>
                <a:gd name="T19" fmla="*/ 24 h 24"/>
                <a:gd name="T20" fmla="*/ 18 w 24"/>
                <a:gd name="T21" fmla="*/ 18 h 24"/>
                <a:gd name="T22" fmla="*/ 12 w 24"/>
                <a:gd name="T23" fmla="*/ 18 h 24"/>
                <a:gd name="T24" fmla="*/ 12 w 24"/>
                <a:gd name="T25" fmla="*/ 12 h 24"/>
                <a:gd name="T26" fmla="*/ 6 w 24"/>
                <a:gd name="T27" fmla="*/ 12 h 24"/>
                <a:gd name="T28" fmla="*/ 6 w 24"/>
                <a:gd name="T29" fmla="*/ 6 h 24"/>
                <a:gd name="T30" fmla="*/ 0 w 24"/>
                <a:gd name="T31" fmla="*/ 6 h 24"/>
                <a:gd name="T32" fmla="*/ 0 w 24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Freeform 367"/>
            <p:cNvSpPr>
              <a:spLocks/>
            </p:cNvSpPr>
            <p:nvPr/>
          </p:nvSpPr>
          <p:spPr bwMode="auto">
            <a:xfrm>
              <a:off x="5191" y="986"/>
              <a:ext cx="18" cy="12"/>
            </a:xfrm>
            <a:custGeom>
              <a:avLst/>
              <a:gdLst>
                <a:gd name="T0" fmla="*/ 6 w 18"/>
                <a:gd name="T1" fmla="*/ 0 h 12"/>
                <a:gd name="T2" fmla="*/ 6 w 18"/>
                <a:gd name="T3" fmla="*/ 0 h 12"/>
                <a:gd name="T4" fmla="*/ 12 w 18"/>
                <a:gd name="T5" fmla="*/ 6 h 12"/>
                <a:gd name="T6" fmla="*/ 18 w 18"/>
                <a:gd name="T7" fmla="*/ 12 h 12"/>
                <a:gd name="T8" fmla="*/ 18 w 18"/>
                <a:gd name="T9" fmla="*/ 12 h 12"/>
                <a:gd name="T10" fmla="*/ 18 w 18"/>
                <a:gd name="T11" fmla="*/ 12 h 12"/>
                <a:gd name="T12" fmla="*/ 12 w 18"/>
                <a:gd name="T13" fmla="*/ 12 h 12"/>
                <a:gd name="T14" fmla="*/ 12 w 18"/>
                <a:gd name="T15" fmla="*/ 6 h 12"/>
                <a:gd name="T16" fmla="*/ 6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0 w 18"/>
                <a:gd name="T23" fmla="*/ 0 h 12"/>
                <a:gd name="T24" fmla="*/ 6 w 18"/>
                <a:gd name="T25" fmla="*/ 0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2"/>
                <a:gd name="T41" fmla="*/ 18 w 18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Freeform 368"/>
            <p:cNvSpPr>
              <a:spLocks/>
            </p:cNvSpPr>
            <p:nvPr/>
          </p:nvSpPr>
          <p:spPr bwMode="auto">
            <a:xfrm>
              <a:off x="5211" y="991"/>
              <a:ext cx="30" cy="6"/>
            </a:xfrm>
            <a:custGeom>
              <a:avLst/>
              <a:gdLst>
                <a:gd name="T0" fmla="*/ 0 w 30"/>
                <a:gd name="T1" fmla="*/ 0 h 6"/>
                <a:gd name="T2" fmla="*/ 6 w 30"/>
                <a:gd name="T3" fmla="*/ 0 h 6"/>
                <a:gd name="T4" fmla="*/ 12 w 30"/>
                <a:gd name="T5" fmla="*/ 0 h 6"/>
                <a:gd name="T6" fmla="*/ 12 w 30"/>
                <a:gd name="T7" fmla="*/ 0 h 6"/>
                <a:gd name="T8" fmla="*/ 18 w 30"/>
                <a:gd name="T9" fmla="*/ 0 h 6"/>
                <a:gd name="T10" fmla="*/ 24 w 30"/>
                <a:gd name="T11" fmla="*/ 0 h 6"/>
                <a:gd name="T12" fmla="*/ 30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6 h 6"/>
                <a:gd name="T20" fmla="*/ 30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0 h 6"/>
                <a:gd name="T28" fmla="*/ 12 w 30"/>
                <a:gd name="T29" fmla="*/ 0 h 6"/>
                <a:gd name="T30" fmla="*/ 6 w 30"/>
                <a:gd name="T31" fmla="*/ 0 h 6"/>
                <a:gd name="T32" fmla="*/ 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Freeform 369"/>
            <p:cNvSpPr>
              <a:spLocks/>
            </p:cNvSpPr>
            <p:nvPr/>
          </p:nvSpPr>
          <p:spPr bwMode="auto">
            <a:xfrm>
              <a:off x="5210" y="997"/>
              <a:ext cx="24" cy="11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0 h 11"/>
                <a:gd name="T4" fmla="*/ 6 w 24"/>
                <a:gd name="T5" fmla="*/ 0 h 11"/>
                <a:gd name="T6" fmla="*/ 6 w 24"/>
                <a:gd name="T7" fmla="*/ 0 h 11"/>
                <a:gd name="T8" fmla="*/ 12 w 24"/>
                <a:gd name="T9" fmla="*/ 0 h 11"/>
                <a:gd name="T10" fmla="*/ 18 w 24"/>
                <a:gd name="T11" fmla="*/ 5 h 11"/>
                <a:gd name="T12" fmla="*/ 24 w 24"/>
                <a:gd name="T13" fmla="*/ 5 h 11"/>
                <a:gd name="T14" fmla="*/ 24 w 24"/>
                <a:gd name="T15" fmla="*/ 5 h 11"/>
                <a:gd name="T16" fmla="*/ 24 w 24"/>
                <a:gd name="T17" fmla="*/ 5 h 11"/>
                <a:gd name="T18" fmla="*/ 24 w 24"/>
                <a:gd name="T19" fmla="*/ 11 h 11"/>
                <a:gd name="T20" fmla="*/ 24 w 24"/>
                <a:gd name="T21" fmla="*/ 11 h 11"/>
                <a:gd name="T22" fmla="*/ 18 w 24"/>
                <a:gd name="T23" fmla="*/ 5 h 11"/>
                <a:gd name="T24" fmla="*/ 12 w 24"/>
                <a:gd name="T25" fmla="*/ 5 h 11"/>
                <a:gd name="T26" fmla="*/ 6 w 24"/>
                <a:gd name="T27" fmla="*/ 5 h 11"/>
                <a:gd name="T28" fmla="*/ 6 w 24"/>
                <a:gd name="T29" fmla="*/ 5 h 11"/>
                <a:gd name="T30" fmla="*/ 0 w 24"/>
                <a:gd name="T31" fmla="*/ 0 h 11"/>
                <a:gd name="T32" fmla="*/ 0 w 24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1"/>
                <a:gd name="T53" fmla="*/ 24 w 24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1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5"/>
                  </a:lnTo>
                  <a:lnTo>
                    <a:pt x="12" y="5"/>
                  </a:lnTo>
                  <a:lnTo>
                    <a:pt x="6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Freeform 370"/>
            <p:cNvSpPr>
              <a:spLocks/>
            </p:cNvSpPr>
            <p:nvPr/>
          </p:nvSpPr>
          <p:spPr bwMode="auto">
            <a:xfrm>
              <a:off x="5221" y="972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6 w 24"/>
                <a:gd name="T5" fmla="*/ 6 h 6"/>
                <a:gd name="T6" fmla="*/ 6 w 24"/>
                <a:gd name="T7" fmla="*/ 6 h 6"/>
                <a:gd name="T8" fmla="*/ 12 w 24"/>
                <a:gd name="T9" fmla="*/ 0 h 6"/>
                <a:gd name="T10" fmla="*/ 18 w 24"/>
                <a:gd name="T11" fmla="*/ 6 h 6"/>
                <a:gd name="T12" fmla="*/ 24 w 24"/>
                <a:gd name="T13" fmla="*/ 6 h 6"/>
                <a:gd name="T14" fmla="*/ 24 w 24"/>
                <a:gd name="T15" fmla="*/ 6 h 6"/>
                <a:gd name="T16" fmla="*/ 24 w 24"/>
                <a:gd name="T17" fmla="*/ 6 h 6"/>
                <a:gd name="T18" fmla="*/ 24 w 24"/>
                <a:gd name="T19" fmla="*/ 6 h 6"/>
                <a:gd name="T20" fmla="*/ 24 w 24"/>
                <a:gd name="T21" fmla="*/ 6 h 6"/>
                <a:gd name="T22" fmla="*/ 24 w 24"/>
                <a:gd name="T23" fmla="*/ 6 h 6"/>
                <a:gd name="T24" fmla="*/ 18 w 24"/>
                <a:gd name="T25" fmla="*/ 6 h 6"/>
                <a:gd name="T26" fmla="*/ 12 w 24"/>
                <a:gd name="T27" fmla="*/ 6 h 6"/>
                <a:gd name="T28" fmla="*/ 6 w 24"/>
                <a:gd name="T29" fmla="*/ 6 h 6"/>
                <a:gd name="T30" fmla="*/ 6 w 24"/>
                <a:gd name="T31" fmla="*/ 6 h 6"/>
                <a:gd name="T32" fmla="*/ 0 w 24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Freeform 371"/>
            <p:cNvSpPr>
              <a:spLocks/>
            </p:cNvSpPr>
            <p:nvPr/>
          </p:nvSpPr>
          <p:spPr bwMode="auto">
            <a:xfrm>
              <a:off x="5228" y="960"/>
              <a:ext cx="30" cy="6"/>
            </a:xfrm>
            <a:custGeom>
              <a:avLst/>
              <a:gdLst>
                <a:gd name="T0" fmla="*/ 0 w 30"/>
                <a:gd name="T1" fmla="*/ 6 h 6"/>
                <a:gd name="T2" fmla="*/ 0 w 30"/>
                <a:gd name="T3" fmla="*/ 6 h 6"/>
                <a:gd name="T4" fmla="*/ 6 w 30"/>
                <a:gd name="T5" fmla="*/ 6 h 6"/>
                <a:gd name="T6" fmla="*/ 12 w 30"/>
                <a:gd name="T7" fmla="*/ 0 h 6"/>
                <a:gd name="T8" fmla="*/ 18 w 30"/>
                <a:gd name="T9" fmla="*/ 0 h 6"/>
                <a:gd name="T10" fmla="*/ 18 w 30"/>
                <a:gd name="T11" fmla="*/ 0 h 6"/>
                <a:gd name="T12" fmla="*/ 24 w 30"/>
                <a:gd name="T13" fmla="*/ 0 h 6"/>
                <a:gd name="T14" fmla="*/ 30 w 30"/>
                <a:gd name="T15" fmla="*/ 0 h 6"/>
                <a:gd name="T16" fmla="*/ 30 w 30"/>
                <a:gd name="T17" fmla="*/ 0 h 6"/>
                <a:gd name="T18" fmla="*/ 30 w 30"/>
                <a:gd name="T19" fmla="*/ 0 h 6"/>
                <a:gd name="T20" fmla="*/ 24 w 30"/>
                <a:gd name="T21" fmla="*/ 6 h 6"/>
                <a:gd name="T22" fmla="*/ 24 w 30"/>
                <a:gd name="T23" fmla="*/ 6 h 6"/>
                <a:gd name="T24" fmla="*/ 18 w 30"/>
                <a:gd name="T25" fmla="*/ 6 h 6"/>
                <a:gd name="T26" fmla="*/ 12 w 30"/>
                <a:gd name="T27" fmla="*/ 6 h 6"/>
                <a:gd name="T28" fmla="*/ 6 w 30"/>
                <a:gd name="T29" fmla="*/ 6 h 6"/>
                <a:gd name="T30" fmla="*/ 0 w 30"/>
                <a:gd name="T31" fmla="*/ 6 h 6"/>
                <a:gd name="T32" fmla="*/ 0 w 30"/>
                <a:gd name="T33" fmla="*/ 6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0" y="6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8" name="Freeform 372"/>
            <p:cNvSpPr>
              <a:spLocks/>
            </p:cNvSpPr>
            <p:nvPr/>
          </p:nvSpPr>
          <p:spPr bwMode="auto">
            <a:xfrm>
              <a:off x="5228" y="942"/>
              <a:ext cx="36" cy="12"/>
            </a:xfrm>
            <a:custGeom>
              <a:avLst/>
              <a:gdLst>
                <a:gd name="T0" fmla="*/ 0 w 36"/>
                <a:gd name="T1" fmla="*/ 12 h 12"/>
                <a:gd name="T2" fmla="*/ 6 w 36"/>
                <a:gd name="T3" fmla="*/ 12 h 12"/>
                <a:gd name="T4" fmla="*/ 12 w 36"/>
                <a:gd name="T5" fmla="*/ 6 h 12"/>
                <a:gd name="T6" fmla="*/ 18 w 36"/>
                <a:gd name="T7" fmla="*/ 6 h 12"/>
                <a:gd name="T8" fmla="*/ 24 w 36"/>
                <a:gd name="T9" fmla="*/ 6 h 12"/>
                <a:gd name="T10" fmla="*/ 30 w 36"/>
                <a:gd name="T11" fmla="*/ 0 h 12"/>
                <a:gd name="T12" fmla="*/ 30 w 36"/>
                <a:gd name="T13" fmla="*/ 0 h 12"/>
                <a:gd name="T14" fmla="*/ 36 w 36"/>
                <a:gd name="T15" fmla="*/ 0 h 12"/>
                <a:gd name="T16" fmla="*/ 36 w 36"/>
                <a:gd name="T17" fmla="*/ 0 h 12"/>
                <a:gd name="T18" fmla="*/ 36 w 36"/>
                <a:gd name="T19" fmla="*/ 6 h 12"/>
                <a:gd name="T20" fmla="*/ 30 w 36"/>
                <a:gd name="T21" fmla="*/ 6 h 12"/>
                <a:gd name="T22" fmla="*/ 30 w 36"/>
                <a:gd name="T23" fmla="*/ 6 h 12"/>
                <a:gd name="T24" fmla="*/ 24 w 36"/>
                <a:gd name="T25" fmla="*/ 6 h 12"/>
                <a:gd name="T26" fmla="*/ 18 w 36"/>
                <a:gd name="T27" fmla="*/ 12 h 12"/>
                <a:gd name="T28" fmla="*/ 12 w 36"/>
                <a:gd name="T29" fmla="*/ 12 h 12"/>
                <a:gd name="T30" fmla="*/ 6 w 36"/>
                <a:gd name="T31" fmla="*/ 12 h 12"/>
                <a:gd name="T32" fmla="*/ 0 w 36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2"/>
                <a:gd name="T53" fmla="*/ 36 w 36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2">
                  <a:moveTo>
                    <a:pt x="0" y="12"/>
                  </a:move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Freeform 373"/>
            <p:cNvSpPr>
              <a:spLocks/>
            </p:cNvSpPr>
            <p:nvPr/>
          </p:nvSpPr>
          <p:spPr bwMode="auto">
            <a:xfrm>
              <a:off x="5234" y="906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0 w 36"/>
                <a:gd name="T3" fmla="*/ 18 h 18"/>
                <a:gd name="T4" fmla="*/ 6 w 36"/>
                <a:gd name="T5" fmla="*/ 12 h 18"/>
                <a:gd name="T6" fmla="*/ 12 w 36"/>
                <a:gd name="T7" fmla="*/ 12 h 18"/>
                <a:gd name="T8" fmla="*/ 18 w 36"/>
                <a:gd name="T9" fmla="*/ 6 h 18"/>
                <a:gd name="T10" fmla="*/ 24 w 36"/>
                <a:gd name="T11" fmla="*/ 6 h 18"/>
                <a:gd name="T12" fmla="*/ 30 w 36"/>
                <a:gd name="T13" fmla="*/ 6 h 18"/>
                <a:gd name="T14" fmla="*/ 30 w 36"/>
                <a:gd name="T15" fmla="*/ 0 h 18"/>
                <a:gd name="T16" fmla="*/ 36 w 36"/>
                <a:gd name="T17" fmla="*/ 6 h 18"/>
                <a:gd name="T18" fmla="*/ 36 w 36"/>
                <a:gd name="T19" fmla="*/ 6 h 18"/>
                <a:gd name="T20" fmla="*/ 30 w 36"/>
                <a:gd name="T21" fmla="*/ 6 h 18"/>
                <a:gd name="T22" fmla="*/ 24 w 36"/>
                <a:gd name="T23" fmla="*/ 12 h 18"/>
                <a:gd name="T24" fmla="*/ 18 w 36"/>
                <a:gd name="T25" fmla="*/ 12 h 18"/>
                <a:gd name="T26" fmla="*/ 12 w 36"/>
                <a:gd name="T27" fmla="*/ 12 h 18"/>
                <a:gd name="T28" fmla="*/ 6 w 36"/>
                <a:gd name="T29" fmla="*/ 18 h 18"/>
                <a:gd name="T30" fmla="*/ 0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0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Freeform 374"/>
            <p:cNvSpPr>
              <a:spLocks/>
            </p:cNvSpPr>
            <p:nvPr/>
          </p:nvSpPr>
          <p:spPr bwMode="auto">
            <a:xfrm>
              <a:off x="5229" y="877"/>
              <a:ext cx="36" cy="24"/>
            </a:xfrm>
            <a:custGeom>
              <a:avLst/>
              <a:gdLst>
                <a:gd name="T0" fmla="*/ 0 w 36"/>
                <a:gd name="T1" fmla="*/ 24 h 24"/>
                <a:gd name="T2" fmla="*/ 6 w 36"/>
                <a:gd name="T3" fmla="*/ 18 h 24"/>
                <a:gd name="T4" fmla="*/ 6 w 36"/>
                <a:gd name="T5" fmla="*/ 18 h 24"/>
                <a:gd name="T6" fmla="*/ 12 w 36"/>
                <a:gd name="T7" fmla="*/ 12 h 24"/>
                <a:gd name="T8" fmla="*/ 18 w 36"/>
                <a:gd name="T9" fmla="*/ 6 h 24"/>
                <a:gd name="T10" fmla="*/ 24 w 36"/>
                <a:gd name="T11" fmla="*/ 6 h 24"/>
                <a:gd name="T12" fmla="*/ 30 w 36"/>
                <a:gd name="T13" fmla="*/ 0 h 24"/>
                <a:gd name="T14" fmla="*/ 36 w 36"/>
                <a:gd name="T15" fmla="*/ 0 h 24"/>
                <a:gd name="T16" fmla="*/ 36 w 36"/>
                <a:gd name="T17" fmla="*/ 0 h 24"/>
                <a:gd name="T18" fmla="*/ 36 w 36"/>
                <a:gd name="T19" fmla="*/ 6 h 24"/>
                <a:gd name="T20" fmla="*/ 30 w 36"/>
                <a:gd name="T21" fmla="*/ 6 h 24"/>
                <a:gd name="T22" fmla="*/ 24 w 36"/>
                <a:gd name="T23" fmla="*/ 12 h 24"/>
                <a:gd name="T24" fmla="*/ 18 w 36"/>
                <a:gd name="T25" fmla="*/ 12 h 24"/>
                <a:gd name="T26" fmla="*/ 12 w 36"/>
                <a:gd name="T27" fmla="*/ 18 h 24"/>
                <a:gd name="T28" fmla="*/ 6 w 36"/>
                <a:gd name="T29" fmla="*/ 18 h 24"/>
                <a:gd name="T30" fmla="*/ 6 w 36"/>
                <a:gd name="T31" fmla="*/ 18 h 24"/>
                <a:gd name="T32" fmla="*/ 0 w 36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24"/>
                <a:gd name="T53" fmla="*/ 36 w 3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24">
                  <a:moveTo>
                    <a:pt x="0" y="24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1" name="Freeform 375"/>
            <p:cNvSpPr>
              <a:spLocks/>
            </p:cNvSpPr>
            <p:nvPr/>
          </p:nvSpPr>
          <p:spPr bwMode="auto">
            <a:xfrm>
              <a:off x="5233" y="926"/>
              <a:ext cx="30" cy="18"/>
            </a:xfrm>
            <a:custGeom>
              <a:avLst/>
              <a:gdLst>
                <a:gd name="T0" fmla="*/ 0 w 30"/>
                <a:gd name="T1" fmla="*/ 18 h 18"/>
                <a:gd name="T2" fmla="*/ 0 w 30"/>
                <a:gd name="T3" fmla="*/ 12 h 18"/>
                <a:gd name="T4" fmla="*/ 6 w 30"/>
                <a:gd name="T5" fmla="*/ 12 h 18"/>
                <a:gd name="T6" fmla="*/ 12 w 30"/>
                <a:gd name="T7" fmla="*/ 6 h 18"/>
                <a:gd name="T8" fmla="*/ 18 w 30"/>
                <a:gd name="T9" fmla="*/ 6 h 18"/>
                <a:gd name="T10" fmla="*/ 24 w 30"/>
                <a:gd name="T11" fmla="*/ 0 h 18"/>
                <a:gd name="T12" fmla="*/ 24 w 30"/>
                <a:gd name="T13" fmla="*/ 0 h 18"/>
                <a:gd name="T14" fmla="*/ 30 w 30"/>
                <a:gd name="T15" fmla="*/ 0 h 18"/>
                <a:gd name="T16" fmla="*/ 30 w 30"/>
                <a:gd name="T17" fmla="*/ 0 h 18"/>
                <a:gd name="T18" fmla="*/ 30 w 30"/>
                <a:gd name="T19" fmla="*/ 0 h 18"/>
                <a:gd name="T20" fmla="*/ 24 w 30"/>
                <a:gd name="T21" fmla="*/ 6 h 18"/>
                <a:gd name="T22" fmla="*/ 24 w 30"/>
                <a:gd name="T23" fmla="*/ 6 h 18"/>
                <a:gd name="T24" fmla="*/ 18 w 30"/>
                <a:gd name="T25" fmla="*/ 12 h 18"/>
                <a:gd name="T26" fmla="*/ 12 w 30"/>
                <a:gd name="T27" fmla="*/ 12 h 18"/>
                <a:gd name="T28" fmla="*/ 6 w 30"/>
                <a:gd name="T29" fmla="*/ 12 h 18"/>
                <a:gd name="T30" fmla="*/ 0 w 30"/>
                <a:gd name="T31" fmla="*/ 12 h 18"/>
                <a:gd name="T32" fmla="*/ 0 w 30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0" y="18"/>
                  </a:moveTo>
                  <a:lnTo>
                    <a:pt x="0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2" name="Freeform 376"/>
            <p:cNvSpPr>
              <a:spLocks/>
            </p:cNvSpPr>
            <p:nvPr/>
          </p:nvSpPr>
          <p:spPr bwMode="auto">
            <a:xfrm>
              <a:off x="5193" y="913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0 h 24"/>
                <a:gd name="T4" fmla="*/ 6 w 42"/>
                <a:gd name="T5" fmla="*/ 0 h 24"/>
                <a:gd name="T6" fmla="*/ 12 w 42"/>
                <a:gd name="T7" fmla="*/ 0 h 24"/>
                <a:gd name="T8" fmla="*/ 18 w 42"/>
                <a:gd name="T9" fmla="*/ 6 h 24"/>
                <a:gd name="T10" fmla="*/ 30 w 42"/>
                <a:gd name="T11" fmla="*/ 12 h 24"/>
                <a:gd name="T12" fmla="*/ 36 w 42"/>
                <a:gd name="T13" fmla="*/ 18 h 24"/>
                <a:gd name="T14" fmla="*/ 42 w 42"/>
                <a:gd name="T15" fmla="*/ 24 h 24"/>
                <a:gd name="T16" fmla="*/ 42 w 42"/>
                <a:gd name="T17" fmla="*/ 24 h 24"/>
                <a:gd name="T18" fmla="*/ 42 w 42"/>
                <a:gd name="T19" fmla="*/ 24 h 24"/>
                <a:gd name="T20" fmla="*/ 36 w 42"/>
                <a:gd name="T21" fmla="*/ 24 h 24"/>
                <a:gd name="T22" fmla="*/ 24 w 42"/>
                <a:gd name="T23" fmla="*/ 18 h 24"/>
                <a:gd name="T24" fmla="*/ 18 w 42"/>
                <a:gd name="T25" fmla="*/ 12 h 24"/>
                <a:gd name="T26" fmla="*/ 12 w 42"/>
                <a:gd name="T27" fmla="*/ 6 h 24"/>
                <a:gd name="T28" fmla="*/ 6 w 42"/>
                <a:gd name="T29" fmla="*/ 6 h 24"/>
                <a:gd name="T30" fmla="*/ 0 w 42"/>
                <a:gd name="T31" fmla="*/ 0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24" y="18"/>
                  </a:ln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3" name="Freeform 377"/>
            <p:cNvSpPr>
              <a:spLocks/>
            </p:cNvSpPr>
            <p:nvPr/>
          </p:nvSpPr>
          <p:spPr bwMode="auto">
            <a:xfrm>
              <a:off x="5198" y="888"/>
              <a:ext cx="36" cy="30"/>
            </a:xfrm>
            <a:custGeom>
              <a:avLst/>
              <a:gdLst>
                <a:gd name="T0" fmla="*/ 0 w 36"/>
                <a:gd name="T1" fmla="*/ 0 h 30"/>
                <a:gd name="T2" fmla="*/ 0 w 36"/>
                <a:gd name="T3" fmla="*/ 0 h 30"/>
                <a:gd name="T4" fmla="*/ 6 w 36"/>
                <a:gd name="T5" fmla="*/ 6 h 30"/>
                <a:gd name="T6" fmla="*/ 12 w 36"/>
                <a:gd name="T7" fmla="*/ 6 h 30"/>
                <a:gd name="T8" fmla="*/ 18 w 36"/>
                <a:gd name="T9" fmla="*/ 6 h 30"/>
                <a:gd name="T10" fmla="*/ 24 w 36"/>
                <a:gd name="T11" fmla="*/ 12 h 30"/>
                <a:gd name="T12" fmla="*/ 30 w 36"/>
                <a:gd name="T13" fmla="*/ 18 h 30"/>
                <a:gd name="T14" fmla="*/ 30 w 36"/>
                <a:gd name="T15" fmla="*/ 24 h 30"/>
                <a:gd name="T16" fmla="*/ 36 w 36"/>
                <a:gd name="T17" fmla="*/ 30 h 30"/>
                <a:gd name="T18" fmla="*/ 30 w 36"/>
                <a:gd name="T19" fmla="*/ 24 h 30"/>
                <a:gd name="T20" fmla="*/ 24 w 36"/>
                <a:gd name="T21" fmla="*/ 18 h 30"/>
                <a:gd name="T22" fmla="*/ 18 w 36"/>
                <a:gd name="T23" fmla="*/ 18 h 30"/>
                <a:gd name="T24" fmla="*/ 12 w 36"/>
                <a:gd name="T25" fmla="*/ 12 h 30"/>
                <a:gd name="T26" fmla="*/ 12 w 36"/>
                <a:gd name="T27" fmla="*/ 12 h 30"/>
                <a:gd name="T28" fmla="*/ 6 w 36"/>
                <a:gd name="T29" fmla="*/ 6 h 30"/>
                <a:gd name="T30" fmla="*/ 0 w 36"/>
                <a:gd name="T31" fmla="*/ 6 h 30"/>
                <a:gd name="T32" fmla="*/ 0 w 36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0"/>
                <a:gd name="T53" fmla="*/ 36 w 36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0">
                  <a:moveTo>
                    <a:pt x="0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4" name="Freeform 378"/>
            <p:cNvSpPr>
              <a:spLocks/>
            </p:cNvSpPr>
            <p:nvPr/>
          </p:nvSpPr>
          <p:spPr bwMode="auto">
            <a:xfrm>
              <a:off x="5228" y="894"/>
              <a:ext cx="36" cy="18"/>
            </a:xfrm>
            <a:custGeom>
              <a:avLst/>
              <a:gdLst>
                <a:gd name="T0" fmla="*/ 0 w 36"/>
                <a:gd name="T1" fmla="*/ 18 h 18"/>
                <a:gd name="T2" fmla="*/ 6 w 36"/>
                <a:gd name="T3" fmla="*/ 18 h 18"/>
                <a:gd name="T4" fmla="*/ 12 w 36"/>
                <a:gd name="T5" fmla="*/ 12 h 18"/>
                <a:gd name="T6" fmla="*/ 18 w 36"/>
                <a:gd name="T7" fmla="*/ 6 h 18"/>
                <a:gd name="T8" fmla="*/ 24 w 36"/>
                <a:gd name="T9" fmla="*/ 6 h 18"/>
                <a:gd name="T10" fmla="*/ 24 w 36"/>
                <a:gd name="T11" fmla="*/ 0 h 18"/>
                <a:gd name="T12" fmla="*/ 30 w 36"/>
                <a:gd name="T13" fmla="*/ 0 h 18"/>
                <a:gd name="T14" fmla="*/ 36 w 36"/>
                <a:gd name="T15" fmla="*/ 0 h 18"/>
                <a:gd name="T16" fmla="*/ 36 w 36"/>
                <a:gd name="T17" fmla="*/ 0 h 18"/>
                <a:gd name="T18" fmla="*/ 36 w 36"/>
                <a:gd name="T19" fmla="*/ 0 h 18"/>
                <a:gd name="T20" fmla="*/ 36 w 36"/>
                <a:gd name="T21" fmla="*/ 6 h 18"/>
                <a:gd name="T22" fmla="*/ 30 w 36"/>
                <a:gd name="T23" fmla="*/ 6 h 18"/>
                <a:gd name="T24" fmla="*/ 24 w 36"/>
                <a:gd name="T25" fmla="*/ 12 h 18"/>
                <a:gd name="T26" fmla="*/ 18 w 36"/>
                <a:gd name="T27" fmla="*/ 12 h 18"/>
                <a:gd name="T28" fmla="*/ 12 w 36"/>
                <a:gd name="T29" fmla="*/ 12 h 18"/>
                <a:gd name="T30" fmla="*/ 6 w 36"/>
                <a:gd name="T31" fmla="*/ 18 h 18"/>
                <a:gd name="T32" fmla="*/ 0 w 36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18"/>
                <a:gd name="T53" fmla="*/ 36 w 36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18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5" name="Freeform 379"/>
            <p:cNvSpPr>
              <a:spLocks/>
            </p:cNvSpPr>
            <p:nvPr/>
          </p:nvSpPr>
          <p:spPr bwMode="auto">
            <a:xfrm>
              <a:off x="4588" y="2077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6 w 24"/>
                <a:gd name="T7" fmla="*/ 24 h 36"/>
                <a:gd name="T8" fmla="*/ 6 w 24"/>
                <a:gd name="T9" fmla="*/ 18 h 36"/>
                <a:gd name="T10" fmla="*/ 12 w 24"/>
                <a:gd name="T11" fmla="*/ 12 h 36"/>
                <a:gd name="T12" fmla="*/ 18 w 24"/>
                <a:gd name="T13" fmla="*/ 6 h 36"/>
                <a:gd name="T14" fmla="*/ 24 w 24"/>
                <a:gd name="T15" fmla="*/ 6 h 36"/>
                <a:gd name="T16" fmla="*/ 24 w 24"/>
                <a:gd name="T17" fmla="*/ 0 h 36"/>
                <a:gd name="T18" fmla="*/ 24 w 24"/>
                <a:gd name="T19" fmla="*/ 6 h 36"/>
                <a:gd name="T20" fmla="*/ 18 w 24"/>
                <a:gd name="T21" fmla="*/ 12 h 36"/>
                <a:gd name="T22" fmla="*/ 18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6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6" name="Freeform 380"/>
            <p:cNvSpPr>
              <a:spLocks/>
            </p:cNvSpPr>
            <p:nvPr/>
          </p:nvSpPr>
          <p:spPr bwMode="auto">
            <a:xfrm>
              <a:off x="4606" y="2083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6 h 30"/>
                <a:gd name="T8" fmla="*/ 12 w 12"/>
                <a:gd name="T9" fmla="*/ 0 h 30"/>
                <a:gd name="T10" fmla="*/ 6 w 12"/>
                <a:gd name="T11" fmla="*/ 6 h 30"/>
                <a:gd name="T12" fmla="*/ 6 w 12"/>
                <a:gd name="T13" fmla="*/ 18 h 30"/>
                <a:gd name="T14" fmla="*/ 6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7" name="Freeform 381"/>
            <p:cNvSpPr>
              <a:spLocks/>
            </p:cNvSpPr>
            <p:nvPr/>
          </p:nvSpPr>
          <p:spPr bwMode="auto">
            <a:xfrm>
              <a:off x="4457" y="2065"/>
              <a:ext cx="24" cy="18"/>
            </a:xfrm>
            <a:custGeom>
              <a:avLst/>
              <a:gdLst>
                <a:gd name="T0" fmla="*/ 24 w 24"/>
                <a:gd name="T1" fmla="*/ 0 h 18"/>
                <a:gd name="T2" fmla="*/ 24 w 24"/>
                <a:gd name="T3" fmla="*/ 0 h 18"/>
                <a:gd name="T4" fmla="*/ 18 w 24"/>
                <a:gd name="T5" fmla="*/ 6 h 18"/>
                <a:gd name="T6" fmla="*/ 18 w 24"/>
                <a:gd name="T7" fmla="*/ 6 h 18"/>
                <a:gd name="T8" fmla="*/ 12 w 24"/>
                <a:gd name="T9" fmla="*/ 12 h 18"/>
                <a:gd name="T10" fmla="*/ 12 w 24"/>
                <a:gd name="T11" fmla="*/ 18 h 18"/>
                <a:gd name="T12" fmla="*/ 6 w 24"/>
                <a:gd name="T13" fmla="*/ 18 h 18"/>
                <a:gd name="T14" fmla="*/ 6 w 24"/>
                <a:gd name="T15" fmla="*/ 18 h 18"/>
                <a:gd name="T16" fmla="*/ 0 w 24"/>
                <a:gd name="T17" fmla="*/ 18 h 18"/>
                <a:gd name="T18" fmla="*/ 0 w 24"/>
                <a:gd name="T19" fmla="*/ 18 h 18"/>
                <a:gd name="T20" fmla="*/ 0 w 24"/>
                <a:gd name="T21" fmla="*/ 12 h 18"/>
                <a:gd name="T22" fmla="*/ 6 w 24"/>
                <a:gd name="T23" fmla="*/ 12 h 18"/>
                <a:gd name="T24" fmla="*/ 6 w 24"/>
                <a:gd name="T25" fmla="*/ 6 h 18"/>
                <a:gd name="T26" fmla="*/ 12 w 24"/>
                <a:gd name="T27" fmla="*/ 6 h 18"/>
                <a:gd name="T28" fmla="*/ 18 w 24"/>
                <a:gd name="T29" fmla="*/ 6 h 18"/>
                <a:gd name="T30" fmla="*/ 18 w 24"/>
                <a:gd name="T31" fmla="*/ 0 h 18"/>
                <a:gd name="T32" fmla="*/ 24 w 24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8"/>
                <a:gd name="T53" fmla="*/ 24 w 24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8">
                  <a:moveTo>
                    <a:pt x="24" y="0"/>
                  </a:moveTo>
                  <a:lnTo>
                    <a:pt x="24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8" name="Freeform 382"/>
            <p:cNvSpPr>
              <a:spLocks/>
            </p:cNvSpPr>
            <p:nvPr/>
          </p:nvSpPr>
          <p:spPr bwMode="auto">
            <a:xfrm>
              <a:off x="4451" y="2067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24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0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6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24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9" name="Freeform 383"/>
            <p:cNvSpPr>
              <a:spLocks/>
            </p:cNvSpPr>
            <p:nvPr/>
          </p:nvSpPr>
          <p:spPr bwMode="auto">
            <a:xfrm>
              <a:off x="4457" y="2043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24 h 24"/>
                <a:gd name="T4" fmla="*/ 18 w 24"/>
                <a:gd name="T5" fmla="*/ 18 h 24"/>
                <a:gd name="T6" fmla="*/ 12 w 24"/>
                <a:gd name="T7" fmla="*/ 18 h 24"/>
                <a:gd name="T8" fmla="*/ 6 w 24"/>
                <a:gd name="T9" fmla="*/ 12 h 24"/>
                <a:gd name="T10" fmla="*/ 0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12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24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0" name="Freeform 384"/>
            <p:cNvSpPr>
              <a:spLocks/>
            </p:cNvSpPr>
            <p:nvPr/>
          </p:nvSpPr>
          <p:spPr bwMode="auto">
            <a:xfrm>
              <a:off x="4612" y="2049"/>
              <a:ext cx="6" cy="36"/>
            </a:xfrm>
            <a:custGeom>
              <a:avLst/>
              <a:gdLst>
                <a:gd name="T0" fmla="*/ 0 w 6"/>
                <a:gd name="T1" fmla="*/ 36 h 36"/>
                <a:gd name="T2" fmla="*/ 0 w 6"/>
                <a:gd name="T3" fmla="*/ 24 h 36"/>
                <a:gd name="T4" fmla="*/ 0 w 6"/>
                <a:gd name="T5" fmla="*/ 12 h 36"/>
                <a:gd name="T6" fmla="*/ 0 w 6"/>
                <a:gd name="T7" fmla="*/ 6 h 36"/>
                <a:gd name="T8" fmla="*/ 6 w 6"/>
                <a:gd name="T9" fmla="*/ 0 h 36"/>
                <a:gd name="T10" fmla="*/ 6 w 6"/>
                <a:gd name="T11" fmla="*/ 6 h 36"/>
                <a:gd name="T12" fmla="*/ 6 w 6"/>
                <a:gd name="T13" fmla="*/ 12 h 36"/>
                <a:gd name="T14" fmla="*/ 0 w 6"/>
                <a:gd name="T15" fmla="*/ 24 h 36"/>
                <a:gd name="T16" fmla="*/ 0 w 6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6"/>
                <a:gd name="T29" fmla="*/ 6 w 6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6">
                  <a:moveTo>
                    <a:pt x="0" y="36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1" name="Freeform 385"/>
            <p:cNvSpPr>
              <a:spLocks/>
            </p:cNvSpPr>
            <p:nvPr/>
          </p:nvSpPr>
          <p:spPr bwMode="auto">
            <a:xfrm>
              <a:off x="4618" y="2055"/>
              <a:ext cx="18" cy="36"/>
            </a:xfrm>
            <a:custGeom>
              <a:avLst/>
              <a:gdLst>
                <a:gd name="T0" fmla="*/ 0 w 18"/>
                <a:gd name="T1" fmla="*/ 36 h 36"/>
                <a:gd name="T2" fmla="*/ 0 w 18"/>
                <a:gd name="T3" fmla="*/ 24 h 36"/>
                <a:gd name="T4" fmla="*/ 6 w 18"/>
                <a:gd name="T5" fmla="*/ 18 h 36"/>
                <a:gd name="T6" fmla="*/ 6 w 18"/>
                <a:gd name="T7" fmla="*/ 6 h 36"/>
                <a:gd name="T8" fmla="*/ 12 w 18"/>
                <a:gd name="T9" fmla="*/ 0 h 36"/>
                <a:gd name="T10" fmla="*/ 18 w 18"/>
                <a:gd name="T11" fmla="*/ 0 h 36"/>
                <a:gd name="T12" fmla="*/ 18 w 18"/>
                <a:gd name="T13" fmla="*/ 6 h 36"/>
                <a:gd name="T14" fmla="*/ 12 w 18"/>
                <a:gd name="T15" fmla="*/ 12 h 36"/>
                <a:gd name="T16" fmla="*/ 12 w 18"/>
                <a:gd name="T17" fmla="*/ 18 h 36"/>
                <a:gd name="T18" fmla="*/ 6 w 18"/>
                <a:gd name="T19" fmla="*/ 24 h 36"/>
                <a:gd name="T20" fmla="*/ 6 w 18"/>
                <a:gd name="T21" fmla="*/ 24 h 36"/>
                <a:gd name="T22" fmla="*/ 0 w 18"/>
                <a:gd name="T23" fmla="*/ 30 h 36"/>
                <a:gd name="T24" fmla="*/ 0 w 18"/>
                <a:gd name="T25" fmla="*/ 36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6"/>
                <a:gd name="T41" fmla="*/ 18 w 18"/>
                <a:gd name="T42" fmla="*/ 36 h 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6">
                  <a:moveTo>
                    <a:pt x="0" y="36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2" name="Freeform 386"/>
            <p:cNvSpPr>
              <a:spLocks/>
            </p:cNvSpPr>
            <p:nvPr/>
          </p:nvSpPr>
          <p:spPr bwMode="auto">
            <a:xfrm>
              <a:off x="4600" y="2049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0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0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3" name="Freeform 387"/>
            <p:cNvSpPr>
              <a:spLocks/>
            </p:cNvSpPr>
            <p:nvPr/>
          </p:nvSpPr>
          <p:spPr bwMode="auto">
            <a:xfrm>
              <a:off x="4588" y="2043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6 h 30"/>
                <a:gd name="T8" fmla="*/ 0 w 6"/>
                <a:gd name="T9" fmla="*/ 0 h 30"/>
                <a:gd name="T10" fmla="*/ 0 w 6"/>
                <a:gd name="T11" fmla="*/ 0 h 30"/>
                <a:gd name="T12" fmla="*/ 6 w 6"/>
                <a:gd name="T13" fmla="*/ 6 h 30"/>
                <a:gd name="T14" fmla="*/ 0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0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4" name="Freeform 388"/>
            <p:cNvSpPr>
              <a:spLocks/>
            </p:cNvSpPr>
            <p:nvPr/>
          </p:nvSpPr>
          <p:spPr bwMode="auto">
            <a:xfrm>
              <a:off x="4571" y="2035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6 w 12"/>
                <a:gd name="T5" fmla="*/ 12 h 30"/>
                <a:gd name="T6" fmla="*/ 0 w 12"/>
                <a:gd name="T7" fmla="*/ 0 h 30"/>
                <a:gd name="T8" fmla="*/ 6 w 12"/>
                <a:gd name="T9" fmla="*/ 0 h 30"/>
                <a:gd name="T10" fmla="*/ 6 w 12"/>
                <a:gd name="T11" fmla="*/ 0 h 30"/>
                <a:gd name="T12" fmla="*/ 6 w 12"/>
                <a:gd name="T13" fmla="*/ 12 h 30"/>
                <a:gd name="T14" fmla="*/ 6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6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5" name="Freeform 389"/>
            <p:cNvSpPr>
              <a:spLocks/>
            </p:cNvSpPr>
            <p:nvPr/>
          </p:nvSpPr>
          <p:spPr bwMode="auto">
            <a:xfrm>
              <a:off x="4558" y="2024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6 w 12"/>
                <a:gd name="T3" fmla="*/ 30 h 42"/>
                <a:gd name="T4" fmla="*/ 0 w 12"/>
                <a:gd name="T5" fmla="*/ 18 h 42"/>
                <a:gd name="T6" fmla="*/ 0 w 12"/>
                <a:gd name="T7" fmla="*/ 6 h 42"/>
                <a:gd name="T8" fmla="*/ 6 w 12"/>
                <a:gd name="T9" fmla="*/ 0 h 42"/>
                <a:gd name="T10" fmla="*/ 6 w 12"/>
                <a:gd name="T11" fmla="*/ 6 h 42"/>
                <a:gd name="T12" fmla="*/ 6 w 12"/>
                <a:gd name="T13" fmla="*/ 18 h 42"/>
                <a:gd name="T14" fmla="*/ 6 w 12"/>
                <a:gd name="T15" fmla="*/ 30 h 42"/>
                <a:gd name="T16" fmla="*/ 12 w 12"/>
                <a:gd name="T17" fmla="*/ 42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2"/>
                <a:gd name="T29" fmla="*/ 12 w 12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2">
                  <a:moveTo>
                    <a:pt x="12" y="42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6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6" name="Freeform 390"/>
            <p:cNvSpPr>
              <a:spLocks/>
            </p:cNvSpPr>
            <p:nvPr/>
          </p:nvSpPr>
          <p:spPr bwMode="auto">
            <a:xfrm>
              <a:off x="4541" y="2017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12 w 12"/>
                <a:gd name="T5" fmla="*/ 36 h 42"/>
                <a:gd name="T6" fmla="*/ 6 w 12"/>
                <a:gd name="T7" fmla="*/ 30 h 42"/>
                <a:gd name="T8" fmla="*/ 6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6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24 h 42"/>
                <a:gd name="T22" fmla="*/ 12 w 12"/>
                <a:gd name="T23" fmla="*/ 36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12" y="36"/>
                  </a:lnTo>
                  <a:lnTo>
                    <a:pt x="6" y="30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24"/>
                  </a:lnTo>
                  <a:lnTo>
                    <a:pt x="12" y="36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7" name="Freeform 391"/>
            <p:cNvSpPr>
              <a:spLocks/>
            </p:cNvSpPr>
            <p:nvPr/>
          </p:nvSpPr>
          <p:spPr bwMode="auto">
            <a:xfrm>
              <a:off x="4530" y="2017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42 h 42"/>
                <a:gd name="T4" fmla="*/ 6 w 12"/>
                <a:gd name="T5" fmla="*/ 36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8" name="Freeform 392"/>
            <p:cNvSpPr>
              <a:spLocks/>
            </p:cNvSpPr>
            <p:nvPr/>
          </p:nvSpPr>
          <p:spPr bwMode="auto">
            <a:xfrm>
              <a:off x="4500" y="2018"/>
              <a:ext cx="30" cy="48"/>
            </a:xfrm>
            <a:custGeom>
              <a:avLst/>
              <a:gdLst>
                <a:gd name="T0" fmla="*/ 30 w 30"/>
                <a:gd name="T1" fmla="*/ 48 h 48"/>
                <a:gd name="T2" fmla="*/ 24 w 30"/>
                <a:gd name="T3" fmla="*/ 42 h 48"/>
                <a:gd name="T4" fmla="*/ 18 w 30"/>
                <a:gd name="T5" fmla="*/ 36 h 48"/>
                <a:gd name="T6" fmla="*/ 12 w 30"/>
                <a:gd name="T7" fmla="*/ 30 h 48"/>
                <a:gd name="T8" fmla="*/ 6 w 30"/>
                <a:gd name="T9" fmla="*/ 24 h 48"/>
                <a:gd name="T10" fmla="*/ 6 w 30"/>
                <a:gd name="T11" fmla="*/ 18 h 48"/>
                <a:gd name="T12" fmla="*/ 0 w 30"/>
                <a:gd name="T13" fmla="*/ 12 h 48"/>
                <a:gd name="T14" fmla="*/ 0 w 30"/>
                <a:gd name="T15" fmla="*/ 6 h 48"/>
                <a:gd name="T16" fmla="*/ 0 w 30"/>
                <a:gd name="T17" fmla="*/ 0 h 48"/>
                <a:gd name="T18" fmla="*/ 6 w 30"/>
                <a:gd name="T19" fmla="*/ 0 h 48"/>
                <a:gd name="T20" fmla="*/ 6 w 30"/>
                <a:gd name="T21" fmla="*/ 6 h 48"/>
                <a:gd name="T22" fmla="*/ 12 w 30"/>
                <a:gd name="T23" fmla="*/ 12 h 48"/>
                <a:gd name="T24" fmla="*/ 18 w 30"/>
                <a:gd name="T25" fmla="*/ 18 h 48"/>
                <a:gd name="T26" fmla="*/ 18 w 30"/>
                <a:gd name="T27" fmla="*/ 24 h 48"/>
                <a:gd name="T28" fmla="*/ 24 w 30"/>
                <a:gd name="T29" fmla="*/ 30 h 48"/>
                <a:gd name="T30" fmla="*/ 24 w 30"/>
                <a:gd name="T31" fmla="*/ 36 h 48"/>
                <a:gd name="T32" fmla="*/ 3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30" y="48"/>
                  </a:moveTo>
                  <a:lnTo>
                    <a:pt x="24" y="42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9" name="Freeform 393"/>
            <p:cNvSpPr>
              <a:spLocks/>
            </p:cNvSpPr>
            <p:nvPr/>
          </p:nvSpPr>
          <p:spPr bwMode="auto">
            <a:xfrm>
              <a:off x="4476" y="2029"/>
              <a:ext cx="37" cy="30"/>
            </a:xfrm>
            <a:custGeom>
              <a:avLst/>
              <a:gdLst>
                <a:gd name="T0" fmla="*/ 63 w 35"/>
                <a:gd name="T1" fmla="*/ 30 h 30"/>
                <a:gd name="T2" fmla="*/ 54 w 35"/>
                <a:gd name="T3" fmla="*/ 30 h 30"/>
                <a:gd name="T4" fmla="*/ 41 w 35"/>
                <a:gd name="T5" fmla="*/ 24 h 30"/>
                <a:gd name="T6" fmla="*/ 29 w 35"/>
                <a:gd name="T7" fmla="*/ 18 h 30"/>
                <a:gd name="T8" fmla="*/ 23 w 35"/>
                <a:gd name="T9" fmla="*/ 12 h 30"/>
                <a:gd name="T10" fmla="*/ 6 w 35"/>
                <a:gd name="T11" fmla="*/ 6 h 30"/>
                <a:gd name="T12" fmla="*/ 0 w 35"/>
                <a:gd name="T13" fmla="*/ 6 h 30"/>
                <a:gd name="T14" fmla="*/ 0 w 35"/>
                <a:gd name="T15" fmla="*/ 0 h 30"/>
                <a:gd name="T16" fmla="*/ 0 w 35"/>
                <a:gd name="T17" fmla="*/ 0 h 30"/>
                <a:gd name="T18" fmla="*/ 6 w 35"/>
                <a:gd name="T19" fmla="*/ 0 h 30"/>
                <a:gd name="T20" fmla="*/ 23 w 35"/>
                <a:gd name="T21" fmla="*/ 0 h 30"/>
                <a:gd name="T22" fmla="*/ 29 w 35"/>
                <a:gd name="T23" fmla="*/ 6 h 30"/>
                <a:gd name="T24" fmla="*/ 29 w 35"/>
                <a:gd name="T25" fmla="*/ 12 h 30"/>
                <a:gd name="T26" fmla="*/ 41 w 35"/>
                <a:gd name="T27" fmla="*/ 18 h 30"/>
                <a:gd name="T28" fmla="*/ 54 w 35"/>
                <a:gd name="T29" fmla="*/ 24 h 30"/>
                <a:gd name="T30" fmla="*/ 63 w 35"/>
                <a:gd name="T31" fmla="*/ 30 h 30"/>
                <a:gd name="T32" fmla="*/ 63 w 35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0"/>
                <a:gd name="T53" fmla="*/ 35 w 35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0">
                  <a:moveTo>
                    <a:pt x="35" y="30"/>
                  </a:moveTo>
                  <a:lnTo>
                    <a:pt x="29" y="30"/>
                  </a:lnTo>
                  <a:lnTo>
                    <a:pt x="23" y="24"/>
                  </a:lnTo>
                  <a:lnTo>
                    <a:pt x="17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23" y="18"/>
                  </a:lnTo>
                  <a:lnTo>
                    <a:pt x="29" y="24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0" name="Freeform 394"/>
            <p:cNvSpPr>
              <a:spLocks/>
            </p:cNvSpPr>
            <p:nvPr/>
          </p:nvSpPr>
          <p:spPr bwMode="auto">
            <a:xfrm>
              <a:off x="4465" y="2030"/>
              <a:ext cx="31" cy="36"/>
            </a:xfrm>
            <a:custGeom>
              <a:avLst/>
              <a:gdLst>
                <a:gd name="T0" fmla="*/ 0 w 29"/>
                <a:gd name="T1" fmla="*/ 0 h 36"/>
                <a:gd name="T2" fmla="*/ 6 w 29"/>
                <a:gd name="T3" fmla="*/ 0 h 36"/>
                <a:gd name="T4" fmla="*/ 6 w 29"/>
                <a:gd name="T5" fmla="*/ 6 h 36"/>
                <a:gd name="T6" fmla="*/ 24 w 29"/>
                <a:gd name="T7" fmla="*/ 12 h 36"/>
                <a:gd name="T8" fmla="*/ 36 w 29"/>
                <a:gd name="T9" fmla="*/ 18 h 36"/>
                <a:gd name="T10" fmla="*/ 36 w 29"/>
                <a:gd name="T11" fmla="*/ 18 h 36"/>
                <a:gd name="T12" fmla="*/ 50 w 29"/>
                <a:gd name="T13" fmla="*/ 24 h 36"/>
                <a:gd name="T14" fmla="*/ 60 w 29"/>
                <a:gd name="T15" fmla="*/ 30 h 36"/>
                <a:gd name="T16" fmla="*/ 60 w 29"/>
                <a:gd name="T17" fmla="*/ 36 h 36"/>
                <a:gd name="T18" fmla="*/ 60 w 29"/>
                <a:gd name="T19" fmla="*/ 30 h 36"/>
                <a:gd name="T20" fmla="*/ 36 w 29"/>
                <a:gd name="T21" fmla="*/ 30 h 36"/>
                <a:gd name="T22" fmla="*/ 36 w 29"/>
                <a:gd name="T23" fmla="*/ 24 h 36"/>
                <a:gd name="T24" fmla="*/ 24 w 29"/>
                <a:gd name="T25" fmla="*/ 18 h 36"/>
                <a:gd name="T26" fmla="*/ 6 w 29"/>
                <a:gd name="T27" fmla="*/ 12 h 36"/>
                <a:gd name="T28" fmla="*/ 0 w 29"/>
                <a:gd name="T29" fmla="*/ 6 h 36"/>
                <a:gd name="T30" fmla="*/ 0 w 29"/>
                <a:gd name="T31" fmla="*/ 6 h 36"/>
                <a:gd name="T32" fmla="*/ 0 w 29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0"/>
                  </a:move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29" y="30"/>
                  </a:lnTo>
                  <a:lnTo>
                    <a:pt x="29" y="36"/>
                  </a:lnTo>
                  <a:lnTo>
                    <a:pt x="29" y="30"/>
                  </a:lnTo>
                  <a:lnTo>
                    <a:pt x="18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1" name="Freeform 395"/>
            <p:cNvSpPr>
              <a:spLocks/>
            </p:cNvSpPr>
            <p:nvPr/>
          </p:nvSpPr>
          <p:spPr bwMode="auto">
            <a:xfrm>
              <a:off x="4310" y="2095"/>
              <a:ext cx="154" cy="36"/>
            </a:xfrm>
            <a:custGeom>
              <a:avLst/>
              <a:gdLst>
                <a:gd name="T0" fmla="*/ 134 w 156"/>
                <a:gd name="T1" fmla="*/ 36 h 36"/>
                <a:gd name="T2" fmla="*/ 134 w 156"/>
                <a:gd name="T3" fmla="*/ 36 h 36"/>
                <a:gd name="T4" fmla="*/ 134 w 156"/>
                <a:gd name="T5" fmla="*/ 36 h 36"/>
                <a:gd name="T6" fmla="*/ 128 w 156"/>
                <a:gd name="T7" fmla="*/ 36 h 36"/>
                <a:gd name="T8" fmla="*/ 128 w 156"/>
                <a:gd name="T9" fmla="*/ 36 h 36"/>
                <a:gd name="T10" fmla="*/ 122 w 156"/>
                <a:gd name="T11" fmla="*/ 30 h 36"/>
                <a:gd name="T12" fmla="*/ 113 w 156"/>
                <a:gd name="T13" fmla="*/ 24 h 36"/>
                <a:gd name="T14" fmla="*/ 107 w 156"/>
                <a:gd name="T15" fmla="*/ 18 h 36"/>
                <a:gd name="T16" fmla="*/ 103 w 156"/>
                <a:gd name="T17" fmla="*/ 12 h 36"/>
                <a:gd name="T18" fmla="*/ 91 w 156"/>
                <a:gd name="T19" fmla="*/ 12 h 36"/>
                <a:gd name="T20" fmla="*/ 79 w 156"/>
                <a:gd name="T21" fmla="*/ 6 h 36"/>
                <a:gd name="T22" fmla="*/ 67 w 156"/>
                <a:gd name="T23" fmla="*/ 6 h 36"/>
                <a:gd name="T24" fmla="*/ 61 w 156"/>
                <a:gd name="T25" fmla="*/ 6 h 36"/>
                <a:gd name="T26" fmla="*/ 49 w 156"/>
                <a:gd name="T27" fmla="*/ 6 h 36"/>
                <a:gd name="T28" fmla="*/ 39 w 156"/>
                <a:gd name="T29" fmla="*/ 6 h 36"/>
                <a:gd name="T30" fmla="*/ 39 w 156"/>
                <a:gd name="T31" fmla="*/ 6 h 36"/>
                <a:gd name="T32" fmla="*/ 30 w 156"/>
                <a:gd name="T33" fmla="*/ 12 h 36"/>
                <a:gd name="T34" fmla="*/ 24 w 156"/>
                <a:gd name="T35" fmla="*/ 12 h 36"/>
                <a:gd name="T36" fmla="*/ 12 w 156"/>
                <a:gd name="T37" fmla="*/ 12 h 36"/>
                <a:gd name="T38" fmla="*/ 6 w 156"/>
                <a:gd name="T39" fmla="*/ 18 h 36"/>
                <a:gd name="T40" fmla="*/ 0 w 156"/>
                <a:gd name="T41" fmla="*/ 18 h 36"/>
                <a:gd name="T42" fmla="*/ 0 w 156"/>
                <a:gd name="T43" fmla="*/ 12 h 36"/>
                <a:gd name="T44" fmla="*/ 6 w 156"/>
                <a:gd name="T45" fmla="*/ 12 h 36"/>
                <a:gd name="T46" fmla="*/ 18 w 156"/>
                <a:gd name="T47" fmla="*/ 6 h 36"/>
                <a:gd name="T48" fmla="*/ 24 w 156"/>
                <a:gd name="T49" fmla="*/ 6 h 36"/>
                <a:gd name="T50" fmla="*/ 36 w 156"/>
                <a:gd name="T51" fmla="*/ 0 h 36"/>
                <a:gd name="T52" fmla="*/ 39 w 156"/>
                <a:gd name="T53" fmla="*/ 0 h 36"/>
                <a:gd name="T54" fmla="*/ 49 w 156"/>
                <a:gd name="T55" fmla="*/ 0 h 36"/>
                <a:gd name="T56" fmla="*/ 61 w 156"/>
                <a:gd name="T57" fmla="*/ 0 h 36"/>
                <a:gd name="T58" fmla="*/ 73 w 156"/>
                <a:gd name="T59" fmla="*/ 0 h 36"/>
                <a:gd name="T60" fmla="*/ 85 w 156"/>
                <a:gd name="T61" fmla="*/ 0 h 36"/>
                <a:gd name="T62" fmla="*/ 97 w 156"/>
                <a:gd name="T63" fmla="*/ 6 h 36"/>
                <a:gd name="T64" fmla="*/ 107 w 156"/>
                <a:gd name="T65" fmla="*/ 6 h 36"/>
                <a:gd name="T66" fmla="*/ 113 w 156"/>
                <a:gd name="T67" fmla="*/ 12 h 36"/>
                <a:gd name="T68" fmla="*/ 116 w 156"/>
                <a:gd name="T69" fmla="*/ 18 h 36"/>
                <a:gd name="T70" fmla="*/ 128 w 156"/>
                <a:gd name="T71" fmla="*/ 24 h 36"/>
                <a:gd name="T72" fmla="*/ 134 w 156"/>
                <a:gd name="T73" fmla="*/ 36 h 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6"/>
                <a:gd name="T112" fmla="*/ 0 h 36"/>
                <a:gd name="T113" fmla="*/ 156 w 156"/>
                <a:gd name="T114" fmla="*/ 36 h 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6" h="36">
                  <a:moveTo>
                    <a:pt x="156" y="36"/>
                  </a:moveTo>
                  <a:lnTo>
                    <a:pt x="156" y="36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32" y="24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90" y="6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8" y="6"/>
                  </a:lnTo>
                  <a:lnTo>
                    <a:pt x="120" y="6"/>
                  </a:lnTo>
                  <a:lnTo>
                    <a:pt x="132" y="12"/>
                  </a:lnTo>
                  <a:lnTo>
                    <a:pt x="138" y="18"/>
                  </a:lnTo>
                  <a:lnTo>
                    <a:pt x="150" y="24"/>
                  </a:lnTo>
                  <a:lnTo>
                    <a:pt x="156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2" name="Freeform 396"/>
            <p:cNvSpPr>
              <a:spLocks/>
            </p:cNvSpPr>
            <p:nvPr/>
          </p:nvSpPr>
          <p:spPr bwMode="auto">
            <a:xfrm>
              <a:off x="4307" y="2103"/>
              <a:ext cx="18" cy="36"/>
            </a:xfrm>
            <a:custGeom>
              <a:avLst/>
              <a:gdLst>
                <a:gd name="T0" fmla="*/ 18 w 18"/>
                <a:gd name="T1" fmla="*/ 0 h 36"/>
                <a:gd name="T2" fmla="*/ 18 w 18"/>
                <a:gd name="T3" fmla="*/ 6 h 36"/>
                <a:gd name="T4" fmla="*/ 12 w 18"/>
                <a:gd name="T5" fmla="*/ 12 h 36"/>
                <a:gd name="T6" fmla="*/ 12 w 18"/>
                <a:gd name="T7" fmla="*/ 18 h 36"/>
                <a:gd name="T8" fmla="*/ 6 w 18"/>
                <a:gd name="T9" fmla="*/ 18 h 36"/>
                <a:gd name="T10" fmla="*/ 6 w 18"/>
                <a:gd name="T11" fmla="*/ 24 h 36"/>
                <a:gd name="T12" fmla="*/ 0 w 18"/>
                <a:gd name="T13" fmla="*/ 30 h 36"/>
                <a:gd name="T14" fmla="*/ 0 w 18"/>
                <a:gd name="T15" fmla="*/ 36 h 36"/>
                <a:gd name="T16" fmla="*/ 0 w 18"/>
                <a:gd name="T17" fmla="*/ 36 h 36"/>
                <a:gd name="T18" fmla="*/ 6 w 18"/>
                <a:gd name="T19" fmla="*/ 36 h 36"/>
                <a:gd name="T20" fmla="*/ 6 w 18"/>
                <a:gd name="T21" fmla="*/ 30 h 36"/>
                <a:gd name="T22" fmla="*/ 6 w 18"/>
                <a:gd name="T23" fmla="*/ 30 h 36"/>
                <a:gd name="T24" fmla="*/ 12 w 18"/>
                <a:gd name="T25" fmla="*/ 24 h 36"/>
                <a:gd name="T26" fmla="*/ 12 w 18"/>
                <a:gd name="T27" fmla="*/ 18 h 36"/>
                <a:gd name="T28" fmla="*/ 12 w 18"/>
                <a:gd name="T29" fmla="*/ 12 h 36"/>
                <a:gd name="T30" fmla="*/ 18 w 18"/>
                <a:gd name="T31" fmla="*/ 6 h 36"/>
                <a:gd name="T32" fmla="*/ 18 w 18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3" name="Freeform 397"/>
            <p:cNvSpPr>
              <a:spLocks/>
            </p:cNvSpPr>
            <p:nvPr/>
          </p:nvSpPr>
          <p:spPr bwMode="auto">
            <a:xfrm>
              <a:off x="4321" y="2103"/>
              <a:ext cx="24" cy="36"/>
            </a:xfrm>
            <a:custGeom>
              <a:avLst/>
              <a:gdLst>
                <a:gd name="T0" fmla="*/ 0 w 24"/>
                <a:gd name="T1" fmla="*/ 36 h 36"/>
                <a:gd name="T2" fmla="*/ 0 w 24"/>
                <a:gd name="T3" fmla="*/ 36 h 36"/>
                <a:gd name="T4" fmla="*/ 0 w 24"/>
                <a:gd name="T5" fmla="*/ 30 h 36"/>
                <a:gd name="T6" fmla="*/ 0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12 w 24"/>
                <a:gd name="T13" fmla="*/ 6 h 36"/>
                <a:gd name="T14" fmla="*/ 18 w 24"/>
                <a:gd name="T15" fmla="*/ 0 h 36"/>
                <a:gd name="T16" fmla="*/ 24 w 24"/>
                <a:gd name="T17" fmla="*/ 0 h 36"/>
                <a:gd name="T18" fmla="*/ 18 w 24"/>
                <a:gd name="T19" fmla="*/ 6 h 36"/>
                <a:gd name="T20" fmla="*/ 18 w 24"/>
                <a:gd name="T21" fmla="*/ 6 h 36"/>
                <a:gd name="T22" fmla="*/ 12 w 24"/>
                <a:gd name="T23" fmla="*/ 18 h 36"/>
                <a:gd name="T24" fmla="*/ 12 w 24"/>
                <a:gd name="T25" fmla="*/ 24 h 36"/>
                <a:gd name="T26" fmla="*/ 6 w 24"/>
                <a:gd name="T27" fmla="*/ 30 h 36"/>
                <a:gd name="T28" fmla="*/ 6 w 24"/>
                <a:gd name="T29" fmla="*/ 30 h 36"/>
                <a:gd name="T30" fmla="*/ 0 w 24"/>
                <a:gd name="T31" fmla="*/ 36 h 36"/>
                <a:gd name="T32" fmla="*/ 0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4" name="Freeform 398"/>
            <p:cNvSpPr>
              <a:spLocks/>
            </p:cNvSpPr>
            <p:nvPr/>
          </p:nvSpPr>
          <p:spPr bwMode="auto">
            <a:xfrm>
              <a:off x="4344" y="2096"/>
              <a:ext cx="30" cy="48"/>
            </a:xfrm>
            <a:custGeom>
              <a:avLst/>
              <a:gdLst>
                <a:gd name="T0" fmla="*/ 0 w 30"/>
                <a:gd name="T1" fmla="*/ 48 h 48"/>
                <a:gd name="T2" fmla="*/ 0 w 30"/>
                <a:gd name="T3" fmla="*/ 48 h 48"/>
                <a:gd name="T4" fmla="*/ 0 w 30"/>
                <a:gd name="T5" fmla="*/ 42 h 48"/>
                <a:gd name="T6" fmla="*/ 6 w 30"/>
                <a:gd name="T7" fmla="*/ 36 h 48"/>
                <a:gd name="T8" fmla="*/ 6 w 30"/>
                <a:gd name="T9" fmla="*/ 24 h 48"/>
                <a:gd name="T10" fmla="*/ 12 w 30"/>
                <a:gd name="T11" fmla="*/ 18 h 48"/>
                <a:gd name="T12" fmla="*/ 18 w 30"/>
                <a:gd name="T13" fmla="*/ 12 h 48"/>
                <a:gd name="T14" fmla="*/ 24 w 30"/>
                <a:gd name="T15" fmla="*/ 6 h 48"/>
                <a:gd name="T16" fmla="*/ 30 w 30"/>
                <a:gd name="T17" fmla="*/ 0 h 48"/>
                <a:gd name="T18" fmla="*/ 24 w 30"/>
                <a:gd name="T19" fmla="*/ 6 h 48"/>
                <a:gd name="T20" fmla="*/ 24 w 30"/>
                <a:gd name="T21" fmla="*/ 12 h 48"/>
                <a:gd name="T22" fmla="*/ 18 w 30"/>
                <a:gd name="T23" fmla="*/ 18 h 48"/>
                <a:gd name="T24" fmla="*/ 12 w 30"/>
                <a:gd name="T25" fmla="*/ 30 h 48"/>
                <a:gd name="T26" fmla="*/ 12 w 30"/>
                <a:gd name="T27" fmla="*/ 36 h 48"/>
                <a:gd name="T28" fmla="*/ 6 w 30"/>
                <a:gd name="T29" fmla="*/ 42 h 48"/>
                <a:gd name="T30" fmla="*/ 0 w 30"/>
                <a:gd name="T31" fmla="*/ 48 h 48"/>
                <a:gd name="T32" fmla="*/ 0 w 30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8"/>
                <a:gd name="T53" fmla="*/ 30 w 30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5" name="Freeform 399"/>
            <p:cNvSpPr>
              <a:spLocks/>
            </p:cNvSpPr>
            <p:nvPr/>
          </p:nvSpPr>
          <p:spPr bwMode="auto">
            <a:xfrm>
              <a:off x="4369" y="2101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8 h 48"/>
                <a:gd name="T4" fmla="*/ 0 w 36"/>
                <a:gd name="T5" fmla="*/ 42 h 48"/>
                <a:gd name="T6" fmla="*/ 6 w 36"/>
                <a:gd name="T7" fmla="*/ 36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6 h 48"/>
                <a:gd name="T14" fmla="*/ 30 w 36"/>
                <a:gd name="T15" fmla="*/ 0 h 48"/>
                <a:gd name="T16" fmla="*/ 36 w 36"/>
                <a:gd name="T17" fmla="*/ 0 h 48"/>
                <a:gd name="T18" fmla="*/ 30 w 36"/>
                <a:gd name="T19" fmla="*/ 0 h 48"/>
                <a:gd name="T20" fmla="*/ 30 w 36"/>
                <a:gd name="T21" fmla="*/ 6 h 48"/>
                <a:gd name="T22" fmla="*/ 24 w 36"/>
                <a:gd name="T23" fmla="*/ 18 h 48"/>
                <a:gd name="T24" fmla="*/ 18 w 36"/>
                <a:gd name="T25" fmla="*/ 24 h 48"/>
                <a:gd name="T26" fmla="*/ 12 w 36"/>
                <a:gd name="T27" fmla="*/ 36 h 48"/>
                <a:gd name="T28" fmla="*/ 6 w 36"/>
                <a:gd name="T29" fmla="*/ 42 h 48"/>
                <a:gd name="T30" fmla="*/ 6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6" name="Freeform 400"/>
            <p:cNvSpPr>
              <a:spLocks/>
            </p:cNvSpPr>
            <p:nvPr/>
          </p:nvSpPr>
          <p:spPr bwMode="auto">
            <a:xfrm>
              <a:off x="4386" y="2102"/>
              <a:ext cx="36" cy="48"/>
            </a:xfrm>
            <a:custGeom>
              <a:avLst/>
              <a:gdLst>
                <a:gd name="T0" fmla="*/ 0 w 36"/>
                <a:gd name="T1" fmla="*/ 48 h 48"/>
                <a:gd name="T2" fmla="*/ 0 w 36"/>
                <a:gd name="T3" fmla="*/ 42 h 48"/>
                <a:gd name="T4" fmla="*/ 0 w 36"/>
                <a:gd name="T5" fmla="*/ 36 h 48"/>
                <a:gd name="T6" fmla="*/ 6 w 36"/>
                <a:gd name="T7" fmla="*/ 30 h 48"/>
                <a:gd name="T8" fmla="*/ 12 w 36"/>
                <a:gd name="T9" fmla="*/ 24 h 48"/>
                <a:gd name="T10" fmla="*/ 18 w 36"/>
                <a:gd name="T11" fmla="*/ 18 h 48"/>
                <a:gd name="T12" fmla="*/ 24 w 36"/>
                <a:gd name="T13" fmla="*/ 12 h 48"/>
                <a:gd name="T14" fmla="*/ 30 w 36"/>
                <a:gd name="T15" fmla="*/ 6 h 48"/>
                <a:gd name="T16" fmla="*/ 36 w 36"/>
                <a:gd name="T17" fmla="*/ 0 h 48"/>
                <a:gd name="T18" fmla="*/ 30 w 36"/>
                <a:gd name="T19" fmla="*/ 6 h 48"/>
                <a:gd name="T20" fmla="*/ 30 w 36"/>
                <a:gd name="T21" fmla="*/ 12 h 48"/>
                <a:gd name="T22" fmla="*/ 24 w 36"/>
                <a:gd name="T23" fmla="*/ 18 h 48"/>
                <a:gd name="T24" fmla="*/ 18 w 36"/>
                <a:gd name="T25" fmla="*/ 30 h 48"/>
                <a:gd name="T26" fmla="*/ 12 w 36"/>
                <a:gd name="T27" fmla="*/ 36 h 48"/>
                <a:gd name="T28" fmla="*/ 6 w 36"/>
                <a:gd name="T29" fmla="*/ 42 h 48"/>
                <a:gd name="T30" fmla="*/ 0 w 36"/>
                <a:gd name="T31" fmla="*/ 48 h 48"/>
                <a:gd name="T32" fmla="*/ 0 w 36"/>
                <a:gd name="T33" fmla="*/ 48 h 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48"/>
                <a:gd name="T53" fmla="*/ 36 w 36"/>
                <a:gd name="T54" fmla="*/ 48 h 4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48">
                  <a:moveTo>
                    <a:pt x="0" y="48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12" y="24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0" y="6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7" name="Freeform 401"/>
            <p:cNvSpPr>
              <a:spLocks/>
            </p:cNvSpPr>
            <p:nvPr/>
          </p:nvSpPr>
          <p:spPr bwMode="auto">
            <a:xfrm>
              <a:off x="4403" y="2107"/>
              <a:ext cx="30" cy="36"/>
            </a:xfrm>
            <a:custGeom>
              <a:avLst/>
              <a:gdLst>
                <a:gd name="T0" fmla="*/ 0 w 30"/>
                <a:gd name="T1" fmla="*/ 36 h 36"/>
                <a:gd name="T2" fmla="*/ 0 w 30"/>
                <a:gd name="T3" fmla="*/ 36 h 36"/>
                <a:gd name="T4" fmla="*/ 0 w 30"/>
                <a:gd name="T5" fmla="*/ 30 h 36"/>
                <a:gd name="T6" fmla="*/ 6 w 30"/>
                <a:gd name="T7" fmla="*/ 24 h 36"/>
                <a:gd name="T8" fmla="*/ 6 w 30"/>
                <a:gd name="T9" fmla="*/ 18 h 36"/>
                <a:gd name="T10" fmla="*/ 12 w 30"/>
                <a:gd name="T11" fmla="*/ 12 h 36"/>
                <a:gd name="T12" fmla="*/ 18 w 30"/>
                <a:gd name="T13" fmla="*/ 6 h 36"/>
                <a:gd name="T14" fmla="*/ 24 w 30"/>
                <a:gd name="T15" fmla="*/ 6 h 36"/>
                <a:gd name="T16" fmla="*/ 30 w 30"/>
                <a:gd name="T17" fmla="*/ 0 h 36"/>
                <a:gd name="T18" fmla="*/ 30 w 30"/>
                <a:gd name="T19" fmla="*/ 6 h 36"/>
                <a:gd name="T20" fmla="*/ 24 w 30"/>
                <a:gd name="T21" fmla="*/ 12 h 36"/>
                <a:gd name="T22" fmla="*/ 18 w 30"/>
                <a:gd name="T23" fmla="*/ 18 h 36"/>
                <a:gd name="T24" fmla="*/ 18 w 30"/>
                <a:gd name="T25" fmla="*/ 24 h 36"/>
                <a:gd name="T26" fmla="*/ 12 w 30"/>
                <a:gd name="T27" fmla="*/ 30 h 36"/>
                <a:gd name="T28" fmla="*/ 6 w 30"/>
                <a:gd name="T29" fmla="*/ 36 h 36"/>
                <a:gd name="T30" fmla="*/ 6 w 30"/>
                <a:gd name="T31" fmla="*/ 36 h 36"/>
                <a:gd name="T32" fmla="*/ 0 w 30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36"/>
                <a:gd name="T53" fmla="*/ 30 w 3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8" name="Freeform 402"/>
            <p:cNvSpPr>
              <a:spLocks/>
            </p:cNvSpPr>
            <p:nvPr/>
          </p:nvSpPr>
          <p:spPr bwMode="auto">
            <a:xfrm>
              <a:off x="4421" y="2121"/>
              <a:ext cx="30" cy="24"/>
            </a:xfrm>
            <a:custGeom>
              <a:avLst/>
              <a:gdLst>
                <a:gd name="T0" fmla="*/ 0 w 30"/>
                <a:gd name="T1" fmla="*/ 24 h 24"/>
                <a:gd name="T2" fmla="*/ 0 w 30"/>
                <a:gd name="T3" fmla="*/ 24 h 24"/>
                <a:gd name="T4" fmla="*/ 6 w 30"/>
                <a:gd name="T5" fmla="*/ 18 h 24"/>
                <a:gd name="T6" fmla="*/ 6 w 30"/>
                <a:gd name="T7" fmla="*/ 18 h 24"/>
                <a:gd name="T8" fmla="*/ 12 w 30"/>
                <a:gd name="T9" fmla="*/ 12 h 24"/>
                <a:gd name="T10" fmla="*/ 18 w 30"/>
                <a:gd name="T11" fmla="*/ 6 h 24"/>
                <a:gd name="T12" fmla="*/ 18 w 30"/>
                <a:gd name="T13" fmla="*/ 0 h 24"/>
                <a:gd name="T14" fmla="*/ 24 w 30"/>
                <a:gd name="T15" fmla="*/ 0 h 24"/>
                <a:gd name="T16" fmla="*/ 30 w 30"/>
                <a:gd name="T17" fmla="*/ 0 h 24"/>
                <a:gd name="T18" fmla="*/ 24 w 30"/>
                <a:gd name="T19" fmla="*/ 0 h 24"/>
                <a:gd name="T20" fmla="*/ 24 w 30"/>
                <a:gd name="T21" fmla="*/ 6 h 24"/>
                <a:gd name="T22" fmla="*/ 18 w 30"/>
                <a:gd name="T23" fmla="*/ 12 h 24"/>
                <a:gd name="T24" fmla="*/ 12 w 30"/>
                <a:gd name="T25" fmla="*/ 12 h 24"/>
                <a:gd name="T26" fmla="*/ 12 w 30"/>
                <a:gd name="T27" fmla="*/ 18 h 24"/>
                <a:gd name="T28" fmla="*/ 6 w 30"/>
                <a:gd name="T29" fmla="*/ 24 h 24"/>
                <a:gd name="T30" fmla="*/ 6 w 30"/>
                <a:gd name="T31" fmla="*/ 24 h 24"/>
                <a:gd name="T32" fmla="*/ 0 w 30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4"/>
                <a:gd name="T53" fmla="*/ 30 w 30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4">
                  <a:moveTo>
                    <a:pt x="0" y="24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9" name="Freeform 403"/>
            <p:cNvSpPr>
              <a:spLocks/>
            </p:cNvSpPr>
            <p:nvPr/>
          </p:nvSpPr>
          <p:spPr bwMode="auto">
            <a:xfrm>
              <a:off x="4439" y="2127"/>
              <a:ext cx="18" cy="18"/>
            </a:xfrm>
            <a:custGeom>
              <a:avLst/>
              <a:gdLst>
                <a:gd name="T0" fmla="*/ 0 w 18"/>
                <a:gd name="T1" fmla="*/ 18 h 18"/>
                <a:gd name="T2" fmla="*/ 0 w 18"/>
                <a:gd name="T3" fmla="*/ 12 h 18"/>
                <a:gd name="T4" fmla="*/ 0 w 18"/>
                <a:gd name="T5" fmla="*/ 12 h 18"/>
                <a:gd name="T6" fmla="*/ 6 w 18"/>
                <a:gd name="T7" fmla="*/ 6 h 18"/>
                <a:gd name="T8" fmla="*/ 6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18 w 18"/>
                <a:gd name="T15" fmla="*/ 0 h 18"/>
                <a:gd name="T16" fmla="*/ 18 w 18"/>
                <a:gd name="T17" fmla="*/ 0 h 18"/>
                <a:gd name="T18" fmla="*/ 18 w 18"/>
                <a:gd name="T19" fmla="*/ 0 h 18"/>
                <a:gd name="T20" fmla="*/ 12 w 18"/>
                <a:gd name="T21" fmla="*/ 6 h 18"/>
                <a:gd name="T22" fmla="*/ 12 w 18"/>
                <a:gd name="T23" fmla="*/ 6 h 18"/>
                <a:gd name="T24" fmla="*/ 6 w 18"/>
                <a:gd name="T25" fmla="*/ 12 h 18"/>
                <a:gd name="T26" fmla="*/ 6 w 18"/>
                <a:gd name="T27" fmla="*/ 12 h 18"/>
                <a:gd name="T28" fmla="*/ 6 w 18"/>
                <a:gd name="T29" fmla="*/ 18 h 18"/>
                <a:gd name="T30" fmla="*/ 0 w 18"/>
                <a:gd name="T31" fmla="*/ 18 h 18"/>
                <a:gd name="T32" fmla="*/ 0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0" y="18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0" name="Freeform 404"/>
            <p:cNvSpPr>
              <a:spLocks/>
            </p:cNvSpPr>
            <p:nvPr/>
          </p:nvSpPr>
          <p:spPr bwMode="auto">
            <a:xfrm>
              <a:off x="4297" y="2108"/>
              <a:ext cx="18" cy="24"/>
            </a:xfrm>
            <a:custGeom>
              <a:avLst/>
              <a:gdLst>
                <a:gd name="T0" fmla="*/ 18 w 18"/>
                <a:gd name="T1" fmla="*/ 0 h 24"/>
                <a:gd name="T2" fmla="*/ 18 w 18"/>
                <a:gd name="T3" fmla="*/ 6 h 24"/>
                <a:gd name="T4" fmla="*/ 18 w 18"/>
                <a:gd name="T5" fmla="*/ 6 h 24"/>
                <a:gd name="T6" fmla="*/ 12 w 18"/>
                <a:gd name="T7" fmla="*/ 12 h 24"/>
                <a:gd name="T8" fmla="*/ 12 w 18"/>
                <a:gd name="T9" fmla="*/ 18 h 24"/>
                <a:gd name="T10" fmla="*/ 12 w 18"/>
                <a:gd name="T11" fmla="*/ 18 h 24"/>
                <a:gd name="T12" fmla="*/ 6 w 18"/>
                <a:gd name="T13" fmla="*/ 24 h 24"/>
                <a:gd name="T14" fmla="*/ 6 w 18"/>
                <a:gd name="T15" fmla="*/ 24 h 24"/>
                <a:gd name="T16" fmla="*/ 0 w 18"/>
                <a:gd name="T17" fmla="*/ 24 h 24"/>
                <a:gd name="T18" fmla="*/ 0 w 18"/>
                <a:gd name="T19" fmla="*/ 24 h 24"/>
                <a:gd name="T20" fmla="*/ 0 w 18"/>
                <a:gd name="T21" fmla="*/ 18 h 24"/>
                <a:gd name="T22" fmla="*/ 6 w 18"/>
                <a:gd name="T23" fmla="*/ 18 h 24"/>
                <a:gd name="T24" fmla="*/ 6 w 18"/>
                <a:gd name="T25" fmla="*/ 12 h 24"/>
                <a:gd name="T26" fmla="*/ 12 w 18"/>
                <a:gd name="T27" fmla="*/ 12 h 24"/>
                <a:gd name="T28" fmla="*/ 18 w 18"/>
                <a:gd name="T29" fmla="*/ 6 h 24"/>
                <a:gd name="T30" fmla="*/ 18 w 18"/>
                <a:gd name="T31" fmla="*/ 6 h 24"/>
                <a:gd name="T32" fmla="*/ 18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18" y="0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1" name="Freeform 405"/>
            <p:cNvSpPr>
              <a:spLocks/>
            </p:cNvSpPr>
            <p:nvPr/>
          </p:nvSpPr>
          <p:spPr bwMode="auto">
            <a:xfrm>
              <a:off x="4296" y="2095"/>
              <a:ext cx="24" cy="12"/>
            </a:xfrm>
            <a:custGeom>
              <a:avLst/>
              <a:gdLst>
                <a:gd name="T0" fmla="*/ 24 w 24"/>
                <a:gd name="T1" fmla="*/ 12 h 12"/>
                <a:gd name="T2" fmla="*/ 18 w 24"/>
                <a:gd name="T3" fmla="*/ 12 h 12"/>
                <a:gd name="T4" fmla="*/ 18 w 24"/>
                <a:gd name="T5" fmla="*/ 12 h 12"/>
                <a:gd name="T6" fmla="*/ 12 w 24"/>
                <a:gd name="T7" fmla="*/ 6 h 12"/>
                <a:gd name="T8" fmla="*/ 12 w 24"/>
                <a:gd name="T9" fmla="*/ 6 h 12"/>
                <a:gd name="T10" fmla="*/ 6 w 24"/>
                <a:gd name="T11" fmla="*/ 6 h 12"/>
                <a:gd name="T12" fmla="*/ 0 w 24"/>
                <a:gd name="T13" fmla="*/ 0 h 12"/>
                <a:gd name="T14" fmla="*/ 0 w 24"/>
                <a:gd name="T15" fmla="*/ 0 h 12"/>
                <a:gd name="T16" fmla="*/ 0 w 24"/>
                <a:gd name="T17" fmla="*/ 6 h 12"/>
                <a:gd name="T18" fmla="*/ 0 w 24"/>
                <a:gd name="T19" fmla="*/ 6 h 12"/>
                <a:gd name="T20" fmla="*/ 0 w 24"/>
                <a:gd name="T21" fmla="*/ 6 h 12"/>
                <a:gd name="T22" fmla="*/ 0 w 24"/>
                <a:gd name="T23" fmla="*/ 6 h 12"/>
                <a:gd name="T24" fmla="*/ 6 w 24"/>
                <a:gd name="T25" fmla="*/ 12 h 12"/>
                <a:gd name="T26" fmla="*/ 12 w 24"/>
                <a:gd name="T27" fmla="*/ 12 h 12"/>
                <a:gd name="T28" fmla="*/ 12 w 24"/>
                <a:gd name="T29" fmla="*/ 12 h 12"/>
                <a:gd name="T30" fmla="*/ 18 w 24"/>
                <a:gd name="T31" fmla="*/ 12 h 12"/>
                <a:gd name="T32" fmla="*/ 24 w 24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2"/>
                <a:gd name="T53" fmla="*/ 24 w 24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2">
                  <a:moveTo>
                    <a:pt x="24" y="12"/>
                  </a:moveTo>
                  <a:lnTo>
                    <a:pt x="18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2" name="Freeform 406"/>
            <p:cNvSpPr>
              <a:spLocks/>
            </p:cNvSpPr>
            <p:nvPr/>
          </p:nvSpPr>
          <p:spPr bwMode="auto">
            <a:xfrm>
              <a:off x="4285" y="2114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4 w 30"/>
                <a:gd name="T3" fmla="*/ 0 h 6"/>
                <a:gd name="T4" fmla="*/ 24 w 30"/>
                <a:gd name="T5" fmla="*/ 0 h 6"/>
                <a:gd name="T6" fmla="*/ 18 w 30"/>
                <a:gd name="T7" fmla="*/ 0 h 6"/>
                <a:gd name="T8" fmla="*/ 12 w 30"/>
                <a:gd name="T9" fmla="*/ 0 h 6"/>
                <a:gd name="T10" fmla="*/ 12 w 30"/>
                <a:gd name="T11" fmla="*/ 0 h 6"/>
                <a:gd name="T12" fmla="*/ 6 w 30"/>
                <a:gd name="T13" fmla="*/ 0 h 6"/>
                <a:gd name="T14" fmla="*/ 6 w 30"/>
                <a:gd name="T15" fmla="*/ 0 h 6"/>
                <a:gd name="T16" fmla="*/ 0 w 30"/>
                <a:gd name="T17" fmla="*/ 0 h 6"/>
                <a:gd name="T18" fmla="*/ 6 w 30"/>
                <a:gd name="T19" fmla="*/ 6 h 6"/>
                <a:gd name="T20" fmla="*/ 6 w 30"/>
                <a:gd name="T21" fmla="*/ 6 h 6"/>
                <a:gd name="T22" fmla="*/ 6 w 30"/>
                <a:gd name="T23" fmla="*/ 6 h 6"/>
                <a:gd name="T24" fmla="*/ 12 w 30"/>
                <a:gd name="T25" fmla="*/ 0 h 6"/>
                <a:gd name="T26" fmla="*/ 18 w 30"/>
                <a:gd name="T27" fmla="*/ 0 h 6"/>
                <a:gd name="T28" fmla="*/ 24 w 30"/>
                <a:gd name="T29" fmla="*/ 0 h 6"/>
                <a:gd name="T30" fmla="*/ 24 w 30"/>
                <a:gd name="T31" fmla="*/ 0 h 6"/>
                <a:gd name="T32" fmla="*/ 30 w 30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6"/>
                <a:gd name="T53" fmla="*/ 30 w 30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6">
                  <a:moveTo>
                    <a:pt x="30" y="0"/>
                  </a:move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3" name="Freeform 407"/>
            <p:cNvSpPr>
              <a:spLocks/>
            </p:cNvSpPr>
            <p:nvPr/>
          </p:nvSpPr>
          <p:spPr bwMode="auto">
            <a:xfrm>
              <a:off x="4302" y="2085"/>
              <a:ext cx="24" cy="24"/>
            </a:xfrm>
            <a:custGeom>
              <a:avLst/>
              <a:gdLst>
                <a:gd name="T0" fmla="*/ 24 w 24"/>
                <a:gd name="T1" fmla="*/ 24 h 24"/>
                <a:gd name="T2" fmla="*/ 18 w 24"/>
                <a:gd name="T3" fmla="*/ 18 h 24"/>
                <a:gd name="T4" fmla="*/ 18 w 24"/>
                <a:gd name="T5" fmla="*/ 18 h 24"/>
                <a:gd name="T6" fmla="*/ 12 w 24"/>
                <a:gd name="T7" fmla="*/ 12 h 24"/>
                <a:gd name="T8" fmla="*/ 6 w 24"/>
                <a:gd name="T9" fmla="*/ 12 h 24"/>
                <a:gd name="T10" fmla="*/ 6 w 24"/>
                <a:gd name="T11" fmla="*/ 6 h 24"/>
                <a:gd name="T12" fmla="*/ 0 w 24"/>
                <a:gd name="T13" fmla="*/ 6 h 24"/>
                <a:gd name="T14" fmla="*/ 0 w 24"/>
                <a:gd name="T15" fmla="*/ 6 h 24"/>
                <a:gd name="T16" fmla="*/ 0 w 24"/>
                <a:gd name="T17" fmla="*/ 0 h 24"/>
                <a:gd name="T18" fmla="*/ 0 w 24"/>
                <a:gd name="T19" fmla="*/ 0 h 24"/>
                <a:gd name="T20" fmla="*/ 6 w 24"/>
                <a:gd name="T21" fmla="*/ 6 h 24"/>
                <a:gd name="T22" fmla="*/ 6 w 24"/>
                <a:gd name="T23" fmla="*/ 6 h 24"/>
                <a:gd name="T24" fmla="*/ 12 w 24"/>
                <a:gd name="T25" fmla="*/ 6 h 24"/>
                <a:gd name="T26" fmla="*/ 18 w 24"/>
                <a:gd name="T27" fmla="*/ 12 h 24"/>
                <a:gd name="T28" fmla="*/ 18 w 24"/>
                <a:gd name="T29" fmla="*/ 18 h 24"/>
                <a:gd name="T30" fmla="*/ 24 w 24"/>
                <a:gd name="T31" fmla="*/ 18 h 24"/>
                <a:gd name="T32" fmla="*/ 24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24" y="24"/>
                  </a:moveTo>
                  <a:lnTo>
                    <a:pt x="18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4" name="Freeform 408"/>
            <p:cNvSpPr>
              <a:spLocks/>
            </p:cNvSpPr>
            <p:nvPr/>
          </p:nvSpPr>
          <p:spPr bwMode="auto">
            <a:xfrm>
              <a:off x="4445" y="2091"/>
              <a:ext cx="6" cy="30"/>
            </a:xfrm>
            <a:custGeom>
              <a:avLst/>
              <a:gdLst>
                <a:gd name="T0" fmla="*/ 0 w 6"/>
                <a:gd name="T1" fmla="*/ 30 h 30"/>
                <a:gd name="T2" fmla="*/ 0 w 6"/>
                <a:gd name="T3" fmla="*/ 24 h 30"/>
                <a:gd name="T4" fmla="*/ 0 w 6"/>
                <a:gd name="T5" fmla="*/ 12 h 30"/>
                <a:gd name="T6" fmla="*/ 0 w 6"/>
                <a:gd name="T7" fmla="*/ 0 h 30"/>
                <a:gd name="T8" fmla="*/ 6 w 6"/>
                <a:gd name="T9" fmla="*/ 0 h 30"/>
                <a:gd name="T10" fmla="*/ 6 w 6"/>
                <a:gd name="T11" fmla="*/ 0 h 30"/>
                <a:gd name="T12" fmla="*/ 6 w 6"/>
                <a:gd name="T13" fmla="*/ 12 h 30"/>
                <a:gd name="T14" fmla="*/ 6 w 6"/>
                <a:gd name="T15" fmla="*/ 24 h 30"/>
                <a:gd name="T16" fmla="*/ 0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5" name="Freeform 409"/>
            <p:cNvSpPr>
              <a:spLocks/>
            </p:cNvSpPr>
            <p:nvPr/>
          </p:nvSpPr>
          <p:spPr bwMode="auto">
            <a:xfrm>
              <a:off x="4457" y="2095"/>
              <a:ext cx="12" cy="30"/>
            </a:xfrm>
            <a:custGeom>
              <a:avLst/>
              <a:gdLst>
                <a:gd name="T0" fmla="*/ 0 w 12"/>
                <a:gd name="T1" fmla="*/ 30 h 30"/>
                <a:gd name="T2" fmla="*/ 0 w 12"/>
                <a:gd name="T3" fmla="*/ 24 h 30"/>
                <a:gd name="T4" fmla="*/ 0 w 12"/>
                <a:gd name="T5" fmla="*/ 12 h 30"/>
                <a:gd name="T6" fmla="*/ 6 w 12"/>
                <a:gd name="T7" fmla="*/ 0 h 30"/>
                <a:gd name="T8" fmla="*/ 6 w 12"/>
                <a:gd name="T9" fmla="*/ 0 h 30"/>
                <a:gd name="T10" fmla="*/ 12 w 12"/>
                <a:gd name="T11" fmla="*/ 0 h 30"/>
                <a:gd name="T12" fmla="*/ 6 w 12"/>
                <a:gd name="T13" fmla="*/ 12 h 30"/>
                <a:gd name="T14" fmla="*/ 0 w 12"/>
                <a:gd name="T15" fmla="*/ 24 h 30"/>
                <a:gd name="T16" fmla="*/ 0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0" y="30"/>
                  </a:moveTo>
                  <a:lnTo>
                    <a:pt x="0" y="24"/>
                  </a:lnTo>
                  <a:lnTo>
                    <a:pt x="0" y="12"/>
                  </a:lnTo>
                  <a:lnTo>
                    <a:pt x="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6" name="Freeform 410"/>
            <p:cNvSpPr>
              <a:spLocks/>
            </p:cNvSpPr>
            <p:nvPr/>
          </p:nvSpPr>
          <p:spPr bwMode="auto">
            <a:xfrm>
              <a:off x="4427" y="2079"/>
              <a:ext cx="6" cy="30"/>
            </a:xfrm>
            <a:custGeom>
              <a:avLst/>
              <a:gdLst>
                <a:gd name="T0" fmla="*/ 6 w 6"/>
                <a:gd name="T1" fmla="*/ 30 h 30"/>
                <a:gd name="T2" fmla="*/ 6 w 6"/>
                <a:gd name="T3" fmla="*/ 30 h 30"/>
                <a:gd name="T4" fmla="*/ 0 w 6"/>
                <a:gd name="T5" fmla="*/ 18 h 30"/>
                <a:gd name="T6" fmla="*/ 0 w 6"/>
                <a:gd name="T7" fmla="*/ 6 h 30"/>
                <a:gd name="T8" fmla="*/ 6 w 6"/>
                <a:gd name="T9" fmla="*/ 0 h 30"/>
                <a:gd name="T10" fmla="*/ 6 w 6"/>
                <a:gd name="T11" fmla="*/ 6 h 30"/>
                <a:gd name="T12" fmla="*/ 6 w 6"/>
                <a:gd name="T13" fmla="*/ 12 h 30"/>
                <a:gd name="T14" fmla="*/ 6 w 6"/>
                <a:gd name="T15" fmla="*/ 24 h 30"/>
                <a:gd name="T16" fmla="*/ 6 w 6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30"/>
                <a:gd name="T29" fmla="*/ 6 w 6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30">
                  <a:moveTo>
                    <a:pt x="6" y="30"/>
                  </a:moveTo>
                  <a:lnTo>
                    <a:pt x="6" y="30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7" name="Freeform 411"/>
            <p:cNvSpPr>
              <a:spLocks/>
            </p:cNvSpPr>
            <p:nvPr/>
          </p:nvSpPr>
          <p:spPr bwMode="auto">
            <a:xfrm>
              <a:off x="4410" y="2071"/>
              <a:ext cx="12" cy="36"/>
            </a:xfrm>
            <a:custGeom>
              <a:avLst/>
              <a:gdLst>
                <a:gd name="T0" fmla="*/ 12 w 12"/>
                <a:gd name="T1" fmla="*/ 36 h 36"/>
                <a:gd name="T2" fmla="*/ 6 w 12"/>
                <a:gd name="T3" fmla="*/ 24 h 36"/>
                <a:gd name="T4" fmla="*/ 0 w 12"/>
                <a:gd name="T5" fmla="*/ 12 h 36"/>
                <a:gd name="T6" fmla="*/ 0 w 12"/>
                <a:gd name="T7" fmla="*/ 6 h 36"/>
                <a:gd name="T8" fmla="*/ 0 w 12"/>
                <a:gd name="T9" fmla="*/ 0 h 36"/>
                <a:gd name="T10" fmla="*/ 6 w 12"/>
                <a:gd name="T11" fmla="*/ 0 h 36"/>
                <a:gd name="T12" fmla="*/ 12 w 12"/>
                <a:gd name="T13" fmla="*/ 12 h 36"/>
                <a:gd name="T14" fmla="*/ 12 w 12"/>
                <a:gd name="T15" fmla="*/ 24 h 36"/>
                <a:gd name="T16" fmla="*/ 12 w 12"/>
                <a:gd name="T17" fmla="*/ 36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6"/>
                <a:gd name="T29" fmla="*/ 12 w 12"/>
                <a:gd name="T30" fmla="*/ 36 h 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6">
                  <a:moveTo>
                    <a:pt x="12" y="36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8" name="Freeform 412"/>
            <p:cNvSpPr>
              <a:spLocks/>
            </p:cNvSpPr>
            <p:nvPr/>
          </p:nvSpPr>
          <p:spPr bwMode="auto">
            <a:xfrm>
              <a:off x="4393" y="2060"/>
              <a:ext cx="12" cy="42"/>
            </a:xfrm>
            <a:custGeom>
              <a:avLst/>
              <a:gdLst>
                <a:gd name="T0" fmla="*/ 12 w 12"/>
                <a:gd name="T1" fmla="*/ 42 h 42"/>
                <a:gd name="T2" fmla="*/ 12 w 12"/>
                <a:gd name="T3" fmla="*/ 36 h 42"/>
                <a:gd name="T4" fmla="*/ 6 w 12"/>
                <a:gd name="T5" fmla="*/ 30 h 42"/>
                <a:gd name="T6" fmla="*/ 6 w 12"/>
                <a:gd name="T7" fmla="*/ 24 h 42"/>
                <a:gd name="T8" fmla="*/ 0 w 12"/>
                <a:gd name="T9" fmla="*/ 18 h 42"/>
                <a:gd name="T10" fmla="*/ 0 w 12"/>
                <a:gd name="T11" fmla="*/ 12 h 42"/>
                <a:gd name="T12" fmla="*/ 0 w 12"/>
                <a:gd name="T13" fmla="*/ 6 h 42"/>
                <a:gd name="T14" fmla="*/ 0 w 12"/>
                <a:gd name="T15" fmla="*/ 0 h 42"/>
                <a:gd name="T16" fmla="*/ 0 w 12"/>
                <a:gd name="T17" fmla="*/ 0 h 42"/>
                <a:gd name="T18" fmla="*/ 6 w 12"/>
                <a:gd name="T19" fmla="*/ 6 h 42"/>
                <a:gd name="T20" fmla="*/ 12 w 12"/>
                <a:gd name="T21" fmla="*/ 18 h 42"/>
                <a:gd name="T22" fmla="*/ 12 w 12"/>
                <a:gd name="T23" fmla="*/ 30 h 42"/>
                <a:gd name="T24" fmla="*/ 12 w 12"/>
                <a:gd name="T25" fmla="*/ 4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42"/>
                <a:gd name="T41" fmla="*/ 12 w 12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42">
                  <a:moveTo>
                    <a:pt x="12" y="42"/>
                  </a:moveTo>
                  <a:lnTo>
                    <a:pt x="12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8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9" name="Freeform 413"/>
            <p:cNvSpPr>
              <a:spLocks/>
            </p:cNvSpPr>
            <p:nvPr/>
          </p:nvSpPr>
          <p:spPr bwMode="auto">
            <a:xfrm>
              <a:off x="4351" y="2060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18 w 24"/>
                <a:gd name="T3" fmla="*/ 36 h 42"/>
                <a:gd name="T4" fmla="*/ 18 w 24"/>
                <a:gd name="T5" fmla="*/ 30 h 42"/>
                <a:gd name="T6" fmla="*/ 12 w 24"/>
                <a:gd name="T7" fmla="*/ 24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0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24 h 42"/>
                <a:gd name="T28" fmla="*/ 18 w 24"/>
                <a:gd name="T29" fmla="*/ 30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18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0" name="Freeform 414"/>
            <p:cNvSpPr>
              <a:spLocks/>
            </p:cNvSpPr>
            <p:nvPr/>
          </p:nvSpPr>
          <p:spPr bwMode="auto">
            <a:xfrm>
              <a:off x="4313" y="2065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24 w 24"/>
                <a:gd name="T3" fmla="*/ 36 h 36"/>
                <a:gd name="T4" fmla="*/ 18 w 24"/>
                <a:gd name="T5" fmla="*/ 30 h 36"/>
                <a:gd name="T6" fmla="*/ 12 w 24"/>
                <a:gd name="T7" fmla="*/ 24 h 36"/>
                <a:gd name="T8" fmla="*/ 6 w 24"/>
                <a:gd name="T9" fmla="*/ 18 h 36"/>
                <a:gd name="T10" fmla="*/ 6 w 24"/>
                <a:gd name="T11" fmla="*/ 12 h 36"/>
                <a:gd name="T12" fmla="*/ 0 w 24"/>
                <a:gd name="T13" fmla="*/ 6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6 h 36"/>
                <a:gd name="T22" fmla="*/ 12 w 24"/>
                <a:gd name="T23" fmla="*/ 12 h 36"/>
                <a:gd name="T24" fmla="*/ 12 w 24"/>
                <a:gd name="T25" fmla="*/ 18 h 36"/>
                <a:gd name="T26" fmla="*/ 18 w 24"/>
                <a:gd name="T27" fmla="*/ 24 h 36"/>
                <a:gd name="T28" fmla="*/ 24 w 24"/>
                <a:gd name="T29" fmla="*/ 30 h 36"/>
                <a:gd name="T30" fmla="*/ 24 w 24"/>
                <a:gd name="T31" fmla="*/ 36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1" name="Freeform 415"/>
            <p:cNvSpPr>
              <a:spLocks/>
            </p:cNvSpPr>
            <p:nvPr/>
          </p:nvSpPr>
          <p:spPr bwMode="auto">
            <a:xfrm>
              <a:off x="4367" y="2067"/>
              <a:ext cx="24" cy="36"/>
            </a:xfrm>
            <a:custGeom>
              <a:avLst/>
              <a:gdLst>
                <a:gd name="T0" fmla="*/ 24 w 24"/>
                <a:gd name="T1" fmla="*/ 36 h 36"/>
                <a:gd name="T2" fmla="*/ 18 w 24"/>
                <a:gd name="T3" fmla="*/ 30 h 36"/>
                <a:gd name="T4" fmla="*/ 12 w 24"/>
                <a:gd name="T5" fmla="*/ 24 h 36"/>
                <a:gd name="T6" fmla="*/ 12 w 24"/>
                <a:gd name="T7" fmla="*/ 18 h 36"/>
                <a:gd name="T8" fmla="*/ 6 w 24"/>
                <a:gd name="T9" fmla="*/ 12 h 36"/>
                <a:gd name="T10" fmla="*/ 0 w 24"/>
                <a:gd name="T11" fmla="*/ 6 h 36"/>
                <a:gd name="T12" fmla="*/ 0 w 24"/>
                <a:gd name="T13" fmla="*/ 0 h 36"/>
                <a:gd name="T14" fmla="*/ 0 w 24"/>
                <a:gd name="T15" fmla="*/ 0 h 36"/>
                <a:gd name="T16" fmla="*/ 0 w 24"/>
                <a:gd name="T17" fmla="*/ 0 h 36"/>
                <a:gd name="T18" fmla="*/ 6 w 24"/>
                <a:gd name="T19" fmla="*/ 0 h 36"/>
                <a:gd name="T20" fmla="*/ 6 w 24"/>
                <a:gd name="T21" fmla="*/ 0 h 36"/>
                <a:gd name="T22" fmla="*/ 12 w 24"/>
                <a:gd name="T23" fmla="*/ 6 h 36"/>
                <a:gd name="T24" fmla="*/ 12 w 24"/>
                <a:gd name="T25" fmla="*/ 12 h 36"/>
                <a:gd name="T26" fmla="*/ 18 w 24"/>
                <a:gd name="T27" fmla="*/ 18 h 36"/>
                <a:gd name="T28" fmla="*/ 18 w 24"/>
                <a:gd name="T29" fmla="*/ 24 h 36"/>
                <a:gd name="T30" fmla="*/ 18 w 24"/>
                <a:gd name="T31" fmla="*/ 30 h 36"/>
                <a:gd name="T32" fmla="*/ 24 w 24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6"/>
                <a:gd name="T53" fmla="*/ 24 w 2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6">
                  <a:moveTo>
                    <a:pt x="24" y="36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2" name="Freeform 416"/>
            <p:cNvSpPr>
              <a:spLocks/>
            </p:cNvSpPr>
            <p:nvPr/>
          </p:nvSpPr>
          <p:spPr bwMode="auto">
            <a:xfrm>
              <a:off x="4357" y="2096"/>
              <a:ext cx="30" cy="54"/>
            </a:xfrm>
            <a:custGeom>
              <a:avLst/>
              <a:gdLst>
                <a:gd name="T0" fmla="*/ 0 w 30"/>
                <a:gd name="T1" fmla="*/ 54 h 54"/>
                <a:gd name="T2" fmla="*/ 0 w 30"/>
                <a:gd name="T3" fmla="*/ 48 h 54"/>
                <a:gd name="T4" fmla="*/ 0 w 30"/>
                <a:gd name="T5" fmla="*/ 42 h 54"/>
                <a:gd name="T6" fmla="*/ 6 w 30"/>
                <a:gd name="T7" fmla="*/ 36 h 54"/>
                <a:gd name="T8" fmla="*/ 6 w 30"/>
                <a:gd name="T9" fmla="*/ 30 h 54"/>
                <a:gd name="T10" fmla="*/ 12 w 30"/>
                <a:gd name="T11" fmla="*/ 18 h 54"/>
                <a:gd name="T12" fmla="*/ 18 w 30"/>
                <a:gd name="T13" fmla="*/ 12 h 54"/>
                <a:gd name="T14" fmla="*/ 24 w 30"/>
                <a:gd name="T15" fmla="*/ 6 h 54"/>
                <a:gd name="T16" fmla="*/ 30 w 30"/>
                <a:gd name="T17" fmla="*/ 0 h 54"/>
                <a:gd name="T18" fmla="*/ 30 w 30"/>
                <a:gd name="T19" fmla="*/ 6 h 54"/>
                <a:gd name="T20" fmla="*/ 24 w 30"/>
                <a:gd name="T21" fmla="*/ 12 h 54"/>
                <a:gd name="T22" fmla="*/ 24 w 30"/>
                <a:gd name="T23" fmla="*/ 18 h 54"/>
                <a:gd name="T24" fmla="*/ 18 w 30"/>
                <a:gd name="T25" fmla="*/ 30 h 54"/>
                <a:gd name="T26" fmla="*/ 12 w 30"/>
                <a:gd name="T27" fmla="*/ 36 h 54"/>
                <a:gd name="T28" fmla="*/ 6 w 30"/>
                <a:gd name="T29" fmla="*/ 48 h 54"/>
                <a:gd name="T30" fmla="*/ 0 w 30"/>
                <a:gd name="T31" fmla="*/ 54 h 54"/>
                <a:gd name="T32" fmla="*/ 0 w 30"/>
                <a:gd name="T33" fmla="*/ 54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54"/>
                <a:gd name="T53" fmla="*/ 30 w 30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54">
                  <a:moveTo>
                    <a:pt x="0" y="54"/>
                  </a:moveTo>
                  <a:lnTo>
                    <a:pt x="0" y="48"/>
                  </a:lnTo>
                  <a:lnTo>
                    <a:pt x="0" y="42"/>
                  </a:lnTo>
                  <a:lnTo>
                    <a:pt x="6" y="36"/>
                  </a:lnTo>
                  <a:lnTo>
                    <a:pt x="6" y="30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48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3" name="Freeform 417"/>
            <p:cNvSpPr>
              <a:spLocks/>
            </p:cNvSpPr>
            <p:nvPr/>
          </p:nvSpPr>
          <p:spPr bwMode="auto">
            <a:xfrm>
              <a:off x="4331" y="2095"/>
              <a:ext cx="30" cy="42"/>
            </a:xfrm>
            <a:custGeom>
              <a:avLst/>
              <a:gdLst>
                <a:gd name="T0" fmla="*/ 0 w 30"/>
                <a:gd name="T1" fmla="*/ 42 h 42"/>
                <a:gd name="T2" fmla="*/ 0 w 30"/>
                <a:gd name="T3" fmla="*/ 42 h 42"/>
                <a:gd name="T4" fmla="*/ 0 w 30"/>
                <a:gd name="T5" fmla="*/ 36 h 42"/>
                <a:gd name="T6" fmla="*/ 6 w 30"/>
                <a:gd name="T7" fmla="*/ 30 h 42"/>
                <a:gd name="T8" fmla="*/ 6 w 30"/>
                <a:gd name="T9" fmla="*/ 24 h 42"/>
                <a:gd name="T10" fmla="*/ 12 w 30"/>
                <a:gd name="T11" fmla="*/ 18 h 42"/>
                <a:gd name="T12" fmla="*/ 18 w 30"/>
                <a:gd name="T13" fmla="*/ 12 h 42"/>
                <a:gd name="T14" fmla="*/ 24 w 30"/>
                <a:gd name="T15" fmla="*/ 6 h 42"/>
                <a:gd name="T16" fmla="*/ 30 w 30"/>
                <a:gd name="T17" fmla="*/ 0 h 42"/>
                <a:gd name="T18" fmla="*/ 24 w 30"/>
                <a:gd name="T19" fmla="*/ 6 h 42"/>
                <a:gd name="T20" fmla="*/ 18 w 30"/>
                <a:gd name="T21" fmla="*/ 12 h 42"/>
                <a:gd name="T22" fmla="*/ 18 w 30"/>
                <a:gd name="T23" fmla="*/ 18 h 42"/>
                <a:gd name="T24" fmla="*/ 12 w 30"/>
                <a:gd name="T25" fmla="*/ 30 h 42"/>
                <a:gd name="T26" fmla="*/ 6 w 30"/>
                <a:gd name="T27" fmla="*/ 36 h 42"/>
                <a:gd name="T28" fmla="*/ 6 w 30"/>
                <a:gd name="T29" fmla="*/ 42 h 42"/>
                <a:gd name="T30" fmla="*/ 0 w 30"/>
                <a:gd name="T31" fmla="*/ 42 h 42"/>
                <a:gd name="T32" fmla="*/ 0 w 30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0" y="42"/>
                  </a:moveTo>
                  <a:lnTo>
                    <a:pt x="0" y="42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4" name="Freeform 418"/>
            <p:cNvSpPr>
              <a:spLocks/>
            </p:cNvSpPr>
            <p:nvPr/>
          </p:nvSpPr>
          <p:spPr bwMode="auto">
            <a:xfrm>
              <a:off x="4331" y="2061"/>
              <a:ext cx="24" cy="42"/>
            </a:xfrm>
            <a:custGeom>
              <a:avLst/>
              <a:gdLst>
                <a:gd name="T0" fmla="*/ 24 w 24"/>
                <a:gd name="T1" fmla="*/ 42 h 42"/>
                <a:gd name="T2" fmla="*/ 24 w 24"/>
                <a:gd name="T3" fmla="*/ 36 h 42"/>
                <a:gd name="T4" fmla="*/ 18 w 24"/>
                <a:gd name="T5" fmla="*/ 36 h 42"/>
                <a:gd name="T6" fmla="*/ 12 w 24"/>
                <a:gd name="T7" fmla="*/ 30 h 42"/>
                <a:gd name="T8" fmla="*/ 6 w 24"/>
                <a:gd name="T9" fmla="*/ 18 h 42"/>
                <a:gd name="T10" fmla="*/ 6 w 24"/>
                <a:gd name="T11" fmla="*/ 12 h 42"/>
                <a:gd name="T12" fmla="*/ 0 w 24"/>
                <a:gd name="T13" fmla="*/ 6 h 42"/>
                <a:gd name="T14" fmla="*/ 0 w 24"/>
                <a:gd name="T15" fmla="*/ 6 h 42"/>
                <a:gd name="T16" fmla="*/ 0 w 24"/>
                <a:gd name="T17" fmla="*/ 0 h 42"/>
                <a:gd name="T18" fmla="*/ 6 w 24"/>
                <a:gd name="T19" fmla="*/ 0 h 42"/>
                <a:gd name="T20" fmla="*/ 6 w 24"/>
                <a:gd name="T21" fmla="*/ 6 h 42"/>
                <a:gd name="T22" fmla="*/ 12 w 24"/>
                <a:gd name="T23" fmla="*/ 12 h 42"/>
                <a:gd name="T24" fmla="*/ 12 w 24"/>
                <a:gd name="T25" fmla="*/ 18 h 42"/>
                <a:gd name="T26" fmla="*/ 18 w 24"/>
                <a:gd name="T27" fmla="*/ 30 h 42"/>
                <a:gd name="T28" fmla="*/ 18 w 24"/>
                <a:gd name="T29" fmla="*/ 36 h 42"/>
                <a:gd name="T30" fmla="*/ 24 w 24"/>
                <a:gd name="T31" fmla="*/ 36 h 42"/>
                <a:gd name="T32" fmla="*/ 24 w 24"/>
                <a:gd name="T33" fmla="*/ 42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2"/>
                <a:gd name="T53" fmla="*/ 24 w 24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2">
                  <a:moveTo>
                    <a:pt x="24" y="42"/>
                  </a:moveTo>
                  <a:lnTo>
                    <a:pt x="24" y="36"/>
                  </a:lnTo>
                  <a:lnTo>
                    <a:pt x="18" y="36"/>
                  </a:lnTo>
                  <a:lnTo>
                    <a:pt x="12" y="30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24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5" name="Freeform 419"/>
            <p:cNvSpPr>
              <a:spLocks/>
            </p:cNvSpPr>
            <p:nvPr/>
          </p:nvSpPr>
          <p:spPr bwMode="auto">
            <a:xfrm>
              <a:off x="4194" y="2157"/>
              <a:ext cx="131" cy="29"/>
            </a:xfrm>
            <a:custGeom>
              <a:avLst/>
              <a:gdLst>
                <a:gd name="T0" fmla="*/ 131 w 131"/>
                <a:gd name="T1" fmla="*/ 23 h 29"/>
                <a:gd name="T2" fmla="*/ 131 w 131"/>
                <a:gd name="T3" fmla="*/ 29 h 29"/>
                <a:gd name="T4" fmla="*/ 131 w 131"/>
                <a:gd name="T5" fmla="*/ 29 h 29"/>
                <a:gd name="T6" fmla="*/ 131 w 131"/>
                <a:gd name="T7" fmla="*/ 29 h 29"/>
                <a:gd name="T8" fmla="*/ 125 w 131"/>
                <a:gd name="T9" fmla="*/ 29 h 29"/>
                <a:gd name="T10" fmla="*/ 119 w 131"/>
                <a:gd name="T11" fmla="*/ 23 h 29"/>
                <a:gd name="T12" fmla="*/ 113 w 131"/>
                <a:gd name="T13" fmla="*/ 17 h 29"/>
                <a:gd name="T14" fmla="*/ 101 w 131"/>
                <a:gd name="T15" fmla="*/ 11 h 29"/>
                <a:gd name="T16" fmla="*/ 95 w 131"/>
                <a:gd name="T17" fmla="*/ 5 h 29"/>
                <a:gd name="T18" fmla="*/ 84 w 131"/>
                <a:gd name="T19" fmla="*/ 5 h 29"/>
                <a:gd name="T20" fmla="*/ 78 w 131"/>
                <a:gd name="T21" fmla="*/ 5 h 29"/>
                <a:gd name="T22" fmla="*/ 66 w 131"/>
                <a:gd name="T23" fmla="*/ 5 h 29"/>
                <a:gd name="T24" fmla="*/ 60 w 131"/>
                <a:gd name="T25" fmla="*/ 5 h 29"/>
                <a:gd name="T26" fmla="*/ 54 w 131"/>
                <a:gd name="T27" fmla="*/ 5 h 29"/>
                <a:gd name="T28" fmla="*/ 42 w 131"/>
                <a:gd name="T29" fmla="*/ 5 h 29"/>
                <a:gd name="T30" fmla="*/ 36 w 131"/>
                <a:gd name="T31" fmla="*/ 5 h 29"/>
                <a:gd name="T32" fmla="*/ 24 w 131"/>
                <a:gd name="T33" fmla="*/ 5 h 29"/>
                <a:gd name="T34" fmla="*/ 18 w 131"/>
                <a:gd name="T35" fmla="*/ 5 h 29"/>
                <a:gd name="T36" fmla="*/ 12 w 131"/>
                <a:gd name="T37" fmla="*/ 11 h 29"/>
                <a:gd name="T38" fmla="*/ 6 w 131"/>
                <a:gd name="T39" fmla="*/ 11 h 29"/>
                <a:gd name="T40" fmla="*/ 0 w 131"/>
                <a:gd name="T41" fmla="*/ 11 h 29"/>
                <a:gd name="T42" fmla="*/ 6 w 131"/>
                <a:gd name="T43" fmla="*/ 11 h 29"/>
                <a:gd name="T44" fmla="*/ 6 w 131"/>
                <a:gd name="T45" fmla="*/ 5 h 29"/>
                <a:gd name="T46" fmla="*/ 12 w 131"/>
                <a:gd name="T47" fmla="*/ 5 h 29"/>
                <a:gd name="T48" fmla="*/ 24 w 131"/>
                <a:gd name="T49" fmla="*/ 0 h 29"/>
                <a:gd name="T50" fmla="*/ 30 w 131"/>
                <a:gd name="T51" fmla="*/ 0 h 29"/>
                <a:gd name="T52" fmla="*/ 42 w 131"/>
                <a:gd name="T53" fmla="*/ 0 h 29"/>
                <a:gd name="T54" fmla="*/ 54 w 131"/>
                <a:gd name="T55" fmla="*/ 0 h 29"/>
                <a:gd name="T56" fmla="*/ 60 w 131"/>
                <a:gd name="T57" fmla="*/ 0 h 29"/>
                <a:gd name="T58" fmla="*/ 72 w 131"/>
                <a:gd name="T59" fmla="*/ 0 h 29"/>
                <a:gd name="T60" fmla="*/ 84 w 131"/>
                <a:gd name="T61" fmla="*/ 0 h 29"/>
                <a:gd name="T62" fmla="*/ 95 w 131"/>
                <a:gd name="T63" fmla="*/ 0 h 29"/>
                <a:gd name="T64" fmla="*/ 101 w 131"/>
                <a:gd name="T65" fmla="*/ 5 h 29"/>
                <a:gd name="T66" fmla="*/ 113 w 131"/>
                <a:gd name="T67" fmla="*/ 5 h 29"/>
                <a:gd name="T68" fmla="*/ 119 w 131"/>
                <a:gd name="T69" fmla="*/ 11 h 29"/>
                <a:gd name="T70" fmla="*/ 125 w 131"/>
                <a:gd name="T71" fmla="*/ 17 h 29"/>
                <a:gd name="T72" fmla="*/ 131 w 131"/>
                <a:gd name="T73" fmla="*/ 23 h 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31"/>
                <a:gd name="T112" fmla="*/ 0 h 29"/>
                <a:gd name="T113" fmla="*/ 131 w 131"/>
                <a:gd name="T114" fmla="*/ 29 h 2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31" h="29">
                  <a:moveTo>
                    <a:pt x="131" y="23"/>
                  </a:moveTo>
                  <a:lnTo>
                    <a:pt x="131" y="29"/>
                  </a:lnTo>
                  <a:lnTo>
                    <a:pt x="125" y="29"/>
                  </a:lnTo>
                  <a:lnTo>
                    <a:pt x="119" y="23"/>
                  </a:lnTo>
                  <a:lnTo>
                    <a:pt x="113" y="17"/>
                  </a:lnTo>
                  <a:lnTo>
                    <a:pt x="101" y="11"/>
                  </a:lnTo>
                  <a:lnTo>
                    <a:pt x="95" y="5"/>
                  </a:lnTo>
                  <a:lnTo>
                    <a:pt x="84" y="5"/>
                  </a:lnTo>
                  <a:lnTo>
                    <a:pt x="78" y="5"/>
                  </a:lnTo>
                  <a:lnTo>
                    <a:pt x="66" y="5"/>
                  </a:lnTo>
                  <a:lnTo>
                    <a:pt x="60" y="5"/>
                  </a:lnTo>
                  <a:lnTo>
                    <a:pt x="54" y="5"/>
                  </a:lnTo>
                  <a:lnTo>
                    <a:pt x="42" y="5"/>
                  </a:lnTo>
                  <a:lnTo>
                    <a:pt x="36" y="5"/>
                  </a:lnTo>
                  <a:lnTo>
                    <a:pt x="24" y="5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6" y="11"/>
                  </a:lnTo>
                  <a:lnTo>
                    <a:pt x="6" y="5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84" y="0"/>
                  </a:lnTo>
                  <a:lnTo>
                    <a:pt x="95" y="0"/>
                  </a:lnTo>
                  <a:lnTo>
                    <a:pt x="101" y="5"/>
                  </a:lnTo>
                  <a:lnTo>
                    <a:pt x="113" y="5"/>
                  </a:lnTo>
                  <a:lnTo>
                    <a:pt x="119" y="11"/>
                  </a:lnTo>
                  <a:lnTo>
                    <a:pt x="125" y="17"/>
                  </a:lnTo>
                  <a:lnTo>
                    <a:pt x="131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6" name="Freeform 420"/>
            <p:cNvSpPr>
              <a:spLocks/>
            </p:cNvSpPr>
            <p:nvPr/>
          </p:nvSpPr>
          <p:spPr bwMode="auto">
            <a:xfrm>
              <a:off x="4194" y="2160"/>
              <a:ext cx="18" cy="30"/>
            </a:xfrm>
            <a:custGeom>
              <a:avLst/>
              <a:gdLst>
                <a:gd name="T0" fmla="*/ 18 w 18"/>
                <a:gd name="T1" fmla="*/ 0 h 30"/>
                <a:gd name="T2" fmla="*/ 12 w 18"/>
                <a:gd name="T3" fmla="*/ 0 h 30"/>
                <a:gd name="T4" fmla="*/ 12 w 18"/>
                <a:gd name="T5" fmla="*/ 6 h 30"/>
                <a:gd name="T6" fmla="*/ 6 w 18"/>
                <a:gd name="T7" fmla="*/ 12 h 30"/>
                <a:gd name="T8" fmla="*/ 6 w 18"/>
                <a:gd name="T9" fmla="*/ 12 h 30"/>
                <a:gd name="T10" fmla="*/ 6 w 18"/>
                <a:gd name="T11" fmla="*/ 18 h 30"/>
                <a:gd name="T12" fmla="*/ 0 w 18"/>
                <a:gd name="T13" fmla="*/ 24 h 30"/>
                <a:gd name="T14" fmla="*/ 0 w 18"/>
                <a:gd name="T15" fmla="*/ 24 h 30"/>
                <a:gd name="T16" fmla="*/ 0 w 18"/>
                <a:gd name="T17" fmla="*/ 30 h 30"/>
                <a:gd name="T18" fmla="*/ 6 w 18"/>
                <a:gd name="T19" fmla="*/ 24 h 30"/>
                <a:gd name="T20" fmla="*/ 12 w 18"/>
                <a:gd name="T21" fmla="*/ 18 h 30"/>
                <a:gd name="T22" fmla="*/ 12 w 18"/>
                <a:gd name="T23" fmla="*/ 6 h 30"/>
                <a:gd name="T24" fmla="*/ 18 w 18"/>
                <a:gd name="T25" fmla="*/ 0 h 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30"/>
                <a:gd name="T41" fmla="*/ 18 w 18"/>
                <a:gd name="T42" fmla="*/ 30 h 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30">
                  <a:moveTo>
                    <a:pt x="18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7" name="Freeform 421"/>
            <p:cNvSpPr>
              <a:spLocks/>
            </p:cNvSpPr>
            <p:nvPr/>
          </p:nvSpPr>
          <p:spPr bwMode="auto">
            <a:xfrm>
              <a:off x="4206" y="2155"/>
              <a:ext cx="18" cy="35"/>
            </a:xfrm>
            <a:custGeom>
              <a:avLst/>
              <a:gdLst>
                <a:gd name="T0" fmla="*/ 0 w 18"/>
                <a:gd name="T1" fmla="*/ 35 h 35"/>
                <a:gd name="T2" fmla="*/ 0 w 18"/>
                <a:gd name="T3" fmla="*/ 29 h 35"/>
                <a:gd name="T4" fmla="*/ 0 w 18"/>
                <a:gd name="T5" fmla="*/ 29 h 35"/>
                <a:gd name="T6" fmla="*/ 0 w 18"/>
                <a:gd name="T7" fmla="*/ 23 h 35"/>
                <a:gd name="T8" fmla="*/ 0 w 18"/>
                <a:gd name="T9" fmla="*/ 17 h 35"/>
                <a:gd name="T10" fmla="*/ 6 w 18"/>
                <a:gd name="T11" fmla="*/ 17 h 35"/>
                <a:gd name="T12" fmla="*/ 12 w 18"/>
                <a:gd name="T13" fmla="*/ 11 h 35"/>
                <a:gd name="T14" fmla="*/ 12 w 18"/>
                <a:gd name="T15" fmla="*/ 5 h 35"/>
                <a:gd name="T16" fmla="*/ 18 w 18"/>
                <a:gd name="T17" fmla="*/ 0 h 35"/>
                <a:gd name="T18" fmla="*/ 18 w 18"/>
                <a:gd name="T19" fmla="*/ 5 h 35"/>
                <a:gd name="T20" fmla="*/ 12 w 18"/>
                <a:gd name="T21" fmla="*/ 11 h 35"/>
                <a:gd name="T22" fmla="*/ 12 w 18"/>
                <a:gd name="T23" fmla="*/ 17 h 35"/>
                <a:gd name="T24" fmla="*/ 6 w 18"/>
                <a:gd name="T25" fmla="*/ 17 h 35"/>
                <a:gd name="T26" fmla="*/ 6 w 18"/>
                <a:gd name="T27" fmla="*/ 23 h 35"/>
                <a:gd name="T28" fmla="*/ 0 w 18"/>
                <a:gd name="T29" fmla="*/ 29 h 35"/>
                <a:gd name="T30" fmla="*/ 0 w 18"/>
                <a:gd name="T31" fmla="*/ 29 h 35"/>
                <a:gd name="T32" fmla="*/ 0 w 18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5"/>
                <a:gd name="T53" fmla="*/ 18 w 18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5">
                  <a:moveTo>
                    <a:pt x="0" y="35"/>
                  </a:move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2" y="5"/>
                  </a:lnTo>
                  <a:lnTo>
                    <a:pt x="1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6" y="23"/>
                  </a:lnTo>
                  <a:lnTo>
                    <a:pt x="0" y="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8" name="Freeform 422"/>
            <p:cNvSpPr>
              <a:spLocks/>
            </p:cNvSpPr>
            <p:nvPr/>
          </p:nvSpPr>
          <p:spPr bwMode="auto">
            <a:xfrm>
              <a:off x="4223" y="2155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35 h 41"/>
                <a:gd name="T4" fmla="*/ 0 w 24"/>
                <a:gd name="T5" fmla="*/ 35 h 41"/>
                <a:gd name="T6" fmla="*/ 6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1 h 41"/>
                <a:gd name="T24" fmla="*/ 12 w 24"/>
                <a:gd name="T25" fmla="*/ 23 h 41"/>
                <a:gd name="T26" fmla="*/ 12 w 24"/>
                <a:gd name="T27" fmla="*/ 29 h 41"/>
                <a:gd name="T28" fmla="*/ 6 w 24"/>
                <a:gd name="T29" fmla="*/ 35 h 41"/>
                <a:gd name="T30" fmla="*/ 6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9" name="Freeform 423"/>
            <p:cNvSpPr>
              <a:spLocks/>
            </p:cNvSpPr>
            <p:nvPr/>
          </p:nvSpPr>
          <p:spPr bwMode="auto">
            <a:xfrm>
              <a:off x="4248" y="2155"/>
              <a:ext cx="24" cy="47"/>
            </a:xfrm>
            <a:custGeom>
              <a:avLst/>
              <a:gdLst>
                <a:gd name="T0" fmla="*/ 0 w 24"/>
                <a:gd name="T1" fmla="*/ 47 h 47"/>
                <a:gd name="T2" fmla="*/ 0 w 24"/>
                <a:gd name="T3" fmla="*/ 41 h 47"/>
                <a:gd name="T4" fmla="*/ 0 w 24"/>
                <a:gd name="T5" fmla="*/ 35 h 47"/>
                <a:gd name="T6" fmla="*/ 0 w 24"/>
                <a:gd name="T7" fmla="*/ 29 h 47"/>
                <a:gd name="T8" fmla="*/ 6 w 24"/>
                <a:gd name="T9" fmla="*/ 23 h 47"/>
                <a:gd name="T10" fmla="*/ 12 w 24"/>
                <a:gd name="T11" fmla="*/ 17 h 47"/>
                <a:gd name="T12" fmla="*/ 18 w 24"/>
                <a:gd name="T13" fmla="*/ 11 h 47"/>
                <a:gd name="T14" fmla="*/ 24 w 24"/>
                <a:gd name="T15" fmla="*/ 5 h 47"/>
                <a:gd name="T16" fmla="*/ 24 w 24"/>
                <a:gd name="T17" fmla="*/ 0 h 47"/>
                <a:gd name="T18" fmla="*/ 24 w 24"/>
                <a:gd name="T19" fmla="*/ 5 h 47"/>
                <a:gd name="T20" fmla="*/ 24 w 24"/>
                <a:gd name="T21" fmla="*/ 11 h 47"/>
                <a:gd name="T22" fmla="*/ 18 w 24"/>
                <a:gd name="T23" fmla="*/ 17 h 47"/>
                <a:gd name="T24" fmla="*/ 12 w 24"/>
                <a:gd name="T25" fmla="*/ 23 h 47"/>
                <a:gd name="T26" fmla="*/ 6 w 24"/>
                <a:gd name="T27" fmla="*/ 35 h 47"/>
                <a:gd name="T28" fmla="*/ 6 w 24"/>
                <a:gd name="T29" fmla="*/ 41 h 47"/>
                <a:gd name="T30" fmla="*/ 0 w 24"/>
                <a:gd name="T31" fmla="*/ 41 h 47"/>
                <a:gd name="T32" fmla="*/ 0 w 24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7"/>
                <a:gd name="T53" fmla="*/ 24 w 24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7">
                  <a:moveTo>
                    <a:pt x="0" y="47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7"/>
                  </a:lnTo>
                  <a:lnTo>
                    <a:pt x="18" y="11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0" name="Freeform 424"/>
            <p:cNvSpPr>
              <a:spLocks/>
            </p:cNvSpPr>
            <p:nvPr/>
          </p:nvSpPr>
          <p:spPr bwMode="auto">
            <a:xfrm>
              <a:off x="4261" y="2160"/>
              <a:ext cx="31" cy="36"/>
            </a:xfrm>
            <a:custGeom>
              <a:avLst/>
              <a:gdLst>
                <a:gd name="T0" fmla="*/ 0 w 29"/>
                <a:gd name="T1" fmla="*/ 36 h 36"/>
                <a:gd name="T2" fmla="*/ 0 w 29"/>
                <a:gd name="T3" fmla="*/ 36 h 36"/>
                <a:gd name="T4" fmla="*/ 0 w 29"/>
                <a:gd name="T5" fmla="*/ 30 h 36"/>
                <a:gd name="T6" fmla="*/ 6 w 29"/>
                <a:gd name="T7" fmla="*/ 24 h 36"/>
                <a:gd name="T8" fmla="*/ 24 w 29"/>
                <a:gd name="T9" fmla="*/ 18 h 36"/>
                <a:gd name="T10" fmla="*/ 36 w 29"/>
                <a:gd name="T11" fmla="*/ 12 h 36"/>
                <a:gd name="T12" fmla="*/ 49 w 29"/>
                <a:gd name="T13" fmla="*/ 6 h 36"/>
                <a:gd name="T14" fmla="*/ 49 w 29"/>
                <a:gd name="T15" fmla="*/ 0 h 36"/>
                <a:gd name="T16" fmla="*/ 60 w 29"/>
                <a:gd name="T17" fmla="*/ 0 h 36"/>
                <a:gd name="T18" fmla="*/ 60 w 29"/>
                <a:gd name="T19" fmla="*/ 0 h 36"/>
                <a:gd name="T20" fmla="*/ 49 w 29"/>
                <a:gd name="T21" fmla="*/ 6 h 36"/>
                <a:gd name="T22" fmla="*/ 36 w 29"/>
                <a:gd name="T23" fmla="*/ 12 h 36"/>
                <a:gd name="T24" fmla="*/ 36 w 29"/>
                <a:gd name="T25" fmla="*/ 18 h 36"/>
                <a:gd name="T26" fmla="*/ 24 w 29"/>
                <a:gd name="T27" fmla="*/ 24 h 36"/>
                <a:gd name="T28" fmla="*/ 6 w 29"/>
                <a:gd name="T29" fmla="*/ 30 h 36"/>
                <a:gd name="T30" fmla="*/ 0 w 29"/>
                <a:gd name="T31" fmla="*/ 36 h 36"/>
                <a:gd name="T32" fmla="*/ 0 w 29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6"/>
                <a:gd name="T53" fmla="*/ 29 w 29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6">
                  <a:moveTo>
                    <a:pt x="0" y="36"/>
                  </a:moveTo>
                  <a:lnTo>
                    <a:pt x="0" y="36"/>
                  </a:lnTo>
                  <a:lnTo>
                    <a:pt x="0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3" y="6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23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1" name="Freeform 425"/>
            <p:cNvSpPr>
              <a:spLocks/>
            </p:cNvSpPr>
            <p:nvPr/>
          </p:nvSpPr>
          <p:spPr bwMode="auto">
            <a:xfrm>
              <a:off x="4277" y="2168"/>
              <a:ext cx="25" cy="30"/>
            </a:xfrm>
            <a:custGeom>
              <a:avLst/>
              <a:gdLst>
                <a:gd name="T0" fmla="*/ 0 w 23"/>
                <a:gd name="T1" fmla="*/ 30 h 30"/>
                <a:gd name="T2" fmla="*/ 0 w 23"/>
                <a:gd name="T3" fmla="*/ 24 h 30"/>
                <a:gd name="T4" fmla="*/ 0 w 23"/>
                <a:gd name="T5" fmla="*/ 24 h 30"/>
                <a:gd name="T6" fmla="*/ 0 w 23"/>
                <a:gd name="T7" fmla="*/ 18 h 30"/>
                <a:gd name="T8" fmla="*/ 5 w 23"/>
                <a:gd name="T9" fmla="*/ 12 h 30"/>
                <a:gd name="T10" fmla="*/ 26 w 23"/>
                <a:gd name="T11" fmla="*/ 6 h 30"/>
                <a:gd name="T12" fmla="*/ 26 w 23"/>
                <a:gd name="T13" fmla="*/ 6 h 30"/>
                <a:gd name="T14" fmla="*/ 42 w 23"/>
                <a:gd name="T15" fmla="*/ 0 h 30"/>
                <a:gd name="T16" fmla="*/ 58 w 23"/>
                <a:gd name="T17" fmla="*/ 0 h 30"/>
                <a:gd name="T18" fmla="*/ 58 w 23"/>
                <a:gd name="T19" fmla="*/ 0 h 30"/>
                <a:gd name="T20" fmla="*/ 42 w 23"/>
                <a:gd name="T21" fmla="*/ 6 h 30"/>
                <a:gd name="T22" fmla="*/ 26 w 23"/>
                <a:gd name="T23" fmla="*/ 12 h 30"/>
                <a:gd name="T24" fmla="*/ 26 w 23"/>
                <a:gd name="T25" fmla="*/ 18 h 30"/>
                <a:gd name="T26" fmla="*/ 5 w 23"/>
                <a:gd name="T27" fmla="*/ 24 h 30"/>
                <a:gd name="T28" fmla="*/ 5 w 23"/>
                <a:gd name="T29" fmla="*/ 24 h 30"/>
                <a:gd name="T30" fmla="*/ 0 w 23"/>
                <a:gd name="T31" fmla="*/ 30 h 30"/>
                <a:gd name="T32" fmla="*/ 0 w 23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30"/>
                <a:gd name="T53" fmla="*/ 23 w 23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30">
                  <a:moveTo>
                    <a:pt x="0" y="30"/>
                  </a:moveTo>
                  <a:lnTo>
                    <a:pt x="0" y="24"/>
                  </a:lnTo>
                  <a:lnTo>
                    <a:pt x="0" y="18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5" y="2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2" name="Freeform 426"/>
            <p:cNvSpPr>
              <a:spLocks/>
            </p:cNvSpPr>
            <p:nvPr/>
          </p:nvSpPr>
          <p:spPr bwMode="auto">
            <a:xfrm>
              <a:off x="4291" y="2173"/>
              <a:ext cx="24" cy="24"/>
            </a:xfrm>
            <a:custGeom>
              <a:avLst/>
              <a:gdLst>
                <a:gd name="T0" fmla="*/ 0 w 24"/>
                <a:gd name="T1" fmla="*/ 24 h 24"/>
                <a:gd name="T2" fmla="*/ 0 w 24"/>
                <a:gd name="T3" fmla="*/ 18 h 24"/>
                <a:gd name="T4" fmla="*/ 6 w 24"/>
                <a:gd name="T5" fmla="*/ 18 h 24"/>
                <a:gd name="T6" fmla="*/ 6 w 24"/>
                <a:gd name="T7" fmla="*/ 12 h 24"/>
                <a:gd name="T8" fmla="*/ 12 w 24"/>
                <a:gd name="T9" fmla="*/ 12 h 24"/>
                <a:gd name="T10" fmla="*/ 18 w 24"/>
                <a:gd name="T11" fmla="*/ 6 h 24"/>
                <a:gd name="T12" fmla="*/ 18 w 24"/>
                <a:gd name="T13" fmla="*/ 0 h 24"/>
                <a:gd name="T14" fmla="*/ 24 w 24"/>
                <a:gd name="T15" fmla="*/ 0 h 24"/>
                <a:gd name="T16" fmla="*/ 24 w 24"/>
                <a:gd name="T17" fmla="*/ 0 h 24"/>
                <a:gd name="T18" fmla="*/ 24 w 24"/>
                <a:gd name="T19" fmla="*/ 0 h 24"/>
                <a:gd name="T20" fmla="*/ 18 w 24"/>
                <a:gd name="T21" fmla="*/ 6 h 24"/>
                <a:gd name="T22" fmla="*/ 18 w 24"/>
                <a:gd name="T23" fmla="*/ 12 h 24"/>
                <a:gd name="T24" fmla="*/ 12 w 24"/>
                <a:gd name="T25" fmla="*/ 12 h 24"/>
                <a:gd name="T26" fmla="*/ 12 w 24"/>
                <a:gd name="T27" fmla="*/ 18 h 24"/>
                <a:gd name="T28" fmla="*/ 6 w 24"/>
                <a:gd name="T29" fmla="*/ 18 h 24"/>
                <a:gd name="T30" fmla="*/ 6 w 24"/>
                <a:gd name="T31" fmla="*/ 24 h 24"/>
                <a:gd name="T32" fmla="*/ 0 w 24"/>
                <a:gd name="T33" fmla="*/ 24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0" y="24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3" name="Freeform 427"/>
            <p:cNvSpPr>
              <a:spLocks/>
            </p:cNvSpPr>
            <p:nvPr/>
          </p:nvSpPr>
          <p:spPr bwMode="auto">
            <a:xfrm>
              <a:off x="4309" y="2179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6 w 12"/>
                <a:gd name="T5" fmla="*/ 6 h 12"/>
                <a:gd name="T6" fmla="*/ 12 w 12"/>
                <a:gd name="T7" fmla="*/ 0 h 12"/>
                <a:gd name="T8" fmla="*/ 12 w 12"/>
                <a:gd name="T9" fmla="*/ 0 h 12"/>
                <a:gd name="T10" fmla="*/ 12 w 12"/>
                <a:gd name="T11" fmla="*/ 0 h 12"/>
                <a:gd name="T12" fmla="*/ 6 w 12"/>
                <a:gd name="T13" fmla="*/ 6 h 12"/>
                <a:gd name="T14" fmla="*/ 0 w 12"/>
                <a:gd name="T15" fmla="*/ 12 h 12"/>
                <a:gd name="T16" fmla="*/ 0 w 12"/>
                <a:gd name="T17" fmla="*/ 12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12"/>
                <a:gd name="T29" fmla="*/ 12 w 12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6" y="6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4" name="Freeform 428"/>
            <p:cNvSpPr>
              <a:spLocks/>
            </p:cNvSpPr>
            <p:nvPr/>
          </p:nvSpPr>
          <p:spPr bwMode="auto">
            <a:xfrm>
              <a:off x="4182" y="2168"/>
              <a:ext cx="18" cy="18"/>
            </a:xfrm>
            <a:custGeom>
              <a:avLst/>
              <a:gdLst>
                <a:gd name="T0" fmla="*/ 18 w 18"/>
                <a:gd name="T1" fmla="*/ 0 h 18"/>
                <a:gd name="T2" fmla="*/ 18 w 18"/>
                <a:gd name="T3" fmla="*/ 0 h 18"/>
                <a:gd name="T4" fmla="*/ 12 w 18"/>
                <a:gd name="T5" fmla="*/ 12 h 18"/>
                <a:gd name="T6" fmla="*/ 6 w 18"/>
                <a:gd name="T7" fmla="*/ 18 h 18"/>
                <a:gd name="T8" fmla="*/ 6 w 18"/>
                <a:gd name="T9" fmla="*/ 18 h 18"/>
                <a:gd name="T10" fmla="*/ 0 w 18"/>
                <a:gd name="T11" fmla="*/ 12 h 18"/>
                <a:gd name="T12" fmla="*/ 6 w 18"/>
                <a:gd name="T13" fmla="*/ 12 h 18"/>
                <a:gd name="T14" fmla="*/ 6 w 18"/>
                <a:gd name="T15" fmla="*/ 6 h 18"/>
                <a:gd name="T16" fmla="*/ 6 w 18"/>
                <a:gd name="T17" fmla="*/ 6 h 18"/>
                <a:gd name="T18" fmla="*/ 12 w 18"/>
                <a:gd name="T19" fmla="*/ 6 h 18"/>
                <a:gd name="T20" fmla="*/ 18 w 18"/>
                <a:gd name="T21" fmla="*/ 0 h 18"/>
                <a:gd name="T22" fmla="*/ 18 w 18"/>
                <a:gd name="T23" fmla="*/ 0 h 18"/>
                <a:gd name="T24" fmla="*/ 18 w 18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8"/>
                <a:gd name="T40" fmla="*/ 0 h 18"/>
                <a:gd name="T41" fmla="*/ 18 w 18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8" h="18">
                  <a:moveTo>
                    <a:pt x="18" y="0"/>
                  </a:moveTo>
                  <a:lnTo>
                    <a:pt x="18" y="0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5" name="Freeform 429"/>
            <p:cNvSpPr>
              <a:spLocks/>
            </p:cNvSpPr>
            <p:nvPr/>
          </p:nvSpPr>
          <p:spPr bwMode="auto">
            <a:xfrm>
              <a:off x="4183" y="2156"/>
              <a:ext cx="18" cy="5"/>
            </a:xfrm>
            <a:custGeom>
              <a:avLst/>
              <a:gdLst>
                <a:gd name="T0" fmla="*/ 18 w 18"/>
                <a:gd name="T1" fmla="*/ 5 h 5"/>
                <a:gd name="T2" fmla="*/ 18 w 18"/>
                <a:gd name="T3" fmla="*/ 5 h 5"/>
                <a:gd name="T4" fmla="*/ 18 w 18"/>
                <a:gd name="T5" fmla="*/ 5 h 5"/>
                <a:gd name="T6" fmla="*/ 12 w 18"/>
                <a:gd name="T7" fmla="*/ 5 h 5"/>
                <a:gd name="T8" fmla="*/ 12 w 18"/>
                <a:gd name="T9" fmla="*/ 5 h 5"/>
                <a:gd name="T10" fmla="*/ 6 w 18"/>
                <a:gd name="T11" fmla="*/ 0 h 5"/>
                <a:gd name="T12" fmla="*/ 6 w 18"/>
                <a:gd name="T13" fmla="*/ 0 h 5"/>
                <a:gd name="T14" fmla="*/ 0 w 18"/>
                <a:gd name="T15" fmla="*/ 0 h 5"/>
                <a:gd name="T16" fmla="*/ 0 w 18"/>
                <a:gd name="T17" fmla="*/ 0 h 5"/>
                <a:gd name="T18" fmla="*/ 0 w 18"/>
                <a:gd name="T19" fmla="*/ 0 h 5"/>
                <a:gd name="T20" fmla="*/ 0 w 18"/>
                <a:gd name="T21" fmla="*/ 5 h 5"/>
                <a:gd name="T22" fmla="*/ 6 w 18"/>
                <a:gd name="T23" fmla="*/ 5 h 5"/>
                <a:gd name="T24" fmla="*/ 6 w 18"/>
                <a:gd name="T25" fmla="*/ 5 h 5"/>
                <a:gd name="T26" fmla="*/ 12 w 18"/>
                <a:gd name="T27" fmla="*/ 5 h 5"/>
                <a:gd name="T28" fmla="*/ 12 w 18"/>
                <a:gd name="T29" fmla="*/ 5 h 5"/>
                <a:gd name="T30" fmla="*/ 18 w 18"/>
                <a:gd name="T31" fmla="*/ 5 h 5"/>
                <a:gd name="T32" fmla="*/ 18 w 18"/>
                <a:gd name="T33" fmla="*/ 5 h 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5"/>
                <a:gd name="T53" fmla="*/ 18 w 18"/>
                <a:gd name="T54" fmla="*/ 5 h 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5">
                  <a:moveTo>
                    <a:pt x="18" y="5"/>
                  </a:moveTo>
                  <a:lnTo>
                    <a:pt x="18" y="5"/>
                  </a:lnTo>
                  <a:lnTo>
                    <a:pt x="12" y="5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12" y="5"/>
                  </a:lnTo>
                  <a:lnTo>
                    <a:pt x="18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6" name="Freeform 430"/>
            <p:cNvSpPr>
              <a:spLocks/>
            </p:cNvSpPr>
            <p:nvPr/>
          </p:nvSpPr>
          <p:spPr bwMode="auto">
            <a:xfrm>
              <a:off x="4176" y="2166"/>
              <a:ext cx="24" cy="6"/>
            </a:xfrm>
            <a:custGeom>
              <a:avLst/>
              <a:gdLst>
                <a:gd name="T0" fmla="*/ 24 w 24"/>
                <a:gd name="T1" fmla="*/ 0 h 6"/>
                <a:gd name="T2" fmla="*/ 18 w 24"/>
                <a:gd name="T3" fmla="*/ 0 h 6"/>
                <a:gd name="T4" fmla="*/ 18 w 24"/>
                <a:gd name="T5" fmla="*/ 0 h 6"/>
                <a:gd name="T6" fmla="*/ 12 w 24"/>
                <a:gd name="T7" fmla="*/ 0 h 6"/>
                <a:gd name="T8" fmla="*/ 12 w 24"/>
                <a:gd name="T9" fmla="*/ 0 h 6"/>
                <a:gd name="T10" fmla="*/ 6 w 24"/>
                <a:gd name="T11" fmla="*/ 0 h 6"/>
                <a:gd name="T12" fmla="*/ 6 w 24"/>
                <a:gd name="T13" fmla="*/ 0 h 6"/>
                <a:gd name="T14" fmla="*/ 0 w 24"/>
                <a:gd name="T15" fmla="*/ 0 h 6"/>
                <a:gd name="T16" fmla="*/ 0 w 24"/>
                <a:gd name="T17" fmla="*/ 0 h 6"/>
                <a:gd name="T18" fmla="*/ 0 w 24"/>
                <a:gd name="T19" fmla="*/ 6 h 6"/>
                <a:gd name="T20" fmla="*/ 0 w 24"/>
                <a:gd name="T21" fmla="*/ 6 h 6"/>
                <a:gd name="T22" fmla="*/ 6 w 24"/>
                <a:gd name="T23" fmla="*/ 6 h 6"/>
                <a:gd name="T24" fmla="*/ 12 w 24"/>
                <a:gd name="T25" fmla="*/ 6 h 6"/>
                <a:gd name="T26" fmla="*/ 12 w 24"/>
                <a:gd name="T27" fmla="*/ 0 h 6"/>
                <a:gd name="T28" fmla="*/ 18 w 24"/>
                <a:gd name="T29" fmla="*/ 0 h 6"/>
                <a:gd name="T30" fmla="*/ 18 w 24"/>
                <a:gd name="T31" fmla="*/ 0 h 6"/>
                <a:gd name="T32" fmla="*/ 24 w 24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6"/>
                <a:gd name="T53" fmla="*/ 24 w 24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6">
                  <a:moveTo>
                    <a:pt x="24" y="0"/>
                  </a:move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7" name="Freeform 431"/>
            <p:cNvSpPr>
              <a:spLocks/>
            </p:cNvSpPr>
            <p:nvPr/>
          </p:nvSpPr>
          <p:spPr bwMode="auto">
            <a:xfrm>
              <a:off x="4188" y="2143"/>
              <a:ext cx="24" cy="17"/>
            </a:xfrm>
            <a:custGeom>
              <a:avLst/>
              <a:gdLst>
                <a:gd name="T0" fmla="*/ 24 w 24"/>
                <a:gd name="T1" fmla="*/ 17 h 17"/>
                <a:gd name="T2" fmla="*/ 18 w 24"/>
                <a:gd name="T3" fmla="*/ 17 h 17"/>
                <a:gd name="T4" fmla="*/ 18 w 24"/>
                <a:gd name="T5" fmla="*/ 12 h 17"/>
                <a:gd name="T6" fmla="*/ 12 w 24"/>
                <a:gd name="T7" fmla="*/ 12 h 17"/>
                <a:gd name="T8" fmla="*/ 6 w 24"/>
                <a:gd name="T9" fmla="*/ 12 h 17"/>
                <a:gd name="T10" fmla="*/ 6 w 24"/>
                <a:gd name="T11" fmla="*/ 6 h 17"/>
                <a:gd name="T12" fmla="*/ 0 w 24"/>
                <a:gd name="T13" fmla="*/ 6 h 17"/>
                <a:gd name="T14" fmla="*/ 0 w 24"/>
                <a:gd name="T15" fmla="*/ 0 h 17"/>
                <a:gd name="T16" fmla="*/ 0 w 24"/>
                <a:gd name="T17" fmla="*/ 0 h 17"/>
                <a:gd name="T18" fmla="*/ 0 w 24"/>
                <a:gd name="T19" fmla="*/ 0 h 17"/>
                <a:gd name="T20" fmla="*/ 6 w 24"/>
                <a:gd name="T21" fmla="*/ 0 h 17"/>
                <a:gd name="T22" fmla="*/ 6 w 24"/>
                <a:gd name="T23" fmla="*/ 6 h 17"/>
                <a:gd name="T24" fmla="*/ 12 w 24"/>
                <a:gd name="T25" fmla="*/ 6 h 17"/>
                <a:gd name="T26" fmla="*/ 12 w 24"/>
                <a:gd name="T27" fmla="*/ 12 h 17"/>
                <a:gd name="T28" fmla="*/ 18 w 24"/>
                <a:gd name="T29" fmla="*/ 12 h 17"/>
                <a:gd name="T30" fmla="*/ 18 w 24"/>
                <a:gd name="T31" fmla="*/ 17 h 17"/>
                <a:gd name="T32" fmla="*/ 24 w 2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17"/>
                <a:gd name="T53" fmla="*/ 24 w 2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17">
                  <a:moveTo>
                    <a:pt x="24" y="17"/>
                  </a:moveTo>
                  <a:lnTo>
                    <a:pt x="18" y="17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7"/>
                  </a:lnTo>
                  <a:lnTo>
                    <a:pt x="24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8" name="Freeform 432"/>
            <p:cNvSpPr>
              <a:spLocks/>
            </p:cNvSpPr>
            <p:nvPr/>
          </p:nvSpPr>
          <p:spPr bwMode="auto">
            <a:xfrm>
              <a:off x="4315" y="2150"/>
              <a:ext cx="6" cy="23"/>
            </a:xfrm>
            <a:custGeom>
              <a:avLst/>
              <a:gdLst>
                <a:gd name="T0" fmla="*/ 0 w 6"/>
                <a:gd name="T1" fmla="*/ 23 h 23"/>
                <a:gd name="T2" fmla="*/ 0 w 6"/>
                <a:gd name="T3" fmla="*/ 17 h 23"/>
                <a:gd name="T4" fmla="*/ 0 w 6"/>
                <a:gd name="T5" fmla="*/ 11 h 23"/>
                <a:gd name="T6" fmla="*/ 0 w 6"/>
                <a:gd name="T7" fmla="*/ 0 h 23"/>
                <a:gd name="T8" fmla="*/ 0 w 6"/>
                <a:gd name="T9" fmla="*/ 0 h 23"/>
                <a:gd name="T10" fmla="*/ 6 w 6"/>
                <a:gd name="T11" fmla="*/ 0 h 23"/>
                <a:gd name="T12" fmla="*/ 6 w 6"/>
                <a:gd name="T13" fmla="*/ 6 h 23"/>
                <a:gd name="T14" fmla="*/ 0 w 6"/>
                <a:gd name="T15" fmla="*/ 17 h 23"/>
                <a:gd name="T16" fmla="*/ 0 w 6"/>
                <a:gd name="T17" fmla="*/ 2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3"/>
                <a:gd name="T29" fmla="*/ 6 w 6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3">
                  <a:moveTo>
                    <a:pt x="0" y="23"/>
                  </a:moveTo>
                  <a:lnTo>
                    <a:pt x="0" y="17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9" name="Freeform 433"/>
            <p:cNvSpPr>
              <a:spLocks/>
            </p:cNvSpPr>
            <p:nvPr/>
          </p:nvSpPr>
          <p:spPr bwMode="auto">
            <a:xfrm>
              <a:off x="4321" y="2151"/>
              <a:ext cx="12" cy="29"/>
            </a:xfrm>
            <a:custGeom>
              <a:avLst/>
              <a:gdLst>
                <a:gd name="T0" fmla="*/ 0 w 12"/>
                <a:gd name="T1" fmla="*/ 29 h 29"/>
                <a:gd name="T2" fmla="*/ 0 w 12"/>
                <a:gd name="T3" fmla="*/ 23 h 29"/>
                <a:gd name="T4" fmla="*/ 0 w 12"/>
                <a:gd name="T5" fmla="*/ 11 h 29"/>
                <a:gd name="T6" fmla="*/ 6 w 12"/>
                <a:gd name="T7" fmla="*/ 6 h 29"/>
                <a:gd name="T8" fmla="*/ 6 w 12"/>
                <a:gd name="T9" fmla="*/ 0 h 29"/>
                <a:gd name="T10" fmla="*/ 12 w 12"/>
                <a:gd name="T11" fmla="*/ 6 h 29"/>
                <a:gd name="T12" fmla="*/ 6 w 12"/>
                <a:gd name="T13" fmla="*/ 11 h 29"/>
                <a:gd name="T14" fmla="*/ 6 w 12"/>
                <a:gd name="T15" fmla="*/ 23 h 29"/>
                <a:gd name="T16" fmla="*/ 0 w 12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29"/>
                <a:gd name="T29" fmla="*/ 12 w 12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29">
                  <a:moveTo>
                    <a:pt x="0" y="29"/>
                  </a:moveTo>
                  <a:lnTo>
                    <a:pt x="0" y="23"/>
                  </a:lnTo>
                  <a:lnTo>
                    <a:pt x="0" y="11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11"/>
                  </a:lnTo>
                  <a:lnTo>
                    <a:pt x="6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0" name="Freeform 434"/>
            <p:cNvSpPr>
              <a:spLocks/>
            </p:cNvSpPr>
            <p:nvPr/>
          </p:nvSpPr>
          <p:spPr bwMode="auto">
            <a:xfrm>
              <a:off x="4297" y="2137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3 h 29"/>
                <a:gd name="T4" fmla="*/ 0 w 6"/>
                <a:gd name="T5" fmla="*/ 18 h 29"/>
                <a:gd name="T6" fmla="*/ 0 w 6"/>
                <a:gd name="T7" fmla="*/ 6 h 29"/>
                <a:gd name="T8" fmla="*/ 6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18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3"/>
                  </a:lnTo>
                  <a:lnTo>
                    <a:pt x="0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1" name="Freeform 435"/>
            <p:cNvSpPr>
              <a:spLocks/>
            </p:cNvSpPr>
            <p:nvPr/>
          </p:nvSpPr>
          <p:spPr bwMode="auto">
            <a:xfrm>
              <a:off x="4284" y="2131"/>
              <a:ext cx="6" cy="29"/>
            </a:xfrm>
            <a:custGeom>
              <a:avLst/>
              <a:gdLst>
                <a:gd name="T0" fmla="*/ 6 w 6"/>
                <a:gd name="T1" fmla="*/ 29 h 29"/>
                <a:gd name="T2" fmla="*/ 6 w 6"/>
                <a:gd name="T3" fmla="*/ 24 h 29"/>
                <a:gd name="T4" fmla="*/ 0 w 6"/>
                <a:gd name="T5" fmla="*/ 12 h 29"/>
                <a:gd name="T6" fmla="*/ 0 w 6"/>
                <a:gd name="T7" fmla="*/ 6 h 29"/>
                <a:gd name="T8" fmla="*/ 0 w 6"/>
                <a:gd name="T9" fmla="*/ 0 h 29"/>
                <a:gd name="T10" fmla="*/ 6 w 6"/>
                <a:gd name="T11" fmla="*/ 6 h 29"/>
                <a:gd name="T12" fmla="*/ 6 w 6"/>
                <a:gd name="T13" fmla="*/ 12 h 29"/>
                <a:gd name="T14" fmla="*/ 6 w 6"/>
                <a:gd name="T15" fmla="*/ 24 h 29"/>
                <a:gd name="T16" fmla="*/ 6 w 6"/>
                <a:gd name="T17" fmla="*/ 29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9"/>
                <a:gd name="T29" fmla="*/ 6 w 6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9">
                  <a:moveTo>
                    <a:pt x="6" y="29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24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2" name="Freeform 436"/>
            <p:cNvSpPr>
              <a:spLocks/>
            </p:cNvSpPr>
            <p:nvPr/>
          </p:nvSpPr>
          <p:spPr bwMode="auto">
            <a:xfrm>
              <a:off x="4266" y="2127"/>
              <a:ext cx="12" cy="30"/>
            </a:xfrm>
            <a:custGeom>
              <a:avLst/>
              <a:gdLst>
                <a:gd name="T0" fmla="*/ 12 w 12"/>
                <a:gd name="T1" fmla="*/ 30 h 30"/>
                <a:gd name="T2" fmla="*/ 6 w 12"/>
                <a:gd name="T3" fmla="*/ 24 h 30"/>
                <a:gd name="T4" fmla="*/ 0 w 12"/>
                <a:gd name="T5" fmla="*/ 12 h 30"/>
                <a:gd name="T6" fmla="*/ 0 w 12"/>
                <a:gd name="T7" fmla="*/ 0 h 30"/>
                <a:gd name="T8" fmla="*/ 0 w 12"/>
                <a:gd name="T9" fmla="*/ 0 h 30"/>
                <a:gd name="T10" fmla="*/ 6 w 12"/>
                <a:gd name="T11" fmla="*/ 6 h 30"/>
                <a:gd name="T12" fmla="*/ 6 w 12"/>
                <a:gd name="T13" fmla="*/ 12 h 30"/>
                <a:gd name="T14" fmla="*/ 12 w 12"/>
                <a:gd name="T15" fmla="*/ 24 h 30"/>
                <a:gd name="T16" fmla="*/ 12 w 12"/>
                <a:gd name="T17" fmla="*/ 30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30"/>
                <a:gd name="T29" fmla="*/ 12 w 1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30">
                  <a:moveTo>
                    <a:pt x="12" y="30"/>
                  </a:moveTo>
                  <a:lnTo>
                    <a:pt x="6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24"/>
                  </a:lnTo>
                  <a:lnTo>
                    <a:pt x="12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3" name="Freeform 437"/>
            <p:cNvSpPr>
              <a:spLocks/>
            </p:cNvSpPr>
            <p:nvPr/>
          </p:nvSpPr>
          <p:spPr bwMode="auto">
            <a:xfrm>
              <a:off x="4230" y="2119"/>
              <a:ext cx="18" cy="36"/>
            </a:xfrm>
            <a:custGeom>
              <a:avLst/>
              <a:gdLst>
                <a:gd name="T0" fmla="*/ 18 w 18"/>
                <a:gd name="T1" fmla="*/ 36 h 36"/>
                <a:gd name="T2" fmla="*/ 18 w 18"/>
                <a:gd name="T3" fmla="*/ 36 h 36"/>
                <a:gd name="T4" fmla="*/ 12 w 18"/>
                <a:gd name="T5" fmla="*/ 30 h 36"/>
                <a:gd name="T6" fmla="*/ 12 w 18"/>
                <a:gd name="T7" fmla="*/ 24 h 36"/>
                <a:gd name="T8" fmla="*/ 6 w 18"/>
                <a:gd name="T9" fmla="*/ 18 h 36"/>
                <a:gd name="T10" fmla="*/ 6 w 18"/>
                <a:gd name="T11" fmla="*/ 12 h 36"/>
                <a:gd name="T12" fmla="*/ 0 w 18"/>
                <a:gd name="T13" fmla="*/ 6 h 36"/>
                <a:gd name="T14" fmla="*/ 0 w 18"/>
                <a:gd name="T15" fmla="*/ 6 h 36"/>
                <a:gd name="T16" fmla="*/ 6 w 18"/>
                <a:gd name="T17" fmla="*/ 0 h 36"/>
                <a:gd name="T18" fmla="*/ 6 w 18"/>
                <a:gd name="T19" fmla="*/ 0 h 36"/>
                <a:gd name="T20" fmla="*/ 6 w 18"/>
                <a:gd name="T21" fmla="*/ 6 h 36"/>
                <a:gd name="T22" fmla="*/ 12 w 18"/>
                <a:gd name="T23" fmla="*/ 12 h 36"/>
                <a:gd name="T24" fmla="*/ 12 w 18"/>
                <a:gd name="T25" fmla="*/ 18 h 36"/>
                <a:gd name="T26" fmla="*/ 12 w 18"/>
                <a:gd name="T27" fmla="*/ 24 h 36"/>
                <a:gd name="T28" fmla="*/ 18 w 18"/>
                <a:gd name="T29" fmla="*/ 30 h 36"/>
                <a:gd name="T30" fmla="*/ 18 w 18"/>
                <a:gd name="T31" fmla="*/ 36 h 36"/>
                <a:gd name="T32" fmla="*/ 18 w 18"/>
                <a:gd name="T33" fmla="*/ 36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6"/>
                <a:gd name="T53" fmla="*/ 18 w 18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6">
                  <a:moveTo>
                    <a:pt x="18" y="36"/>
                  </a:moveTo>
                  <a:lnTo>
                    <a:pt x="18" y="36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4" name="Freeform 438"/>
            <p:cNvSpPr>
              <a:spLocks/>
            </p:cNvSpPr>
            <p:nvPr/>
          </p:nvSpPr>
          <p:spPr bwMode="auto">
            <a:xfrm>
              <a:off x="4200" y="2125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18 w 24"/>
                <a:gd name="T3" fmla="*/ 30 h 35"/>
                <a:gd name="T4" fmla="*/ 18 w 24"/>
                <a:gd name="T5" fmla="*/ 30 h 35"/>
                <a:gd name="T6" fmla="*/ 12 w 24"/>
                <a:gd name="T7" fmla="*/ 24 h 35"/>
                <a:gd name="T8" fmla="*/ 6 w 24"/>
                <a:gd name="T9" fmla="*/ 18 h 35"/>
                <a:gd name="T10" fmla="*/ 6 w 24"/>
                <a:gd name="T11" fmla="*/ 12 h 35"/>
                <a:gd name="T12" fmla="*/ 0 w 24"/>
                <a:gd name="T13" fmla="*/ 6 h 35"/>
                <a:gd name="T14" fmla="*/ 0 w 24"/>
                <a:gd name="T15" fmla="*/ 6 h 35"/>
                <a:gd name="T16" fmla="*/ 0 w 24"/>
                <a:gd name="T17" fmla="*/ 0 h 35"/>
                <a:gd name="T18" fmla="*/ 6 w 24"/>
                <a:gd name="T19" fmla="*/ 0 h 35"/>
                <a:gd name="T20" fmla="*/ 6 w 24"/>
                <a:gd name="T21" fmla="*/ 6 h 35"/>
                <a:gd name="T22" fmla="*/ 6 w 24"/>
                <a:gd name="T23" fmla="*/ 12 h 35"/>
                <a:gd name="T24" fmla="*/ 12 w 24"/>
                <a:gd name="T25" fmla="*/ 18 h 35"/>
                <a:gd name="T26" fmla="*/ 12 w 24"/>
                <a:gd name="T27" fmla="*/ 24 h 35"/>
                <a:gd name="T28" fmla="*/ 18 w 24"/>
                <a:gd name="T29" fmla="*/ 30 h 35"/>
                <a:gd name="T30" fmla="*/ 18 w 24"/>
                <a:gd name="T31" fmla="*/ 35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18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35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5" name="Freeform 439"/>
            <p:cNvSpPr>
              <a:spLocks/>
            </p:cNvSpPr>
            <p:nvPr/>
          </p:nvSpPr>
          <p:spPr bwMode="auto">
            <a:xfrm>
              <a:off x="4248" y="2127"/>
              <a:ext cx="18" cy="30"/>
            </a:xfrm>
            <a:custGeom>
              <a:avLst/>
              <a:gdLst>
                <a:gd name="T0" fmla="*/ 18 w 18"/>
                <a:gd name="T1" fmla="*/ 30 h 30"/>
                <a:gd name="T2" fmla="*/ 12 w 18"/>
                <a:gd name="T3" fmla="*/ 30 h 30"/>
                <a:gd name="T4" fmla="*/ 12 w 18"/>
                <a:gd name="T5" fmla="*/ 24 h 30"/>
                <a:gd name="T6" fmla="*/ 6 w 18"/>
                <a:gd name="T7" fmla="*/ 18 h 30"/>
                <a:gd name="T8" fmla="*/ 0 w 18"/>
                <a:gd name="T9" fmla="*/ 12 h 30"/>
                <a:gd name="T10" fmla="*/ 0 w 18"/>
                <a:gd name="T11" fmla="*/ 6 h 30"/>
                <a:gd name="T12" fmla="*/ 0 w 18"/>
                <a:gd name="T13" fmla="*/ 6 h 30"/>
                <a:gd name="T14" fmla="*/ 0 w 18"/>
                <a:gd name="T15" fmla="*/ 0 h 30"/>
                <a:gd name="T16" fmla="*/ 0 w 18"/>
                <a:gd name="T17" fmla="*/ 0 h 30"/>
                <a:gd name="T18" fmla="*/ 0 w 18"/>
                <a:gd name="T19" fmla="*/ 0 h 30"/>
                <a:gd name="T20" fmla="*/ 6 w 18"/>
                <a:gd name="T21" fmla="*/ 6 h 30"/>
                <a:gd name="T22" fmla="*/ 6 w 18"/>
                <a:gd name="T23" fmla="*/ 6 h 30"/>
                <a:gd name="T24" fmla="*/ 6 w 18"/>
                <a:gd name="T25" fmla="*/ 12 h 30"/>
                <a:gd name="T26" fmla="*/ 12 w 18"/>
                <a:gd name="T27" fmla="*/ 18 h 30"/>
                <a:gd name="T28" fmla="*/ 12 w 18"/>
                <a:gd name="T29" fmla="*/ 24 h 30"/>
                <a:gd name="T30" fmla="*/ 12 w 18"/>
                <a:gd name="T31" fmla="*/ 30 h 30"/>
                <a:gd name="T32" fmla="*/ 18 w 18"/>
                <a:gd name="T33" fmla="*/ 3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30"/>
                <a:gd name="T53" fmla="*/ 18 w 18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30">
                  <a:moveTo>
                    <a:pt x="18" y="30"/>
                  </a:moveTo>
                  <a:lnTo>
                    <a:pt x="12" y="30"/>
                  </a:lnTo>
                  <a:lnTo>
                    <a:pt x="12" y="24"/>
                  </a:ln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6" name="Freeform 440"/>
            <p:cNvSpPr>
              <a:spLocks/>
            </p:cNvSpPr>
            <p:nvPr/>
          </p:nvSpPr>
          <p:spPr bwMode="auto">
            <a:xfrm>
              <a:off x="4236" y="2155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41 h 41"/>
                <a:gd name="T4" fmla="*/ 0 w 24"/>
                <a:gd name="T5" fmla="*/ 35 h 41"/>
                <a:gd name="T6" fmla="*/ 0 w 24"/>
                <a:gd name="T7" fmla="*/ 29 h 41"/>
                <a:gd name="T8" fmla="*/ 6 w 24"/>
                <a:gd name="T9" fmla="*/ 23 h 41"/>
                <a:gd name="T10" fmla="*/ 12 w 24"/>
                <a:gd name="T11" fmla="*/ 11 h 41"/>
                <a:gd name="T12" fmla="*/ 18 w 24"/>
                <a:gd name="T13" fmla="*/ 5 h 41"/>
                <a:gd name="T14" fmla="*/ 24 w 24"/>
                <a:gd name="T15" fmla="*/ 0 h 41"/>
                <a:gd name="T16" fmla="*/ 24 w 24"/>
                <a:gd name="T17" fmla="*/ 0 h 41"/>
                <a:gd name="T18" fmla="*/ 24 w 24"/>
                <a:gd name="T19" fmla="*/ 0 h 41"/>
                <a:gd name="T20" fmla="*/ 24 w 24"/>
                <a:gd name="T21" fmla="*/ 5 h 41"/>
                <a:gd name="T22" fmla="*/ 18 w 24"/>
                <a:gd name="T23" fmla="*/ 17 h 41"/>
                <a:gd name="T24" fmla="*/ 12 w 24"/>
                <a:gd name="T25" fmla="*/ 23 h 41"/>
                <a:gd name="T26" fmla="*/ 6 w 24"/>
                <a:gd name="T27" fmla="*/ 29 h 41"/>
                <a:gd name="T28" fmla="*/ 6 w 24"/>
                <a:gd name="T29" fmla="*/ 35 h 41"/>
                <a:gd name="T30" fmla="*/ 0 w 24"/>
                <a:gd name="T31" fmla="*/ 41 h 41"/>
                <a:gd name="T32" fmla="*/ 0 w 24"/>
                <a:gd name="T33" fmla="*/ 41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41"/>
                <a:gd name="T53" fmla="*/ 24 w 2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41">
                  <a:moveTo>
                    <a:pt x="0" y="41"/>
                  </a:moveTo>
                  <a:lnTo>
                    <a:pt x="0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6" y="23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7" name="Freeform 441"/>
            <p:cNvSpPr>
              <a:spLocks/>
            </p:cNvSpPr>
            <p:nvPr/>
          </p:nvSpPr>
          <p:spPr bwMode="auto">
            <a:xfrm>
              <a:off x="4212" y="2155"/>
              <a:ext cx="24" cy="35"/>
            </a:xfrm>
            <a:custGeom>
              <a:avLst/>
              <a:gdLst>
                <a:gd name="T0" fmla="*/ 0 w 24"/>
                <a:gd name="T1" fmla="*/ 35 h 35"/>
                <a:gd name="T2" fmla="*/ 0 w 24"/>
                <a:gd name="T3" fmla="*/ 35 h 35"/>
                <a:gd name="T4" fmla="*/ 6 w 24"/>
                <a:gd name="T5" fmla="*/ 29 h 35"/>
                <a:gd name="T6" fmla="*/ 6 w 24"/>
                <a:gd name="T7" fmla="*/ 23 h 35"/>
                <a:gd name="T8" fmla="*/ 6 w 24"/>
                <a:gd name="T9" fmla="*/ 17 h 35"/>
                <a:gd name="T10" fmla="*/ 12 w 24"/>
                <a:gd name="T11" fmla="*/ 11 h 35"/>
                <a:gd name="T12" fmla="*/ 18 w 24"/>
                <a:gd name="T13" fmla="*/ 5 h 35"/>
                <a:gd name="T14" fmla="*/ 24 w 24"/>
                <a:gd name="T15" fmla="*/ 5 h 35"/>
                <a:gd name="T16" fmla="*/ 24 w 24"/>
                <a:gd name="T17" fmla="*/ 0 h 35"/>
                <a:gd name="T18" fmla="*/ 24 w 24"/>
                <a:gd name="T19" fmla="*/ 5 h 35"/>
                <a:gd name="T20" fmla="*/ 24 w 24"/>
                <a:gd name="T21" fmla="*/ 11 h 35"/>
                <a:gd name="T22" fmla="*/ 18 w 24"/>
                <a:gd name="T23" fmla="*/ 17 h 35"/>
                <a:gd name="T24" fmla="*/ 12 w 24"/>
                <a:gd name="T25" fmla="*/ 23 h 35"/>
                <a:gd name="T26" fmla="*/ 12 w 24"/>
                <a:gd name="T27" fmla="*/ 29 h 35"/>
                <a:gd name="T28" fmla="*/ 6 w 24"/>
                <a:gd name="T29" fmla="*/ 29 h 35"/>
                <a:gd name="T30" fmla="*/ 6 w 24"/>
                <a:gd name="T31" fmla="*/ 35 h 35"/>
                <a:gd name="T32" fmla="*/ 0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0" y="35"/>
                  </a:moveTo>
                  <a:lnTo>
                    <a:pt x="0" y="35"/>
                  </a:lnTo>
                  <a:lnTo>
                    <a:pt x="6" y="29"/>
                  </a:lnTo>
                  <a:lnTo>
                    <a:pt x="6" y="23"/>
                  </a:lnTo>
                  <a:lnTo>
                    <a:pt x="6" y="17"/>
                  </a:lnTo>
                  <a:lnTo>
                    <a:pt x="12" y="11"/>
                  </a:lnTo>
                  <a:lnTo>
                    <a:pt x="18" y="5"/>
                  </a:lnTo>
                  <a:lnTo>
                    <a:pt x="24" y="5"/>
                  </a:lnTo>
                  <a:lnTo>
                    <a:pt x="24" y="0"/>
                  </a:lnTo>
                  <a:lnTo>
                    <a:pt x="24" y="5"/>
                  </a:lnTo>
                  <a:lnTo>
                    <a:pt x="24" y="11"/>
                  </a:lnTo>
                  <a:lnTo>
                    <a:pt x="18" y="17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6" y="3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8" name="Freeform 442"/>
            <p:cNvSpPr>
              <a:spLocks/>
            </p:cNvSpPr>
            <p:nvPr/>
          </p:nvSpPr>
          <p:spPr bwMode="auto">
            <a:xfrm>
              <a:off x="4212" y="2125"/>
              <a:ext cx="24" cy="35"/>
            </a:xfrm>
            <a:custGeom>
              <a:avLst/>
              <a:gdLst>
                <a:gd name="T0" fmla="*/ 24 w 24"/>
                <a:gd name="T1" fmla="*/ 35 h 35"/>
                <a:gd name="T2" fmla="*/ 24 w 24"/>
                <a:gd name="T3" fmla="*/ 30 h 35"/>
                <a:gd name="T4" fmla="*/ 18 w 24"/>
                <a:gd name="T5" fmla="*/ 24 h 35"/>
                <a:gd name="T6" fmla="*/ 12 w 24"/>
                <a:gd name="T7" fmla="*/ 18 h 35"/>
                <a:gd name="T8" fmla="*/ 12 w 24"/>
                <a:gd name="T9" fmla="*/ 18 h 35"/>
                <a:gd name="T10" fmla="*/ 6 w 24"/>
                <a:gd name="T11" fmla="*/ 12 h 35"/>
                <a:gd name="T12" fmla="*/ 6 w 24"/>
                <a:gd name="T13" fmla="*/ 6 h 35"/>
                <a:gd name="T14" fmla="*/ 0 w 24"/>
                <a:gd name="T15" fmla="*/ 0 h 35"/>
                <a:gd name="T16" fmla="*/ 6 w 24"/>
                <a:gd name="T17" fmla="*/ 0 h 35"/>
                <a:gd name="T18" fmla="*/ 6 w 24"/>
                <a:gd name="T19" fmla="*/ 0 h 35"/>
                <a:gd name="T20" fmla="*/ 6 w 24"/>
                <a:gd name="T21" fmla="*/ 0 h 35"/>
                <a:gd name="T22" fmla="*/ 12 w 24"/>
                <a:gd name="T23" fmla="*/ 6 h 35"/>
                <a:gd name="T24" fmla="*/ 12 w 24"/>
                <a:gd name="T25" fmla="*/ 12 h 35"/>
                <a:gd name="T26" fmla="*/ 18 w 24"/>
                <a:gd name="T27" fmla="*/ 18 h 35"/>
                <a:gd name="T28" fmla="*/ 18 w 24"/>
                <a:gd name="T29" fmla="*/ 24 h 35"/>
                <a:gd name="T30" fmla="*/ 24 w 24"/>
                <a:gd name="T31" fmla="*/ 30 h 35"/>
                <a:gd name="T32" fmla="*/ 24 w 24"/>
                <a:gd name="T33" fmla="*/ 35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24" y="35"/>
                  </a:moveTo>
                  <a:lnTo>
                    <a:pt x="24" y="30"/>
                  </a:lnTo>
                  <a:lnTo>
                    <a:pt x="18" y="24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9" name="Freeform 443"/>
            <p:cNvSpPr>
              <a:spLocks/>
            </p:cNvSpPr>
            <p:nvPr/>
          </p:nvSpPr>
          <p:spPr bwMode="auto">
            <a:xfrm>
              <a:off x="5097" y="1635"/>
              <a:ext cx="91" cy="84"/>
            </a:xfrm>
            <a:custGeom>
              <a:avLst/>
              <a:gdLst>
                <a:gd name="T0" fmla="*/ 18 w 89"/>
                <a:gd name="T1" fmla="*/ 18 h 84"/>
                <a:gd name="T2" fmla="*/ 12 w 89"/>
                <a:gd name="T3" fmla="*/ 30 h 84"/>
                <a:gd name="T4" fmla="*/ 12 w 89"/>
                <a:gd name="T5" fmla="*/ 42 h 84"/>
                <a:gd name="T6" fmla="*/ 35 w 89"/>
                <a:gd name="T7" fmla="*/ 42 h 84"/>
                <a:gd name="T8" fmla="*/ 40 w 89"/>
                <a:gd name="T9" fmla="*/ 42 h 84"/>
                <a:gd name="T10" fmla="*/ 40 w 89"/>
                <a:gd name="T11" fmla="*/ 48 h 84"/>
                <a:gd name="T12" fmla="*/ 40 w 89"/>
                <a:gd name="T13" fmla="*/ 48 h 84"/>
                <a:gd name="T14" fmla="*/ 35 w 89"/>
                <a:gd name="T15" fmla="*/ 48 h 84"/>
                <a:gd name="T16" fmla="*/ 18 w 89"/>
                <a:gd name="T17" fmla="*/ 42 h 84"/>
                <a:gd name="T18" fmla="*/ 6 w 89"/>
                <a:gd name="T19" fmla="*/ 48 h 84"/>
                <a:gd name="T20" fmla="*/ 0 w 89"/>
                <a:gd name="T21" fmla="*/ 54 h 84"/>
                <a:gd name="T22" fmla="*/ 6 w 89"/>
                <a:gd name="T23" fmla="*/ 66 h 84"/>
                <a:gd name="T24" fmla="*/ 12 w 89"/>
                <a:gd name="T25" fmla="*/ 66 h 84"/>
                <a:gd name="T26" fmla="*/ 18 w 89"/>
                <a:gd name="T27" fmla="*/ 66 h 84"/>
                <a:gd name="T28" fmla="*/ 35 w 89"/>
                <a:gd name="T29" fmla="*/ 66 h 84"/>
                <a:gd name="T30" fmla="*/ 40 w 89"/>
                <a:gd name="T31" fmla="*/ 60 h 84"/>
                <a:gd name="T32" fmla="*/ 35 w 89"/>
                <a:gd name="T33" fmla="*/ 72 h 84"/>
                <a:gd name="T34" fmla="*/ 35 w 89"/>
                <a:gd name="T35" fmla="*/ 84 h 84"/>
                <a:gd name="T36" fmla="*/ 40 w 89"/>
                <a:gd name="T37" fmla="*/ 84 h 84"/>
                <a:gd name="T38" fmla="*/ 52 w 89"/>
                <a:gd name="T39" fmla="*/ 84 h 84"/>
                <a:gd name="T40" fmla="*/ 52 w 89"/>
                <a:gd name="T41" fmla="*/ 72 h 84"/>
                <a:gd name="T42" fmla="*/ 52 w 89"/>
                <a:gd name="T43" fmla="*/ 66 h 84"/>
                <a:gd name="T44" fmla="*/ 52 w 89"/>
                <a:gd name="T45" fmla="*/ 60 h 84"/>
                <a:gd name="T46" fmla="*/ 52 w 89"/>
                <a:gd name="T47" fmla="*/ 66 h 84"/>
                <a:gd name="T48" fmla="*/ 58 w 89"/>
                <a:gd name="T49" fmla="*/ 72 h 84"/>
                <a:gd name="T50" fmla="*/ 73 w 89"/>
                <a:gd name="T51" fmla="*/ 72 h 84"/>
                <a:gd name="T52" fmla="*/ 93 w 89"/>
                <a:gd name="T53" fmla="*/ 78 h 84"/>
                <a:gd name="T54" fmla="*/ 105 w 89"/>
                <a:gd name="T55" fmla="*/ 72 h 84"/>
                <a:gd name="T56" fmla="*/ 105 w 89"/>
                <a:gd name="T57" fmla="*/ 66 h 84"/>
                <a:gd name="T58" fmla="*/ 105 w 89"/>
                <a:gd name="T59" fmla="*/ 60 h 84"/>
                <a:gd name="T60" fmla="*/ 93 w 89"/>
                <a:gd name="T61" fmla="*/ 54 h 84"/>
                <a:gd name="T62" fmla="*/ 73 w 89"/>
                <a:gd name="T63" fmla="*/ 54 h 84"/>
                <a:gd name="T64" fmla="*/ 85 w 89"/>
                <a:gd name="T65" fmla="*/ 42 h 84"/>
                <a:gd name="T66" fmla="*/ 99 w 89"/>
                <a:gd name="T67" fmla="*/ 42 h 84"/>
                <a:gd name="T68" fmla="*/ 111 w 89"/>
                <a:gd name="T69" fmla="*/ 36 h 84"/>
                <a:gd name="T70" fmla="*/ 111 w 89"/>
                <a:gd name="T71" fmla="*/ 24 h 84"/>
                <a:gd name="T72" fmla="*/ 99 w 89"/>
                <a:gd name="T73" fmla="*/ 18 h 84"/>
                <a:gd name="T74" fmla="*/ 85 w 89"/>
                <a:gd name="T75" fmla="*/ 24 h 84"/>
                <a:gd name="T76" fmla="*/ 85 w 89"/>
                <a:gd name="T77" fmla="*/ 30 h 84"/>
                <a:gd name="T78" fmla="*/ 73 w 89"/>
                <a:gd name="T79" fmla="*/ 36 h 84"/>
                <a:gd name="T80" fmla="*/ 64 w 89"/>
                <a:gd name="T81" fmla="*/ 36 h 84"/>
                <a:gd name="T82" fmla="*/ 64 w 89"/>
                <a:gd name="T83" fmla="*/ 30 h 84"/>
                <a:gd name="T84" fmla="*/ 64 w 89"/>
                <a:gd name="T85" fmla="*/ 24 h 84"/>
                <a:gd name="T86" fmla="*/ 85 w 89"/>
                <a:gd name="T87" fmla="*/ 12 h 84"/>
                <a:gd name="T88" fmla="*/ 73 w 89"/>
                <a:gd name="T89" fmla="*/ 0 h 84"/>
                <a:gd name="T90" fmla="*/ 58 w 89"/>
                <a:gd name="T91" fmla="*/ 0 h 84"/>
                <a:gd name="T92" fmla="*/ 52 w 89"/>
                <a:gd name="T93" fmla="*/ 6 h 84"/>
                <a:gd name="T94" fmla="*/ 46 w 89"/>
                <a:gd name="T95" fmla="*/ 12 h 84"/>
                <a:gd name="T96" fmla="*/ 52 w 89"/>
                <a:gd name="T97" fmla="*/ 18 h 84"/>
                <a:gd name="T98" fmla="*/ 52 w 89"/>
                <a:gd name="T99" fmla="*/ 24 h 84"/>
                <a:gd name="T100" fmla="*/ 52 w 89"/>
                <a:gd name="T101" fmla="*/ 36 h 84"/>
                <a:gd name="T102" fmla="*/ 46 w 89"/>
                <a:gd name="T103" fmla="*/ 36 h 84"/>
                <a:gd name="T104" fmla="*/ 46 w 89"/>
                <a:gd name="T105" fmla="*/ 24 h 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84"/>
                <a:gd name="T161" fmla="*/ 89 w 89"/>
                <a:gd name="T162" fmla="*/ 84 h 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84">
                  <a:moveTo>
                    <a:pt x="24" y="18"/>
                  </a:moveTo>
                  <a:lnTo>
                    <a:pt x="18" y="18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2" y="42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9" y="42"/>
                  </a:lnTo>
                  <a:lnTo>
                    <a:pt x="29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29" y="66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24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84"/>
                  </a:lnTo>
                  <a:lnTo>
                    <a:pt x="41" y="78"/>
                  </a:lnTo>
                  <a:lnTo>
                    <a:pt x="41" y="72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47" y="72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65" y="78"/>
                  </a:lnTo>
                  <a:lnTo>
                    <a:pt x="71" y="78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54"/>
                  </a:lnTo>
                  <a:lnTo>
                    <a:pt x="71" y="54"/>
                  </a:lnTo>
                  <a:lnTo>
                    <a:pt x="65" y="54"/>
                  </a:lnTo>
                  <a:lnTo>
                    <a:pt x="59" y="54"/>
                  </a:lnTo>
                  <a:lnTo>
                    <a:pt x="59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89" y="30"/>
                  </a:lnTo>
                  <a:lnTo>
                    <a:pt x="89" y="24"/>
                  </a:lnTo>
                  <a:lnTo>
                    <a:pt x="83" y="18"/>
                  </a:lnTo>
                  <a:lnTo>
                    <a:pt x="77" y="18"/>
                  </a:lnTo>
                  <a:lnTo>
                    <a:pt x="71" y="18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53" y="30"/>
                  </a:lnTo>
                  <a:lnTo>
                    <a:pt x="53" y="24"/>
                  </a:lnTo>
                  <a:lnTo>
                    <a:pt x="59" y="18"/>
                  </a:lnTo>
                  <a:lnTo>
                    <a:pt x="65" y="12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35" y="6"/>
                  </a:lnTo>
                  <a:lnTo>
                    <a:pt x="35" y="12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35" y="24"/>
                  </a:lnTo>
                  <a:lnTo>
                    <a:pt x="29" y="18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0" name="Freeform 444"/>
            <p:cNvSpPr>
              <a:spLocks/>
            </p:cNvSpPr>
            <p:nvPr/>
          </p:nvSpPr>
          <p:spPr bwMode="auto">
            <a:xfrm>
              <a:off x="5039" y="1749"/>
              <a:ext cx="91" cy="155"/>
            </a:xfrm>
            <a:custGeom>
              <a:avLst/>
              <a:gdLst>
                <a:gd name="T0" fmla="*/ 111 w 89"/>
                <a:gd name="T1" fmla="*/ 0 h 155"/>
                <a:gd name="T2" fmla="*/ 106 w 89"/>
                <a:gd name="T3" fmla="*/ 12 h 155"/>
                <a:gd name="T4" fmla="*/ 94 w 89"/>
                <a:gd name="T5" fmla="*/ 18 h 155"/>
                <a:gd name="T6" fmla="*/ 87 w 89"/>
                <a:gd name="T7" fmla="*/ 24 h 155"/>
                <a:gd name="T8" fmla="*/ 65 w 89"/>
                <a:gd name="T9" fmla="*/ 30 h 155"/>
                <a:gd name="T10" fmla="*/ 59 w 89"/>
                <a:gd name="T11" fmla="*/ 36 h 155"/>
                <a:gd name="T12" fmla="*/ 47 w 89"/>
                <a:gd name="T13" fmla="*/ 36 h 155"/>
                <a:gd name="T14" fmla="*/ 41 w 89"/>
                <a:gd name="T15" fmla="*/ 42 h 155"/>
                <a:gd name="T16" fmla="*/ 18 w 89"/>
                <a:gd name="T17" fmla="*/ 42 h 155"/>
                <a:gd name="T18" fmla="*/ 18 w 89"/>
                <a:gd name="T19" fmla="*/ 42 h 155"/>
                <a:gd name="T20" fmla="*/ 18 w 89"/>
                <a:gd name="T21" fmla="*/ 48 h 155"/>
                <a:gd name="T22" fmla="*/ 18 w 89"/>
                <a:gd name="T23" fmla="*/ 54 h 155"/>
                <a:gd name="T24" fmla="*/ 18 w 89"/>
                <a:gd name="T25" fmla="*/ 54 h 155"/>
                <a:gd name="T26" fmla="*/ 12 w 89"/>
                <a:gd name="T27" fmla="*/ 60 h 155"/>
                <a:gd name="T28" fmla="*/ 12 w 89"/>
                <a:gd name="T29" fmla="*/ 66 h 155"/>
                <a:gd name="T30" fmla="*/ 6 w 89"/>
                <a:gd name="T31" fmla="*/ 66 h 155"/>
                <a:gd name="T32" fmla="*/ 0 w 89"/>
                <a:gd name="T33" fmla="*/ 72 h 155"/>
                <a:gd name="T34" fmla="*/ 6 w 89"/>
                <a:gd name="T35" fmla="*/ 84 h 155"/>
                <a:gd name="T36" fmla="*/ 12 w 89"/>
                <a:gd name="T37" fmla="*/ 96 h 155"/>
                <a:gd name="T38" fmla="*/ 12 w 89"/>
                <a:gd name="T39" fmla="*/ 108 h 155"/>
                <a:gd name="T40" fmla="*/ 6 w 89"/>
                <a:gd name="T41" fmla="*/ 114 h 155"/>
                <a:gd name="T42" fmla="*/ 12 w 89"/>
                <a:gd name="T43" fmla="*/ 120 h 155"/>
                <a:gd name="T44" fmla="*/ 18 w 89"/>
                <a:gd name="T45" fmla="*/ 120 h 155"/>
                <a:gd name="T46" fmla="*/ 35 w 89"/>
                <a:gd name="T47" fmla="*/ 125 h 155"/>
                <a:gd name="T48" fmla="*/ 41 w 89"/>
                <a:gd name="T49" fmla="*/ 125 h 155"/>
                <a:gd name="T50" fmla="*/ 41 w 89"/>
                <a:gd name="T51" fmla="*/ 131 h 155"/>
                <a:gd name="T52" fmla="*/ 47 w 89"/>
                <a:gd name="T53" fmla="*/ 137 h 155"/>
                <a:gd name="T54" fmla="*/ 53 w 89"/>
                <a:gd name="T55" fmla="*/ 143 h 155"/>
                <a:gd name="T56" fmla="*/ 53 w 89"/>
                <a:gd name="T57" fmla="*/ 155 h 155"/>
                <a:gd name="T58" fmla="*/ 59 w 89"/>
                <a:gd name="T59" fmla="*/ 149 h 155"/>
                <a:gd name="T60" fmla="*/ 59 w 89"/>
                <a:gd name="T61" fmla="*/ 143 h 155"/>
                <a:gd name="T62" fmla="*/ 65 w 89"/>
                <a:gd name="T63" fmla="*/ 137 h 155"/>
                <a:gd name="T64" fmla="*/ 75 w 89"/>
                <a:gd name="T65" fmla="*/ 131 h 155"/>
                <a:gd name="T66" fmla="*/ 75 w 89"/>
                <a:gd name="T67" fmla="*/ 125 h 155"/>
                <a:gd name="T68" fmla="*/ 87 w 89"/>
                <a:gd name="T69" fmla="*/ 125 h 155"/>
                <a:gd name="T70" fmla="*/ 100 w 89"/>
                <a:gd name="T71" fmla="*/ 120 h 155"/>
                <a:gd name="T72" fmla="*/ 106 w 89"/>
                <a:gd name="T73" fmla="*/ 120 h 155"/>
                <a:gd name="T74" fmla="*/ 100 w 89"/>
                <a:gd name="T75" fmla="*/ 114 h 155"/>
                <a:gd name="T76" fmla="*/ 100 w 89"/>
                <a:gd name="T77" fmla="*/ 102 h 155"/>
                <a:gd name="T78" fmla="*/ 100 w 89"/>
                <a:gd name="T79" fmla="*/ 96 h 155"/>
                <a:gd name="T80" fmla="*/ 106 w 89"/>
                <a:gd name="T81" fmla="*/ 84 h 155"/>
                <a:gd name="T82" fmla="*/ 100 w 89"/>
                <a:gd name="T83" fmla="*/ 66 h 155"/>
                <a:gd name="T84" fmla="*/ 100 w 89"/>
                <a:gd name="T85" fmla="*/ 54 h 155"/>
                <a:gd name="T86" fmla="*/ 100 w 89"/>
                <a:gd name="T87" fmla="*/ 36 h 155"/>
                <a:gd name="T88" fmla="*/ 100 w 89"/>
                <a:gd name="T89" fmla="*/ 24 h 155"/>
                <a:gd name="T90" fmla="*/ 106 w 89"/>
                <a:gd name="T91" fmla="*/ 18 h 155"/>
                <a:gd name="T92" fmla="*/ 106 w 89"/>
                <a:gd name="T93" fmla="*/ 12 h 155"/>
                <a:gd name="T94" fmla="*/ 111 w 89"/>
                <a:gd name="T95" fmla="*/ 6 h 155"/>
                <a:gd name="T96" fmla="*/ 111 w 89"/>
                <a:gd name="T97" fmla="*/ 6 h 155"/>
                <a:gd name="T98" fmla="*/ 111 w 89"/>
                <a:gd name="T99" fmla="*/ 6 h 155"/>
                <a:gd name="T100" fmla="*/ 111 w 89"/>
                <a:gd name="T101" fmla="*/ 6 h 155"/>
                <a:gd name="T102" fmla="*/ 111 w 89"/>
                <a:gd name="T103" fmla="*/ 0 h 155"/>
                <a:gd name="T104" fmla="*/ 111 w 89"/>
                <a:gd name="T105" fmla="*/ 0 h 155"/>
                <a:gd name="T106" fmla="*/ 111 w 89"/>
                <a:gd name="T107" fmla="*/ 0 h 1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9"/>
                <a:gd name="T163" fmla="*/ 0 h 155"/>
                <a:gd name="T164" fmla="*/ 89 w 89"/>
                <a:gd name="T165" fmla="*/ 155 h 1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9" h="155">
                  <a:moveTo>
                    <a:pt x="89" y="0"/>
                  </a:moveTo>
                  <a:lnTo>
                    <a:pt x="84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12" y="60"/>
                  </a:lnTo>
                  <a:lnTo>
                    <a:pt x="12" y="66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6" y="84"/>
                  </a:lnTo>
                  <a:lnTo>
                    <a:pt x="12" y="96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12" y="120"/>
                  </a:lnTo>
                  <a:lnTo>
                    <a:pt x="18" y="120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31"/>
                  </a:lnTo>
                  <a:lnTo>
                    <a:pt x="36" y="137"/>
                  </a:lnTo>
                  <a:lnTo>
                    <a:pt x="42" y="143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48" y="143"/>
                  </a:lnTo>
                  <a:lnTo>
                    <a:pt x="54" y="137"/>
                  </a:lnTo>
                  <a:lnTo>
                    <a:pt x="60" y="131"/>
                  </a:lnTo>
                  <a:lnTo>
                    <a:pt x="60" y="125"/>
                  </a:lnTo>
                  <a:lnTo>
                    <a:pt x="66" y="125"/>
                  </a:lnTo>
                  <a:lnTo>
                    <a:pt x="78" y="120"/>
                  </a:lnTo>
                  <a:lnTo>
                    <a:pt x="84" y="120"/>
                  </a:lnTo>
                  <a:lnTo>
                    <a:pt x="78" y="114"/>
                  </a:lnTo>
                  <a:lnTo>
                    <a:pt x="78" y="102"/>
                  </a:lnTo>
                  <a:lnTo>
                    <a:pt x="78" y="96"/>
                  </a:lnTo>
                  <a:lnTo>
                    <a:pt x="84" y="84"/>
                  </a:lnTo>
                  <a:lnTo>
                    <a:pt x="78" y="66"/>
                  </a:lnTo>
                  <a:lnTo>
                    <a:pt x="78" y="54"/>
                  </a:lnTo>
                  <a:lnTo>
                    <a:pt x="78" y="36"/>
                  </a:lnTo>
                  <a:lnTo>
                    <a:pt x="78" y="24"/>
                  </a:lnTo>
                  <a:lnTo>
                    <a:pt x="84" y="18"/>
                  </a:lnTo>
                  <a:lnTo>
                    <a:pt x="84" y="12"/>
                  </a:lnTo>
                  <a:lnTo>
                    <a:pt x="8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1" name="Freeform 445"/>
            <p:cNvSpPr>
              <a:spLocks/>
            </p:cNvSpPr>
            <p:nvPr/>
          </p:nvSpPr>
          <p:spPr bwMode="auto">
            <a:xfrm>
              <a:off x="5263" y="1712"/>
              <a:ext cx="167" cy="126"/>
            </a:xfrm>
            <a:custGeom>
              <a:avLst/>
              <a:gdLst>
                <a:gd name="T0" fmla="*/ 77 w 167"/>
                <a:gd name="T1" fmla="*/ 0 h 126"/>
                <a:gd name="T2" fmla="*/ 71 w 167"/>
                <a:gd name="T3" fmla="*/ 0 h 126"/>
                <a:gd name="T4" fmla="*/ 66 w 167"/>
                <a:gd name="T5" fmla="*/ 0 h 126"/>
                <a:gd name="T6" fmla="*/ 54 w 167"/>
                <a:gd name="T7" fmla="*/ 6 h 126"/>
                <a:gd name="T8" fmla="*/ 48 w 167"/>
                <a:gd name="T9" fmla="*/ 6 h 126"/>
                <a:gd name="T10" fmla="*/ 36 w 167"/>
                <a:gd name="T11" fmla="*/ 12 h 126"/>
                <a:gd name="T12" fmla="*/ 30 w 167"/>
                <a:gd name="T13" fmla="*/ 12 h 126"/>
                <a:gd name="T14" fmla="*/ 18 w 167"/>
                <a:gd name="T15" fmla="*/ 18 h 126"/>
                <a:gd name="T16" fmla="*/ 12 w 167"/>
                <a:gd name="T17" fmla="*/ 18 h 126"/>
                <a:gd name="T18" fmla="*/ 6 w 167"/>
                <a:gd name="T19" fmla="*/ 18 h 126"/>
                <a:gd name="T20" fmla="*/ 6 w 167"/>
                <a:gd name="T21" fmla="*/ 12 h 126"/>
                <a:gd name="T22" fmla="*/ 0 w 167"/>
                <a:gd name="T23" fmla="*/ 12 h 126"/>
                <a:gd name="T24" fmla="*/ 0 w 167"/>
                <a:gd name="T25" fmla="*/ 12 h 126"/>
                <a:gd name="T26" fmla="*/ 12 w 167"/>
                <a:gd name="T27" fmla="*/ 18 h 126"/>
                <a:gd name="T28" fmla="*/ 18 w 167"/>
                <a:gd name="T29" fmla="*/ 30 h 126"/>
                <a:gd name="T30" fmla="*/ 24 w 167"/>
                <a:gd name="T31" fmla="*/ 36 h 126"/>
                <a:gd name="T32" fmla="*/ 30 w 167"/>
                <a:gd name="T33" fmla="*/ 48 h 126"/>
                <a:gd name="T34" fmla="*/ 36 w 167"/>
                <a:gd name="T35" fmla="*/ 60 h 126"/>
                <a:gd name="T36" fmla="*/ 42 w 167"/>
                <a:gd name="T37" fmla="*/ 66 h 126"/>
                <a:gd name="T38" fmla="*/ 48 w 167"/>
                <a:gd name="T39" fmla="*/ 84 h 126"/>
                <a:gd name="T40" fmla="*/ 48 w 167"/>
                <a:gd name="T41" fmla="*/ 96 h 126"/>
                <a:gd name="T42" fmla="*/ 54 w 167"/>
                <a:gd name="T43" fmla="*/ 96 h 126"/>
                <a:gd name="T44" fmla="*/ 60 w 167"/>
                <a:gd name="T45" fmla="*/ 96 h 126"/>
                <a:gd name="T46" fmla="*/ 66 w 167"/>
                <a:gd name="T47" fmla="*/ 96 h 126"/>
                <a:gd name="T48" fmla="*/ 71 w 167"/>
                <a:gd name="T49" fmla="*/ 102 h 126"/>
                <a:gd name="T50" fmla="*/ 77 w 167"/>
                <a:gd name="T51" fmla="*/ 108 h 126"/>
                <a:gd name="T52" fmla="*/ 83 w 167"/>
                <a:gd name="T53" fmla="*/ 114 h 126"/>
                <a:gd name="T54" fmla="*/ 89 w 167"/>
                <a:gd name="T55" fmla="*/ 120 h 126"/>
                <a:gd name="T56" fmla="*/ 89 w 167"/>
                <a:gd name="T57" fmla="*/ 126 h 126"/>
                <a:gd name="T58" fmla="*/ 95 w 167"/>
                <a:gd name="T59" fmla="*/ 120 h 126"/>
                <a:gd name="T60" fmla="*/ 101 w 167"/>
                <a:gd name="T61" fmla="*/ 120 h 126"/>
                <a:gd name="T62" fmla="*/ 107 w 167"/>
                <a:gd name="T63" fmla="*/ 114 h 126"/>
                <a:gd name="T64" fmla="*/ 119 w 167"/>
                <a:gd name="T65" fmla="*/ 114 h 126"/>
                <a:gd name="T66" fmla="*/ 131 w 167"/>
                <a:gd name="T67" fmla="*/ 114 h 126"/>
                <a:gd name="T68" fmla="*/ 143 w 167"/>
                <a:gd name="T69" fmla="*/ 114 h 126"/>
                <a:gd name="T70" fmla="*/ 155 w 167"/>
                <a:gd name="T71" fmla="*/ 114 h 126"/>
                <a:gd name="T72" fmla="*/ 167 w 167"/>
                <a:gd name="T73" fmla="*/ 120 h 126"/>
                <a:gd name="T74" fmla="*/ 161 w 167"/>
                <a:gd name="T75" fmla="*/ 114 h 126"/>
                <a:gd name="T76" fmla="*/ 161 w 167"/>
                <a:gd name="T77" fmla="*/ 108 h 126"/>
                <a:gd name="T78" fmla="*/ 155 w 167"/>
                <a:gd name="T79" fmla="*/ 102 h 126"/>
                <a:gd name="T80" fmla="*/ 155 w 167"/>
                <a:gd name="T81" fmla="*/ 96 h 126"/>
                <a:gd name="T82" fmla="*/ 149 w 167"/>
                <a:gd name="T83" fmla="*/ 84 h 126"/>
                <a:gd name="T84" fmla="*/ 155 w 167"/>
                <a:gd name="T85" fmla="*/ 78 h 126"/>
                <a:gd name="T86" fmla="*/ 155 w 167"/>
                <a:gd name="T87" fmla="*/ 66 h 126"/>
                <a:gd name="T88" fmla="*/ 161 w 167"/>
                <a:gd name="T89" fmla="*/ 54 h 126"/>
                <a:gd name="T90" fmla="*/ 155 w 167"/>
                <a:gd name="T91" fmla="*/ 48 h 126"/>
                <a:gd name="T92" fmla="*/ 143 w 167"/>
                <a:gd name="T93" fmla="*/ 48 h 126"/>
                <a:gd name="T94" fmla="*/ 137 w 167"/>
                <a:gd name="T95" fmla="*/ 48 h 126"/>
                <a:gd name="T96" fmla="*/ 131 w 167"/>
                <a:gd name="T97" fmla="*/ 42 h 126"/>
                <a:gd name="T98" fmla="*/ 125 w 167"/>
                <a:gd name="T99" fmla="*/ 36 h 126"/>
                <a:gd name="T100" fmla="*/ 119 w 167"/>
                <a:gd name="T101" fmla="*/ 30 h 126"/>
                <a:gd name="T102" fmla="*/ 119 w 167"/>
                <a:gd name="T103" fmla="*/ 18 h 126"/>
                <a:gd name="T104" fmla="*/ 119 w 167"/>
                <a:gd name="T105" fmla="*/ 6 h 126"/>
                <a:gd name="T106" fmla="*/ 113 w 167"/>
                <a:gd name="T107" fmla="*/ 6 h 126"/>
                <a:gd name="T108" fmla="*/ 107 w 167"/>
                <a:gd name="T109" fmla="*/ 6 h 126"/>
                <a:gd name="T110" fmla="*/ 101 w 167"/>
                <a:gd name="T111" fmla="*/ 6 h 126"/>
                <a:gd name="T112" fmla="*/ 95 w 167"/>
                <a:gd name="T113" fmla="*/ 6 h 126"/>
                <a:gd name="T114" fmla="*/ 95 w 167"/>
                <a:gd name="T115" fmla="*/ 6 h 126"/>
                <a:gd name="T116" fmla="*/ 89 w 167"/>
                <a:gd name="T117" fmla="*/ 6 h 126"/>
                <a:gd name="T118" fmla="*/ 83 w 167"/>
                <a:gd name="T119" fmla="*/ 0 h 126"/>
                <a:gd name="T120" fmla="*/ 77 w 167"/>
                <a:gd name="T121" fmla="*/ 0 h 1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67"/>
                <a:gd name="T184" fmla="*/ 0 h 126"/>
                <a:gd name="T185" fmla="*/ 167 w 167"/>
                <a:gd name="T186" fmla="*/ 126 h 1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67" h="126">
                  <a:moveTo>
                    <a:pt x="77" y="0"/>
                  </a:moveTo>
                  <a:lnTo>
                    <a:pt x="71" y="0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12" y="18"/>
                  </a:lnTo>
                  <a:lnTo>
                    <a:pt x="18" y="30"/>
                  </a:lnTo>
                  <a:lnTo>
                    <a:pt x="24" y="36"/>
                  </a:lnTo>
                  <a:lnTo>
                    <a:pt x="30" y="48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84"/>
                  </a:lnTo>
                  <a:lnTo>
                    <a:pt x="48" y="96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66" y="96"/>
                  </a:lnTo>
                  <a:lnTo>
                    <a:pt x="71" y="102"/>
                  </a:lnTo>
                  <a:lnTo>
                    <a:pt x="77" y="108"/>
                  </a:lnTo>
                  <a:lnTo>
                    <a:pt x="83" y="114"/>
                  </a:lnTo>
                  <a:lnTo>
                    <a:pt x="89" y="120"/>
                  </a:lnTo>
                  <a:lnTo>
                    <a:pt x="89" y="126"/>
                  </a:lnTo>
                  <a:lnTo>
                    <a:pt x="95" y="120"/>
                  </a:lnTo>
                  <a:lnTo>
                    <a:pt x="101" y="120"/>
                  </a:lnTo>
                  <a:lnTo>
                    <a:pt x="107" y="114"/>
                  </a:lnTo>
                  <a:lnTo>
                    <a:pt x="119" y="114"/>
                  </a:lnTo>
                  <a:lnTo>
                    <a:pt x="131" y="114"/>
                  </a:lnTo>
                  <a:lnTo>
                    <a:pt x="143" y="114"/>
                  </a:lnTo>
                  <a:lnTo>
                    <a:pt x="155" y="114"/>
                  </a:lnTo>
                  <a:lnTo>
                    <a:pt x="167" y="120"/>
                  </a:lnTo>
                  <a:lnTo>
                    <a:pt x="161" y="114"/>
                  </a:lnTo>
                  <a:lnTo>
                    <a:pt x="161" y="108"/>
                  </a:lnTo>
                  <a:lnTo>
                    <a:pt x="155" y="102"/>
                  </a:lnTo>
                  <a:lnTo>
                    <a:pt x="155" y="96"/>
                  </a:lnTo>
                  <a:lnTo>
                    <a:pt x="149" y="84"/>
                  </a:lnTo>
                  <a:lnTo>
                    <a:pt x="155" y="78"/>
                  </a:lnTo>
                  <a:lnTo>
                    <a:pt x="155" y="66"/>
                  </a:lnTo>
                  <a:lnTo>
                    <a:pt x="161" y="54"/>
                  </a:lnTo>
                  <a:lnTo>
                    <a:pt x="155" y="48"/>
                  </a:lnTo>
                  <a:lnTo>
                    <a:pt x="143" y="48"/>
                  </a:lnTo>
                  <a:lnTo>
                    <a:pt x="137" y="48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0"/>
                  </a:lnTo>
                  <a:lnTo>
                    <a:pt x="119" y="18"/>
                  </a:lnTo>
                  <a:lnTo>
                    <a:pt x="119" y="6"/>
                  </a:lnTo>
                  <a:lnTo>
                    <a:pt x="113" y="6"/>
                  </a:lnTo>
                  <a:lnTo>
                    <a:pt x="107" y="6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89" y="6"/>
                  </a:lnTo>
                  <a:lnTo>
                    <a:pt x="8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2" name="Freeform 446"/>
            <p:cNvSpPr>
              <a:spLocks/>
            </p:cNvSpPr>
            <p:nvPr/>
          </p:nvSpPr>
          <p:spPr bwMode="auto">
            <a:xfrm>
              <a:off x="5181" y="1521"/>
              <a:ext cx="142" cy="179"/>
            </a:xfrm>
            <a:custGeom>
              <a:avLst/>
              <a:gdLst>
                <a:gd name="T0" fmla="*/ 102 w 144"/>
                <a:gd name="T1" fmla="*/ 83 h 179"/>
                <a:gd name="T2" fmla="*/ 91 w 144"/>
                <a:gd name="T3" fmla="*/ 89 h 179"/>
                <a:gd name="T4" fmla="*/ 67 w 144"/>
                <a:gd name="T5" fmla="*/ 95 h 179"/>
                <a:gd name="T6" fmla="*/ 43 w 144"/>
                <a:gd name="T7" fmla="*/ 113 h 179"/>
                <a:gd name="T8" fmla="*/ 36 w 144"/>
                <a:gd name="T9" fmla="*/ 143 h 179"/>
                <a:gd name="T10" fmla="*/ 36 w 144"/>
                <a:gd name="T11" fmla="*/ 155 h 179"/>
                <a:gd name="T12" fmla="*/ 36 w 144"/>
                <a:gd name="T13" fmla="*/ 167 h 179"/>
                <a:gd name="T14" fmla="*/ 30 w 144"/>
                <a:gd name="T15" fmla="*/ 173 h 179"/>
                <a:gd name="T16" fmla="*/ 24 w 144"/>
                <a:gd name="T17" fmla="*/ 173 h 179"/>
                <a:gd name="T18" fmla="*/ 12 w 144"/>
                <a:gd name="T19" fmla="*/ 173 h 179"/>
                <a:gd name="T20" fmla="*/ 6 w 144"/>
                <a:gd name="T21" fmla="*/ 173 h 179"/>
                <a:gd name="T22" fmla="*/ 0 w 144"/>
                <a:gd name="T23" fmla="*/ 179 h 179"/>
                <a:gd name="T24" fmla="*/ 0 w 144"/>
                <a:gd name="T25" fmla="*/ 179 h 179"/>
                <a:gd name="T26" fmla="*/ 0 w 144"/>
                <a:gd name="T27" fmla="*/ 179 h 179"/>
                <a:gd name="T28" fmla="*/ 12 w 144"/>
                <a:gd name="T29" fmla="*/ 167 h 179"/>
                <a:gd name="T30" fmla="*/ 24 w 144"/>
                <a:gd name="T31" fmla="*/ 155 h 179"/>
                <a:gd name="T32" fmla="*/ 36 w 144"/>
                <a:gd name="T33" fmla="*/ 131 h 179"/>
                <a:gd name="T34" fmla="*/ 36 w 144"/>
                <a:gd name="T35" fmla="*/ 113 h 179"/>
                <a:gd name="T36" fmla="*/ 36 w 144"/>
                <a:gd name="T37" fmla="*/ 101 h 179"/>
                <a:gd name="T38" fmla="*/ 30 w 144"/>
                <a:gd name="T39" fmla="*/ 83 h 179"/>
                <a:gd name="T40" fmla="*/ 36 w 144"/>
                <a:gd name="T41" fmla="*/ 71 h 179"/>
                <a:gd name="T42" fmla="*/ 37 w 144"/>
                <a:gd name="T43" fmla="*/ 65 h 179"/>
                <a:gd name="T44" fmla="*/ 43 w 144"/>
                <a:gd name="T45" fmla="*/ 54 h 179"/>
                <a:gd name="T46" fmla="*/ 49 w 144"/>
                <a:gd name="T47" fmla="*/ 36 h 179"/>
                <a:gd name="T48" fmla="*/ 55 w 144"/>
                <a:gd name="T49" fmla="*/ 30 h 179"/>
                <a:gd name="T50" fmla="*/ 67 w 144"/>
                <a:gd name="T51" fmla="*/ 24 h 179"/>
                <a:gd name="T52" fmla="*/ 91 w 144"/>
                <a:gd name="T53" fmla="*/ 18 h 179"/>
                <a:gd name="T54" fmla="*/ 100 w 144"/>
                <a:gd name="T55" fmla="*/ 6 h 179"/>
                <a:gd name="T56" fmla="*/ 102 w 144"/>
                <a:gd name="T57" fmla="*/ 6 h 179"/>
                <a:gd name="T58" fmla="*/ 102 w 144"/>
                <a:gd name="T59" fmla="*/ 24 h 179"/>
                <a:gd name="T60" fmla="*/ 106 w 144"/>
                <a:gd name="T61" fmla="*/ 42 h 179"/>
                <a:gd name="T62" fmla="*/ 116 w 144"/>
                <a:gd name="T63" fmla="*/ 54 h 179"/>
                <a:gd name="T64" fmla="*/ 122 w 144"/>
                <a:gd name="T65" fmla="*/ 60 h 179"/>
                <a:gd name="T66" fmla="*/ 110 w 144"/>
                <a:gd name="T67" fmla="*/ 60 h 179"/>
                <a:gd name="T68" fmla="*/ 106 w 144"/>
                <a:gd name="T69" fmla="*/ 71 h 179"/>
                <a:gd name="T70" fmla="*/ 106 w 144"/>
                <a:gd name="T71" fmla="*/ 77 h 17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4"/>
                <a:gd name="T109" fmla="*/ 0 h 179"/>
                <a:gd name="T110" fmla="*/ 144 w 144"/>
                <a:gd name="T111" fmla="*/ 179 h 17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4" h="179">
                  <a:moveTo>
                    <a:pt x="126" y="83"/>
                  </a:moveTo>
                  <a:lnTo>
                    <a:pt x="120" y="83"/>
                  </a:lnTo>
                  <a:lnTo>
                    <a:pt x="114" y="83"/>
                  </a:lnTo>
                  <a:lnTo>
                    <a:pt x="102" y="89"/>
                  </a:lnTo>
                  <a:lnTo>
                    <a:pt x="90" y="89"/>
                  </a:lnTo>
                  <a:lnTo>
                    <a:pt x="78" y="95"/>
                  </a:lnTo>
                  <a:lnTo>
                    <a:pt x="66" y="101"/>
                  </a:lnTo>
                  <a:lnTo>
                    <a:pt x="54" y="113"/>
                  </a:lnTo>
                  <a:lnTo>
                    <a:pt x="48" y="131"/>
                  </a:lnTo>
                  <a:lnTo>
                    <a:pt x="42" y="143"/>
                  </a:lnTo>
                  <a:lnTo>
                    <a:pt x="42" y="149"/>
                  </a:lnTo>
                  <a:lnTo>
                    <a:pt x="42" y="155"/>
                  </a:lnTo>
                  <a:lnTo>
                    <a:pt x="36" y="161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30" y="173"/>
                  </a:lnTo>
                  <a:lnTo>
                    <a:pt x="24" y="173"/>
                  </a:lnTo>
                  <a:lnTo>
                    <a:pt x="18" y="173"/>
                  </a:lnTo>
                  <a:lnTo>
                    <a:pt x="12" y="173"/>
                  </a:lnTo>
                  <a:lnTo>
                    <a:pt x="6" y="173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173"/>
                  </a:lnTo>
                  <a:lnTo>
                    <a:pt x="12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30" y="143"/>
                  </a:lnTo>
                  <a:lnTo>
                    <a:pt x="36" y="131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9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65"/>
                  </a:lnTo>
                  <a:lnTo>
                    <a:pt x="54" y="60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36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8" y="24"/>
                  </a:lnTo>
                  <a:lnTo>
                    <a:pt x="90" y="18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20" y="24"/>
                  </a:lnTo>
                  <a:lnTo>
                    <a:pt x="126" y="30"/>
                  </a:lnTo>
                  <a:lnTo>
                    <a:pt x="126" y="42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26" y="65"/>
                  </a:lnTo>
                  <a:lnTo>
                    <a:pt x="126" y="71"/>
                  </a:lnTo>
                  <a:lnTo>
                    <a:pt x="126" y="77"/>
                  </a:lnTo>
                  <a:lnTo>
                    <a:pt x="126" y="8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3" name="Freeform 447"/>
            <p:cNvSpPr>
              <a:spLocks/>
            </p:cNvSpPr>
            <p:nvPr/>
          </p:nvSpPr>
          <p:spPr bwMode="auto">
            <a:xfrm>
              <a:off x="5133" y="1522"/>
              <a:ext cx="84" cy="173"/>
            </a:xfrm>
            <a:custGeom>
              <a:avLst/>
              <a:gdLst>
                <a:gd name="T0" fmla="*/ 48 w 84"/>
                <a:gd name="T1" fmla="*/ 173 h 173"/>
                <a:gd name="T2" fmla="*/ 42 w 84"/>
                <a:gd name="T3" fmla="*/ 167 h 173"/>
                <a:gd name="T4" fmla="*/ 30 w 84"/>
                <a:gd name="T5" fmla="*/ 167 h 173"/>
                <a:gd name="T6" fmla="*/ 24 w 84"/>
                <a:gd name="T7" fmla="*/ 167 h 173"/>
                <a:gd name="T8" fmla="*/ 30 w 84"/>
                <a:gd name="T9" fmla="*/ 161 h 173"/>
                <a:gd name="T10" fmla="*/ 30 w 84"/>
                <a:gd name="T11" fmla="*/ 155 h 173"/>
                <a:gd name="T12" fmla="*/ 42 w 84"/>
                <a:gd name="T13" fmla="*/ 155 h 173"/>
                <a:gd name="T14" fmla="*/ 48 w 84"/>
                <a:gd name="T15" fmla="*/ 149 h 173"/>
                <a:gd name="T16" fmla="*/ 54 w 84"/>
                <a:gd name="T17" fmla="*/ 143 h 173"/>
                <a:gd name="T18" fmla="*/ 54 w 84"/>
                <a:gd name="T19" fmla="*/ 143 h 173"/>
                <a:gd name="T20" fmla="*/ 54 w 84"/>
                <a:gd name="T21" fmla="*/ 137 h 173"/>
                <a:gd name="T22" fmla="*/ 48 w 84"/>
                <a:gd name="T23" fmla="*/ 137 h 173"/>
                <a:gd name="T24" fmla="*/ 48 w 84"/>
                <a:gd name="T25" fmla="*/ 131 h 173"/>
                <a:gd name="T26" fmla="*/ 36 w 84"/>
                <a:gd name="T27" fmla="*/ 131 h 173"/>
                <a:gd name="T28" fmla="*/ 30 w 84"/>
                <a:gd name="T29" fmla="*/ 137 h 173"/>
                <a:gd name="T30" fmla="*/ 30 w 84"/>
                <a:gd name="T31" fmla="*/ 143 h 173"/>
                <a:gd name="T32" fmla="*/ 30 w 84"/>
                <a:gd name="T33" fmla="*/ 149 h 173"/>
                <a:gd name="T34" fmla="*/ 24 w 84"/>
                <a:gd name="T35" fmla="*/ 149 h 173"/>
                <a:gd name="T36" fmla="*/ 18 w 84"/>
                <a:gd name="T37" fmla="*/ 149 h 173"/>
                <a:gd name="T38" fmla="*/ 18 w 84"/>
                <a:gd name="T39" fmla="*/ 149 h 173"/>
                <a:gd name="T40" fmla="*/ 18 w 84"/>
                <a:gd name="T41" fmla="*/ 143 h 173"/>
                <a:gd name="T42" fmla="*/ 18 w 84"/>
                <a:gd name="T43" fmla="*/ 137 h 173"/>
                <a:gd name="T44" fmla="*/ 24 w 84"/>
                <a:gd name="T45" fmla="*/ 131 h 173"/>
                <a:gd name="T46" fmla="*/ 24 w 84"/>
                <a:gd name="T47" fmla="*/ 125 h 173"/>
                <a:gd name="T48" fmla="*/ 30 w 84"/>
                <a:gd name="T49" fmla="*/ 125 h 173"/>
                <a:gd name="T50" fmla="*/ 30 w 84"/>
                <a:gd name="T51" fmla="*/ 119 h 173"/>
                <a:gd name="T52" fmla="*/ 24 w 84"/>
                <a:gd name="T53" fmla="*/ 119 h 173"/>
                <a:gd name="T54" fmla="*/ 24 w 84"/>
                <a:gd name="T55" fmla="*/ 113 h 173"/>
                <a:gd name="T56" fmla="*/ 12 w 84"/>
                <a:gd name="T57" fmla="*/ 113 h 173"/>
                <a:gd name="T58" fmla="*/ 12 w 84"/>
                <a:gd name="T59" fmla="*/ 113 h 173"/>
                <a:gd name="T60" fmla="*/ 6 w 84"/>
                <a:gd name="T61" fmla="*/ 113 h 173"/>
                <a:gd name="T62" fmla="*/ 6 w 84"/>
                <a:gd name="T63" fmla="*/ 113 h 173"/>
                <a:gd name="T64" fmla="*/ 0 w 84"/>
                <a:gd name="T65" fmla="*/ 101 h 173"/>
                <a:gd name="T66" fmla="*/ 6 w 84"/>
                <a:gd name="T67" fmla="*/ 65 h 173"/>
                <a:gd name="T68" fmla="*/ 30 w 84"/>
                <a:gd name="T69" fmla="*/ 36 h 173"/>
                <a:gd name="T70" fmla="*/ 60 w 84"/>
                <a:gd name="T71" fmla="*/ 12 h 173"/>
                <a:gd name="T72" fmla="*/ 72 w 84"/>
                <a:gd name="T73" fmla="*/ 6 h 173"/>
                <a:gd name="T74" fmla="*/ 78 w 84"/>
                <a:gd name="T75" fmla="*/ 6 h 173"/>
                <a:gd name="T76" fmla="*/ 84 w 84"/>
                <a:gd name="T77" fmla="*/ 0 h 173"/>
                <a:gd name="T78" fmla="*/ 84 w 84"/>
                <a:gd name="T79" fmla="*/ 0 h 173"/>
                <a:gd name="T80" fmla="*/ 78 w 84"/>
                <a:gd name="T81" fmla="*/ 12 h 173"/>
                <a:gd name="T82" fmla="*/ 72 w 84"/>
                <a:gd name="T83" fmla="*/ 30 h 173"/>
                <a:gd name="T84" fmla="*/ 72 w 84"/>
                <a:gd name="T85" fmla="*/ 48 h 173"/>
                <a:gd name="T86" fmla="*/ 72 w 84"/>
                <a:gd name="T87" fmla="*/ 65 h 173"/>
                <a:gd name="T88" fmla="*/ 78 w 84"/>
                <a:gd name="T89" fmla="*/ 83 h 173"/>
                <a:gd name="T90" fmla="*/ 84 w 84"/>
                <a:gd name="T91" fmla="*/ 101 h 173"/>
                <a:gd name="T92" fmla="*/ 84 w 84"/>
                <a:gd name="T93" fmla="*/ 113 h 173"/>
                <a:gd name="T94" fmla="*/ 84 w 84"/>
                <a:gd name="T95" fmla="*/ 131 h 173"/>
                <a:gd name="T96" fmla="*/ 72 w 84"/>
                <a:gd name="T97" fmla="*/ 155 h 173"/>
                <a:gd name="T98" fmla="*/ 60 w 84"/>
                <a:gd name="T99" fmla="*/ 167 h 1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4"/>
                <a:gd name="T151" fmla="*/ 0 h 173"/>
                <a:gd name="T152" fmla="*/ 84 w 84"/>
                <a:gd name="T153" fmla="*/ 173 h 17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4" h="173">
                  <a:moveTo>
                    <a:pt x="48" y="173"/>
                  </a:moveTo>
                  <a:lnTo>
                    <a:pt x="48" y="173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24" y="167"/>
                  </a:lnTo>
                  <a:lnTo>
                    <a:pt x="24" y="161"/>
                  </a:lnTo>
                  <a:lnTo>
                    <a:pt x="30" y="161"/>
                  </a:lnTo>
                  <a:lnTo>
                    <a:pt x="30" y="155"/>
                  </a:lnTo>
                  <a:lnTo>
                    <a:pt x="36" y="155"/>
                  </a:lnTo>
                  <a:lnTo>
                    <a:pt x="42" y="155"/>
                  </a:lnTo>
                  <a:lnTo>
                    <a:pt x="48" y="149"/>
                  </a:lnTo>
                  <a:lnTo>
                    <a:pt x="54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7"/>
                  </a:lnTo>
                  <a:lnTo>
                    <a:pt x="48" y="131"/>
                  </a:lnTo>
                  <a:lnTo>
                    <a:pt x="42" y="131"/>
                  </a:lnTo>
                  <a:lnTo>
                    <a:pt x="36" y="131"/>
                  </a:lnTo>
                  <a:lnTo>
                    <a:pt x="30" y="137"/>
                  </a:lnTo>
                  <a:lnTo>
                    <a:pt x="30" y="143"/>
                  </a:lnTo>
                  <a:lnTo>
                    <a:pt x="30" y="149"/>
                  </a:lnTo>
                  <a:lnTo>
                    <a:pt x="24" y="149"/>
                  </a:lnTo>
                  <a:lnTo>
                    <a:pt x="18" y="155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24" y="131"/>
                  </a:lnTo>
                  <a:lnTo>
                    <a:pt x="24" y="125"/>
                  </a:lnTo>
                  <a:lnTo>
                    <a:pt x="30" y="125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3"/>
                  </a:lnTo>
                  <a:lnTo>
                    <a:pt x="6" y="119"/>
                  </a:lnTo>
                  <a:lnTo>
                    <a:pt x="0" y="101"/>
                  </a:lnTo>
                  <a:lnTo>
                    <a:pt x="0" y="83"/>
                  </a:lnTo>
                  <a:lnTo>
                    <a:pt x="6" y="65"/>
                  </a:lnTo>
                  <a:lnTo>
                    <a:pt x="18" y="54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60" y="12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72" y="48"/>
                  </a:lnTo>
                  <a:lnTo>
                    <a:pt x="72" y="60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78" y="83"/>
                  </a:lnTo>
                  <a:lnTo>
                    <a:pt x="84" y="89"/>
                  </a:lnTo>
                  <a:lnTo>
                    <a:pt x="84" y="101"/>
                  </a:lnTo>
                  <a:lnTo>
                    <a:pt x="84" y="107"/>
                  </a:lnTo>
                  <a:lnTo>
                    <a:pt x="84" y="113"/>
                  </a:lnTo>
                  <a:lnTo>
                    <a:pt x="84" y="119"/>
                  </a:lnTo>
                  <a:lnTo>
                    <a:pt x="84" y="131"/>
                  </a:lnTo>
                  <a:lnTo>
                    <a:pt x="78" y="143"/>
                  </a:lnTo>
                  <a:lnTo>
                    <a:pt x="72" y="155"/>
                  </a:lnTo>
                  <a:lnTo>
                    <a:pt x="66" y="161"/>
                  </a:lnTo>
                  <a:lnTo>
                    <a:pt x="60" y="167"/>
                  </a:lnTo>
                  <a:lnTo>
                    <a:pt x="48" y="173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4" name="Freeform 448"/>
            <p:cNvSpPr>
              <a:spLocks/>
            </p:cNvSpPr>
            <p:nvPr/>
          </p:nvSpPr>
          <p:spPr bwMode="auto">
            <a:xfrm>
              <a:off x="4995" y="1604"/>
              <a:ext cx="424" cy="299"/>
            </a:xfrm>
            <a:custGeom>
              <a:avLst/>
              <a:gdLst>
                <a:gd name="T0" fmla="*/ 197 w 424"/>
                <a:gd name="T1" fmla="*/ 252 h 299"/>
                <a:gd name="T2" fmla="*/ 179 w 424"/>
                <a:gd name="T3" fmla="*/ 281 h 299"/>
                <a:gd name="T4" fmla="*/ 173 w 424"/>
                <a:gd name="T5" fmla="*/ 287 h 299"/>
                <a:gd name="T6" fmla="*/ 149 w 424"/>
                <a:gd name="T7" fmla="*/ 252 h 299"/>
                <a:gd name="T8" fmla="*/ 131 w 424"/>
                <a:gd name="T9" fmla="*/ 240 h 299"/>
                <a:gd name="T10" fmla="*/ 120 w 424"/>
                <a:gd name="T11" fmla="*/ 210 h 299"/>
                <a:gd name="T12" fmla="*/ 126 w 424"/>
                <a:gd name="T13" fmla="*/ 162 h 299"/>
                <a:gd name="T14" fmla="*/ 149 w 424"/>
                <a:gd name="T15" fmla="*/ 126 h 299"/>
                <a:gd name="T16" fmla="*/ 149 w 424"/>
                <a:gd name="T17" fmla="*/ 108 h 299"/>
                <a:gd name="T18" fmla="*/ 137 w 424"/>
                <a:gd name="T19" fmla="*/ 126 h 299"/>
                <a:gd name="T20" fmla="*/ 114 w 424"/>
                <a:gd name="T21" fmla="*/ 162 h 299"/>
                <a:gd name="T22" fmla="*/ 72 w 424"/>
                <a:gd name="T23" fmla="*/ 186 h 299"/>
                <a:gd name="T24" fmla="*/ 48 w 424"/>
                <a:gd name="T25" fmla="*/ 180 h 299"/>
                <a:gd name="T26" fmla="*/ 24 w 424"/>
                <a:gd name="T27" fmla="*/ 168 h 299"/>
                <a:gd name="T28" fmla="*/ 12 w 424"/>
                <a:gd name="T29" fmla="*/ 156 h 299"/>
                <a:gd name="T30" fmla="*/ 36 w 424"/>
                <a:gd name="T31" fmla="*/ 144 h 299"/>
                <a:gd name="T32" fmla="*/ 66 w 424"/>
                <a:gd name="T33" fmla="*/ 108 h 299"/>
                <a:gd name="T34" fmla="*/ 108 w 424"/>
                <a:gd name="T35" fmla="*/ 96 h 299"/>
                <a:gd name="T36" fmla="*/ 120 w 424"/>
                <a:gd name="T37" fmla="*/ 96 h 299"/>
                <a:gd name="T38" fmla="*/ 131 w 424"/>
                <a:gd name="T39" fmla="*/ 90 h 299"/>
                <a:gd name="T40" fmla="*/ 126 w 424"/>
                <a:gd name="T41" fmla="*/ 108 h 299"/>
                <a:gd name="T42" fmla="*/ 126 w 424"/>
                <a:gd name="T43" fmla="*/ 114 h 299"/>
                <a:gd name="T44" fmla="*/ 137 w 424"/>
                <a:gd name="T45" fmla="*/ 114 h 299"/>
                <a:gd name="T46" fmla="*/ 143 w 424"/>
                <a:gd name="T47" fmla="*/ 102 h 299"/>
                <a:gd name="T48" fmla="*/ 143 w 424"/>
                <a:gd name="T49" fmla="*/ 90 h 299"/>
                <a:gd name="T50" fmla="*/ 149 w 424"/>
                <a:gd name="T51" fmla="*/ 102 h 299"/>
                <a:gd name="T52" fmla="*/ 167 w 424"/>
                <a:gd name="T53" fmla="*/ 102 h 299"/>
                <a:gd name="T54" fmla="*/ 185 w 424"/>
                <a:gd name="T55" fmla="*/ 102 h 299"/>
                <a:gd name="T56" fmla="*/ 197 w 424"/>
                <a:gd name="T57" fmla="*/ 90 h 299"/>
                <a:gd name="T58" fmla="*/ 215 w 424"/>
                <a:gd name="T59" fmla="*/ 90 h 299"/>
                <a:gd name="T60" fmla="*/ 227 w 424"/>
                <a:gd name="T61" fmla="*/ 66 h 299"/>
                <a:gd name="T62" fmla="*/ 263 w 424"/>
                <a:gd name="T63" fmla="*/ 12 h 299"/>
                <a:gd name="T64" fmla="*/ 311 w 424"/>
                <a:gd name="T65" fmla="*/ 0 h 299"/>
                <a:gd name="T66" fmla="*/ 340 w 424"/>
                <a:gd name="T67" fmla="*/ 6 h 299"/>
                <a:gd name="T68" fmla="*/ 376 w 424"/>
                <a:gd name="T69" fmla="*/ 18 h 299"/>
                <a:gd name="T70" fmla="*/ 406 w 424"/>
                <a:gd name="T71" fmla="*/ 24 h 299"/>
                <a:gd name="T72" fmla="*/ 418 w 424"/>
                <a:gd name="T73" fmla="*/ 30 h 299"/>
                <a:gd name="T74" fmla="*/ 376 w 424"/>
                <a:gd name="T75" fmla="*/ 84 h 299"/>
                <a:gd name="T76" fmla="*/ 335 w 424"/>
                <a:gd name="T77" fmla="*/ 108 h 299"/>
                <a:gd name="T78" fmla="*/ 287 w 424"/>
                <a:gd name="T79" fmla="*/ 126 h 299"/>
                <a:gd name="T80" fmla="*/ 251 w 424"/>
                <a:gd name="T81" fmla="*/ 114 h 299"/>
                <a:gd name="T82" fmla="*/ 221 w 424"/>
                <a:gd name="T83" fmla="*/ 102 h 299"/>
                <a:gd name="T84" fmla="*/ 209 w 424"/>
                <a:gd name="T85" fmla="*/ 96 h 299"/>
                <a:gd name="T86" fmla="*/ 191 w 424"/>
                <a:gd name="T87" fmla="*/ 102 h 299"/>
                <a:gd name="T88" fmla="*/ 185 w 424"/>
                <a:gd name="T89" fmla="*/ 108 h 299"/>
                <a:gd name="T90" fmla="*/ 203 w 424"/>
                <a:gd name="T91" fmla="*/ 108 h 299"/>
                <a:gd name="T92" fmla="*/ 227 w 424"/>
                <a:gd name="T93" fmla="*/ 108 h 299"/>
                <a:gd name="T94" fmla="*/ 257 w 424"/>
                <a:gd name="T95" fmla="*/ 114 h 299"/>
                <a:gd name="T96" fmla="*/ 299 w 424"/>
                <a:gd name="T97" fmla="*/ 156 h 299"/>
                <a:gd name="T98" fmla="*/ 317 w 424"/>
                <a:gd name="T99" fmla="*/ 210 h 299"/>
                <a:gd name="T100" fmla="*/ 305 w 424"/>
                <a:gd name="T101" fmla="*/ 222 h 299"/>
                <a:gd name="T102" fmla="*/ 257 w 424"/>
                <a:gd name="T103" fmla="*/ 204 h 299"/>
                <a:gd name="T104" fmla="*/ 221 w 424"/>
                <a:gd name="T105" fmla="*/ 198 h 299"/>
                <a:gd name="T106" fmla="*/ 197 w 424"/>
                <a:gd name="T107" fmla="*/ 168 h 299"/>
                <a:gd name="T108" fmla="*/ 185 w 424"/>
                <a:gd name="T109" fmla="*/ 126 h 299"/>
                <a:gd name="T110" fmla="*/ 167 w 424"/>
                <a:gd name="T111" fmla="*/ 108 h 299"/>
                <a:gd name="T112" fmla="*/ 155 w 424"/>
                <a:gd name="T113" fmla="*/ 108 h 299"/>
                <a:gd name="T114" fmla="*/ 161 w 424"/>
                <a:gd name="T115" fmla="*/ 126 h 299"/>
                <a:gd name="T116" fmla="*/ 191 w 424"/>
                <a:gd name="T117" fmla="*/ 156 h 2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4"/>
                <a:gd name="T178" fmla="*/ 0 h 299"/>
                <a:gd name="T179" fmla="*/ 424 w 424"/>
                <a:gd name="T180" fmla="*/ 299 h 2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4" h="299">
                  <a:moveTo>
                    <a:pt x="203" y="174"/>
                  </a:moveTo>
                  <a:lnTo>
                    <a:pt x="203" y="198"/>
                  </a:lnTo>
                  <a:lnTo>
                    <a:pt x="203" y="222"/>
                  </a:lnTo>
                  <a:lnTo>
                    <a:pt x="203" y="240"/>
                  </a:lnTo>
                  <a:lnTo>
                    <a:pt x="197" y="252"/>
                  </a:lnTo>
                  <a:lnTo>
                    <a:pt x="191" y="258"/>
                  </a:lnTo>
                  <a:lnTo>
                    <a:pt x="191" y="264"/>
                  </a:lnTo>
                  <a:lnTo>
                    <a:pt x="185" y="269"/>
                  </a:lnTo>
                  <a:lnTo>
                    <a:pt x="179" y="275"/>
                  </a:lnTo>
                  <a:lnTo>
                    <a:pt x="179" y="281"/>
                  </a:lnTo>
                  <a:lnTo>
                    <a:pt x="179" y="287"/>
                  </a:lnTo>
                  <a:lnTo>
                    <a:pt x="173" y="293"/>
                  </a:lnTo>
                  <a:lnTo>
                    <a:pt x="173" y="299"/>
                  </a:lnTo>
                  <a:lnTo>
                    <a:pt x="173" y="293"/>
                  </a:lnTo>
                  <a:lnTo>
                    <a:pt x="173" y="287"/>
                  </a:lnTo>
                  <a:lnTo>
                    <a:pt x="167" y="281"/>
                  </a:lnTo>
                  <a:lnTo>
                    <a:pt x="161" y="275"/>
                  </a:lnTo>
                  <a:lnTo>
                    <a:pt x="161" y="264"/>
                  </a:lnTo>
                  <a:lnTo>
                    <a:pt x="155" y="258"/>
                  </a:lnTo>
                  <a:lnTo>
                    <a:pt x="149" y="252"/>
                  </a:lnTo>
                  <a:lnTo>
                    <a:pt x="143" y="246"/>
                  </a:lnTo>
                  <a:lnTo>
                    <a:pt x="137" y="246"/>
                  </a:lnTo>
                  <a:lnTo>
                    <a:pt x="137" y="240"/>
                  </a:lnTo>
                  <a:lnTo>
                    <a:pt x="131" y="240"/>
                  </a:lnTo>
                  <a:lnTo>
                    <a:pt x="131" y="234"/>
                  </a:lnTo>
                  <a:lnTo>
                    <a:pt x="126" y="234"/>
                  </a:lnTo>
                  <a:lnTo>
                    <a:pt x="126" y="228"/>
                  </a:lnTo>
                  <a:lnTo>
                    <a:pt x="120" y="210"/>
                  </a:lnTo>
                  <a:lnTo>
                    <a:pt x="120" y="198"/>
                  </a:lnTo>
                  <a:lnTo>
                    <a:pt x="120" y="180"/>
                  </a:lnTo>
                  <a:lnTo>
                    <a:pt x="120" y="168"/>
                  </a:lnTo>
                  <a:lnTo>
                    <a:pt x="126" y="168"/>
                  </a:lnTo>
                  <a:lnTo>
                    <a:pt x="126" y="162"/>
                  </a:lnTo>
                  <a:lnTo>
                    <a:pt x="131" y="156"/>
                  </a:lnTo>
                  <a:lnTo>
                    <a:pt x="131" y="150"/>
                  </a:lnTo>
                  <a:lnTo>
                    <a:pt x="137" y="144"/>
                  </a:lnTo>
                  <a:lnTo>
                    <a:pt x="143" y="138"/>
                  </a:lnTo>
                  <a:lnTo>
                    <a:pt x="149" y="126"/>
                  </a:lnTo>
                  <a:lnTo>
                    <a:pt x="149" y="120"/>
                  </a:lnTo>
                  <a:lnTo>
                    <a:pt x="149" y="114"/>
                  </a:lnTo>
                  <a:lnTo>
                    <a:pt x="149" y="108"/>
                  </a:lnTo>
                  <a:lnTo>
                    <a:pt x="143" y="114"/>
                  </a:lnTo>
                  <a:lnTo>
                    <a:pt x="143" y="120"/>
                  </a:lnTo>
                  <a:lnTo>
                    <a:pt x="137" y="126"/>
                  </a:lnTo>
                  <a:lnTo>
                    <a:pt x="137" y="132"/>
                  </a:lnTo>
                  <a:lnTo>
                    <a:pt x="131" y="138"/>
                  </a:lnTo>
                  <a:lnTo>
                    <a:pt x="131" y="144"/>
                  </a:lnTo>
                  <a:lnTo>
                    <a:pt x="126" y="156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96" y="174"/>
                  </a:lnTo>
                  <a:lnTo>
                    <a:pt x="90" y="180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2" y="180"/>
                  </a:lnTo>
                  <a:lnTo>
                    <a:pt x="36" y="180"/>
                  </a:lnTo>
                  <a:lnTo>
                    <a:pt x="30" y="174"/>
                  </a:lnTo>
                  <a:lnTo>
                    <a:pt x="24" y="168"/>
                  </a:lnTo>
                  <a:lnTo>
                    <a:pt x="18" y="168"/>
                  </a:lnTo>
                  <a:lnTo>
                    <a:pt x="6" y="162"/>
                  </a:lnTo>
                  <a:lnTo>
                    <a:pt x="0" y="162"/>
                  </a:lnTo>
                  <a:lnTo>
                    <a:pt x="6" y="156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24" y="156"/>
                  </a:lnTo>
                  <a:lnTo>
                    <a:pt x="30" y="150"/>
                  </a:lnTo>
                  <a:lnTo>
                    <a:pt x="36" y="144"/>
                  </a:lnTo>
                  <a:lnTo>
                    <a:pt x="42" y="138"/>
                  </a:lnTo>
                  <a:lnTo>
                    <a:pt x="42" y="132"/>
                  </a:lnTo>
                  <a:lnTo>
                    <a:pt x="48" y="120"/>
                  </a:lnTo>
                  <a:lnTo>
                    <a:pt x="60" y="114"/>
                  </a:lnTo>
                  <a:lnTo>
                    <a:pt x="66" y="108"/>
                  </a:lnTo>
                  <a:lnTo>
                    <a:pt x="78" y="102"/>
                  </a:lnTo>
                  <a:lnTo>
                    <a:pt x="84" y="96"/>
                  </a:lnTo>
                  <a:lnTo>
                    <a:pt x="96" y="96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96"/>
                  </a:lnTo>
                  <a:lnTo>
                    <a:pt x="126" y="96"/>
                  </a:lnTo>
                  <a:lnTo>
                    <a:pt x="126" y="90"/>
                  </a:lnTo>
                  <a:lnTo>
                    <a:pt x="131" y="90"/>
                  </a:lnTo>
                  <a:lnTo>
                    <a:pt x="131" y="96"/>
                  </a:lnTo>
                  <a:lnTo>
                    <a:pt x="126" y="102"/>
                  </a:lnTo>
                  <a:lnTo>
                    <a:pt x="126" y="108"/>
                  </a:lnTo>
                  <a:lnTo>
                    <a:pt x="126" y="114"/>
                  </a:lnTo>
                  <a:lnTo>
                    <a:pt x="131" y="114"/>
                  </a:lnTo>
                  <a:lnTo>
                    <a:pt x="137" y="114"/>
                  </a:lnTo>
                  <a:lnTo>
                    <a:pt x="143" y="114"/>
                  </a:lnTo>
                  <a:lnTo>
                    <a:pt x="143" y="108"/>
                  </a:lnTo>
                  <a:lnTo>
                    <a:pt x="143" y="102"/>
                  </a:lnTo>
                  <a:lnTo>
                    <a:pt x="143" y="96"/>
                  </a:lnTo>
                  <a:lnTo>
                    <a:pt x="143" y="90"/>
                  </a:lnTo>
                  <a:lnTo>
                    <a:pt x="143" y="96"/>
                  </a:lnTo>
                  <a:lnTo>
                    <a:pt x="149" y="96"/>
                  </a:lnTo>
                  <a:lnTo>
                    <a:pt x="149" y="102"/>
                  </a:lnTo>
                  <a:lnTo>
                    <a:pt x="155" y="102"/>
                  </a:lnTo>
                  <a:lnTo>
                    <a:pt x="161" y="102"/>
                  </a:lnTo>
                  <a:lnTo>
                    <a:pt x="167" y="102"/>
                  </a:lnTo>
                  <a:lnTo>
                    <a:pt x="167" y="108"/>
                  </a:lnTo>
                  <a:lnTo>
                    <a:pt x="173" y="108"/>
                  </a:lnTo>
                  <a:lnTo>
                    <a:pt x="179" y="108"/>
                  </a:lnTo>
                  <a:lnTo>
                    <a:pt x="179" y="102"/>
                  </a:lnTo>
                  <a:lnTo>
                    <a:pt x="185" y="102"/>
                  </a:lnTo>
                  <a:lnTo>
                    <a:pt x="185" y="96"/>
                  </a:lnTo>
                  <a:lnTo>
                    <a:pt x="191" y="96"/>
                  </a:lnTo>
                  <a:lnTo>
                    <a:pt x="191" y="90"/>
                  </a:lnTo>
                  <a:lnTo>
                    <a:pt x="197" y="90"/>
                  </a:lnTo>
                  <a:lnTo>
                    <a:pt x="203" y="90"/>
                  </a:lnTo>
                  <a:lnTo>
                    <a:pt x="209" y="90"/>
                  </a:lnTo>
                  <a:lnTo>
                    <a:pt x="215" y="90"/>
                  </a:lnTo>
                  <a:lnTo>
                    <a:pt x="215" y="84"/>
                  </a:lnTo>
                  <a:lnTo>
                    <a:pt x="221" y="84"/>
                  </a:lnTo>
                  <a:lnTo>
                    <a:pt x="221" y="78"/>
                  </a:lnTo>
                  <a:lnTo>
                    <a:pt x="227" y="72"/>
                  </a:lnTo>
                  <a:lnTo>
                    <a:pt x="227" y="66"/>
                  </a:lnTo>
                  <a:lnTo>
                    <a:pt x="227" y="60"/>
                  </a:lnTo>
                  <a:lnTo>
                    <a:pt x="233" y="48"/>
                  </a:lnTo>
                  <a:lnTo>
                    <a:pt x="239" y="30"/>
                  </a:lnTo>
                  <a:lnTo>
                    <a:pt x="251" y="18"/>
                  </a:lnTo>
                  <a:lnTo>
                    <a:pt x="263" y="12"/>
                  </a:lnTo>
                  <a:lnTo>
                    <a:pt x="275" y="6"/>
                  </a:lnTo>
                  <a:lnTo>
                    <a:pt x="287" y="6"/>
                  </a:lnTo>
                  <a:lnTo>
                    <a:pt x="299" y="0"/>
                  </a:lnTo>
                  <a:lnTo>
                    <a:pt x="305" y="0"/>
                  </a:lnTo>
                  <a:lnTo>
                    <a:pt x="311" y="0"/>
                  </a:lnTo>
                  <a:lnTo>
                    <a:pt x="317" y="0"/>
                  </a:lnTo>
                  <a:lnTo>
                    <a:pt x="323" y="0"/>
                  </a:lnTo>
                  <a:lnTo>
                    <a:pt x="329" y="6"/>
                  </a:lnTo>
                  <a:lnTo>
                    <a:pt x="335" y="6"/>
                  </a:lnTo>
                  <a:lnTo>
                    <a:pt x="340" y="6"/>
                  </a:lnTo>
                  <a:lnTo>
                    <a:pt x="346" y="6"/>
                  </a:lnTo>
                  <a:lnTo>
                    <a:pt x="352" y="12"/>
                  </a:lnTo>
                  <a:lnTo>
                    <a:pt x="364" y="12"/>
                  </a:lnTo>
                  <a:lnTo>
                    <a:pt x="370" y="18"/>
                  </a:lnTo>
                  <a:lnTo>
                    <a:pt x="376" y="18"/>
                  </a:lnTo>
                  <a:lnTo>
                    <a:pt x="382" y="24"/>
                  </a:lnTo>
                  <a:lnTo>
                    <a:pt x="388" y="24"/>
                  </a:lnTo>
                  <a:lnTo>
                    <a:pt x="394" y="24"/>
                  </a:lnTo>
                  <a:lnTo>
                    <a:pt x="400" y="24"/>
                  </a:lnTo>
                  <a:lnTo>
                    <a:pt x="406" y="24"/>
                  </a:lnTo>
                  <a:lnTo>
                    <a:pt x="412" y="24"/>
                  </a:lnTo>
                  <a:lnTo>
                    <a:pt x="424" y="24"/>
                  </a:lnTo>
                  <a:lnTo>
                    <a:pt x="418" y="30"/>
                  </a:lnTo>
                  <a:lnTo>
                    <a:pt x="412" y="42"/>
                  </a:lnTo>
                  <a:lnTo>
                    <a:pt x="400" y="48"/>
                  </a:lnTo>
                  <a:lnTo>
                    <a:pt x="394" y="60"/>
                  </a:lnTo>
                  <a:lnTo>
                    <a:pt x="382" y="72"/>
                  </a:lnTo>
                  <a:lnTo>
                    <a:pt x="376" y="84"/>
                  </a:lnTo>
                  <a:lnTo>
                    <a:pt x="364" y="96"/>
                  </a:lnTo>
                  <a:lnTo>
                    <a:pt x="352" y="102"/>
                  </a:lnTo>
                  <a:lnTo>
                    <a:pt x="346" y="108"/>
                  </a:lnTo>
                  <a:lnTo>
                    <a:pt x="340" y="108"/>
                  </a:lnTo>
                  <a:lnTo>
                    <a:pt x="335" y="108"/>
                  </a:lnTo>
                  <a:lnTo>
                    <a:pt x="323" y="114"/>
                  </a:lnTo>
                  <a:lnTo>
                    <a:pt x="317" y="114"/>
                  </a:lnTo>
                  <a:lnTo>
                    <a:pt x="305" y="120"/>
                  </a:lnTo>
                  <a:lnTo>
                    <a:pt x="299" y="120"/>
                  </a:lnTo>
                  <a:lnTo>
                    <a:pt x="287" y="126"/>
                  </a:lnTo>
                  <a:lnTo>
                    <a:pt x="281" y="126"/>
                  </a:lnTo>
                  <a:lnTo>
                    <a:pt x="275" y="126"/>
                  </a:lnTo>
                  <a:lnTo>
                    <a:pt x="263" y="120"/>
                  </a:lnTo>
                  <a:lnTo>
                    <a:pt x="257" y="120"/>
                  </a:lnTo>
                  <a:lnTo>
                    <a:pt x="251" y="114"/>
                  </a:lnTo>
                  <a:lnTo>
                    <a:pt x="239" y="114"/>
                  </a:lnTo>
                  <a:lnTo>
                    <a:pt x="233" y="108"/>
                  </a:lnTo>
                  <a:lnTo>
                    <a:pt x="227" y="108"/>
                  </a:lnTo>
                  <a:lnTo>
                    <a:pt x="221" y="102"/>
                  </a:lnTo>
                  <a:lnTo>
                    <a:pt x="215" y="102"/>
                  </a:lnTo>
                  <a:lnTo>
                    <a:pt x="215" y="96"/>
                  </a:lnTo>
                  <a:lnTo>
                    <a:pt x="209" y="96"/>
                  </a:lnTo>
                  <a:lnTo>
                    <a:pt x="203" y="96"/>
                  </a:lnTo>
                  <a:lnTo>
                    <a:pt x="197" y="96"/>
                  </a:lnTo>
                  <a:lnTo>
                    <a:pt x="197" y="102"/>
                  </a:lnTo>
                  <a:lnTo>
                    <a:pt x="191" y="102"/>
                  </a:lnTo>
                  <a:lnTo>
                    <a:pt x="185" y="102"/>
                  </a:lnTo>
                  <a:lnTo>
                    <a:pt x="185" y="108"/>
                  </a:lnTo>
                  <a:lnTo>
                    <a:pt x="191" y="108"/>
                  </a:lnTo>
                  <a:lnTo>
                    <a:pt x="197" y="108"/>
                  </a:lnTo>
                  <a:lnTo>
                    <a:pt x="203" y="108"/>
                  </a:lnTo>
                  <a:lnTo>
                    <a:pt x="209" y="108"/>
                  </a:lnTo>
                  <a:lnTo>
                    <a:pt x="215" y="108"/>
                  </a:lnTo>
                  <a:lnTo>
                    <a:pt x="221" y="108"/>
                  </a:lnTo>
                  <a:lnTo>
                    <a:pt x="227" y="108"/>
                  </a:lnTo>
                  <a:lnTo>
                    <a:pt x="233" y="108"/>
                  </a:lnTo>
                  <a:lnTo>
                    <a:pt x="239" y="108"/>
                  </a:lnTo>
                  <a:lnTo>
                    <a:pt x="251" y="114"/>
                  </a:lnTo>
                  <a:lnTo>
                    <a:pt x="257" y="114"/>
                  </a:lnTo>
                  <a:lnTo>
                    <a:pt x="269" y="120"/>
                  </a:lnTo>
                  <a:lnTo>
                    <a:pt x="281" y="126"/>
                  </a:lnTo>
                  <a:lnTo>
                    <a:pt x="287" y="138"/>
                  </a:lnTo>
                  <a:lnTo>
                    <a:pt x="293" y="144"/>
                  </a:lnTo>
                  <a:lnTo>
                    <a:pt x="299" y="156"/>
                  </a:lnTo>
                  <a:lnTo>
                    <a:pt x="305" y="168"/>
                  </a:lnTo>
                  <a:lnTo>
                    <a:pt x="311" y="174"/>
                  </a:lnTo>
                  <a:lnTo>
                    <a:pt x="317" y="192"/>
                  </a:lnTo>
                  <a:lnTo>
                    <a:pt x="317" y="204"/>
                  </a:lnTo>
                  <a:lnTo>
                    <a:pt x="317" y="210"/>
                  </a:lnTo>
                  <a:lnTo>
                    <a:pt x="317" y="216"/>
                  </a:lnTo>
                  <a:lnTo>
                    <a:pt x="317" y="228"/>
                  </a:lnTo>
                  <a:lnTo>
                    <a:pt x="317" y="234"/>
                  </a:lnTo>
                  <a:lnTo>
                    <a:pt x="311" y="228"/>
                  </a:lnTo>
                  <a:lnTo>
                    <a:pt x="305" y="222"/>
                  </a:lnTo>
                  <a:lnTo>
                    <a:pt x="293" y="216"/>
                  </a:lnTo>
                  <a:lnTo>
                    <a:pt x="287" y="216"/>
                  </a:lnTo>
                  <a:lnTo>
                    <a:pt x="275" y="210"/>
                  </a:lnTo>
                  <a:lnTo>
                    <a:pt x="263" y="204"/>
                  </a:lnTo>
                  <a:lnTo>
                    <a:pt x="257" y="204"/>
                  </a:lnTo>
                  <a:lnTo>
                    <a:pt x="245" y="204"/>
                  </a:lnTo>
                  <a:lnTo>
                    <a:pt x="239" y="204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03" y="180"/>
                  </a:lnTo>
                  <a:lnTo>
                    <a:pt x="203" y="174"/>
                  </a:lnTo>
                  <a:lnTo>
                    <a:pt x="197" y="168"/>
                  </a:lnTo>
                  <a:lnTo>
                    <a:pt x="191" y="156"/>
                  </a:lnTo>
                  <a:lnTo>
                    <a:pt x="191" y="144"/>
                  </a:lnTo>
                  <a:lnTo>
                    <a:pt x="191" y="132"/>
                  </a:lnTo>
                  <a:lnTo>
                    <a:pt x="185" y="126"/>
                  </a:lnTo>
                  <a:lnTo>
                    <a:pt x="185" y="120"/>
                  </a:lnTo>
                  <a:lnTo>
                    <a:pt x="179" y="120"/>
                  </a:lnTo>
                  <a:lnTo>
                    <a:pt x="179" y="114"/>
                  </a:lnTo>
                  <a:lnTo>
                    <a:pt x="173" y="114"/>
                  </a:lnTo>
                  <a:lnTo>
                    <a:pt x="167" y="108"/>
                  </a:lnTo>
                  <a:lnTo>
                    <a:pt x="161" y="108"/>
                  </a:lnTo>
                  <a:lnTo>
                    <a:pt x="155" y="108"/>
                  </a:lnTo>
                  <a:lnTo>
                    <a:pt x="155" y="114"/>
                  </a:lnTo>
                  <a:lnTo>
                    <a:pt x="155" y="120"/>
                  </a:lnTo>
                  <a:lnTo>
                    <a:pt x="161" y="120"/>
                  </a:lnTo>
                  <a:lnTo>
                    <a:pt x="161" y="126"/>
                  </a:lnTo>
                  <a:lnTo>
                    <a:pt x="167" y="126"/>
                  </a:lnTo>
                  <a:lnTo>
                    <a:pt x="173" y="132"/>
                  </a:lnTo>
                  <a:lnTo>
                    <a:pt x="179" y="138"/>
                  </a:lnTo>
                  <a:lnTo>
                    <a:pt x="185" y="150"/>
                  </a:lnTo>
                  <a:lnTo>
                    <a:pt x="191" y="156"/>
                  </a:lnTo>
                  <a:lnTo>
                    <a:pt x="197" y="168"/>
                  </a:lnTo>
                  <a:lnTo>
                    <a:pt x="203" y="174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5" name="Freeform 449"/>
            <p:cNvSpPr>
              <a:spLocks/>
            </p:cNvSpPr>
            <p:nvPr/>
          </p:nvSpPr>
          <p:spPr bwMode="auto">
            <a:xfrm>
              <a:off x="5000" y="1565"/>
              <a:ext cx="125" cy="125"/>
            </a:xfrm>
            <a:custGeom>
              <a:avLst/>
              <a:gdLst>
                <a:gd name="T0" fmla="*/ 96 w 125"/>
                <a:gd name="T1" fmla="*/ 125 h 125"/>
                <a:gd name="T2" fmla="*/ 102 w 125"/>
                <a:gd name="T3" fmla="*/ 119 h 125"/>
                <a:gd name="T4" fmla="*/ 108 w 125"/>
                <a:gd name="T5" fmla="*/ 113 h 125"/>
                <a:gd name="T6" fmla="*/ 114 w 125"/>
                <a:gd name="T7" fmla="*/ 119 h 125"/>
                <a:gd name="T8" fmla="*/ 120 w 125"/>
                <a:gd name="T9" fmla="*/ 119 h 125"/>
                <a:gd name="T10" fmla="*/ 120 w 125"/>
                <a:gd name="T11" fmla="*/ 119 h 125"/>
                <a:gd name="T12" fmla="*/ 125 w 125"/>
                <a:gd name="T13" fmla="*/ 119 h 125"/>
                <a:gd name="T14" fmla="*/ 125 w 125"/>
                <a:gd name="T15" fmla="*/ 119 h 125"/>
                <a:gd name="T16" fmla="*/ 125 w 125"/>
                <a:gd name="T17" fmla="*/ 119 h 125"/>
                <a:gd name="T18" fmla="*/ 120 w 125"/>
                <a:gd name="T19" fmla="*/ 113 h 125"/>
                <a:gd name="T20" fmla="*/ 120 w 125"/>
                <a:gd name="T21" fmla="*/ 113 h 125"/>
                <a:gd name="T22" fmla="*/ 114 w 125"/>
                <a:gd name="T23" fmla="*/ 113 h 125"/>
                <a:gd name="T24" fmla="*/ 108 w 125"/>
                <a:gd name="T25" fmla="*/ 107 h 125"/>
                <a:gd name="T26" fmla="*/ 108 w 125"/>
                <a:gd name="T27" fmla="*/ 101 h 125"/>
                <a:gd name="T28" fmla="*/ 108 w 125"/>
                <a:gd name="T29" fmla="*/ 95 h 125"/>
                <a:gd name="T30" fmla="*/ 108 w 125"/>
                <a:gd name="T31" fmla="*/ 95 h 125"/>
                <a:gd name="T32" fmla="*/ 114 w 125"/>
                <a:gd name="T33" fmla="*/ 95 h 125"/>
                <a:gd name="T34" fmla="*/ 114 w 125"/>
                <a:gd name="T35" fmla="*/ 89 h 125"/>
                <a:gd name="T36" fmla="*/ 120 w 125"/>
                <a:gd name="T37" fmla="*/ 77 h 125"/>
                <a:gd name="T38" fmla="*/ 120 w 125"/>
                <a:gd name="T39" fmla="*/ 53 h 125"/>
                <a:gd name="T40" fmla="*/ 102 w 125"/>
                <a:gd name="T41" fmla="*/ 29 h 125"/>
                <a:gd name="T42" fmla="*/ 72 w 125"/>
                <a:gd name="T43" fmla="*/ 18 h 125"/>
                <a:gd name="T44" fmla="*/ 48 w 125"/>
                <a:gd name="T45" fmla="*/ 12 h 125"/>
                <a:gd name="T46" fmla="*/ 30 w 125"/>
                <a:gd name="T47" fmla="*/ 12 h 125"/>
                <a:gd name="T48" fmla="*/ 18 w 125"/>
                <a:gd name="T49" fmla="*/ 6 h 125"/>
                <a:gd name="T50" fmla="*/ 6 w 125"/>
                <a:gd name="T51" fmla="*/ 0 h 125"/>
                <a:gd name="T52" fmla="*/ 6 w 125"/>
                <a:gd name="T53" fmla="*/ 6 h 125"/>
                <a:gd name="T54" fmla="*/ 12 w 125"/>
                <a:gd name="T55" fmla="*/ 23 h 125"/>
                <a:gd name="T56" fmla="*/ 18 w 125"/>
                <a:gd name="T57" fmla="*/ 41 h 125"/>
                <a:gd name="T58" fmla="*/ 24 w 125"/>
                <a:gd name="T59" fmla="*/ 53 h 125"/>
                <a:gd name="T60" fmla="*/ 30 w 125"/>
                <a:gd name="T61" fmla="*/ 71 h 125"/>
                <a:gd name="T62" fmla="*/ 36 w 125"/>
                <a:gd name="T63" fmla="*/ 89 h 125"/>
                <a:gd name="T64" fmla="*/ 54 w 125"/>
                <a:gd name="T65" fmla="*/ 113 h 125"/>
                <a:gd name="T66" fmla="*/ 78 w 125"/>
                <a:gd name="T67" fmla="*/ 125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125"/>
                <a:gd name="T104" fmla="*/ 125 w 125"/>
                <a:gd name="T105" fmla="*/ 125 h 1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125">
                  <a:moveTo>
                    <a:pt x="96" y="125"/>
                  </a:moveTo>
                  <a:lnTo>
                    <a:pt x="96" y="125"/>
                  </a:lnTo>
                  <a:lnTo>
                    <a:pt x="102" y="119"/>
                  </a:lnTo>
                  <a:lnTo>
                    <a:pt x="108" y="113"/>
                  </a:lnTo>
                  <a:lnTo>
                    <a:pt x="114" y="113"/>
                  </a:lnTo>
                  <a:lnTo>
                    <a:pt x="114" y="119"/>
                  </a:lnTo>
                  <a:lnTo>
                    <a:pt x="120" y="119"/>
                  </a:lnTo>
                  <a:lnTo>
                    <a:pt x="125" y="119"/>
                  </a:lnTo>
                  <a:lnTo>
                    <a:pt x="125" y="113"/>
                  </a:lnTo>
                  <a:lnTo>
                    <a:pt x="120" y="113"/>
                  </a:lnTo>
                  <a:lnTo>
                    <a:pt x="114" y="113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101"/>
                  </a:lnTo>
                  <a:lnTo>
                    <a:pt x="108" y="95"/>
                  </a:lnTo>
                  <a:lnTo>
                    <a:pt x="114" y="95"/>
                  </a:lnTo>
                  <a:lnTo>
                    <a:pt x="114" y="89"/>
                  </a:lnTo>
                  <a:lnTo>
                    <a:pt x="120" y="89"/>
                  </a:lnTo>
                  <a:lnTo>
                    <a:pt x="120" y="77"/>
                  </a:lnTo>
                  <a:lnTo>
                    <a:pt x="120" y="65"/>
                  </a:lnTo>
                  <a:lnTo>
                    <a:pt x="120" y="53"/>
                  </a:lnTo>
                  <a:lnTo>
                    <a:pt x="114" y="41"/>
                  </a:lnTo>
                  <a:lnTo>
                    <a:pt x="102" y="29"/>
                  </a:lnTo>
                  <a:lnTo>
                    <a:pt x="90" y="23"/>
                  </a:lnTo>
                  <a:lnTo>
                    <a:pt x="72" y="18"/>
                  </a:lnTo>
                  <a:lnTo>
                    <a:pt x="54" y="12"/>
                  </a:lnTo>
                  <a:lnTo>
                    <a:pt x="48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23"/>
                  </a:lnTo>
                  <a:lnTo>
                    <a:pt x="18" y="29"/>
                  </a:lnTo>
                  <a:lnTo>
                    <a:pt x="18" y="41"/>
                  </a:lnTo>
                  <a:lnTo>
                    <a:pt x="24" y="47"/>
                  </a:lnTo>
                  <a:lnTo>
                    <a:pt x="24" y="53"/>
                  </a:lnTo>
                  <a:lnTo>
                    <a:pt x="24" y="65"/>
                  </a:lnTo>
                  <a:lnTo>
                    <a:pt x="30" y="71"/>
                  </a:lnTo>
                  <a:lnTo>
                    <a:pt x="30" y="83"/>
                  </a:lnTo>
                  <a:lnTo>
                    <a:pt x="36" y="89"/>
                  </a:lnTo>
                  <a:lnTo>
                    <a:pt x="42" y="101"/>
                  </a:lnTo>
                  <a:lnTo>
                    <a:pt x="54" y="113"/>
                  </a:lnTo>
                  <a:lnTo>
                    <a:pt x="66" y="119"/>
                  </a:lnTo>
                  <a:lnTo>
                    <a:pt x="78" y="125"/>
                  </a:lnTo>
                  <a:lnTo>
                    <a:pt x="96" y="125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6" name="Freeform 450"/>
            <p:cNvSpPr>
              <a:spLocks/>
            </p:cNvSpPr>
            <p:nvPr/>
          </p:nvSpPr>
          <p:spPr bwMode="auto">
            <a:xfrm>
              <a:off x="5139" y="1642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6 w 12"/>
                <a:gd name="T9" fmla="*/ 0 h 12"/>
                <a:gd name="T10" fmla="*/ 12 w 12"/>
                <a:gd name="T11" fmla="*/ 0 h 12"/>
                <a:gd name="T12" fmla="*/ 12 w 12"/>
                <a:gd name="T13" fmla="*/ 0 h 12"/>
                <a:gd name="T14" fmla="*/ 12 w 12"/>
                <a:gd name="T15" fmla="*/ 0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7" name="Freeform 451"/>
            <p:cNvSpPr>
              <a:spLocks/>
            </p:cNvSpPr>
            <p:nvPr/>
          </p:nvSpPr>
          <p:spPr bwMode="auto">
            <a:xfrm>
              <a:off x="5169" y="1660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12 h 12"/>
                <a:gd name="T16" fmla="*/ 12 w 12"/>
                <a:gd name="T17" fmla="*/ 12 h 12"/>
                <a:gd name="T18" fmla="*/ 6 w 12"/>
                <a:gd name="T19" fmla="*/ 12 h 12"/>
                <a:gd name="T20" fmla="*/ 6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8" name="Freeform 452"/>
            <p:cNvSpPr>
              <a:spLocks/>
            </p:cNvSpPr>
            <p:nvPr/>
          </p:nvSpPr>
          <p:spPr bwMode="auto">
            <a:xfrm>
              <a:off x="5133" y="1678"/>
              <a:ext cx="18" cy="12"/>
            </a:xfrm>
            <a:custGeom>
              <a:avLst/>
              <a:gdLst>
                <a:gd name="T0" fmla="*/ 0 w 18"/>
                <a:gd name="T1" fmla="*/ 0 h 12"/>
                <a:gd name="T2" fmla="*/ 6 w 18"/>
                <a:gd name="T3" fmla="*/ 0 h 12"/>
                <a:gd name="T4" fmla="*/ 6 w 18"/>
                <a:gd name="T5" fmla="*/ 0 h 12"/>
                <a:gd name="T6" fmla="*/ 12 w 18"/>
                <a:gd name="T7" fmla="*/ 0 h 12"/>
                <a:gd name="T8" fmla="*/ 12 w 18"/>
                <a:gd name="T9" fmla="*/ 0 h 12"/>
                <a:gd name="T10" fmla="*/ 18 w 18"/>
                <a:gd name="T11" fmla="*/ 0 h 12"/>
                <a:gd name="T12" fmla="*/ 18 w 18"/>
                <a:gd name="T13" fmla="*/ 6 h 12"/>
                <a:gd name="T14" fmla="*/ 12 w 18"/>
                <a:gd name="T15" fmla="*/ 6 h 12"/>
                <a:gd name="T16" fmla="*/ 12 w 18"/>
                <a:gd name="T17" fmla="*/ 12 h 12"/>
                <a:gd name="T18" fmla="*/ 12 w 18"/>
                <a:gd name="T19" fmla="*/ 12 h 12"/>
                <a:gd name="T20" fmla="*/ 6 w 18"/>
                <a:gd name="T21" fmla="*/ 12 h 12"/>
                <a:gd name="T22" fmla="*/ 6 w 18"/>
                <a:gd name="T23" fmla="*/ 12 h 12"/>
                <a:gd name="T24" fmla="*/ 6 w 18"/>
                <a:gd name="T25" fmla="*/ 12 h 12"/>
                <a:gd name="T26" fmla="*/ 0 w 18"/>
                <a:gd name="T27" fmla="*/ 6 h 12"/>
                <a:gd name="T28" fmla="*/ 0 w 18"/>
                <a:gd name="T29" fmla="*/ 6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" name="Freeform 453"/>
            <p:cNvSpPr>
              <a:spLocks/>
            </p:cNvSpPr>
            <p:nvPr/>
          </p:nvSpPr>
          <p:spPr bwMode="auto">
            <a:xfrm>
              <a:off x="5109" y="1658"/>
              <a:ext cx="19" cy="12"/>
            </a:xfrm>
            <a:custGeom>
              <a:avLst/>
              <a:gdLst>
                <a:gd name="T0" fmla="*/ 21 w 17"/>
                <a:gd name="T1" fmla="*/ 0 h 12"/>
                <a:gd name="T2" fmla="*/ 21 w 17"/>
                <a:gd name="T3" fmla="*/ 0 h 12"/>
                <a:gd name="T4" fmla="*/ 0 w 17"/>
                <a:gd name="T5" fmla="*/ 6 h 12"/>
                <a:gd name="T6" fmla="*/ 0 w 17"/>
                <a:gd name="T7" fmla="*/ 6 h 12"/>
                <a:gd name="T8" fmla="*/ 21 w 17"/>
                <a:gd name="T9" fmla="*/ 12 h 12"/>
                <a:gd name="T10" fmla="*/ 21 w 17"/>
                <a:gd name="T11" fmla="*/ 12 h 12"/>
                <a:gd name="T12" fmla="*/ 40 w 17"/>
                <a:gd name="T13" fmla="*/ 12 h 12"/>
                <a:gd name="T14" fmla="*/ 40 w 17"/>
                <a:gd name="T15" fmla="*/ 12 h 12"/>
                <a:gd name="T16" fmla="*/ 56 w 17"/>
                <a:gd name="T17" fmla="*/ 12 h 12"/>
                <a:gd name="T18" fmla="*/ 56 w 17"/>
                <a:gd name="T19" fmla="*/ 12 h 12"/>
                <a:gd name="T20" fmla="*/ 56 w 17"/>
                <a:gd name="T21" fmla="*/ 6 h 12"/>
                <a:gd name="T22" fmla="*/ 56 w 17"/>
                <a:gd name="T23" fmla="*/ 6 h 12"/>
                <a:gd name="T24" fmla="*/ 56 w 17"/>
                <a:gd name="T25" fmla="*/ 0 h 12"/>
                <a:gd name="T26" fmla="*/ 40 w 17"/>
                <a:gd name="T27" fmla="*/ 0 h 12"/>
                <a:gd name="T28" fmla="*/ 40 w 17"/>
                <a:gd name="T29" fmla="*/ 0 h 12"/>
                <a:gd name="T30" fmla="*/ 21 w 17"/>
                <a:gd name="T31" fmla="*/ 0 h 12"/>
                <a:gd name="T32" fmla="*/ 21 w 17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6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0" name="Freeform 454"/>
            <p:cNvSpPr>
              <a:spLocks/>
            </p:cNvSpPr>
            <p:nvPr/>
          </p:nvSpPr>
          <p:spPr bwMode="auto">
            <a:xfrm>
              <a:off x="5102" y="1682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0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12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6 w 12"/>
                <a:gd name="T29" fmla="*/ 12 h 12"/>
                <a:gd name="T30" fmla="*/ 0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1" name="Freeform 455"/>
            <p:cNvSpPr>
              <a:spLocks/>
            </p:cNvSpPr>
            <p:nvPr/>
          </p:nvSpPr>
          <p:spPr bwMode="auto">
            <a:xfrm>
              <a:off x="5127" y="1707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12 h 12"/>
                <a:gd name="T4" fmla="*/ 0 w 12"/>
                <a:gd name="T5" fmla="*/ 12 h 12"/>
                <a:gd name="T6" fmla="*/ 0 w 12"/>
                <a:gd name="T7" fmla="*/ 6 h 12"/>
                <a:gd name="T8" fmla="*/ 0 w 12"/>
                <a:gd name="T9" fmla="*/ 6 h 12"/>
                <a:gd name="T10" fmla="*/ 0 w 12"/>
                <a:gd name="T11" fmla="*/ 0 h 12"/>
                <a:gd name="T12" fmla="*/ 0 w 12"/>
                <a:gd name="T13" fmla="*/ 0 h 12"/>
                <a:gd name="T14" fmla="*/ 6 w 12"/>
                <a:gd name="T15" fmla="*/ 0 h 12"/>
                <a:gd name="T16" fmla="*/ 6 w 12"/>
                <a:gd name="T17" fmla="*/ 0 h 12"/>
                <a:gd name="T18" fmla="*/ 6 w 12"/>
                <a:gd name="T19" fmla="*/ 0 h 12"/>
                <a:gd name="T20" fmla="*/ 6 w 12"/>
                <a:gd name="T21" fmla="*/ 0 h 12"/>
                <a:gd name="T22" fmla="*/ 6 w 12"/>
                <a:gd name="T23" fmla="*/ 0 h 12"/>
                <a:gd name="T24" fmla="*/ 12 w 12"/>
                <a:gd name="T25" fmla="*/ 6 h 12"/>
                <a:gd name="T26" fmla="*/ 6 w 12"/>
                <a:gd name="T27" fmla="*/ 6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2" name="Freeform 456"/>
            <p:cNvSpPr>
              <a:spLocks/>
            </p:cNvSpPr>
            <p:nvPr/>
          </p:nvSpPr>
          <p:spPr bwMode="auto">
            <a:xfrm>
              <a:off x="5144" y="1689"/>
              <a:ext cx="12" cy="18"/>
            </a:xfrm>
            <a:custGeom>
              <a:avLst/>
              <a:gdLst>
                <a:gd name="T0" fmla="*/ 0 w 12"/>
                <a:gd name="T1" fmla="*/ 12 h 18"/>
                <a:gd name="T2" fmla="*/ 0 w 12"/>
                <a:gd name="T3" fmla="*/ 6 h 18"/>
                <a:gd name="T4" fmla="*/ 0 w 12"/>
                <a:gd name="T5" fmla="*/ 6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0 h 18"/>
                <a:gd name="T12" fmla="*/ 12 w 12"/>
                <a:gd name="T13" fmla="*/ 6 h 18"/>
                <a:gd name="T14" fmla="*/ 12 w 12"/>
                <a:gd name="T15" fmla="*/ 6 h 18"/>
                <a:gd name="T16" fmla="*/ 12 w 12"/>
                <a:gd name="T17" fmla="*/ 12 h 18"/>
                <a:gd name="T18" fmla="*/ 12 w 12"/>
                <a:gd name="T19" fmla="*/ 12 h 18"/>
                <a:gd name="T20" fmla="*/ 12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0 w 12"/>
                <a:gd name="T27" fmla="*/ 18 h 18"/>
                <a:gd name="T28" fmla="*/ 0 w 12"/>
                <a:gd name="T29" fmla="*/ 18 h 18"/>
                <a:gd name="T30" fmla="*/ 0 w 12"/>
                <a:gd name="T31" fmla="*/ 12 h 18"/>
                <a:gd name="T32" fmla="*/ 0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12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3" name="Freeform 457"/>
            <p:cNvSpPr>
              <a:spLocks/>
            </p:cNvSpPr>
            <p:nvPr/>
          </p:nvSpPr>
          <p:spPr bwMode="auto">
            <a:xfrm>
              <a:off x="5163" y="1694"/>
              <a:ext cx="12" cy="12"/>
            </a:xfrm>
            <a:custGeom>
              <a:avLst/>
              <a:gdLst>
                <a:gd name="T0" fmla="*/ 12 w 12"/>
                <a:gd name="T1" fmla="*/ 0 h 12"/>
                <a:gd name="T2" fmla="*/ 12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6 w 12"/>
                <a:gd name="T13" fmla="*/ 12 h 12"/>
                <a:gd name="T14" fmla="*/ 6 w 12"/>
                <a:gd name="T15" fmla="*/ 12 h 12"/>
                <a:gd name="T16" fmla="*/ 0 w 12"/>
                <a:gd name="T17" fmla="*/ 12 h 12"/>
                <a:gd name="T18" fmla="*/ 0 w 12"/>
                <a:gd name="T19" fmla="*/ 12 h 12"/>
                <a:gd name="T20" fmla="*/ 0 w 12"/>
                <a:gd name="T21" fmla="*/ 6 h 12"/>
                <a:gd name="T22" fmla="*/ 0 w 12"/>
                <a:gd name="T23" fmla="*/ 6 h 12"/>
                <a:gd name="T24" fmla="*/ 0 w 12"/>
                <a:gd name="T25" fmla="*/ 6 h 12"/>
                <a:gd name="T26" fmla="*/ 0 w 12"/>
                <a:gd name="T27" fmla="*/ 0 h 12"/>
                <a:gd name="T28" fmla="*/ 0 w 12"/>
                <a:gd name="T29" fmla="*/ 0 h 12"/>
                <a:gd name="T30" fmla="*/ 6 w 12"/>
                <a:gd name="T31" fmla="*/ 0 h 12"/>
                <a:gd name="T32" fmla="*/ 12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0"/>
                  </a:move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4" name="Freeform 458"/>
            <p:cNvSpPr>
              <a:spLocks/>
            </p:cNvSpPr>
            <p:nvPr/>
          </p:nvSpPr>
          <p:spPr bwMode="auto">
            <a:xfrm>
              <a:off x="5015" y="1713"/>
              <a:ext cx="108" cy="72"/>
            </a:xfrm>
            <a:custGeom>
              <a:avLst/>
              <a:gdLst>
                <a:gd name="T0" fmla="*/ 108 w 108"/>
                <a:gd name="T1" fmla="*/ 6 h 72"/>
                <a:gd name="T2" fmla="*/ 108 w 108"/>
                <a:gd name="T3" fmla="*/ 6 h 72"/>
                <a:gd name="T4" fmla="*/ 108 w 108"/>
                <a:gd name="T5" fmla="*/ 0 h 72"/>
                <a:gd name="T6" fmla="*/ 102 w 108"/>
                <a:gd name="T7" fmla="*/ 6 h 72"/>
                <a:gd name="T8" fmla="*/ 90 w 108"/>
                <a:gd name="T9" fmla="*/ 6 h 72"/>
                <a:gd name="T10" fmla="*/ 66 w 108"/>
                <a:gd name="T11" fmla="*/ 0 h 72"/>
                <a:gd name="T12" fmla="*/ 48 w 108"/>
                <a:gd name="T13" fmla="*/ 0 h 72"/>
                <a:gd name="T14" fmla="*/ 48 w 108"/>
                <a:gd name="T15" fmla="*/ 0 h 72"/>
                <a:gd name="T16" fmla="*/ 60 w 108"/>
                <a:gd name="T17" fmla="*/ 0 h 72"/>
                <a:gd name="T18" fmla="*/ 78 w 108"/>
                <a:gd name="T19" fmla="*/ 6 h 72"/>
                <a:gd name="T20" fmla="*/ 96 w 108"/>
                <a:gd name="T21" fmla="*/ 12 h 72"/>
                <a:gd name="T22" fmla="*/ 90 w 108"/>
                <a:gd name="T23" fmla="*/ 18 h 72"/>
                <a:gd name="T24" fmla="*/ 84 w 108"/>
                <a:gd name="T25" fmla="*/ 18 h 72"/>
                <a:gd name="T26" fmla="*/ 72 w 108"/>
                <a:gd name="T27" fmla="*/ 24 h 72"/>
                <a:gd name="T28" fmla="*/ 60 w 108"/>
                <a:gd name="T29" fmla="*/ 18 h 72"/>
                <a:gd name="T30" fmla="*/ 42 w 108"/>
                <a:gd name="T31" fmla="*/ 18 h 72"/>
                <a:gd name="T32" fmla="*/ 30 w 108"/>
                <a:gd name="T33" fmla="*/ 18 h 72"/>
                <a:gd name="T34" fmla="*/ 36 w 108"/>
                <a:gd name="T35" fmla="*/ 18 h 72"/>
                <a:gd name="T36" fmla="*/ 48 w 108"/>
                <a:gd name="T37" fmla="*/ 18 h 72"/>
                <a:gd name="T38" fmla="*/ 54 w 108"/>
                <a:gd name="T39" fmla="*/ 24 h 72"/>
                <a:gd name="T40" fmla="*/ 72 w 108"/>
                <a:gd name="T41" fmla="*/ 24 h 72"/>
                <a:gd name="T42" fmla="*/ 72 w 108"/>
                <a:gd name="T43" fmla="*/ 30 h 72"/>
                <a:gd name="T44" fmla="*/ 66 w 108"/>
                <a:gd name="T45" fmla="*/ 30 h 72"/>
                <a:gd name="T46" fmla="*/ 54 w 108"/>
                <a:gd name="T47" fmla="*/ 36 h 72"/>
                <a:gd name="T48" fmla="*/ 48 w 108"/>
                <a:gd name="T49" fmla="*/ 36 h 72"/>
                <a:gd name="T50" fmla="*/ 42 w 108"/>
                <a:gd name="T51" fmla="*/ 36 h 72"/>
                <a:gd name="T52" fmla="*/ 36 w 108"/>
                <a:gd name="T53" fmla="*/ 30 h 72"/>
                <a:gd name="T54" fmla="*/ 24 w 108"/>
                <a:gd name="T55" fmla="*/ 30 h 72"/>
                <a:gd name="T56" fmla="*/ 36 w 108"/>
                <a:gd name="T57" fmla="*/ 36 h 72"/>
                <a:gd name="T58" fmla="*/ 42 w 108"/>
                <a:gd name="T59" fmla="*/ 42 h 72"/>
                <a:gd name="T60" fmla="*/ 24 w 108"/>
                <a:gd name="T61" fmla="*/ 48 h 72"/>
                <a:gd name="T62" fmla="*/ 6 w 108"/>
                <a:gd name="T63" fmla="*/ 48 h 72"/>
                <a:gd name="T64" fmla="*/ 0 w 108"/>
                <a:gd name="T65" fmla="*/ 54 h 72"/>
                <a:gd name="T66" fmla="*/ 12 w 108"/>
                <a:gd name="T67" fmla="*/ 54 h 72"/>
                <a:gd name="T68" fmla="*/ 30 w 108"/>
                <a:gd name="T69" fmla="*/ 48 h 72"/>
                <a:gd name="T70" fmla="*/ 48 w 108"/>
                <a:gd name="T71" fmla="*/ 42 h 72"/>
                <a:gd name="T72" fmla="*/ 48 w 108"/>
                <a:gd name="T73" fmla="*/ 60 h 72"/>
                <a:gd name="T74" fmla="*/ 36 w 108"/>
                <a:gd name="T75" fmla="*/ 72 h 72"/>
                <a:gd name="T76" fmla="*/ 42 w 108"/>
                <a:gd name="T77" fmla="*/ 72 h 72"/>
                <a:gd name="T78" fmla="*/ 54 w 108"/>
                <a:gd name="T79" fmla="*/ 48 h 72"/>
                <a:gd name="T80" fmla="*/ 60 w 108"/>
                <a:gd name="T81" fmla="*/ 42 h 72"/>
                <a:gd name="T82" fmla="*/ 72 w 108"/>
                <a:gd name="T83" fmla="*/ 36 h 72"/>
                <a:gd name="T84" fmla="*/ 78 w 108"/>
                <a:gd name="T85" fmla="*/ 30 h 72"/>
                <a:gd name="T86" fmla="*/ 78 w 108"/>
                <a:gd name="T87" fmla="*/ 60 h 72"/>
                <a:gd name="T88" fmla="*/ 72 w 108"/>
                <a:gd name="T89" fmla="*/ 66 h 72"/>
                <a:gd name="T90" fmla="*/ 78 w 108"/>
                <a:gd name="T91" fmla="*/ 60 h 72"/>
                <a:gd name="T92" fmla="*/ 84 w 108"/>
                <a:gd name="T93" fmla="*/ 30 h 72"/>
                <a:gd name="T94" fmla="*/ 96 w 108"/>
                <a:gd name="T95" fmla="*/ 18 h 72"/>
                <a:gd name="T96" fmla="*/ 102 w 108"/>
                <a:gd name="T97" fmla="*/ 18 h 72"/>
                <a:gd name="T98" fmla="*/ 102 w 108"/>
                <a:gd name="T99" fmla="*/ 24 h 72"/>
                <a:gd name="T100" fmla="*/ 102 w 108"/>
                <a:gd name="T101" fmla="*/ 54 h 72"/>
                <a:gd name="T102" fmla="*/ 108 w 108"/>
                <a:gd name="T103" fmla="*/ 18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8"/>
                <a:gd name="T157" fmla="*/ 0 h 72"/>
                <a:gd name="T158" fmla="*/ 108 w 108"/>
                <a:gd name="T159" fmla="*/ 72 h 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8" h="72">
                  <a:moveTo>
                    <a:pt x="108" y="6"/>
                  </a:moveTo>
                  <a:lnTo>
                    <a:pt x="108" y="6"/>
                  </a:lnTo>
                  <a:lnTo>
                    <a:pt x="108" y="0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6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18"/>
                  </a:lnTo>
                  <a:lnTo>
                    <a:pt x="78" y="24"/>
                  </a:lnTo>
                  <a:lnTo>
                    <a:pt x="72" y="24"/>
                  </a:lnTo>
                  <a:lnTo>
                    <a:pt x="72" y="18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48"/>
                  </a:lnTo>
                  <a:lnTo>
                    <a:pt x="24" y="48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60"/>
                  </a:lnTo>
                  <a:lnTo>
                    <a:pt x="42" y="66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48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90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102" y="36"/>
                  </a:lnTo>
                  <a:lnTo>
                    <a:pt x="102" y="48"/>
                  </a:lnTo>
                  <a:lnTo>
                    <a:pt x="102" y="54"/>
                  </a:lnTo>
                  <a:lnTo>
                    <a:pt x="102" y="42"/>
                  </a:lnTo>
                  <a:lnTo>
                    <a:pt x="108" y="30"/>
                  </a:lnTo>
                  <a:lnTo>
                    <a:pt x="108" y="18"/>
                  </a:lnTo>
                  <a:lnTo>
                    <a:pt x="108" y="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5" name="Freeform 459"/>
            <p:cNvSpPr>
              <a:spLocks/>
            </p:cNvSpPr>
            <p:nvPr/>
          </p:nvSpPr>
          <p:spPr bwMode="auto">
            <a:xfrm>
              <a:off x="5024" y="1581"/>
              <a:ext cx="84" cy="83"/>
            </a:xfrm>
            <a:custGeom>
              <a:avLst/>
              <a:gdLst>
                <a:gd name="T0" fmla="*/ 84 w 84"/>
                <a:gd name="T1" fmla="*/ 77 h 83"/>
                <a:gd name="T2" fmla="*/ 84 w 84"/>
                <a:gd name="T3" fmla="*/ 77 h 83"/>
                <a:gd name="T4" fmla="*/ 84 w 84"/>
                <a:gd name="T5" fmla="*/ 71 h 83"/>
                <a:gd name="T6" fmla="*/ 78 w 84"/>
                <a:gd name="T7" fmla="*/ 65 h 83"/>
                <a:gd name="T8" fmla="*/ 72 w 84"/>
                <a:gd name="T9" fmla="*/ 59 h 83"/>
                <a:gd name="T10" fmla="*/ 72 w 84"/>
                <a:gd name="T11" fmla="*/ 35 h 83"/>
                <a:gd name="T12" fmla="*/ 66 w 84"/>
                <a:gd name="T13" fmla="*/ 29 h 83"/>
                <a:gd name="T14" fmla="*/ 66 w 84"/>
                <a:gd name="T15" fmla="*/ 29 h 83"/>
                <a:gd name="T16" fmla="*/ 66 w 84"/>
                <a:gd name="T17" fmla="*/ 35 h 83"/>
                <a:gd name="T18" fmla="*/ 66 w 84"/>
                <a:gd name="T19" fmla="*/ 53 h 83"/>
                <a:gd name="T20" fmla="*/ 66 w 84"/>
                <a:gd name="T21" fmla="*/ 59 h 83"/>
                <a:gd name="T22" fmla="*/ 60 w 84"/>
                <a:gd name="T23" fmla="*/ 53 h 83"/>
                <a:gd name="T24" fmla="*/ 54 w 84"/>
                <a:gd name="T25" fmla="*/ 53 h 83"/>
                <a:gd name="T26" fmla="*/ 54 w 84"/>
                <a:gd name="T27" fmla="*/ 47 h 83"/>
                <a:gd name="T28" fmla="*/ 48 w 84"/>
                <a:gd name="T29" fmla="*/ 41 h 83"/>
                <a:gd name="T30" fmla="*/ 48 w 84"/>
                <a:gd name="T31" fmla="*/ 23 h 83"/>
                <a:gd name="T32" fmla="*/ 42 w 84"/>
                <a:gd name="T33" fmla="*/ 11 h 83"/>
                <a:gd name="T34" fmla="*/ 42 w 84"/>
                <a:gd name="T35" fmla="*/ 5 h 83"/>
                <a:gd name="T36" fmla="*/ 42 w 84"/>
                <a:gd name="T37" fmla="*/ 0 h 83"/>
                <a:gd name="T38" fmla="*/ 42 w 84"/>
                <a:gd name="T39" fmla="*/ 5 h 83"/>
                <a:gd name="T40" fmla="*/ 42 w 84"/>
                <a:gd name="T41" fmla="*/ 11 h 83"/>
                <a:gd name="T42" fmla="*/ 42 w 84"/>
                <a:gd name="T43" fmla="*/ 17 h 83"/>
                <a:gd name="T44" fmla="*/ 42 w 84"/>
                <a:gd name="T45" fmla="*/ 23 h 83"/>
                <a:gd name="T46" fmla="*/ 42 w 84"/>
                <a:gd name="T47" fmla="*/ 35 h 83"/>
                <a:gd name="T48" fmla="*/ 36 w 84"/>
                <a:gd name="T49" fmla="*/ 35 h 83"/>
                <a:gd name="T50" fmla="*/ 24 w 84"/>
                <a:gd name="T51" fmla="*/ 23 h 83"/>
                <a:gd name="T52" fmla="*/ 12 w 84"/>
                <a:gd name="T53" fmla="*/ 11 h 83"/>
                <a:gd name="T54" fmla="*/ 0 w 84"/>
                <a:gd name="T55" fmla="*/ 0 h 83"/>
                <a:gd name="T56" fmla="*/ 0 w 84"/>
                <a:gd name="T57" fmla="*/ 5 h 83"/>
                <a:gd name="T58" fmla="*/ 6 w 84"/>
                <a:gd name="T59" fmla="*/ 11 h 83"/>
                <a:gd name="T60" fmla="*/ 12 w 84"/>
                <a:gd name="T61" fmla="*/ 17 h 83"/>
                <a:gd name="T62" fmla="*/ 18 w 84"/>
                <a:gd name="T63" fmla="*/ 23 h 83"/>
                <a:gd name="T64" fmla="*/ 18 w 84"/>
                <a:gd name="T65" fmla="*/ 29 h 83"/>
                <a:gd name="T66" fmla="*/ 24 w 84"/>
                <a:gd name="T67" fmla="*/ 35 h 83"/>
                <a:gd name="T68" fmla="*/ 30 w 84"/>
                <a:gd name="T69" fmla="*/ 41 h 83"/>
                <a:gd name="T70" fmla="*/ 36 w 84"/>
                <a:gd name="T71" fmla="*/ 41 h 83"/>
                <a:gd name="T72" fmla="*/ 36 w 84"/>
                <a:gd name="T73" fmla="*/ 47 h 83"/>
                <a:gd name="T74" fmla="*/ 30 w 84"/>
                <a:gd name="T75" fmla="*/ 47 h 83"/>
                <a:gd name="T76" fmla="*/ 24 w 84"/>
                <a:gd name="T77" fmla="*/ 41 h 83"/>
                <a:gd name="T78" fmla="*/ 18 w 84"/>
                <a:gd name="T79" fmla="*/ 41 h 83"/>
                <a:gd name="T80" fmla="*/ 18 w 84"/>
                <a:gd name="T81" fmla="*/ 41 h 83"/>
                <a:gd name="T82" fmla="*/ 12 w 84"/>
                <a:gd name="T83" fmla="*/ 41 h 83"/>
                <a:gd name="T84" fmla="*/ 18 w 84"/>
                <a:gd name="T85" fmla="*/ 47 h 83"/>
                <a:gd name="T86" fmla="*/ 24 w 84"/>
                <a:gd name="T87" fmla="*/ 47 h 83"/>
                <a:gd name="T88" fmla="*/ 36 w 84"/>
                <a:gd name="T89" fmla="*/ 53 h 83"/>
                <a:gd name="T90" fmla="*/ 42 w 84"/>
                <a:gd name="T91" fmla="*/ 53 h 83"/>
                <a:gd name="T92" fmla="*/ 48 w 84"/>
                <a:gd name="T93" fmla="*/ 53 h 83"/>
                <a:gd name="T94" fmla="*/ 54 w 84"/>
                <a:gd name="T95" fmla="*/ 59 h 83"/>
                <a:gd name="T96" fmla="*/ 60 w 84"/>
                <a:gd name="T97" fmla="*/ 59 h 83"/>
                <a:gd name="T98" fmla="*/ 66 w 84"/>
                <a:gd name="T99" fmla="*/ 65 h 83"/>
                <a:gd name="T100" fmla="*/ 66 w 84"/>
                <a:gd name="T101" fmla="*/ 65 h 83"/>
                <a:gd name="T102" fmla="*/ 54 w 84"/>
                <a:gd name="T103" fmla="*/ 71 h 83"/>
                <a:gd name="T104" fmla="*/ 48 w 84"/>
                <a:gd name="T105" fmla="*/ 71 h 83"/>
                <a:gd name="T106" fmla="*/ 42 w 84"/>
                <a:gd name="T107" fmla="*/ 71 h 83"/>
                <a:gd name="T108" fmla="*/ 36 w 84"/>
                <a:gd name="T109" fmla="*/ 71 h 83"/>
                <a:gd name="T110" fmla="*/ 36 w 84"/>
                <a:gd name="T111" fmla="*/ 71 h 83"/>
                <a:gd name="T112" fmla="*/ 42 w 84"/>
                <a:gd name="T113" fmla="*/ 71 h 83"/>
                <a:gd name="T114" fmla="*/ 54 w 84"/>
                <a:gd name="T115" fmla="*/ 77 h 83"/>
                <a:gd name="T116" fmla="*/ 60 w 84"/>
                <a:gd name="T117" fmla="*/ 71 h 83"/>
                <a:gd name="T118" fmla="*/ 72 w 84"/>
                <a:gd name="T119" fmla="*/ 71 h 83"/>
                <a:gd name="T120" fmla="*/ 78 w 84"/>
                <a:gd name="T121" fmla="*/ 71 h 83"/>
                <a:gd name="T122" fmla="*/ 78 w 84"/>
                <a:gd name="T123" fmla="*/ 77 h 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3"/>
                <a:gd name="T188" fmla="*/ 84 w 84"/>
                <a:gd name="T189" fmla="*/ 83 h 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3">
                  <a:moveTo>
                    <a:pt x="84" y="83"/>
                  </a:moveTo>
                  <a:lnTo>
                    <a:pt x="84" y="77"/>
                  </a:lnTo>
                  <a:lnTo>
                    <a:pt x="84" y="71"/>
                  </a:lnTo>
                  <a:lnTo>
                    <a:pt x="78" y="71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72" y="47"/>
                  </a:lnTo>
                  <a:lnTo>
                    <a:pt x="72" y="35"/>
                  </a:lnTo>
                  <a:lnTo>
                    <a:pt x="72" y="29"/>
                  </a:lnTo>
                  <a:lnTo>
                    <a:pt x="66" y="29"/>
                  </a:lnTo>
                  <a:lnTo>
                    <a:pt x="66" y="23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6" y="47"/>
                  </a:lnTo>
                  <a:lnTo>
                    <a:pt x="66" y="53"/>
                  </a:lnTo>
                  <a:lnTo>
                    <a:pt x="66" y="59"/>
                  </a:lnTo>
                  <a:lnTo>
                    <a:pt x="66" y="53"/>
                  </a:lnTo>
                  <a:lnTo>
                    <a:pt x="60" y="53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48" y="47"/>
                  </a:lnTo>
                  <a:lnTo>
                    <a:pt x="48" y="41"/>
                  </a:lnTo>
                  <a:lnTo>
                    <a:pt x="48" y="35"/>
                  </a:lnTo>
                  <a:lnTo>
                    <a:pt x="48" y="23"/>
                  </a:lnTo>
                  <a:lnTo>
                    <a:pt x="42" y="17"/>
                  </a:lnTo>
                  <a:lnTo>
                    <a:pt x="42" y="11"/>
                  </a:lnTo>
                  <a:lnTo>
                    <a:pt x="42" y="5"/>
                  </a:lnTo>
                  <a:lnTo>
                    <a:pt x="42" y="0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42" y="17"/>
                  </a:lnTo>
                  <a:lnTo>
                    <a:pt x="42" y="23"/>
                  </a:lnTo>
                  <a:lnTo>
                    <a:pt x="42" y="29"/>
                  </a:lnTo>
                  <a:lnTo>
                    <a:pt x="42" y="35"/>
                  </a:lnTo>
                  <a:lnTo>
                    <a:pt x="42" y="41"/>
                  </a:lnTo>
                  <a:lnTo>
                    <a:pt x="36" y="35"/>
                  </a:lnTo>
                  <a:lnTo>
                    <a:pt x="30" y="29"/>
                  </a:lnTo>
                  <a:lnTo>
                    <a:pt x="24" y="23"/>
                  </a:lnTo>
                  <a:lnTo>
                    <a:pt x="18" y="17"/>
                  </a:lnTo>
                  <a:lnTo>
                    <a:pt x="12" y="11"/>
                  </a:lnTo>
                  <a:lnTo>
                    <a:pt x="6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6" y="5"/>
                  </a:lnTo>
                  <a:lnTo>
                    <a:pt x="6" y="11"/>
                  </a:lnTo>
                  <a:lnTo>
                    <a:pt x="12" y="17"/>
                  </a:lnTo>
                  <a:lnTo>
                    <a:pt x="18" y="23"/>
                  </a:lnTo>
                  <a:lnTo>
                    <a:pt x="18" y="29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30" y="35"/>
                  </a:lnTo>
                  <a:lnTo>
                    <a:pt x="30" y="41"/>
                  </a:lnTo>
                  <a:lnTo>
                    <a:pt x="36" y="41"/>
                  </a:lnTo>
                  <a:lnTo>
                    <a:pt x="36" y="47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41"/>
                  </a:lnTo>
                  <a:lnTo>
                    <a:pt x="12" y="41"/>
                  </a:lnTo>
                  <a:lnTo>
                    <a:pt x="18" y="47"/>
                  </a:lnTo>
                  <a:lnTo>
                    <a:pt x="24" y="47"/>
                  </a:lnTo>
                  <a:lnTo>
                    <a:pt x="30" y="53"/>
                  </a:lnTo>
                  <a:lnTo>
                    <a:pt x="36" y="53"/>
                  </a:lnTo>
                  <a:lnTo>
                    <a:pt x="42" y="53"/>
                  </a:lnTo>
                  <a:lnTo>
                    <a:pt x="48" y="53"/>
                  </a:lnTo>
                  <a:lnTo>
                    <a:pt x="54" y="53"/>
                  </a:lnTo>
                  <a:lnTo>
                    <a:pt x="54" y="59"/>
                  </a:lnTo>
                  <a:lnTo>
                    <a:pt x="60" y="59"/>
                  </a:lnTo>
                  <a:lnTo>
                    <a:pt x="60" y="65"/>
                  </a:lnTo>
                  <a:lnTo>
                    <a:pt x="66" y="65"/>
                  </a:lnTo>
                  <a:lnTo>
                    <a:pt x="60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1"/>
                  </a:lnTo>
                  <a:lnTo>
                    <a:pt x="36" y="71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7"/>
                  </a:lnTo>
                  <a:lnTo>
                    <a:pt x="54" y="77"/>
                  </a:lnTo>
                  <a:lnTo>
                    <a:pt x="60" y="71"/>
                  </a:lnTo>
                  <a:lnTo>
                    <a:pt x="66" y="71"/>
                  </a:lnTo>
                  <a:lnTo>
                    <a:pt x="72" y="71"/>
                  </a:lnTo>
                  <a:lnTo>
                    <a:pt x="78" y="71"/>
                  </a:lnTo>
                  <a:lnTo>
                    <a:pt x="78" y="77"/>
                  </a:lnTo>
                  <a:lnTo>
                    <a:pt x="84" y="8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6" name="Freeform 460"/>
            <p:cNvSpPr>
              <a:spLocks/>
            </p:cNvSpPr>
            <p:nvPr/>
          </p:nvSpPr>
          <p:spPr bwMode="auto">
            <a:xfrm>
              <a:off x="5149" y="1553"/>
              <a:ext cx="54" cy="125"/>
            </a:xfrm>
            <a:custGeom>
              <a:avLst/>
              <a:gdLst>
                <a:gd name="T0" fmla="*/ 6 w 54"/>
                <a:gd name="T1" fmla="*/ 101 h 125"/>
                <a:gd name="T2" fmla="*/ 12 w 54"/>
                <a:gd name="T3" fmla="*/ 95 h 125"/>
                <a:gd name="T4" fmla="*/ 12 w 54"/>
                <a:gd name="T5" fmla="*/ 95 h 125"/>
                <a:gd name="T6" fmla="*/ 18 w 54"/>
                <a:gd name="T7" fmla="*/ 89 h 125"/>
                <a:gd name="T8" fmla="*/ 6 w 54"/>
                <a:gd name="T9" fmla="*/ 71 h 125"/>
                <a:gd name="T10" fmla="*/ 0 w 54"/>
                <a:gd name="T11" fmla="*/ 47 h 125"/>
                <a:gd name="T12" fmla="*/ 6 w 54"/>
                <a:gd name="T13" fmla="*/ 47 h 125"/>
                <a:gd name="T14" fmla="*/ 12 w 54"/>
                <a:gd name="T15" fmla="*/ 71 h 125"/>
                <a:gd name="T16" fmla="*/ 24 w 54"/>
                <a:gd name="T17" fmla="*/ 59 h 125"/>
                <a:gd name="T18" fmla="*/ 24 w 54"/>
                <a:gd name="T19" fmla="*/ 35 h 125"/>
                <a:gd name="T20" fmla="*/ 18 w 54"/>
                <a:gd name="T21" fmla="*/ 12 h 125"/>
                <a:gd name="T22" fmla="*/ 24 w 54"/>
                <a:gd name="T23" fmla="*/ 12 h 125"/>
                <a:gd name="T24" fmla="*/ 24 w 54"/>
                <a:gd name="T25" fmla="*/ 24 h 125"/>
                <a:gd name="T26" fmla="*/ 30 w 54"/>
                <a:gd name="T27" fmla="*/ 24 h 125"/>
                <a:gd name="T28" fmla="*/ 42 w 54"/>
                <a:gd name="T29" fmla="*/ 0 h 125"/>
                <a:gd name="T30" fmla="*/ 42 w 54"/>
                <a:gd name="T31" fmla="*/ 0 h 125"/>
                <a:gd name="T32" fmla="*/ 36 w 54"/>
                <a:gd name="T33" fmla="*/ 18 h 125"/>
                <a:gd name="T34" fmla="*/ 36 w 54"/>
                <a:gd name="T35" fmla="*/ 30 h 125"/>
                <a:gd name="T36" fmla="*/ 48 w 54"/>
                <a:gd name="T37" fmla="*/ 30 h 125"/>
                <a:gd name="T38" fmla="*/ 48 w 54"/>
                <a:gd name="T39" fmla="*/ 30 h 125"/>
                <a:gd name="T40" fmla="*/ 42 w 54"/>
                <a:gd name="T41" fmla="*/ 30 h 125"/>
                <a:gd name="T42" fmla="*/ 36 w 54"/>
                <a:gd name="T43" fmla="*/ 35 h 125"/>
                <a:gd name="T44" fmla="*/ 30 w 54"/>
                <a:gd name="T45" fmla="*/ 41 h 125"/>
                <a:gd name="T46" fmla="*/ 24 w 54"/>
                <a:gd name="T47" fmla="*/ 71 h 125"/>
                <a:gd name="T48" fmla="*/ 30 w 54"/>
                <a:gd name="T49" fmla="*/ 71 h 125"/>
                <a:gd name="T50" fmla="*/ 42 w 54"/>
                <a:gd name="T51" fmla="*/ 71 h 125"/>
                <a:gd name="T52" fmla="*/ 48 w 54"/>
                <a:gd name="T53" fmla="*/ 71 h 125"/>
                <a:gd name="T54" fmla="*/ 54 w 54"/>
                <a:gd name="T55" fmla="*/ 71 h 125"/>
                <a:gd name="T56" fmla="*/ 48 w 54"/>
                <a:gd name="T57" fmla="*/ 71 h 125"/>
                <a:gd name="T58" fmla="*/ 36 w 54"/>
                <a:gd name="T59" fmla="*/ 77 h 125"/>
                <a:gd name="T60" fmla="*/ 24 w 54"/>
                <a:gd name="T61" fmla="*/ 83 h 125"/>
                <a:gd name="T62" fmla="*/ 18 w 54"/>
                <a:gd name="T63" fmla="*/ 95 h 125"/>
                <a:gd name="T64" fmla="*/ 24 w 54"/>
                <a:gd name="T65" fmla="*/ 101 h 125"/>
                <a:gd name="T66" fmla="*/ 30 w 54"/>
                <a:gd name="T67" fmla="*/ 95 h 125"/>
                <a:gd name="T68" fmla="*/ 42 w 54"/>
                <a:gd name="T69" fmla="*/ 95 h 125"/>
                <a:gd name="T70" fmla="*/ 48 w 54"/>
                <a:gd name="T71" fmla="*/ 89 h 125"/>
                <a:gd name="T72" fmla="*/ 54 w 54"/>
                <a:gd name="T73" fmla="*/ 83 h 125"/>
                <a:gd name="T74" fmla="*/ 48 w 54"/>
                <a:gd name="T75" fmla="*/ 95 h 125"/>
                <a:gd name="T76" fmla="*/ 42 w 54"/>
                <a:gd name="T77" fmla="*/ 101 h 125"/>
                <a:gd name="T78" fmla="*/ 36 w 54"/>
                <a:gd name="T79" fmla="*/ 107 h 125"/>
                <a:gd name="T80" fmla="*/ 36 w 54"/>
                <a:gd name="T81" fmla="*/ 107 h 125"/>
                <a:gd name="T82" fmla="*/ 30 w 54"/>
                <a:gd name="T83" fmla="*/ 101 h 125"/>
                <a:gd name="T84" fmla="*/ 18 w 54"/>
                <a:gd name="T85" fmla="*/ 101 h 125"/>
                <a:gd name="T86" fmla="*/ 12 w 54"/>
                <a:gd name="T87" fmla="*/ 113 h 125"/>
                <a:gd name="T88" fmla="*/ 6 w 54"/>
                <a:gd name="T89" fmla="*/ 119 h 125"/>
                <a:gd name="T90" fmla="*/ 6 w 54"/>
                <a:gd name="T91" fmla="*/ 119 h 125"/>
                <a:gd name="T92" fmla="*/ 6 w 54"/>
                <a:gd name="T93" fmla="*/ 107 h 125"/>
                <a:gd name="T94" fmla="*/ 6 w 54"/>
                <a:gd name="T95" fmla="*/ 107 h 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125"/>
                <a:gd name="T146" fmla="*/ 54 w 54"/>
                <a:gd name="T147" fmla="*/ 125 h 1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125">
                  <a:moveTo>
                    <a:pt x="0" y="107"/>
                  </a:moveTo>
                  <a:lnTo>
                    <a:pt x="6" y="101"/>
                  </a:lnTo>
                  <a:lnTo>
                    <a:pt x="6" y="95"/>
                  </a:lnTo>
                  <a:lnTo>
                    <a:pt x="12" y="95"/>
                  </a:lnTo>
                  <a:lnTo>
                    <a:pt x="18" y="89"/>
                  </a:lnTo>
                  <a:lnTo>
                    <a:pt x="12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6" y="47"/>
                  </a:lnTo>
                  <a:lnTo>
                    <a:pt x="6" y="53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8" y="71"/>
                  </a:lnTo>
                  <a:lnTo>
                    <a:pt x="18" y="65"/>
                  </a:lnTo>
                  <a:lnTo>
                    <a:pt x="24" y="59"/>
                  </a:lnTo>
                  <a:lnTo>
                    <a:pt x="24" y="47"/>
                  </a:lnTo>
                  <a:lnTo>
                    <a:pt x="24" y="41"/>
                  </a:lnTo>
                  <a:lnTo>
                    <a:pt x="24" y="35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35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36" y="6"/>
                  </a:lnTo>
                  <a:lnTo>
                    <a:pt x="42" y="0"/>
                  </a:lnTo>
                  <a:lnTo>
                    <a:pt x="36" y="6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42" y="35"/>
                  </a:lnTo>
                  <a:lnTo>
                    <a:pt x="36" y="35"/>
                  </a:lnTo>
                  <a:lnTo>
                    <a:pt x="36" y="41"/>
                  </a:lnTo>
                  <a:lnTo>
                    <a:pt x="30" y="41"/>
                  </a:lnTo>
                  <a:lnTo>
                    <a:pt x="30" y="47"/>
                  </a:lnTo>
                  <a:lnTo>
                    <a:pt x="24" y="59"/>
                  </a:lnTo>
                  <a:lnTo>
                    <a:pt x="24" y="71"/>
                  </a:lnTo>
                  <a:lnTo>
                    <a:pt x="24" y="77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42" y="71"/>
                  </a:lnTo>
                  <a:lnTo>
                    <a:pt x="48" y="71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30" y="83"/>
                  </a:lnTo>
                  <a:lnTo>
                    <a:pt x="24" y="83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24" y="101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48" y="89"/>
                  </a:lnTo>
                  <a:lnTo>
                    <a:pt x="54" y="89"/>
                  </a:lnTo>
                  <a:lnTo>
                    <a:pt x="54" y="83"/>
                  </a:lnTo>
                  <a:lnTo>
                    <a:pt x="54" y="89"/>
                  </a:lnTo>
                  <a:lnTo>
                    <a:pt x="48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36" y="107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0" y="107"/>
                  </a:lnTo>
                  <a:lnTo>
                    <a:pt x="30" y="101"/>
                  </a:lnTo>
                  <a:lnTo>
                    <a:pt x="24" y="101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6" y="119"/>
                  </a:lnTo>
                  <a:lnTo>
                    <a:pt x="0" y="125"/>
                  </a:lnTo>
                  <a:lnTo>
                    <a:pt x="6" y="119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6" y="107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7" name="Freeform 461"/>
            <p:cNvSpPr>
              <a:spLocks/>
            </p:cNvSpPr>
            <p:nvPr/>
          </p:nvSpPr>
          <p:spPr bwMode="auto">
            <a:xfrm>
              <a:off x="5139" y="1616"/>
              <a:ext cx="12" cy="18"/>
            </a:xfrm>
            <a:custGeom>
              <a:avLst/>
              <a:gdLst>
                <a:gd name="T0" fmla="*/ 12 w 12"/>
                <a:gd name="T1" fmla="*/ 18 h 18"/>
                <a:gd name="T2" fmla="*/ 6 w 12"/>
                <a:gd name="T3" fmla="*/ 18 h 18"/>
                <a:gd name="T4" fmla="*/ 6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2 h 18"/>
                <a:gd name="T12" fmla="*/ 0 w 12"/>
                <a:gd name="T13" fmla="*/ 12 h 18"/>
                <a:gd name="T14" fmla="*/ 0 w 12"/>
                <a:gd name="T15" fmla="*/ 6 h 18"/>
                <a:gd name="T16" fmla="*/ 0 w 12"/>
                <a:gd name="T17" fmla="*/ 6 h 18"/>
                <a:gd name="T18" fmla="*/ 0 w 12"/>
                <a:gd name="T19" fmla="*/ 0 h 18"/>
                <a:gd name="T20" fmla="*/ 0 w 12"/>
                <a:gd name="T21" fmla="*/ 0 h 18"/>
                <a:gd name="T22" fmla="*/ 6 w 12"/>
                <a:gd name="T23" fmla="*/ 6 h 18"/>
                <a:gd name="T24" fmla="*/ 6 w 12"/>
                <a:gd name="T25" fmla="*/ 6 h 18"/>
                <a:gd name="T26" fmla="*/ 6 w 12"/>
                <a:gd name="T27" fmla="*/ 6 h 18"/>
                <a:gd name="T28" fmla="*/ 6 w 12"/>
                <a:gd name="T29" fmla="*/ 12 h 18"/>
                <a:gd name="T30" fmla="*/ 6 w 12"/>
                <a:gd name="T31" fmla="*/ 12 h 18"/>
                <a:gd name="T32" fmla="*/ 12 w 12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8"/>
                  </a:moveTo>
                  <a:lnTo>
                    <a:pt x="6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8" name="Freeform 462"/>
            <p:cNvSpPr>
              <a:spLocks/>
            </p:cNvSpPr>
            <p:nvPr/>
          </p:nvSpPr>
          <p:spPr bwMode="auto">
            <a:xfrm>
              <a:off x="5211" y="1617"/>
              <a:ext cx="173" cy="102"/>
            </a:xfrm>
            <a:custGeom>
              <a:avLst/>
              <a:gdLst>
                <a:gd name="T0" fmla="*/ 18 w 173"/>
                <a:gd name="T1" fmla="*/ 72 h 102"/>
                <a:gd name="T2" fmla="*/ 36 w 173"/>
                <a:gd name="T3" fmla="*/ 60 h 102"/>
                <a:gd name="T4" fmla="*/ 42 w 173"/>
                <a:gd name="T5" fmla="*/ 36 h 102"/>
                <a:gd name="T6" fmla="*/ 60 w 173"/>
                <a:gd name="T7" fmla="*/ 18 h 102"/>
                <a:gd name="T8" fmla="*/ 72 w 173"/>
                <a:gd name="T9" fmla="*/ 0 h 102"/>
                <a:gd name="T10" fmla="*/ 78 w 173"/>
                <a:gd name="T11" fmla="*/ 0 h 102"/>
                <a:gd name="T12" fmla="*/ 66 w 173"/>
                <a:gd name="T13" fmla="*/ 12 h 102"/>
                <a:gd name="T14" fmla="*/ 54 w 173"/>
                <a:gd name="T15" fmla="*/ 30 h 102"/>
                <a:gd name="T16" fmla="*/ 48 w 173"/>
                <a:gd name="T17" fmla="*/ 48 h 102"/>
                <a:gd name="T18" fmla="*/ 48 w 173"/>
                <a:gd name="T19" fmla="*/ 54 h 102"/>
                <a:gd name="T20" fmla="*/ 60 w 173"/>
                <a:gd name="T21" fmla="*/ 48 h 102"/>
                <a:gd name="T22" fmla="*/ 72 w 173"/>
                <a:gd name="T23" fmla="*/ 36 h 102"/>
                <a:gd name="T24" fmla="*/ 90 w 173"/>
                <a:gd name="T25" fmla="*/ 18 h 102"/>
                <a:gd name="T26" fmla="*/ 114 w 173"/>
                <a:gd name="T27" fmla="*/ 0 h 102"/>
                <a:gd name="T28" fmla="*/ 120 w 173"/>
                <a:gd name="T29" fmla="*/ 0 h 102"/>
                <a:gd name="T30" fmla="*/ 102 w 173"/>
                <a:gd name="T31" fmla="*/ 12 h 102"/>
                <a:gd name="T32" fmla="*/ 84 w 173"/>
                <a:gd name="T33" fmla="*/ 36 h 102"/>
                <a:gd name="T34" fmla="*/ 84 w 173"/>
                <a:gd name="T35" fmla="*/ 42 h 102"/>
                <a:gd name="T36" fmla="*/ 96 w 173"/>
                <a:gd name="T37" fmla="*/ 36 h 102"/>
                <a:gd name="T38" fmla="*/ 108 w 173"/>
                <a:gd name="T39" fmla="*/ 36 h 102"/>
                <a:gd name="T40" fmla="*/ 125 w 173"/>
                <a:gd name="T41" fmla="*/ 24 h 102"/>
                <a:gd name="T42" fmla="*/ 149 w 173"/>
                <a:gd name="T43" fmla="*/ 12 h 102"/>
                <a:gd name="T44" fmla="*/ 155 w 173"/>
                <a:gd name="T45" fmla="*/ 12 h 102"/>
                <a:gd name="T46" fmla="*/ 137 w 173"/>
                <a:gd name="T47" fmla="*/ 18 h 102"/>
                <a:gd name="T48" fmla="*/ 120 w 173"/>
                <a:gd name="T49" fmla="*/ 36 h 102"/>
                <a:gd name="T50" fmla="*/ 137 w 173"/>
                <a:gd name="T51" fmla="*/ 36 h 102"/>
                <a:gd name="T52" fmla="*/ 161 w 173"/>
                <a:gd name="T53" fmla="*/ 30 h 102"/>
                <a:gd name="T54" fmla="*/ 173 w 173"/>
                <a:gd name="T55" fmla="*/ 30 h 102"/>
                <a:gd name="T56" fmla="*/ 155 w 173"/>
                <a:gd name="T57" fmla="*/ 36 h 102"/>
                <a:gd name="T58" fmla="*/ 125 w 173"/>
                <a:gd name="T59" fmla="*/ 42 h 102"/>
                <a:gd name="T60" fmla="*/ 131 w 173"/>
                <a:gd name="T61" fmla="*/ 54 h 102"/>
                <a:gd name="T62" fmla="*/ 149 w 173"/>
                <a:gd name="T63" fmla="*/ 60 h 102"/>
                <a:gd name="T64" fmla="*/ 155 w 173"/>
                <a:gd name="T65" fmla="*/ 66 h 102"/>
                <a:gd name="T66" fmla="*/ 137 w 173"/>
                <a:gd name="T67" fmla="*/ 60 h 102"/>
                <a:gd name="T68" fmla="*/ 114 w 173"/>
                <a:gd name="T69" fmla="*/ 48 h 102"/>
                <a:gd name="T70" fmla="*/ 102 w 173"/>
                <a:gd name="T71" fmla="*/ 48 h 102"/>
                <a:gd name="T72" fmla="*/ 84 w 173"/>
                <a:gd name="T73" fmla="*/ 48 h 102"/>
                <a:gd name="T74" fmla="*/ 90 w 173"/>
                <a:gd name="T75" fmla="*/ 60 h 102"/>
                <a:gd name="T76" fmla="*/ 108 w 173"/>
                <a:gd name="T77" fmla="*/ 72 h 102"/>
                <a:gd name="T78" fmla="*/ 120 w 173"/>
                <a:gd name="T79" fmla="*/ 78 h 102"/>
                <a:gd name="T80" fmla="*/ 125 w 173"/>
                <a:gd name="T81" fmla="*/ 84 h 102"/>
                <a:gd name="T82" fmla="*/ 108 w 173"/>
                <a:gd name="T83" fmla="*/ 72 h 102"/>
                <a:gd name="T84" fmla="*/ 84 w 173"/>
                <a:gd name="T85" fmla="*/ 60 h 102"/>
                <a:gd name="T86" fmla="*/ 72 w 173"/>
                <a:gd name="T87" fmla="*/ 54 h 102"/>
                <a:gd name="T88" fmla="*/ 60 w 173"/>
                <a:gd name="T89" fmla="*/ 60 h 102"/>
                <a:gd name="T90" fmla="*/ 48 w 173"/>
                <a:gd name="T91" fmla="*/ 60 h 102"/>
                <a:gd name="T92" fmla="*/ 48 w 173"/>
                <a:gd name="T93" fmla="*/ 66 h 102"/>
                <a:gd name="T94" fmla="*/ 66 w 173"/>
                <a:gd name="T95" fmla="*/ 78 h 102"/>
                <a:gd name="T96" fmla="*/ 84 w 173"/>
                <a:gd name="T97" fmla="*/ 96 h 102"/>
                <a:gd name="T98" fmla="*/ 90 w 173"/>
                <a:gd name="T99" fmla="*/ 102 h 102"/>
                <a:gd name="T100" fmla="*/ 66 w 173"/>
                <a:gd name="T101" fmla="*/ 90 h 102"/>
                <a:gd name="T102" fmla="*/ 42 w 173"/>
                <a:gd name="T103" fmla="*/ 72 h 102"/>
                <a:gd name="T104" fmla="*/ 30 w 173"/>
                <a:gd name="T105" fmla="*/ 78 h 102"/>
                <a:gd name="T106" fmla="*/ 6 w 173"/>
                <a:gd name="T107" fmla="*/ 84 h 102"/>
                <a:gd name="T108" fmla="*/ 6 w 173"/>
                <a:gd name="T109" fmla="*/ 78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73"/>
                <a:gd name="T166" fmla="*/ 0 h 102"/>
                <a:gd name="T167" fmla="*/ 173 w 173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73" h="102">
                  <a:moveTo>
                    <a:pt x="6" y="78"/>
                  </a:moveTo>
                  <a:lnTo>
                    <a:pt x="12" y="78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42" y="48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36"/>
                  </a:lnTo>
                  <a:lnTo>
                    <a:pt x="78" y="30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14" y="6"/>
                  </a:lnTo>
                  <a:lnTo>
                    <a:pt x="108" y="6"/>
                  </a:lnTo>
                  <a:lnTo>
                    <a:pt x="102" y="12"/>
                  </a:lnTo>
                  <a:lnTo>
                    <a:pt x="96" y="18"/>
                  </a:lnTo>
                  <a:lnTo>
                    <a:pt x="90" y="24"/>
                  </a:lnTo>
                  <a:lnTo>
                    <a:pt x="84" y="30"/>
                  </a:lnTo>
                  <a:lnTo>
                    <a:pt x="84" y="36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90" y="42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25" y="24"/>
                  </a:lnTo>
                  <a:lnTo>
                    <a:pt x="131" y="18"/>
                  </a:lnTo>
                  <a:lnTo>
                    <a:pt x="137" y="18"/>
                  </a:lnTo>
                  <a:lnTo>
                    <a:pt x="143" y="12"/>
                  </a:lnTo>
                  <a:lnTo>
                    <a:pt x="149" y="12"/>
                  </a:lnTo>
                  <a:lnTo>
                    <a:pt x="155" y="12"/>
                  </a:lnTo>
                  <a:lnTo>
                    <a:pt x="149" y="12"/>
                  </a:lnTo>
                  <a:lnTo>
                    <a:pt x="149" y="18"/>
                  </a:lnTo>
                  <a:lnTo>
                    <a:pt x="143" y="18"/>
                  </a:lnTo>
                  <a:lnTo>
                    <a:pt x="137" y="18"/>
                  </a:lnTo>
                  <a:lnTo>
                    <a:pt x="131" y="24"/>
                  </a:lnTo>
                  <a:lnTo>
                    <a:pt x="125" y="30"/>
                  </a:lnTo>
                  <a:lnTo>
                    <a:pt x="120" y="36"/>
                  </a:lnTo>
                  <a:lnTo>
                    <a:pt x="125" y="36"/>
                  </a:lnTo>
                  <a:lnTo>
                    <a:pt x="131" y="36"/>
                  </a:lnTo>
                  <a:lnTo>
                    <a:pt x="137" y="36"/>
                  </a:lnTo>
                  <a:lnTo>
                    <a:pt x="143" y="36"/>
                  </a:lnTo>
                  <a:lnTo>
                    <a:pt x="149" y="30"/>
                  </a:lnTo>
                  <a:lnTo>
                    <a:pt x="155" y="30"/>
                  </a:lnTo>
                  <a:lnTo>
                    <a:pt x="161" y="30"/>
                  </a:lnTo>
                  <a:lnTo>
                    <a:pt x="167" y="30"/>
                  </a:lnTo>
                  <a:lnTo>
                    <a:pt x="173" y="24"/>
                  </a:lnTo>
                  <a:lnTo>
                    <a:pt x="173" y="30"/>
                  </a:lnTo>
                  <a:lnTo>
                    <a:pt x="167" y="30"/>
                  </a:lnTo>
                  <a:lnTo>
                    <a:pt x="161" y="36"/>
                  </a:lnTo>
                  <a:lnTo>
                    <a:pt x="155" y="36"/>
                  </a:lnTo>
                  <a:lnTo>
                    <a:pt x="149" y="36"/>
                  </a:lnTo>
                  <a:lnTo>
                    <a:pt x="143" y="42"/>
                  </a:lnTo>
                  <a:lnTo>
                    <a:pt x="137" y="42"/>
                  </a:lnTo>
                  <a:lnTo>
                    <a:pt x="125" y="42"/>
                  </a:lnTo>
                  <a:lnTo>
                    <a:pt x="120" y="42"/>
                  </a:lnTo>
                  <a:lnTo>
                    <a:pt x="125" y="48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3" y="60"/>
                  </a:lnTo>
                  <a:lnTo>
                    <a:pt x="149" y="60"/>
                  </a:lnTo>
                  <a:lnTo>
                    <a:pt x="155" y="60"/>
                  </a:lnTo>
                  <a:lnTo>
                    <a:pt x="155" y="66"/>
                  </a:lnTo>
                  <a:lnTo>
                    <a:pt x="149" y="66"/>
                  </a:lnTo>
                  <a:lnTo>
                    <a:pt x="143" y="66"/>
                  </a:lnTo>
                  <a:lnTo>
                    <a:pt x="137" y="60"/>
                  </a:lnTo>
                  <a:lnTo>
                    <a:pt x="131" y="60"/>
                  </a:lnTo>
                  <a:lnTo>
                    <a:pt x="125" y="54"/>
                  </a:lnTo>
                  <a:lnTo>
                    <a:pt x="120" y="54"/>
                  </a:lnTo>
                  <a:lnTo>
                    <a:pt x="114" y="48"/>
                  </a:lnTo>
                  <a:lnTo>
                    <a:pt x="108" y="48"/>
                  </a:lnTo>
                  <a:lnTo>
                    <a:pt x="102" y="48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102" y="66"/>
                  </a:lnTo>
                  <a:lnTo>
                    <a:pt x="108" y="72"/>
                  </a:lnTo>
                  <a:lnTo>
                    <a:pt x="114" y="72"/>
                  </a:lnTo>
                  <a:lnTo>
                    <a:pt x="120" y="78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0" y="84"/>
                  </a:lnTo>
                  <a:lnTo>
                    <a:pt x="120" y="78"/>
                  </a:lnTo>
                  <a:lnTo>
                    <a:pt x="114" y="78"/>
                  </a:lnTo>
                  <a:lnTo>
                    <a:pt x="108" y="72"/>
                  </a:lnTo>
                  <a:lnTo>
                    <a:pt x="96" y="72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2" y="54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0"/>
                  </a:lnTo>
                  <a:lnTo>
                    <a:pt x="48" y="66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84"/>
                  </a:lnTo>
                  <a:lnTo>
                    <a:pt x="78" y="90"/>
                  </a:lnTo>
                  <a:lnTo>
                    <a:pt x="84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84"/>
                  </a:lnTo>
                  <a:lnTo>
                    <a:pt x="54" y="78"/>
                  </a:lnTo>
                  <a:lnTo>
                    <a:pt x="48" y="78"/>
                  </a:lnTo>
                  <a:lnTo>
                    <a:pt x="42" y="72"/>
                  </a:lnTo>
                  <a:lnTo>
                    <a:pt x="36" y="72"/>
                  </a:lnTo>
                  <a:lnTo>
                    <a:pt x="30" y="78"/>
                  </a:lnTo>
                  <a:lnTo>
                    <a:pt x="24" y="78"/>
                  </a:lnTo>
                  <a:lnTo>
                    <a:pt x="18" y="78"/>
                  </a:lnTo>
                  <a:lnTo>
                    <a:pt x="12" y="84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9" name="Freeform 463"/>
            <p:cNvSpPr>
              <a:spLocks/>
            </p:cNvSpPr>
            <p:nvPr/>
          </p:nvSpPr>
          <p:spPr bwMode="auto">
            <a:xfrm>
              <a:off x="5181" y="1718"/>
              <a:ext cx="118" cy="102"/>
            </a:xfrm>
            <a:custGeom>
              <a:avLst/>
              <a:gdLst>
                <a:gd name="T0" fmla="*/ 6 w 120"/>
                <a:gd name="T1" fmla="*/ 6 h 102"/>
                <a:gd name="T2" fmla="*/ 12 w 120"/>
                <a:gd name="T3" fmla="*/ 12 h 102"/>
                <a:gd name="T4" fmla="*/ 24 w 120"/>
                <a:gd name="T5" fmla="*/ 12 h 102"/>
                <a:gd name="T6" fmla="*/ 31 w 120"/>
                <a:gd name="T7" fmla="*/ 6 h 102"/>
                <a:gd name="T8" fmla="*/ 61 w 120"/>
                <a:gd name="T9" fmla="*/ 6 h 102"/>
                <a:gd name="T10" fmla="*/ 73 w 120"/>
                <a:gd name="T11" fmla="*/ 12 h 102"/>
                <a:gd name="T12" fmla="*/ 61 w 120"/>
                <a:gd name="T13" fmla="*/ 12 h 102"/>
                <a:gd name="T14" fmla="*/ 49 w 120"/>
                <a:gd name="T15" fmla="*/ 12 h 102"/>
                <a:gd name="T16" fmla="*/ 30 w 120"/>
                <a:gd name="T17" fmla="*/ 12 h 102"/>
                <a:gd name="T18" fmla="*/ 30 w 120"/>
                <a:gd name="T19" fmla="*/ 18 h 102"/>
                <a:gd name="T20" fmla="*/ 31 w 120"/>
                <a:gd name="T21" fmla="*/ 24 h 102"/>
                <a:gd name="T22" fmla="*/ 37 w 120"/>
                <a:gd name="T23" fmla="*/ 24 h 102"/>
                <a:gd name="T24" fmla="*/ 55 w 120"/>
                <a:gd name="T25" fmla="*/ 24 h 102"/>
                <a:gd name="T26" fmla="*/ 79 w 120"/>
                <a:gd name="T27" fmla="*/ 30 h 102"/>
                <a:gd name="T28" fmla="*/ 88 w 120"/>
                <a:gd name="T29" fmla="*/ 36 h 102"/>
                <a:gd name="T30" fmla="*/ 88 w 120"/>
                <a:gd name="T31" fmla="*/ 42 h 102"/>
                <a:gd name="T32" fmla="*/ 82 w 120"/>
                <a:gd name="T33" fmla="*/ 36 h 102"/>
                <a:gd name="T34" fmla="*/ 67 w 120"/>
                <a:gd name="T35" fmla="*/ 30 h 102"/>
                <a:gd name="T36" fmla="*/ 49 w 120"/>
                <a:gd name="T37" fmla="*/ 36 h 102"/>
                <a:gd name="T38" fmla="*/ 61 w 120"/>
                <a:gd name="T39" fmla="*/ 42 h 102"/>
                <a:gd name="T40" fmla="*/ 73 w 120"/>
                <a:gd name="T41" fmla="*/ 48 h 102"/>
                <a:gd name="T42" fmla="*/ 88 w 120"/>
                <a:gd name="T43" fmla="*/ 54 h 102"/>
                <a:gd name="T44" fmla="*/ 98 w 120"/>
                <a:gd name="T45" fmla="*/ 66 h 102"/>
                <a:gd name="T46" fmla="*/ 88 w 120"/>
                <a:gd name="T47" fmla="*/ 60 h 102"/>
                <a:gd name="T48" fmla="*/ 82 w 120"/>
                <a:gd name="T49" fmla="*/ 54 h 102"/>
                <a:gd name="T50" fmla="*/ 79 w 120"/>
                <a:gd name="T51" fmla="*/ 60 h 102"/>
                <a:gd name="T52" fmla="*/ 88 w 120"/>
                <a:gd name="T53" fmla="*/ 72 h 102"/>
                <a:gd name="T54" fmla="*/ 92 w 120"/>
                <a:gd name="T55" fmla="*/ 84 h 102"/>
                <a:gd name="T56" fmla="*/ 98 w 120"/>
                <a:gd name="T57" fmla="*/ 96 h 102"/>
                <a:gd name="T58" fmla="*/ 98 w 120"/>
                <a:gd name="T59" fmla="*/ 96 h 102"/>
                <a:gd name="T60" fmla="*/ 85 w 120"/>
                <a:gd name="T61" fmla="*/ 78 h 102"/>
                <a:gd name="T62" fmla="*/ 73 w 120"/>
                <a:gd name="T63" fmla="*/ 60 h 102"/>
                <a:gd name="T64" fmla="*/ 67 w 120"/>
                <a:gd name="T65" fmla="*/ 54 h 102"/>
                <a:gd name="T66" fmla="*/ 67 w 120"/>
                <a:gd name="T67" fmla="*/ 66 h 102"/>
                <a:gd name="T68" fmla="*/ 79 w 120"/>
                <a:gd name="T69" fmla="*/ 90 h 102"/>
                <a:gd name="T70" fmla="*/ 73 w 120"/>
                <a:gd name="T71" fmla="*/ 90 h 102"/>
                <a:gd name="T72" fmla="*/ 67 w 120"/>
                <a:gd name="T73" fmla="*/ 72 h 102"/>
                <a:gd name="T74" fmla="*/ 55 w 120"/>
                <a:gd name="T75" fmla="*/ 48 h 102"/>
                <a:gd name="T76" fmla="*/ 49 w 120"/>
                <a:gd name="T77" fmla="*/ 42 h 102"/>
                <a:gd name="T78" fmla="*/ 43 w 120"/>
                <a:gd name="T79" fmla="*/ 36 h 102"/>
                <a:gd name="T80" fmla="*/ 37 w 120"/>
                <a:gd name="T81" fmla="*/ 36 h 102"/>
                <a:gd name="T82" fmla="*/ 37 w 120"/>
                <a:gd name="T83" fmla="*/ 48 h 102"/>
                <a:gd name="T84" fmla="*/ 49 w 120"/>
                <a:gd name="T85" fmla="*/ 78 h 102"/>
                <a:gd name="T86" fmla="*/ 49 w 120"/>
                <a:gd name="T87" fmla="*/ 84 h 102"/>
                <a:gd name="T88" fmla="*/ 43 w 120"/>
                <a:gd name="T89" fmla="*/ 72 h 102"/>
                <a:gd name="T90" fmla="*/ 31 w 120"/>
                <a:gd name="T91" fmla="*/ 54 h 102"/>
                <a:gd name="T92" fmla="*/ 31 w 120"/>
                <a:gd name="T93" fmla="*/ 30 h 102"/>
                <a:gd name="T94" fmla="*/ 30 w 120"/>
                <a:gd name="T95" fmla="*/ 24 h 102"/>
                <a:gd name="T96" fmla="*/ 24 w 120"/>
                <a:gd name="T97" fmla="*/ 24 h 102"/>
                <a:gd name="T98" fmla="*/ 24 w 120"/>
                <a:gd name="T99" fmla="*/ 24 h 102"/>
                <a:gd name="T100" fmla="*/ 24 w 120"/>
                <a:gd name="T101" fmla="*/ 48 h 102"/>
                <a:gd name="T102" fmla="*/ 30 w 120"/>
                <a:gd name="T103" fmla="*/ 66 h 102"/>
                <a:gd name="T104" fmla="*/ 30 w 120"/>
                <a:gd name="T105" fmla="*/ 72 h 102"/>
                <a:gd name="T106" fmla="*/ 24 w 120"/>
                <a:gd name="T107" fmla="*/ 54 h 102"/>
                <a:gd name="T108" fmla="*/ 18 w 120"/>
                <a:gd name="T109" fmla="*/ 18 h 102"/>
                <a:gd name="T110" fmla="*/ 6 w 120"/>
                <a:gd name="T111" fmla="*/ 12 h 102"/>
                <a:gd name="T112" fmla="*/ 0 w 120"/>
                <a:gd name="T113" fmla="*/ 6 h 102"/>
                <a:gd name="T114" fmla="*/ 0 w 120"/>
                <a:gd name="T115" fmla="*/ 0 h 102"/>
                <a:gd name="T116" fmla="*/ 0 w 120"/>
                <a:gd name="T117" fmla="*/ 0 h 10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"/>
                <a:gd name="T178" fmla="*/ 0 h 102"/>
                <a:gd name="T179" fmla="*/ 120 w 120"/>
                <a:gd name="T180" fmla="*/ 102 h 10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" h="102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60" y="6"/>
                  </a:lnTo>
                  <a:lnTo>
                    <a:pt x="72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84" y="30"/>
                  </a:lnTo>
                  <a:lnTo>
                    <a:pt x="90" y="30"/>
                  </a:lnTo>
                  <a:lnTo>
                    <a:pt x="102" y="30"/>
                  </a:lnTo>
                  <a:lnTo>
                    <a:pt x="108" y="36"/>
                  </a:lnTo>
                  <a:lnTo>
                    <a:pt x="114" y="42"/>
                  </a:lnTo>
                  <a:lnTo>
                    <a:pt x="108" y="42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6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66" y="30"/>
                  </a:lnTo>
                  <a:lnTo>
                    <a:pt x="60" y="36"/>
                  </a:lnTo>
                  <a:lnTo>
                    <a:pt x="66" y="36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48"/>
                  </a:lnTo>
                  <a:lnTo>
                    <a:pt x="102" y="48"/>
                  </a:lnTo>
                  <a:lnTo>
                    <a:pt x="108" y="54"/>
                  </a:lnTo>
                  <a:lnTo>
                    <a:pt x="114" y="54"/>
                  </a:lnTo>
                  <a:lnTo>
                    <a:pt x="120" y="60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60"/>
                  </a:lnTo>
                  <a:lnTo>
                    <a:pt x="102" y="54"/>
                  </a:lnTo>
                  <a:lnTo>
                    <a:pt x="96" y="54"/>
                  </a:lnTo>
                  <a:lnTo>
                    <a:pt x="90" y="54"/>
                  </a:lnTo>
                  <a:lnTo>
                    <a:pt x="84" y="54"/>
                  </a:lnTo>
                  <a:lnTo>
                    <a:pt x="90" y="60"/>
                  </a:lnTo>
                  <a:lnTo>
                    <a:pt x="96" y="66"/>
                  </a:lnTo>
                  <a:lnTo>
                    <a:pt x="102" y="72"/>
                  </a:lnTo>
                  <a:lnTo>
                    <a:pt x="108" y="72"/>
                  </a:lnTo>
                  <a:lnTo>
                    <a:pt x="108" y="78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20" y="90"/>
                  </a:lnTo>
                  <a:lnTo>
                    <a:pt x="120" y="96"/>
                  </a:lnTo>
                  <a:lnTo>
                    <a:pt x="120" y="102"/>
                  </a:lnTo>
                  <a:lnTo>
                    <a:pt x="120" y="96"/>
                  </a:lnTo>
                  <a:lnTo>
                    <a:pt x="114" y="90"/>
                  </a:lnTo>
                  <a:lnTo>
                    <a:pt x="108" y="84"/>
                  </a:lnTo>
                  <a:lnTo>
                    <a:pt x="102" y="78"/>
                  </a:lnTo>
                  <a:lnTo>
                    <a:pt x="96" y="66"/>
                  </a:lnTo>
                  <a:lnTo>
                    <a:pt x="90" y="60"/>
                  </a:lnTo>
                  <a:lnTo>
                    <a:pt x="84" y="60"/>
                  </a:lnTo>
                  <a:lnTo>
                    <a:pt x="78" y="54"/>
                  </a:lnTo>
                  <a:lnTo>
                    <a:pt x="78" y="60"/>
                  </a:lnTo>
                  <a:lnTo>
                    <a:pt x="78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84" y="90"/>
                  </a:lnTo>
                  <a:lnTo>
                    <a:pt x="78" y="84"/>
                  </a:lnTo>
                  <a:lnTo>
                    <a:pt x="78" y="72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48" y="54"/>
                  </a:lnTo>
                  <a:lnTo>
                    <a:pt x="54" y="66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30" y="60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24" y="54"/>
                  </a:lnTo>
                  <a:lnTo>
                    <a:pt x="18" y="42"/>
                  </a:lnTo>
                  <a:lnTo>
                    <a:pt x="18" y="30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0" name="Freeform 464"/>
            <p:cNvSpPr>
              <a:spLocks/>
            </p:cNvSpPr>
            <p:nvPr/>
          </p:nvSpPr>
          <p:spPr bwMode="auto">
            <a:xfrm>
              <a:off x="5115" y="1731"/>
              <a:ext cx="85" cy="138"/>
            </a:xfrm>
            <a:custGeom>
              <a:avLst/>
              <a:gdLst>
                <a:gd name="T0" fmla="*/ 46 w 83"/>
                <a:gd name="T1" fmla="*/ 0 h 138"/>
                <a:gd name="T2" fmla="*/ 52 w 83"/>
                <a:gd name="T3" fmla="*/ 18 h 138"/>
                <a:gd name="T4" fmla="*/ 52 w 83"/>
                <a:gd name="T5" fmla="*/ 24 h 138"/>
                <a:gd name="T6" fmla="*/ 58 w 83"/>
                <a:gd name="T7" fmla="*/ 30 h 138"/>
                <a:gd name="T8" fmla="*/ 65 w 83"/>
                <a:gd name="T9" fmla="*/ 36 h 138"/>
                <a:gd name="T10" fmla="*/ 87 w 83"/>
                <a:gd name="T11" fmla="*/ 42 h 138"/>
                <a:gd name="T12" fmla="*/ 99 w 83"/>
                <a:gd name="T13" fmla="*/ 60 h 138"/>
                <a:gd name="T14" fmla="*/ 105 w 83"/>
                <a:gd name="T15" fmla="*/ 78 h 138"/>
                <a:gd name="T16" fmla="*/ 105 w 83"/>
                <a:gd name="T17" fmla="*/ 84 h 138"/>
                <a:gd name="T18" fmla="*/ 105 w 83"/>
                <a:gd name="T19" fmla="*/ 84 h 138"/>
                <a:gd name="T20" fmla="*/ 99 w 83"/>
                <a:gd name="T21" fmla="*/ 72 h 138"/>
                <a:gd name="T22" fmla="*/ 93 w 83"/>
                <a:gd name="T23" fmla="*/ 66 h 138"/>
                <a:gd name="T24" fmla="*/ 87 w 83"/>
                <a:gd name="T25" fmla="*/ 54 h 138"/>
                <a:gd name="T26" fmla="*/ 77 w 83"/>
                <a:gd name="T27" fmla="*/ 42 h 138"/>
                <a:gd name="T28" fmla="*/ 65 w 83"/>
                <a:gd name="T29" fmla="*/ 36 h 138"/>
                <a:gd name="T30" fmla="*/ 58 w 83"/>
                <a:gd name="T31" fmla="*/ 36 h 138"/>
                <a:gd name="T32" fmla="*/ 52 w 83"/>
                <a:gd name="T33" fmla="*/ 42 h 138"/>
                <a:gd name="T34" fmla="*/ 58 w 83"/>
                <a:gd name="T35" fmla="*/ 54 h 138"/>
                <a:gd name="T36" fmla="*/ 58 w 83"/>
                <a:gd name="T37" fmla="*/ 66 h 138"/>
                <a:gd name="T38" fmla="*/ 77 w 83"/>
                <a:gd name="T39" fmla="*/ 72 h 138"/>
                <a:gd name="T40" fmla="*/ 93 w 83"/>
                <a:gd name="T41" fmla="*/ 90 h 138"/>
                <a:gd name="T42" fmla="*/ 99 w 83"/>
                <a:gd name="T43" fmla="*/ 102 h 138"/>
                <a:gd name="T44" fmla="*/ 99 w 83"/>
                <a:gd name="T45" fmla="*/ 114 h 138"/>
                <a:gd name="T46" fmla="*/ 99 w 83"/>
                <a:gd name="T47" fmla="*/ 108 h 138"/>
                <a:gd name="T48" fmla="*/ 93 w 83"/>
                <a:gd name="T49" fmla="*/ 96 h 138"/>
                <a:gd name="T50" fmla="*/ 87 w 83"/>
                <a:gd name="T51" fmla="*/ 84 h 138"/>
                <a:gd name="T52" fmla="*/ 65 w 83"/>
                <a:gd name="T53" fmla="*/ 78 h 138"/>
                <a:gd name="T54" fmla="*/ 58 w 83"/>
                <a:gd name="T55" fmla="*/ 72 h 138"/>
                <a:gd name="T56" fmla="*/ 65 w 83"/>
                <a:gd name="T57" fmla="*/ 84 h 138"/>
                <a:gd name="T58" fmla="*/ 65 w 83"/>
                <a:gd name="T59" fmla="*/ 120 h 138"/>
                <a:gd name="T60" fmla="*/ 65 w 83"/>
                <a:gd name="T61" fmla="*/ 138 h 138"/>
                <a:gd name="T62" fmla="*/ 65 w 83"/>
                <a:gd name="T63" fmla="*/ 138 h 138"/>
                <a:gd name="T64" fmla="*/ 65 w 83"/>
                <a:gd name="T65" fmla="*/ 126 h 138"/>
                <a:gd name="T66" fmla="*/ 52 w 83"/>
                <a:gd name="T67" fmla="*/ 90 h 138"/>
                <a:gd name="T68" fmla="*/ 46 w 83"/>
                <a:gd name="T69" fmla="*/ 84 h 138"/>
                <a:gd name="T70" fmla="*/ 40 w 83"/>
                <a:gd name="T71" fmla="*/ 90 h 138"/>
                <a:gd name="T72" fmla="*/ 34 w 83"/>
                <a:gd name="T73" fmla="*/ 96 h 138"/>
                <a:gd name="T74" fmla="*/ 17 w 83"/>
                <a:gd name="T75" fmla="*/ 108 h 138"/>
                <a:gd name="T76" fmla="*/ 17 w 83"/>
                <a:gd name="T77" fmla="*/ 114 h 138"/>
                <a:gd name="T78" fmla="*/ 17 w 83"/>
                <a:gd name="T79" fmla="*/ 114 h 138"/>
                <a:gd name="T80" fmla="*/ 17 w 83"/>
                <a:gd name="T81" fmla="*/ 102 h 138"/>
                <a:gd name="T82" fmla="*/ 34 w 83"/>
                <a:gd name="T83" fmla="*/ 90 h 138"/>
                <a:gd name="T84" fmla="*/ 40 w 83"/>
                <a:gd name="T85" fmla="*/ 78 h 138"/>
                <a:gd name="T86" fmla="*/ 46 w 83"/>
                <a:gd name="T87" fmla="*/ 72 h 138"/>
                <a:gd name="T88" fmla="*/ 46 w 83"/>
                <a:gd name="T89" fmla="*/ 60 h 138"/>
                <a:gd name="T90" fmla="*/ 46 w 83"/>
                <a:gd name="T91" fmla="*/ 42 h 138"/>
                <a:gd name="T92" fmla="*/ 46 w 83"/>
                <a:gd name="T93" fmla="*/ 36 h 138"/>
                <a:gd name="T94" fmla="*/ 34 w 83"/>
                <a:gd name="T95" fmla="*/ 48 h 138"/>
                <a:gd name="T96" fmla="*/ 11 w 83"/>
                <a:gd name="T97" fmla="*/ 60 h 138"/>
                <a:gd name="T98" fmla="*/ 6 w 83"/>
                <a:gd name="T99" fmla="*/ 72 h 138"/>
                <a:gd name="T100" fmla="*/ 0 w 83"/>
                <a:gd name="T101" fmla="*/ 84 h 138"/>
                <a:gd name="T102" fmla="*/ 0 w 83"/>
                <a:gd name="T103" fmla="*/ 78 h 138"/>
                <a:gd name="T104" fmla="*/ 0 w 83"/>
                <a:gd name="T105" fmla="*/ 72 h 138"/>
                <a:gd name="T106" fmla="*/ 11 w 83"/>
                <a:gd name="T107" fmla="*/ 60 h 138"/>
                <a:gd name="T108" fmla="*/ 17 w 83"/>
                <a:gd name="T109" fmla="*/ 42 h 138"/>
                <a:gd name="T110" fmla="*/ 40 w 83"/>
                <a:gd name="T111" fmla="*/ 30 h 138"/>
                <a:gd name="T112" fmla="*/ 46 w 83"/>
                <a:gd name="T113" fmla="*/ 24 h 138"/>
                <a:gd name="T114" fmla="*/ 46 w 83"/>
                <a:gd name="T115" fmla="*/ 12 h 138"/>
                <a:gd name="T116" fmla="*/ 46 w 83"/>
                <a:gd name="T117" fmla="*/ 6 h 138"/>
                <a:gd name="T118" fmla="*/ 46 w 83"/>
                <a:gd name="T119" fmla="*/ 0 h 1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"/>
                <a:gd name="T181" fmla="*/ 0 h 138"/>
                <a:gd name="T182" fmla="*/ 83 w 83"/>
                <a:gd name="T183" fmla="*/ 138 h 1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" h="138">
                  <a:moveTo>
                    <a:pt x="35" y="0"/>
                  </a:moveTo>
                  <a:lnTo>
                    <a:pt x="35" y="0"/>
                  </a:lnTo>
                  <a:lnTo>
                    <a:pt x="35" y="6"/>
                  </a:lnTo>
                  <a:lnTo>
                    <a:pt x="41" y="18"/>
                  </a:lnTo>
                  <a:lnTo>
                    <a:pt x="41" y="24"/>
                  </a:lnTo>
                  <a:lnTo>
                    <a:pt x="47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42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77" y="72"/>
                  </a:lnTo>
                  <a:lnTo>
                    <a:pt x="83" y="78"/>
                  </a:lnTo>
                  <a:lnTo>
                    <a:pt x="83" y="84"/>
                  </a:lnTo>
                  <a:lnTo>
                    <a:pt x="77" y="78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65" y="54"/>
                  </a:lnTo>
                  <a:lnTo>
                    <a:pt x="59" y="48"/>
                  </a:lnTo>
                  <a:lnTo>
                    <a:pt x="59" y="42"/>
                  </a:lnTo>
                  <a:lnTo>
                    <a:pt x="53" y="36"/>
                  </a:lnTo>
                  <a:lnTo>
                    <a:pt x="47" y="36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72"/>
                  </a:lnTo>
                  <a:lnTo>
                    <a:pt x="59" y="72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96"/>
                  </a:lnTo>
                  <a:lnTo>
                    <a:pt x="77" y="102"/>
                  </a:lnTo>
                  <a:lnTo>
                    <a:pt x="77" y="114"/>
                  </a:lnTo>
                  <a:lnTo>
                    <a:pt x="77" y="108"/>
                  </a:lnTo>
                  <a:lnTo>
                    <a:pt x="71" y="102"/>
                  </a:lnTo>
                  <a:lnTo>
                    <a:pt x="71" y="96"/>
                  </a:lnTo>
                  <a:lnTo>
                    <a:pt x="65" y="90"/>
                  </a:lnTo>
                  <a:lnTo>
                    <a:pt x="65" y="84"/>
                  </a:lnTo>
                  <a:lnTo>
                    <a:pt x="59" y="84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53" y="84"/>
                  </a:lnTo>
                  <a:lnTo>
                    <a:pt x="53" y="102"/>
                  </a:lnTo>
                  <a:lnTo>
                    <a:pt x="53" y="120"/>
                  </a:lnTo>
                  <a:lnTo>
                    <a:pt x="53" y="138"/>
                  </a:lnTo>
                  <a:lnTo>
                    <a:pt x="53" y="132"/>
                  </a:lnTo>
                  <a:lnTo>
                    <a:pt x="53" y="126"/>
                  </a:lnTo>
                  <a:lnTo>
                    <a:pt x="47" y="108"/>
                  </a:lnTo>
                  <a:lnTo>
                    <a:pt x="41" y="90"/>
                  </a:lnTo>
                  <a:lnTo>
                    <a:pt x="41" y="78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6"/>
                  </a:lnTo>
                  <a:lnTo>
                    <a:pt x="23" y="102"/>
                  </a:lnTo>
                  <a:lnTo>
                    <a:pt x="17" y="108"/>
                  </a:lnTo>
                  <a:lnTo>
                    <a:pt x="17" y="114"/>
                  </a:lnTo>
                  <a:lnTo>
                    <a:pt x="17" y="108"/>
                  </a:lnTo>
                  <a:lnTo>
                    <a:pt x="17" y="102"/>
                  </a:lnTo>
                  <a:lnTo>
                    <a:pt x="17" y="96"/>
                  </a:lnTo>
                  <a:lnTo>
                    <a:pt x="23" y="90"/>
                  </a:lnTo>
                  <a:lnTo>
                    <a:pt x="29" y="84"/>
                  </a:lnTo>
                  <a:lnTo>
                    <a:pt x="29" y="78"/>
                  </a:lnTo>
                  <a:lnTo>
                    <a:pt x="35" y="72"/>
                  </a:lnTo>
                  <a:lnTo>
                    <a:pt x="35" y="60"/>
                  </a:lnTo>
                  <a:lnTo>
                    <a:pt x="35" y="48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29" y="42"/>
                  </a:lnTo>
                  <a:lnTo>
                    <a:pt x="23" y="48"/>
                  </a:lnTo>
                  <a:lnTo>
                    <a:pt x="17" y="54"/>
                  </a:lnTo>
                  <a:lnTo>
                    <a:pt x="11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6" y="66"/>
                  </a:lnTo>
                  <a:lnTo>
                    <a:pt x="11" y="60"/>
                  </a:lnTo>
                  <a:lnTo>
                    <a:pt x="11" y="54"/>
                  </a:lnTo>
                  <a:lnTo>
                    <a:pt x="17" y="42"/>
                  </a:lnTo>
                  <a:lnTo>
                    <a:pt x="23" y="36"/>
                  </a:lnTo>
                  <a:lnTo>
                    <a:pt x="29" y="30"/>
                  </a:lnTo>
                  <a:lnTo>
                    <a:pt x="35" y="24"/>
                  </a:lnTo>
                  <a:lnTo>
                    <a:pt x="35" y="18"/>
                  </a:lnTo>
                  <a:lnTo>
                    <a:pt x="35" y="12"/>
                  </a:lnTo>
                  <a:lnTo>
                    <a:pt x="35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1" name="Freeform 465"/>
            <p:cNvSpPr>
              <a:spLocks/>
            </p:cNvSpPr>
            <p:nvPr/>
          </p:nvSpPr>
          <p:spPr bwMode="auto">
            <a:xfrm>
              <a:off x="5198" y="1551"/>
              <a:ext cx="102" cy="143"/>
            </a:xfrm>
            <a:custGeom>
              <a:avLst/>
              <a:gdLst>
                <a:gd name="T0" fmla="*/ 6 w 102"/>
                <a:gd name="T1" fmla="*/ 137 h 143"/>
                <a:gd name="T2" fmla="*/ 12 w 102"/>
                <a:gd name="T3" fmla="*/ 119 h 143"/>
                <a:gd name="T4" fmla="*/ 18 w 102"/>
                <a:gd name="T5" fmla="*/ 101 h 143"/>
                <a:gd name="T6" fmla="*/ 30 w 102"/>
                <a:gd name="T7" fmla="*/ 83 h 143"/>
                <a:gd name="T8" fmla="*/ 24 w 102"/>
                <a:gd name="T9" fmla="*/ 77 h 143"/>
                <a:gd name="T10" fmla="*/ 18 w 102"/>
                <a:gd name="T11" fmla="*/ 65 h 143"/>
                <a:gd name="T12" fmla="*/ 18 w 102"/>
                <a:gd name="T13" fmla="*/ 59 h 143"/>
                <a:gd name="T14" fmla="*/ 24 w 102"/>
                <a:gd name="T15" fmla="*/ 59 h 143"/>
                <a:gd name="T16" fmla="*/ 24 w 102"/>
                <a:gd name="T17" fmla="*/ 65 h 143"/>
                <a:gd name="T18" fmla="*/ 30 w 102"/>
                <a:gd name="T19" fmla="*/ 71 h 143"/>
                <a:gd name="T20" fmla="*/ 36 w 102"/>
                <a:gd name="T21" fmla="*/ 65 h 143"/>
                <a:gd name="T22" fmla="*/ 48 w 102"/>
                <a:gd name="T23" fmla="*/ 59 h 143"/>
                <a:gd name="T24" fmla="*/ 54 w 102"/>
                <a:gd name="T25" fmla="*/ 47 h 143"/>
                <a:gd name="T26" fmla="*/ 60 w 102"/>
                <a:gd name="T27" fmla="*/ 41 h 143"/>
                <a:gd name="T28" fmla="*/ 60 w 102"/>
                <a:gd name="T29" fmla="*/ 35 h 143"/>
                <a:gd name="T30" fmla="*/ 54 w 102"/>
                <a:gd name="T31" fmla="*/ 18 h 143"/>
                <a:gd name="T32" fmla="*/ 48 w 102"/>
                <a:gd name="T33" fmla="*/ 6 h 143"/>
                <a:gd name="T34" fmla="*/ 48 w 102"/>
                <a:gd name="T35" fmla="*/ 6 h 143"/>
                <a:gd name="T36" fmla="*/ 54 w 102"/>
                <a:gd name="T37" fmla="*/ 12 h 143"/>
                <a:gd name="T38" fmla="*/ 60 w 102"/>
                <a:gd name="T39" fmla="*/ 30 h 143"/>
                <a:gd name="T40" fmla="*/ 66 w 102"/>
                <a:gd name="T41" fmla="*/ 30 h 143"/>
                <a:gd name="T42" fmla="*/ 72 w 102"/>
                <a:gd name="T43" fmla="*/ 18 h 143"/>
                <a:gd name="T44" fmla="*/ 78 w 102"/>
                <a:gd name="T45" fmla="*/ 6 h 143"/>
                <a:gd name="T46" fmla="*/ 84 w 102"/>
                <a:gd name="T47" fmla="*/ 0 h 143"/>
                <a:gd name="T48" fmla="*/ 90 w 102"/>
                <a:gd name="T49" fmla="*/ 0 h 143"/>
                <a:gd name="T50" fmla="*/ 90 w 102"/>
                <a:gd name="T51" fmla="*/ 0 h 143"/>
                <a:gd name="T52" fmla="*/ 84 w 102"/>
                <a:gd name="T53" fmla="*/ 6 h 143"/>
                <a:gd name="T54" fmla="*/ 78 w 102"/>
                <a:gd name="T55" fmla="*/ 12 h 143"/>
                <a:gd name="T56" fmla="*/ 72 w 102"/>
                <a:gd name="T57" fmla="*/ 30 h 143"/>
                <a:gd name="T58" fmla="*/ 66 w 102"/>
                <a:gd name="T59" fmla="*/ 35 h 143"/>
                <a:gd name="T60" fmla="*/ 72 w 102"/>
                <a:gd name="T61" fmla="*/ 35 h 143"/>
                <a:gd name="T62" fmla="*/ 78 w 102"/>
                <a:gd name="T63" fmla="*/ 35 h 143"/>
                <a:gd name="T64" fmla="*/ 90 w 102"/>
                <a:gd name="T65" fmla="*/ 30 h 143"/>
                <a:gd name="T66" fmla="*/ 96 w 102"/>
                <a:gd name="T67" fmla="*/ 30 h 143"/>
                <a:gd name="T68" fmla="*/ 102 w 102"/>
                <a:gd name="T69" fmla="*/ 24 h 143"/>
                <a:gd name="T70" fmla="*/ 102 w 102"/>
                <a:gd name="T71" fmla="*/ 24 h 143"/>
                <a:gd name="T72" fmla="*/ 102 w 102"/>
                <a:gd name="T73" fmla="*/ 30 h 143"/>
                <a:gd name="T74" fmla="*/ 90 w 102"/>
                <a:gd name="T75" fmla="*/ 35 h 143"/>
                <a:gd name="T76" fmla="*/ 78 w 102"/>
                <a:gd name="T77" fmla="*/ 41 h 143"/>
                <a:gd name="T78" fmla="*/ 66 w 102"/>
                <a:gd name="T79" fmla="*/ 47 h 143"/>
                <a:gd name="T80" fmla="*/ 60 w 102"/>
                <a:gd name="T81" fmla="*/ 47 h 143"/>
                <a:gd name="T82" fmla="*/ 48 w 102"/>
                <a:gd name="T83" fmla="*/ 59 h 143"/>
                <a:gd name="T84" fmla="*/ 48 w 102"/>
                <a:gd name="T85" fmla="*/ 65 h 143"/>
                <a:gd name="T86" fmla="*/ 54 w 102"/>
                <a:gd name="T87" fmla="*/ 65 h 143"/>
                <a:gd name="T88" fmla="*/ 54 w 102"/>
                <a:gd name="T89" fmla="*/ 71 h 143"/>
                <a:gd name="T90" fmla="*/ 48 w 102"/>
                <a:gd name="T91" fmla="*/ 71 h 143"/>
                <a:gd name="T92" fmla="*/ 42 w 102"/>
                <a:gd name="T93" fmla="*/ 77 h 143"/>
                <a:gd name="T94" fmla="*/ 42 w 102"/>
                <a:gd name="T95" fmla="*/ 77 h 143"/>
                <a:gd name="T96" fmla="*/ 42 w 102"/>
                <a:gd name="T97" fmla="*/ 77 h 143"/>
                <a:gd name="T98" fmla="*/ 36 w 102"/>
                <a:gd name="T99" fmla="*/ 89 h 143"/>
                <a:gd name="T100" fmla="*/ 24 w 102"/>
                <a:gd name="T101" fmla="*/ 107 h 143"/>
                <a:gd name="T102" fmla="*/ 18 w 102"/>
                <a:gd name="T103" fmla="*/ 125 h 143"/>
                <a:gd name="T104" fmla="*/ 18 w 102"/>
                <a:gd name="T105" fmla="*/ 131 h 143"/>
                <a:gd name="T106" fmla="*/ 18 w 102"/>
                <a:gd name="T107" fmla="*/ 137 h 143"/>
                <a:gd name="T108" fmla="*/ 12 w 102"/>
                <a:gd name="T109" fmla="*/ 137 h 143"/>
                <a:gd name="T110" fmla="*/ 6 w 102"/>
                <a:gd name="T111" fmla="*/ 143 h 14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"/>
                <a:gd name="T169" fmla="*/ 0 h 143"/>
                <a:gd name="T170" fmla="*/ 102 w 102"/>
                <a:gd name="T171" fmla="*/ 143 h 14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" h="143">
                  <a:moveTo>
                    <a:pt x="0" y="143"/>
                  </a:moveTo>
                  <a:lnTo>
                    <a:pt x="6" y="137"/>
                  </a:lnTo>
                  <a:lnTo>
                    <a:pt x="12" y="125"/>
                  </a:lnTo>
                  <a:lnTo>
                    <a:pt x="12" y="119"/>
                  </a:lnTo>
                  <a:lnTo>
                    <a:pt x="18" y="107"/>
                  </a:lnTo>
                  <a:lnTo>
                    <a:pt x="18" y="101"/>
                  </a:lnTo>
                  <a:lnTo>
                    <a:pt x="24" y="95"/>
                  </a:lnTo>
                  <a:lnTo>
                    <a:pt x="30" y="83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24" y="71"/>
                  </a:lnTo>
                  <a:lnTo>
                    <a:pt x="18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6" y="71"/>
                  </a:lnTo>
                  <a:lnTo>
                    <a:pt x="36" y="65"/>
                  </a:lnTo>
                  <a:lnTo>
                    <a:pt x="42" y="59"/>
                  </a:lnTo>
                  <a:lnTo>
                    <a:pt x="48" y="59"/>
                  </a:lnTo>
                  <a:lnTo>
                    <a:pt x="48" y="53"/>
                  </a:lnTo>
                  <a:lnTo>
                    <a:pt x="54" y="47"/>
                  </a:lnTo>
                  <a:lnTo>
                    <a:pt x="54" y="41"/>
                  </a:lnTo>
                  <a:lnTo>
                    <a:pt x="60" y="41"/>
                  </a:lnTo>
                  <a:lnTo>
                    <a:pt x="60" y="35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54" y="12"/>
                  </a:lnTo>
                  <a:lnTo>
                    <a:pt x="60" y="18"/>
                  </a:lnTo>
                  <a:lnTo>
                    <a:pt x="60" y="30"/>
                  </a:lnTo>
                  <a:lnTo>
                    <a:pt x="66" y="35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8" y="6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4" y="12"/>
                  </a:lnTo>
                  <a:lnTo>
                    <a:pt x="78" y="12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66" y="35"/>
                  </a:lnTo>
                  <a:lnTo>
                    <a:pt x="72" y="35"/>
                  </a:lnTo>
                  <a:lnTo>
                    <a:pt x="78" y="35"/>
                  </a:lnTo>
                  <a:lnTo>
                    <a:pt x="84" y="35"/>
                  </a:lnTo>
                  <a:lnTo>
                    <a:pt x="90" y="30"/>
                  </a:lnTo>
                  <a:lnTo>
                    <a:pt x="96" y="30"/>
                  </a:lnTo>
                  <a:lnTo>
                    <a:pt x="102" y="24"/>
                  </a:lnTo>
                  <a:lnTo>
                    <a:pt x="102" y="30"/>
                  </a:lnTo>
                  <a:lnTo>
                    <a:pt x="96" y="30"/>
                  </a:lnTo>
                  <a:lnTo>
                    <a:pt x="90" y="35"/>
                  </a:lnTo>
                  <a:lnTo>
                    <a:pt x="84" y="41"/>
                  </a:lnTo>
                  <a:lnTo>
                    <a:pt x="78" y="41"/>
                  </a:lnTo>
                  <a:lnTo>
                    <a:pt x="72" y="41"/>
                  </a:lnTo>
                  <a:lnTo>
                    <a:pt x="66" y="47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65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8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30" y="101"/>
                  </a:lnTo>
                  <a:lnTo>
                    <a:pt x="24" y="107"/>
                  </a:lnTo>
                  <a:lnTo>
                    <a:pt x="24" y="113"/>
                  </a:lnTo>
                  <a:lnTo>
                    <a:pt x="18" y="125"/>
                  </a:lnTo>
                  <a:lnTo>
                    <a:pt x="18" y="131"/>
                  </a:lnTo>
                  <a:lnTo>
                    <a:pt x="18" y="137"/>
                  </a:lnTo>
                  <a:lnTo>
                    <a:pt x="12" y="137"/>
                  </a:lnTo>
                  <a:lnTo>
                    <a:pt x="6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2" name="Freeform 466"/>
            <p:cNvSpPr>
              <a:spLocks/>
            </p:cNvSpPr>
            <p:nvPr/>
          </p:nvSpPr>
          <p:spPr bwMode="auto">
            <a:xfrm>
              <a:off x="5048" y="1778"/>
              <a:ext cx="66" cy="113"/>
            </a:xfrm>
            <a:custGeom>
              <a:avLst/>
              <a:gdLst>
                <a:gd name="T0" fmla="*/ 48 w 66"/>
                <a:gd name="T1" fmla="*/ 6 h 113"/>
                <a:gd name="T2" fmla="*/ 36 w 66"/>
                <a:gd name="T3" fmla="*/ 24 h 113"/>
                <a:gd name="T4" fmla="*/ 36 w 66"/>
                <a:gd name="T5" fmla="*/ 24 h 113"/>
                <a:gd name="T6" fmla="*/ 24 w 66"/>
                <a:gd name="T7" fmla="*/ 30 h 113"/>
                <a:gd name="T8" fmla="*/ 12 w 66"/>
                <a:gd name="T9" fmla="*/ 36 h 113"/>
                <a:gd name="T10" fmla="*/ 6 w 66"/>
                <a:gd name="T11" fmla="*/ 42 h 113"/>
                <a:gd name="T12" fmla="*/ 0 w 66"/>
                <a:gd name="T13" fmla="*/ 42 h 113"/>
                <a:gd name="T14" fmla="*/ 0 w 66"/>
                <a:gd name="T15" fmla="*/ 48 h 113"/>
                <a:gd name="T16" fmla="*/ 6 w 66"/>
                <a:gd name="T17" fmla="*/ 42 h 113"/>
                <a:gd name="T18" fmla="*/ 12 w 66"/>
                <a:gd name="T19" fmla="*/ 36 h 113"/>
                <a:gd name="T20" fmla="*/ 24 w 66"/>
                <a:gd name="T21" fmla="*/ 36 h 113"/>
                <a:gd name="T22" fmla="*/ 30 w 66"/>
                <a:gd name="T23" fmla="*/ 30 h 113"/>
                <a:gd name="T24" fmla="*/ 36 w 66"/>
                <a:gd name="T25" fmla="*/ 36 h 113"/>
                <a:gd name="T26" fmla="*/ 30 w 66"/>
                <a:gd name="T27" fmla="*/ 48 h 113"/>
                <a:gd name="T28" fmla="*/ 24 w 66"/>
                <a:gd name="T29" fmla="*/ 60 h 113"/>
                <a:gd name="T30" fmla="*/ 18 w 66"/>
                <a:gd name="T31" fmla="*/ 66 h 113"/>
                <a:gd name="T32" fmla="*/ 12 w 66"/>
                <a:gd name="T33" fmla="*/ 72 h 113"/>
                <a:gd name="T34" fmla="*/ 6 w 66"/>
                <a:gd name="T35" fmla="*/ 78 h 113"/>
                <a:gd name="T36" fmla="*/ 6 w 66"/>
                <a:gd name="T37" fmla="*/ 84 h 113"/>
                <a:gd name="T38" fmla="*/ 6 w 66"/>
                <a:gd name="T39" fmla="*/ 84 h 113"/>
                <a:gd name="T40" fmla="*/ 6 w 66"/>
                <a:gd name="T41" fmla="*/ 84 h 113"/>
                <a:gd name="T42" fmla="*/ 12 w 66"/>
                <a:gd name="T43" fmla="*/ 78 h 113"/>
                <a:gd name="T44" fmla="*/ 24 w 66"/>
                <a:gd name="T45" fmla="*/ 72 h 113"/>
                <a:gd name="T46" fmla="*/ 30 w 66"/>
                <a:gd name="T47" fmla="*/ 66 h 113"/>
                <a:gd name="T48" fmla="*/ 30 w 66"/>
                <a:gd name="T49" fmla="*/ 72 h 113"/>
                <a:gd name="T50" fmla="*/ 30 w 66"/>
                <a:gd name="T51" fmla="*/ 101 h 113"/>
                <a:gd name="T52" fmla="*/ 36 w 66"/>
                <a:gd name="T53" fmla="*/ 113 h 113"/>
                <a:gd name="T54" fmla="*/ 36 w 66"/>
                <a:gd name="T55" fmla="*/ 113 h 113"/>
                <a:gd name="T56" fmla="*/ 36 w 66"/>
                <a:gd name="T57" fmla="*/ 101 h 113"/>
                <a:gd name="T58" fmla="*/ 36 w 66"/>
                <a:gd name="T59" fmla="*/ 66 h 113"/>
                <a:gd name="T60" fmla="*/ 36 w 66"/>
                <a:gd name="T61" fmla="*/ 54 h 113"/>
                <a:gd name="T62" fmla="*/ 36 w 66"/>
                <a:gd name="T63" fmla="*/ 60 h 113"/>
                <a:gd name="T64" fmla="*/ 42 w 66"/>
                <a:gd name="T65" fmla="*/ 66 h 113"/>
                <a:gd name="T66" fmla="*/ 48 w 66"/>
                <a:gd name="T67" fmla="*/ 72 h 113"/>
                <a:gd name="T68" fmla="*/ 54 w 66"/>
                <a:gd name="T69" fmla="*/ 78 h 113"/>
                <a:gd name="T70" fmla="*/ 60 w 66"/>
                <a:gd name="T71" fmla="*/ 84 h 113"/>
                <a:gd name="T72" fmla="*/ 66 w 66"/>
                <a:gd name="T73" fmla="*/ 84 h 113"/>
                <a:gd name="T74" fmla="*/ 60 w 66"/>
                <a:gd name="T75" fmla="*/ 84 h 113"/>
                <a:gd name="T76" fmla="*/ 54 w 66"/>
                <a:gd name="T77" fmla="*/ 78 h 113"/>
                <a:gd name="T78" fmla="*/ 48 w 66"/>
                <a:gd name="T79" fmla="*/ 72 h 113"/>
                <a:gd name="T80" fmla="*/ 48 w 66"/>
                <a:gd name="T81" fmla="*/ 60 h 113"/>
                <a:gd name="T82" fmla="*/ 42 w 66"/>
                <a:gd name="T83" fmla="*/ 54 h 113"/>
                <a:gd name="T84" fmla="*/ 42 w 66"/>
                <a:gd name="T85" fmla="*/ 48 h 113"/>
                <a:gd name="T86" fmla="*/ 42 w 66"/>
                <a:gd name="T87" fmla="*/ 36 h 113"/>
                <a:gd name="T88" fmla="*/ 42 w 66"/>
                <a:gd name="T89" fmla="*/ 30 h 113"/>
                <a:gd name="T90" fmla="*/ 48 w 66"/>
                <a:gd name="T91" fmla="*/ 30 h 113"/>
                <a:gd name="T92" fmla="*/ 48 w 66"/>
                <a:gd name="T93" fmla="*/ 36 h 113"/>
                <a:gd name="T94" fmla="*/ 54 w 66"/>
                <a:gd name="T95" fmla="*/ 42 h 113"/>
                <a:gd name="T96" fmla="*/ 60 w 66"/>
                <a:gd name="T97" fmla="*/ 48 h 113"/>
                <a:gd name="T98" fmla="*/ 66 w 66"/>
                <a:gd name="T99" fmla="*/ 48 h 113"/>
                <a:gd name="T100" fmla="*/ 66 w 66"/>
                <a:gd name="T101" fmla="*/ 54 h 113"/>
                <a:gd name="T102" fmla="*/ 66 w 66"/>
                <a:gd name="T103" fmla="*/ 48 h 113"/>
                <a:gd name="T104" fmla="*/ 60 w 66"/>
                <a:gd name="T105" fmla="*/ 36 h 113"/>
                <a:gd name="T106" fmla="*/ 48 w 66"/>
                <a:gd name="T107" fmla="*/ 30 h 113"/>
                <a:gd name="T108" fmla="*/ 48 w 66"/>
                <a:gd name="T109" fmla="*/ 24 h 113"/>
                <a:gd name="T110" fmla="*/ 48 w 66"/>
                <a:gd name="T111" fmla="*/ 12 h 113"/>
                <a:gd name="T112" fmla="*/ 54 w 66"/>
                <a:gd name="T113" fmla="*/ 6 h 113"/>
                <a:gd name="T114" fmla="*/ 48 w 66"/>
                <a:gd name="T115" fmla="*/ 0 h 1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"/>
                <a:gd name="T175" fmla="*/ 0 h 113"/>
                <a:gd name="T176" fmla="*/ 66 w 66"/>
                <a:gd name="T177" fmla="*/ 113 h 1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" h="113">
                  <a:moveTo>
                    <a:pt x="48" y="6"/>
                  </a:moveTo>
                  <a:lnTo>
                    <a:pt x="48" y="6"/>
                  </a:lnTo>
                  <a:lnTo>
                    <a:pt x="42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2"/>
                  </a:lnTo>
                  <a:lnTo>
                    <a:pt x="12" y="42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2" y="78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0" y="72"/>
                  </a:lnTo>
                  <a:lnTo>
                    <a:pt x="30" y="90"/>
                  </a:lnTo>
                  <a:lnTo>
                    <a:pt x="30" y="101"/>
                  </a:lnTo>
                  <a:lnTo>
                    <a:pt x="36" y="113"/>
                  </a:lnTo>
                  <a:lnTo>
                    <a:pt x="36" y="107"/>
                  </a:lnTo>
                  <a:lnTo>
                    <a:pt x="36" y="101"/>
                  </a:lnTo>
                  <a:lnTo>
                    <a:pt x="36" y="84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8" y="72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60" y="78"/>
                  </a:lnTo>
                  <a:lnTo>
                    <a:pt x="54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8" y="60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2" y="30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8" y="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3" name="Freeform 467"/>
            <p:cNvSpPr>
              <a:spLocks/>
            </p:cNvSpPr>
            <p:nvPr/>
          </p:nvSpPr>
          <p:spPr bwMode="auto">
            <a:xfrm>
              <a:off x="5281" y="1732"/>
              <a:ext cx="131" cy="102"/>
            </a:xfrm>
            <a:custGeom>
              <a:avLst/>
              <a:gdLst>
                <a:gd name="T0" fmla="*/ 6 w 131"/>
                <a:gd name="T1" fmla="*/ 12 h 102"/>
                <a:gd name="T2" fmla="*/ 12 w 131"/>
                <a:gd name="T3" fmla="*/ 18 h 102"/>
                <a:gd name="T4" fmla="*/ 24 w 131"/>
                <a:gd name="T5" fmla="*/ 24 h 102"/>
                <a:gd name="T6" fmla="*/ 30 w 131"/>
                <a:gd name="T7" fmla="*/ 24 h 102"/>
                <a:gd name="T8" fmla="*/ 30 w 131"/>
                <a:gd name="T9" fmla="*/ 48 h 102"/>
                <a:gd name="T10" fmla="*/ 36 w 131"/>
                <a:gd name="T11" fmla="*/ 66 h 102"/>
                <a:gd name="T12" fmla="*/ 36 w 131"/>
                <a:gd name="T13" fmla="*/ 60 h 102"/>
                <a:gd name="T14" fmla="*/ 36 w 131"/>
                <a:gd name="T15" fmla="*/ 36 h 102"/>
                <a:gd name="T16" fmla="*/ 42 w 131"/>
                <a:gd name="T17" fmla="*/ 30 h 102"/>
                <a:gd name="T18" fmla="*/ 53 w 131"/>
                <a:gd name="T19" fmla="*/ 42 h 102"/>
                <a:gd name="T20" fmla="*/ 59 w 131"/>
                <a:gd name="T21" fmla="*/ 48 h 102"/>
                <a:gd name="T22" fmla="*/ 71 w 131"/>
                <a:gd name="T23" fmla="*/ 90 h 102"/>
                <a:gd name="T24" fmla="*/ 77 w 131"/>
                <a:gd name="T25" fmla="*/ 102 h 102"/>
                <a:gd name="T26" fmla="*/ 71 w 131"/>
                <a:gd name="T27" fmla="*/ 84 h 102"/>
                <a:gd name="T28" fmla="*/ 65 w 131"/>
                <a:gd name="T29" fmla="*/ 54 h 102"/>
                <a:gd name="T30" fmla="*/ 89 w 131"/>
                <a:gd name="T31" fmla="*/ 66 h 102"/>
                <a:gd name="T32" fmla="*/ 119 w 131"/>
                <a:gd name="T33" fmla="*/ 84 h 102"/>
                <a:gd name="T34" fmla="*/ 131 w 131"/>
                <a:gd name="T35" fmla="*/ 90 h 102"/>
                <a:gd name="T36" fmla="*/ 125 w 131"/>
                <a:gd name="T37" fmla="*/ 84 h 102"/>
                <a:gd name="T38" fmla="*/ 107 w 131"/>
                <a:gd name="T39" fmla="*/ 72 h 102"/>
                <a:gd name="T40" fmla="*/ 83 w 131"/>
                <a:gd name="T41" fmla="*/ 54 h 102"/>
                <a:gd name="T42" fmla="*/ 65 w 131"/>
                <a:gd name="T43" fmla="*/ 48 h 102"/>
                <a:gd name="T44" fmla="*/ 77 w 131"/>
                <a:gd name="T45" fmla="*/ 42 h 102"/>
                <a:gd name="T46" fmla="*/ 95 w 131"/>
                <a:gd name="T47" fmla="*/ 42 h 102"/>
                <a:gd name="T48" fmla="*/ 119 w 131"/>
                <a:gd name="T49" fmla="*/ 42 h 102"/>
                <a:gd name="T50" fmla="*/ 131 w 131"/>
                <a:gd name="T51" fmla="*/ 42 h 102"/>
                <a:gd name="T52" fmla="*/ 125 w 131"/>
                <a:gd name="T53" fmla="*/ 36 h 102"/>
                <a:gd name="T54" fmla="*/ 107 w 131"/>
                <a:gd name="T55" fmla="*/ 36 h 102"/>
                <a:gd name="T56" fmla="*/ 77 w 131"/>
                <a:gd name="T57" fmla="*/ 36 h 102"/>
                <a:gd name="T58" fmla="*/ 65 w 131"/>
                <a:gd name="T59" fmla="*/ 36 h 102"/>
                <a:gd name="T60" fmla="*/ 53 w 131"/>
                <a:gd name="T61" fmla="*/ 30 h 102"/>
                <a:gd name="T62" fmla="*/ 48 w 131"/>
                <a:gd name="T63" fmla="*/ 24 h 102"/>
                <a:gd name="T64" fmla="*/ 53 w 131"/>
                <a:gd name="T65" fmla="*/ 18 h 102"/>
                <a:gd name="T66" fmla="*/ 71 w 131"/>
                <a:gd name="T67" fmla="*/ 6 h 102"/>
                <a:gd name="T68" fmla="*/ 83 w 131"/>
                <a:gd name="T69" fmla="*/ 0 h 102"/>
                <a:gd name="T70" fmla="*/ 83 w 131"/>
                <a:gd name="T71" fmla="*/ 0 h 102"/>
                <a:gd name="T72" fmla="*/ 65 w 131"/>
                <a:gd name="T73" fmla="*/ 6 h 102"/>
                <a:gd name="T74" fmla="*/ 48 w 131"/>
                <a:gd name="T75" fmla="*/ 12 h 102"/>
                <a:gd name="T76" fmla="*/ 42 w 131"/>
                <a:gd name="T77" fmla="*/ 18 h 102"/>
                <a:gd name="T78" fmla="*/ 30 w 131"/>
                <a:gd name="T79" fmla="*/ 18 h 102"/>
                <a:gd name="T80" fmla="*/ 18 w 131"/>
                <a:gd name="T81" fmla="*/ 12 h 102"/>
                <a:gd name="T82" fmla="*/ 6 w 131"/>
                <a:gd name="T83" fmla="*/ 6 h 102"/>
                <a:gd name="T84" fmla="*/ 0 w 131"/>
                <a:gd name="T85" fmla="*/ 6 h 1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1"/>
                <a:gd name="T130" fmla="*/ 0 h 102"/>
                <a:gd name="T131" fmla="*/ 131 w 131"/>
                <a:gd name="T132" fmla="*/ 102 h 1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1" h="102">
                  <a:moveTo>
                    <a:pt x="0" y="6"/>
                  </a:moveTo>
                  <a:lnTo>
                    <a:pt x="6" y="12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0" y="36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8" y="36"/>
                  </a:lnTo>
                  <a:lnTo>
                    <a:pt x="53" y="42"/>
                  </a:lnTo>
                  <a:lnTo>
                    <a:pt x="59" y="48"/>
                  </a:lnTo>
                  <a:lnTo>
                    <a:pt x="59" y="60"/>
                  </a:lnTo>
                  <a:lnTo>
                    <a:pt x="65" y="78"/>
                  </a:lnTo>
                  <a:lnTo>
                    <a:pt x="71" y="90"/>
                  </a:lnTo>
                  <a:lnTo>
                    <a:pt x="71" y="102"/>
                  </a:lnTo>
                  <a:lnTo>
                    <a:pt x="77" y="102"/>
                  </a:lnTo>
                  <a:lnTo>
                    <a:pt x="71" y="96"/>
                  </a:lnTo>
                  <a:lnTo>
                    <a:pt x="71" y="90"/>
                  </a:lnTo>
                  <a:lnTo>
                    <a:pt x="71" y="84"/>
                  </a:lnTo>
                  <a:lnTo>
                    <a:pt x="71" y="72"/>
                  </a:lnTo>
                  <a:lnTo>
                    <a:pt x="65" y="60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83" y="60"/>
                  </a:lnTo>
                  <a:lnTo>
                    <a:pt x="89" y="66"/>
                  </a:lnTo>
                  <a:lnTo>
                    <a:pt x="101" y="72"/>
                  </a:lnTo>
                  <a:lnTo>
                    <a:pt x="113" y="78"/>
                  </a:lnTo>
                  <a:lnTo>
                    <a:pt x="119" y="84"/>
                  </a:lnTo>
                  <a:lnTo>
                    <a:pt x="125" y="84"/>
                  </a:lnTo>
                  <a:lnTo>
                    <a:pt x="131" y="90"/>
                  </a:lnTo>
                  <a:lnTo>
                    <a:pt x="131" y="84"/>
                  </a:lnTo>
                  <a:lnTo>
                    <a:pt x="125" y="84"/>
                  </a:lnTo>
                  <a:lnTo>
                    <a:pt x="125" y="78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66"/>
                  </a:lnTo>
                  <a:lnTo>
                    <a:pt x="89" y="60"/>
                  </a:lnTo>
                  <a:lnTo>
                    <a:pt x="83" y="54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83" y="42"/>
                  </a:lnTo>
                  <a:lnTo>
                    <a:pt x="89" y="42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7" y="42"/>
                  </a:lnTo>
                  <a:lnTo>
                    <a:pt x="119" y="42"/>
                  </a:lnTo>
                  <a:lnTo>
                    <a:pt x="125" y="42"/>
                  </a:lnTo>
                  <a:lnTo>
                    <a:pt x="131" y="42"/>
                  </a:lnTo>
                  <a:lnTo>
                    <a:pt x="125" y="36"/>
                  </a:lnTo>
                  <a:lnTo>
                    <a:pt x="119" y="36"/>
                  </a:lnTo>
                  <a:lnTo>
                    <a:pt x="113" y="36"/>
                  </a:lnTo>
                  <a:lnTo>
                    <a:pt x="107" y="36"/>
                  </a:lnTo>
                  <a:lnTo>
                    <a:pt x="95" y="36"/>
                  </a:lnTo>
                  <a:lnTo>
                    <a:pt x="89" y="36"/>
                  </a:lnTo>
                  <a:lnTo>
                    <a:pt x="77" y="36"/>
                  </a:lnTo>
                  <a:lnTo>
                    <a:pt x="71" y="36"/>
                  </a:lnTo>
                  <a:lnTo>
                    <a:pt x="65" y="36"/>
                  </a:lnTo>
                  <a:lnTo>
                    <a:pt x="59" y="36"/>
                  </a:lnTo>
                  <a:lnTo>
                    <a:pt x="53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53" y="18"/>
                  </a:lnTo>
                  <a:lnTo>
                    <a:pt x="59" y="12"/>
                  </a:lnTo>
                  <a:lnTo>
                    <a:pt x="65" y="12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83" y="0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6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4" name="Freeform 468"/>
            <p:cNvSpPr>
              <a:spLocks/>
            </p:cNvSpPr>
            <p:nvPr/>
          </p:nvSpPr>
          <p:spPr bwMode="auto">
            <a:xfrm>
              <a:off x="4566" y="1951"/>
              <a:ext cx="327" cy="329"/>
            </a:xfrm>
            <a:custGeom>
              <a:avLst/>
              <a:gdLst>
                <a:gd name="T0" fmla="*/ 121 w 329"/>
                <a:gd name="T1" fmla="*/ 72 h 329"/>
                <a:gd name="T2" fmla="*/ 82 w 329"/>
                <a:gd name="T3" fmla="*/ 48 h 329"/>
                <a:gd name="T4" fmla="*/ 36 w 329"/>
                <a:gd name="T5" fmla="*/ 36 h 329"/>
                <a:gd name="T6" fmla="*/ 18 w 329"/>
                <a:gd name="T7" fmla="*/ 30 h 329"/>
                <a:gd name="T8" fmla="*/ 30 w 329"/>
                <a:gd name="T9" fmla="*/ 72 h 329"/>
                <a:gd name="T10" fmla="*/ 48 w 329"/>
                <a:gd name="T11" fmla="*/ 114 h 329"/>
                <a:gd name="T12" fmla="*/ 82 w 329"/>
                <a:gd name="T13" fmla="*/ 138 h 329"/>
                <a:gd name="T14" fmla="*/ 109 w 329"/>
                <a:gd name="T15" fmla="*/ 156 h 329"/>
                <a:gd name="T16" fmla="*/ 97 w 329"/>
                <a:gd name="T17" fmla="*/ 162 h 329"/>
                <a:gd name="T18" fmla="*/ 82 w 329"/>
                <a:gd name="T19" fmla="*/ 156 h 329"/>
                <a:gd name="T20" fmla="*/ 48 w 329"/>
                <a:gd name="T21" fmla="*/ 174 h 329"/>
                <a:gd name="T22" fmla="*/ 24 w 329"/>
                <a:gd name="T23" fmla="*/ 204 h 329"/>
                <a:gd name="T24" fmla="*/ 0 w 329"/>
                <a:gd name="T25" fmla="*/ 215 h 329"/>
                <a:gd name="T26" fmla="*/ 6 w 329"/>
                <a:gd name="T27" fmla="*/ 227 h 329"/>
                <a:gd name="T28" fmla="*/ 24 w 329"/>
                <a:gd name="T29" fmla="*/ 233 h 329"/>
                <a:gd name="T30" fmla="*/ 66 w 329"/>
                <a:gd name="T31" fmla="*/ 239 h 329"/>
                <a:gd name="T32" fmla="*/ 103 w 329"/>
                <a:gd name="T33" fmla="*/ 215 h 329"/>
                <a:gd name="T34" fmla="*/ 109 w 329"/>
                <a:gd name="T35" fmla="*/ 192 h 329"/>
                <a:gd name="T36" fmla="*/ 126 w 329"/>
                <a:gd name="T37" fmla="*/ 174 h 329"/>
                <a:gd name="T38" fmla="*/ 132 w 329"/>
                <a:gd name="T39" fmla="*/ 180 h 329"/>
                <a:gd name="T40" fmla="*/ 121 w 329"/>
                <a:gd name="T41" fmla="*/ 209 h 329"/>
                <a:gd name="T42" fmla="*/ 109 w 329"/>
                <a:gd name="T43" fmla="*/ 215 h 329"/>
                <a:gd name="T44" fmla="*/ 91 w 329"/>
                <a:gd name="T45" fmla="*/ 233 h 329"/>
                <a:gd name="T46" fmla="*/ 82 w 329"/>
                <a:gd name="T47" fmla="*/ 269 h 329"/>
                <a:gd name="T48" fmla="*/ 85 w 329"/>
                <a:gd name="T49" fmla="*/ 293 h 329"/>
                <a:gd name="T50" fmla="*/ 82 w 329"/>
                <a:gd name="T51" fmla="*/ 329 h 329"/>
                <a:gd name="T52" fmla="*/ 109 w 329"/>
                <a:gd name="T53" fmla="*/ 323 h 329"/>
                <a:gd name="T54" fmla="*/ 150 w 329"/>
                <a:gd name="T55" fmla="*/ 293 h 329"/>
                <a:gd name="T56" fmla="*/ 168 w 329"/>
                <a:gd name="T57" fmla="*/ 251 h 329"/>
                <a:gd name="T58" fmla="*/ 156 w 329"/>
                <a:gd name="T59" fmla="*/ 209 h 329"/>
                <a:gd name="T60" fmla="*/ 156 w 329"/>
                <a:gd name="T61" fmla="*/ 186 h 329"/>
                <a:gd name="T62" fmla="*/ 168 w 329"/>
                <a:gd name="T63" fmla="*/ 209 h 329"/>
                <a:gd name="T64" fmla="*/ 180 w 329"/>
                <a:gd name="T65" fmla="*/ 251 h 329"/>
                <a:gd name="T66" fmla="*/ 216 w 329"/>
                <a:gd name="T67" fmla="*/ 275 h 329"/>
                <a:gd name="T68" fmla="*/ 247 w 329"/>
                <a:gd name="T69" fmla="*/ 293 h 329"/>
                <a:gd name="T70" fmla="*/ 265 w 329"/>
                <a:gd name="T71" fmla="*/ 269 h 329"/>
                <a:gd name="T72" fmla="*/ 234 w 329"/>
                <a:gd name="T73" fmla="*/ 204 h 329"/>
                <a:gd name="T74" fmla="*/ 210 w 329"/>
                <a:gd name="T75" fmla="*/ 198 h 329"/>
                <a:gd name="T76" fmla="*/ 204 w 329"/>
                <a:gd name="T77" fmla="*/ 186 h 329"/>
                <a:gd name="T78" fmla="*/ 237 w 329"/>
                <a:gd name="T79" fmla="*/ 198 h 329"/>
                <a:gd name="T80" fmla="*/ 271 w 329"/>
                <a:gd name="T81" fmla="*/ 192 h 329"/>
                <a:gd name="T82" fmla="*/ 301 w 329"/>
                <a:gd name="T83" fmla="*/ 186 h 329"/>
                <a:gd name="T84" fmla="*/ 295 w 329"/>
                <a:gd name="T85" fmla="*/ 174 h 329"/>
                <a:gd name="T86" fmla="*/ 271 w 329"/>
                <a:gd name="T87" fmla="*/ 150 h 329"/>
                <a:gd name="T88" fmla="*/ 240 w 329"/>
                <a:gd name="T89" fmla="*/ 126 h 329"/>
                <a:gd name="T90" fmla="*/ 204 w 329"/>
                <a:gd name="T91" fmla="*/ 126 h 329"/>
                <a:gd name="T92" fmla="*/ 192 w 329"/>
                <a:gd name="T93" fmla="*/ 138 h 329"/>
                <a:gd name="T94" fmla="*/ 186 w 329"/>
                <a:gd name="T95" fmla="*/ 126 h 329"/>
                <a:gd name="T96" fmla="*/ 198 w 329"/>
                <a:gd name="T97" fmla="*/ 120 h 329"/>
                <a:gd name="T98" fmla="*/ 216 w 329"/>
                <a:gd name="T99" fmla="*/ 114 h 329"/>
                <a:gd name="T100" fmla="*/ 234 w 329"/>
                <a:gd name="T101" fmla="*/ 60 h 329"/>
                <a:gd name="T102" fmla="*/ 222 w 329"/>
                <a:gd name="T103" fmla="*/ 6 h 329"/>
                <a:gd name="T104" fmla="*/ 204 w 329"/>
                <a:gd name="T105" fmla="*/ 24 h 329"/>
                <a:gd name="T106" fmla="*/ 168 w 329"/>
                <a:gd name="T107" fmla="*/ 36 h 329"/>
                <a:gd name="T108" fmla="*/ 138 w 329"/>
                <a:gd name="T109" fmla="*/ 90 h 329"/>
                <a:gd name="T110" fmla="*/ 132 w 329"/>
                <a:gd name="T111" fmla="*/ 120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29"/>
                <a:gd name="T169" fmla="*/ 0 h 329"/>
                <a:gd name="T170" fmla="*/ 329 w 329"/>
                <a:gd name="T171" fmla="*/ 329 h 3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29" h="329">
                  <a:moveTo>
                    <a:pt x="143" y="120"/>
                  </a:moveTo>
                  <a:lnTo>
                    <a:pt x="143" y="108"/>
                  </a:lnTo>
                  <a:lnTo>
                    <a:pt x="137" y="96"/>
                  </a:lnTo>
                  <a:lnTo>
                    <a:pt x="132" y="84"/>
                  </a:lnTo>
                  <a:lnTo>
                    <a:pt x="132" y="72"/>
                  </a:lnTo>
                  <a:lnTo>
                    <a:pt x="120" y="66"/>
                  </a:lnTo>
                  <a:lnTo>
                    <a:pt x="114" y="60"/>
                  </a:lnTo>
                  <a:lnTo>
                    <a:pt x="108" y="54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48"/>
                  </a:lnTo>
                  <a:lnTo>
                    <a:pt x="66" y="42"/>
                  </a:lnTo>
                  <a:lnTo>
                    <a:pt x="54" y="42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30" y="60"/>
                  </a:lnTo>
                  <a:lnTo>
                    <a:pt x="30" y="72"/>
                  </a:lnTo>
                  <a:lnTo>
                    <a:pt x="30" y="84"/>
                  </a:lnTo>
                  <a:lnTo>
                    <a:pt x="36" y="90"/>
                  </a:lnTo>
                  <a:lnTo>
                    <a:pt x="42" y="96"/>
                  </a:lnTo>
                  <a:lnTo>
                    <a:pt x="42" y="108"/>
                  </a:lnTo>
                  <a:lnTo>
                    <a:pt x="48" y="114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72" y="132"/>
                  </a:lnTo>
                  <a:lnTo>
                    <a:pt x="84" y="138"/>
                  </a:lnTo>
                  <a:lnTo>
                    <a:pt x="90" y="138"/>
                  </a:lnTo>
                  <a:lnTo>
                    <a:pt x="96" y="138"/>
                  </a:lnTo>
                  <a:lnTo>
                    <a:pt x="102" y="144"/>
                  </a:lnTo>
                  <a:lnTo>
                    <a:pt x="114" y="144"/>
                  </a:lnTo>
                  <a:lnTo>
                    <a:pt x="114" y="150"/>
                  </a:lnTo>
                  <a:lnTo>
                    <a:pt x="120" y="156"/>
                  </a:lnTo>
                  <a:lnTo>
                    <a:pt x="126" y="162"/>
                  </a:lnTo>
                  <a:lnTo>
                    <a:pt x="120" y="162"/>
                  </a:lnTo>
                  <a:lnTo>
                    <a:pt x="114" y="162"/>
                  </a:lnTo>
                  <a:lnTo>
                    <a:pt x="108" y="162"/>
                  </a:lnTo>
                  <a:lnTo>
                    <a:pt x="102" y="162"/>
                  </a:lnTo>
                  <a:lnTo>
                    <a:pt x="102" y="156"/>
                  </a:lnTo>
                  <a:lnTo>
                    <a:pt x="96" y="156"/>
                  </a:lnTo>
                  <a:lnTo>
                    <a:pt x="90" y="156"/>
                  </a:lnTo>
                  <a:lnTo>
                    <a:pt x="84" y="156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0" y="162"/>
                  </a:lnTo>
                  <a:lnTo>
                    <a:pt x="54" y="168"/>
                  </a:lnTo>
                  <a:lnTo>
                    <a:pt x="48" y="174"/>
                  </a:lnTo>
                  <a:lnTo>
                    <a:pt x="42" y="180"/>
                  </a:lnTo>
                  <a:lnTo>
                    <a:pt x="42" y="186"/>
                  </a:lnTo>
                  <a:lnTo>
                    <a:pt x="36" y="192"/>
                  </a:lnTo>
                  <a:lnTo>
                    <a:pt x="30" y="198"/>
                  </a:lnTo>
                  <a:lnTo>
                    <a:pt x="24" y="204"/>
                  </a:lnTo>
                  <a:lnTo>
                    <a:pt x="18" y="204"/>
                  </a:lnTo>
                  <a:lnTo>
                    <a:pt x="18" y="209"/>
                  </a:lnTo>
                  <a:lnTo>
                    <a:pt x="12" y="215"/>
                  </a:lnTo>
                  <a:lnTo>
                    <a:pt x="6" y="215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6" y="227"/>
                  </a:lnTo>
                  <a:lnTo>
                    <a:pt x="12" y="233"/>
                  </a:lnTo>
                  <a:lnTo>
                    <a:pt x="18" y="233"/>
                  </a:lnTo>
                  <a:lnTo>
                    <a:pt x="24" y="233"/>
                  </a:lnTo>
                  <a:lnTo>
                    <a:pt x="30" y="239"/>
                  </a:lnTo>
                  <a:lnTo>
                    <a:pt x="36" y="239"/>
                  </a:lnTo>
                  <a:lnTo>
                    <a:pt x="48" y="239"/>
                  </a:lnTo>
                  <a:lnTo>
                    <a:pt x="54" y="245"/>
                  </a:lnTo>
                  <a:lnTo>
                    <a:pt x="66" y="239"/>
                  </a:lnTo>
                  <a:lnTo>
                    <a:pt x="78" y="239"/>
                  </a:lnTo>
                  <a:lnTo>
                    <a:pt x="84" y="239"/>
                  </a:lnTo>
                  <a:lnTo>
                    <a:pt x="96" y="233"/>
                  </a:lnTo>
                  <a:lnTo>
                    <a:pt x="102" y="221"/>
                  </a:lnTo>
                  <a:lnTo>
                    <a:pt x="114" y="215"/>
                  </a:lnTo>
                  <a:lnTo>
                    <a:pt x="114" y="209"/>
                  </a:lnTo>
                  <a:lnTo>
                    <a:pt x="114" y="204"/>
                  </a:lnTo>
                  <a:lnTo>
                    <a:pt x="120" y="204"/>
                  </a:lnTo>
                  <a:lnTo>
                    <a:pt x="120" y="198"/>
                  </a:lnTo>
                  <a:lnTo>
                    <a:pt x="120" y="192"/>
                  </a:lnTo>
                  <a:lnTo>
                    <a:pt x="126" y="186"/>
                  </a:lnTo>
                  <a:lnTo>
                    <a:pt x="126" y="180"/>
                  </a:lnTo>
                  <a:lnTo>
                    <a:pt x="132" y="180"/>
                  </a:lnTo>
                  <a:lnTo>
                    <a:pt x="132" y="174"/>
                  </a:lnTo>
                  <a:lnTo>
                    <a:pt x="137" y="174"/>
                  </a:lnTo>
                  <a:lnTo>
                    <a:pt x="137" y="168"/>
                  </a:lnTo>
                  <a:lnTo>
                    <a:pt x="143" y="168"/>
                  </a:lnTo>
                  <a:lnTo>
                    <a:pt x="143" y="174"/>
                  </a:lnTo>
                  <a:lnTo>
                    <a:pt x="143" y="180"/>
                  </a:lnTo>
                  <a:lnTo>
                    <a:pt x="149" y="186"/>
                  </a:lnTo>
                  <a:lnTo>
                    <a:pt x="143" y="192"/>
                  </a:lnTo>
                  <a:lnTo>
                    <a:pt x="143" y="198"/>
                  </a:lnTo>
                  <a:lnTo>
                    <a:pt x="137" y="204"/>
                  </a:lnTo>
                  <a:lnTo>
                    <a:pt x="132" y="209"/>
                  </a:lnTo>
                  <a:lnTo>
                    <a:pt x="126" y="209"/>
                  </a:lnTo>
                  <a:lnTo>
                    <a:pt x="120" y="215"/>
                  </a:lnTo>
                  <a:lnTo>
                    <a:pt x="114" y="215"/>
                  </a:lnTo>
                  <a:lnTo>
                    <a:pt x="114" y="221"/>
                  </a:lnTo>
                  <a:lnTo>
                    <a:pt x="108" y="227"/>
                  </a:lnTo>
                  <a:lnTo>
                    <a:pt x="102" y="233"/>
                  </a:lnTo>
                  <a:lnTo>
                    <a:pt x="102" y="239"/>
                  </a:lnTo>
                  <a:lnTo>
                    <a:pt x="96" y="245"/>
                  </a:lnTo>
                  <a:lnTo>
                    <a:pt x="96" y="251"/>
                  </a:lnTo>
                  <a:lnTo>
                    <a:pt x="90" y="263"/>
                  </a:lnTo>
                  <a:lnTo>
                    <a:pt x="90" y="269"/>
                  </a:lnTo>
                  <a:lnTo>
                    <a:pt x="90" y="275"/>
                  </a:lnTo>
                  <a:lnTo>
                    <a:pt x="90" y="281"/>
                  </a:lnTo>
                  <a:lnTo>
                    <a:pt x="96" y="287"/>
                  </a:lnTo>
                  <a:lnTo>
                    <a:pt x="96" y="293"/>
                  </a:lnTo>
                  <a:lnTo>
                    <a:pt x="96" y="305"/>
                  </a:lnTo>
                  <a:lnTo>
                    <a:pt x="96" y="311"/>
                  </a:lnTo>
                  <a:lnTo>
                    <a:pt x="90" y="317"/>
                  </a:lnTo>
                  <a:lnTo>
                    <a:pt x="90" y="323"/>
                  </a:lnTo>
                  <a:lnTo>
                    <a:pt x="90" y="329"/>
                  </a:lnTo>
                  <a:lnTo>
                    <a:pt x="96" y="329"/>
                  </a:lnTo>
                  <a:lnTo>
                    <a:pt x="108" y="323"/>
                  </a:lnTo>
                  <a:lnTo>
                    <a:pt x="120" y="323"/>
                  </a:lnTo>
                  <a:lnTo>
                    <a:pt x="132" y="317"/>
                  </a:lnTo>
                  <a:lnTo>
                    <a:pt x="137" y="317"/>
                  </a:lnTo>
                  <a:lnTo>
                    <a:pt x="149" y="311"/>
                  </a:lnTo>
                  <a:lnTo>
                    <a:pt x="155" y="305"/>
                  </a:lnTo>
                  <a:lnTo>
                    <a:pt x="161" y="293"/>
                  </a:lnTo>
                  <a:lnTo>
                    <a:pt x="167" y="287"/>
                  </a:lnTo>
                  <a:lnTo>
                    <a:pt x="173" y="281"/>
                  </a:lnTo>
                  <a:lnTo>
                    <a:pt x="173" y="269"/>
                  </a:lnTo>
                  <a:lnTo>
                    <a:pt x="179" y="263"/>
                  </a:lnTo>
                  <a:lnTo>
                    <a:pt x="179" y="251"/>
                  </a:lnTo>
                  <a:lnTo>
                    <a:pt x="179" y="245"/>
                  </a:lnTo>
                  <a:lnTo>
                    <a:pt x="179" y="233"/>
                  </a:lnTo>
                  <a:lnTo>
                    <a:pt x="173" y="221"/>
                  </a:lnTo>
                  <a:lnTo>
                    <a:pt x="173" y="215"/>
                  </a:lnTo>
                  <a:lnTo>
                    <a:pt x="167" y="209"/>
                  </a:lnTo>
                  <a:lnTo>
                    <a:pt x="161" y="204"/>
                  </a:lnTo>
                  <a:lnTo>
                    <a:pt x="161" y="198"/>
                  </a:lnTo>
                  <a:lnTo>
                    <a:pt x="161" y="192"/>
                  </a:lnTo>
                  <a:lnTo>
                    <a:pt x="167" y="186"/>
                  </a:lnTo>
                  <a:lnTo>
                    <a:pt x="173" y="186"/>
                  </a:lnTo>
                  <a:lnTo>
                    <a:pt x="179" y="192"/>
                  </a:lnTo>
                  <a:lnTo>
                    <a:pt x="179" y="198"/>
                  </a:lnTo>
                  <a:lnTo>
                    <a:pt x="179" y="209"/>
                  </a:lnTo>
                  <a:lnTo>
                    <a:pt x="185" y="221"/>
                  </a:lnTo>
                  <a:lnTo>
                    <a:pt x="185" y="227"/>
                  </a:lnTo>
                  <a:lnTo>
                    <a:pt x="185" y="233"/>
                  </a:lnTo>
                  <a:lnTo>
                    <a:pt x="191" y="239"/>
                  </a:lnTo>
                  <a:lnTo>
                    <a:pt x="191" y="251"/>
                  </a:lnTo>
                  <a:lnTo>
                    <a:pt x="197" y="257"/>
                  </a:lnTo>
                  <a:lnTo>
                    <a:pt x="203" y="263"/>
                  </a:lnTo>
                  <a:lnTo>
                    <a:pt x="209" y="269"/>
                  </a:lnTo>
                  <a:lnTo>
                    <a:pt x="221" y="269"/>
                  </a:lnTo>
                  <a:lnTo>
                    <a:pt x="227" y="275"/>
                  </a:lnTo>
                  <a:lnTo>
                    <a:pt x="239" y="281"/>
                  </a:lnTo>
                  <a:lnTo>
                    <a:pt x="245" y="281"/>
                  </a:lnTo>
                  <a:lnTo>
                    <a:pt x="257" y="287"/>
                  </a:lnTo>
                  <a:lnTo>
                    <a:pt x="263" y="293"/>
                  </a:lnTo>
                  <a:lnTo>
                    <a:pt x="269" y="293"/>
                  </a:lnTo>
                  <a:lnTo>
                    <a:pt x="275" y="299"/>
                  </a:lnTo>
                  <a:lnTo>
                    <a:pt x="281" y="311"/>
                  </a:lnTo>
                  <a:lnTo>
                    <a:pt x="281" y="299"/>
                  </a:lnTo>
                  <a:lnTo>
                    <a:pt x="287" y="281"/>
                  </a:lnTo>
                  <a:lnTo>
                    <a:pt x="287" y="269"/>
                  </a:lnTo>
                  <a:lnTo>
                    <a:pt x="287" y="251"/>
                  </a:lnTo>
                  <a:lnTo>
                    <a:pt x="281" y="233"/>
                  </a:lnTo>
                  <a:lnTo>
                    <a:pt x="275" y="221"/>
                  </a:lnTo>
                  <a:lnTo>
                    <a:pt x="263" y="209"/>
                  </a:lnTo>
                  <a:lnTo>
                    <a:pt x="245" y="204"/>
                  </a:lnTo>
                  <a:lnTo>
                    <a:pt x="239" y="198"/>
                  </a:lnTo>
                  <a:lnTo>
                    <a:pt x="233" y="198"/>
                  </a:lnTo>
                  <a:lnTo>
                    <a:pt x="227" y="198"/>
                  </a:lnTo>
                  <a:lnTo>
                    <a:pt x="221" y="198"/>
                  </a:lnTo>
                  <a:lnTo>
                    <a:pt x="215" y="198"/>
                  </a:lnTo>
                  <a:lnTo>
                    <a:pt x="215" y="192"/>
                  </a:lnTo>
                  <a:lnTo>
                    <a:pt x="209" y="192"/>
                  </a:lnTo>
                  <a:lnTo>
                    <a:pt x="215" y="192"/>
                  </a:lnTo>
                  <a:lnTo>
                    <a:pt x="215" y="186"/>
                  </a:lnTo>
                  <a:lnTo>
                    <a:pt x="215" y="180"/>
                  </a:lnTo>
                  <a:lnTo>
                    <a:pt x="227" y="186"/>
                  </a:lnTo>
                  <a:lnTo>
                    <a:pt x="239" y="192"/>
                  </a:lnTo>
                  <a:lnTo>
                    <a:pt x="251" y="198"/>
                  </a:lnTo>
                  <a:lnTo>
                    <a:pt x="263" y="198"/>
                  </a:lnTo>
                  <a:lnTo>
                    <a:pt x="269" y="198"/>
                  </a:lnTo>
                  <a:lnTo>
                    <a:pt x="281" y="198"/>
                  </a:lnTo>
                  <a:lnTo>
                    <a:pt x="287" y="198"/>
                  </a:lnTo>
                  <a:lnTo>
                    <a:pt x="293" y="192"/>
                  </a:lnTo>
                  <a:lnTo>
                    <a:pt x="305" y="192"/>
                  </a:lnTo>
                  <a:lnTo>
                    <a:pt x="311" y="186"/>
                  </a:lnTo>
                  <a:lnTo>
                    <a:pt x="317" y="186"/>
                  </a:lnTo>
                  <a:lnTo>
                    <a:pt x="323" y="186"/>
                  </a:lnTo>
                  <a:lnTo>
                    <a:pt x="323" y="180"/>
                  </a:lnTo>
                  <a:lnTo>
                    <a:pt x="329" y="180"/>
                  </a:lnTo>
                  <a:lnTo>
                    <a:pt x="323" y="180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5" y="168"/>
                  </a:lnTo>
                  <a:lnTo>
                    <a:pt x="299" y="162"/>
                  </a:lnTo>
                  <a:lnTo>
                    <a:pt x="299" y="156"/>
                  </a:lnTo>
                  <a:lnTo>
                    <a:pt x="293" y="150"/>
                  </a:lnTo>
                  <a:lnTo>
                    <a:pt x="287" y="144"/>
                  </a:lnTo>
                  <a:lnTo>
                    <a:pt x="281" y="138"/>
                  </a:lnTo>
                  <a:lnTo>
                    <a:pt x="275" y="132"/>
                  </a:lnTo>
                  <a:lnTo>
                    <a:pt x="269" y="126"/>
                  </a:lnTo>
                  <a:lnTo>
                    <a:pt x="257" y="126"/>
                  </a:lnTo>
                  <a:lnTo>
                    <a:pt x="251" y="120"/>
                  </a:lnTo>
                  <a:lnTo>
                    <a:pt x="239" y="120"/>
                  </a:lnTo>
                  <a:lnTo>
                    <a:pt x="227" y="120"/>
                  </a:lnTo>
                  <a:lnTo>
                    <a:pt x="221" y="126"/>
                  </a:lnTo>
                  <a:lnTo>
                    <a:pt x="215" y="126"/>
                  </a:lnTo>
                  <a:lnTo>
                    <a:pt x="215" y="132"/>
                  </a:lnTo>
                  <a:lnTo>
                    <a:pt x="209" y="132"/>
                  </a:lnTo>
                  <a:lnTo>
                    <a:pt x="203" y="138"/>
                  </a:lnTo>
                  <a:lnTo>
                    <a:pt x="197" y="138"/>
                  </a:lnTo>
                  <a:lnTo>
                    <a:pt x="197" y="132"/>
                  </a:lnTo>
                  <a:lnTo>
                    <a:pt x="197" y="126"/>
                  </a:lnTo>
                  <a:lnTo>
                    <a:pt x="203" y="126"/>
                  </a:lnTo>
                  <a:lnTo>
                    <a:pt x="203" y="120"/>
                  </a:lnTo>
                  <a:lnTo>
                    <a:pt x="209" y="120"/>
                  </a:lnTo>
                  <a:lnTo>
                    <a:pt x="215" y="120"/>
                  </a:lnTo>
                  <a:lnTo>
                    <a:pt x="221" y="120"/>
                  </a:lnTo>
                  <a:lnTo>
                    <a:pt x="227" y="114"/>
                  </a:lnTo>
                  <a:lnTo>
                    <a:pt x="233" y="102"/>
                  </a:lnTo>
                  <a:lnTo>
                    <a:pt x="239" y="96"/>
                  </a:lnTo>
                  <a:lnTo>
                    <a:pt x="239" y="84"/>
                  </a:lnTo>
                  <a:lnTo>
                    <a:pt x="245" y="72"/>
                  </a:lnTo>
                  <a:lnTo>
                    <a:pt x="245" y="60"/>
                  </a:lnTo>
                  <a:lnTo>
                    <a:pt x="245" y="54"/>
                  </a:lnTo>
                  <a:lnTo>
                    <a:pt x="239" y="42"/>
                  </a:lnTo>
                  <a:lnTo>
                    <a:pt x="239" y="30"/>
                  </a:lnTo>
                  <a:lnTo>
                    <a:pt x="233" y="18"/>
                  </a:lnTo>
                  <a:lnTo>
                    <a:pt x="233" y="6"/>
                  </a:lnTo>
                  <a:lnTo>
                    <a:pt x="233" y="0"/>
                  </a:lnTo>
                  <a:lnTo>
                    <a:pt x="227" y="6"/>
                  </a:lnTo>
                  <a:lnTo>
                    <a:pt x="221" y="12"/>
                  </a:lnTo>
                  <a:lnTo>
                    <a:pt x="221" y="18"/>
                  </a:lnTo>
                  <a:lnTo>
                    <a:pt x="215" y="24"/>
                  </a:lnTo>
                  <a:lnTo>
                    <a:pt x="209" y="3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91" y="36"/>
                  </a:lnTo>
                  <a:lnTo>
                    <a:pt x="179" y="36"/>
                  </a:lnTo>
                  <a:lnTo>
                    <a:pt x="173" y="48"/>
                  </a:lnTo>
                  <a:lnTo>
                    <a:pt x="167" y="54"/>
                  </a:lnTo>
                  <a:lnTo>
                    <a:pt x="161" y="66"/>
                  </a:lnTo>
                  <a:lnTo>
                    <a:pt x="155" y="78"/>
                  </a:lnTo>
                  <a:lnTo>
                    <a:pt x="149" y="90"/>
                  </a:lnTo>
                  <a:lnTo>
                    <a:pt x="149" y="102"/>
                  </a:lnTo>
                  <a:lnTo>
                    <a:pt x="155" y="120"/>
                  </a:lnTo>
                  <a:lnTo>
                    <a:pt x="149" y="120"/>
                  </a:lnTo>
                  <a:lnTo>
                    <a:pt x="143" y="12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5" name="Freeform 469"/>
            <p:cNvSpPr>
              <a:spLocks/>
            </p:cNvSpPr>
            <p:nvPr/>
          </p:nvSpPr>
          <p:spPr bwMode="auto">
            <a:xfrm>
              <a:off x="4655" y="1928"/>
              <a:ext cx="103" cy="144"/>
            </a:xfrm>
            <a:custGeom>
              <a:avLst/>
              <a:gdLst>
                <a:gd name="T0" fmla="*/ 123 w 101"/>
                <a:gd name="T1" fmla="*/ 60 h 144"/>
                <a:gd name="T2" fmla="*/ 117 w 101"/>
                <a:gd name="T3" fmla="*/ 60 h 144"/>
                <a:gd name="T4" fmla="*/ 111 w 101"/>
                <a:gd name="T5" fmla="*/ 66 h 144"/>
                <a:gd name="T6" fmla="*/ 105 w 101"/>
                <a:gd name="T7" fmla="*/ 72 h 144"/>
                <a:gd name="T8" fmla="*/ 99 w 101"/>
                <a:gd name="T9" fmla="*/ 72 h 144"/>
                <a:gd name="T10" fmla="*/ 88 w 101"/>
                <a:gd name="T11" fmla="*/ 78 h 144"/>
                <a:gd name="T12" fmla="*/ 88 w 101"/>
                <a:gd name="T13" fmla="*/ 90 h 144"/>
                <a:gd name="T14" fmla="*/ 76 w 101"/>
                <a:gd name="T15" fmla="*/ 96 h 144"/>
                <a:gd name="T16" fmla="*/ 76 w 101"/>
                <a:gd name="T17" fmla="*/ 102 h 144"/>
                <a:gd name="T18" fmla="*/ 70 w 101"/>
                <a:gd name="T19" fmla="*/ 108 h 144"/>
                <a:gd name="T20" fmla="*/ 70 w 101"/>
                <a:gd name="T21" fmla="*/ 108 h 144"/>
                <a:gd name="T22" fmla="*/ 70 w 101"/>
                <a:gd name="T23" fmla="*/ 114 h 144"/>
                <a:gd name="T24" fmla="*/ 70 w 101"/>
                <a:gd name="T25" fmla="*/ 114 h 144"/>
                <a:gd name="T26" fmla="*/ 70 w 101"/>
                <a:gd name="T27" fmla="*/ 120 h 144"/>
                <a:gd name="T28" fmla="*/ 70 w 101"/>
                <a:gd name="T29" fmla="*/ 126 h 144"/>
                <a:gd name="T30" fmla="*/ 76 w 101"/>
                <a:gd name="T31" fmla="*/ 138 h 144"/>
                <a:gd name="T32" fmla="*/ 76 w 101"/>
                <a:gd name="T33" fmla="*/ 144 h 144"/>
                <a:gd name="T34" fmla="*/ 70 w 101"/>
                <a:gd name="T35" fmla="*/ 144 h 144"/>
                <a:gd name="T36" fmla="*/ 70 w 101"/>
                <a:gd name="T37" fmla="*/ 144 h 144"/>
                <a:gd name="T38" fmla="*/ 64 w 101"/>
                <a:gd name="T39" fmla="*/ 144 h 144"/>
                <a:gd name="T40" fmla="*/ 64 w 101"/>
                <a:gd name="T41" fmla="*/ 144 h 144"/>
                <a:gd name="T42" fmla="*/ 64 w 101"/>
                <a:gd name="T43" fmla="*/ 132 h 144"/>
                <a:gd name="T44" fmla="*/ 58 w 101"/>
                <a:gd name="T45" fmla="*/ 120 h 144"/>
                <a:gd name="T46" fmla="*/ 53 w 101"/>
                <a:gd name="T47" fmla="*/ 108 h 144"/>
                <a:gd name="T48" fmla="*/ 53 w 101"/>
                <a:gd name="T49" fmla="*/ 96 h 144"/>
                <a:gd name="T50" fmla="*/ 41 w 101"/>
                <a:gd name="T51" fmla="*/ 90 h 144"/>
                <a:gd name="T52" fmla="*/ 24 w 101"/>
                <a:gd name="T53" fmla="*/ 84 h 144"/>
                <a:gd name="T54" fmla="*/ 18 w 101"/>
                <a:gd name="T55" fmla="*/ 78 h 144"/>
                <a:gd name="T56" fmla="*/ 6 w 101"/>
                <a:gd name="T57" fmla="*/ 72 h 144"/>
                <a:gd name="T58" fmla="*/ 12 w 101"/>
                <a:gd name="T59" fmla="*/ 66 h 144"/>
                <a:gd name="T60" fmla="*/ 12 w 101"/>
                <a:gd name="T61" fmla="*/ 60 h 144"/>
                <a:gd name="T62" fmla="*/ 6 w 101"/>
                <a:gd name="T63" fmla="*/ 54 h 144"/>
                <a:gd name="T64" fmla="*/ 0 w 101"/>
                <a:gd name="T65" fmla="*/ 48 h 144"/>
                <a:gd name="T66" fmla="*/ 6 w 101"/>
                <a:gd name="T67" fmla="*/ 48 h 144"/>
                <a:gd name="T68" fmla="*/ 6 w 101"/>
                <a:gd name="T69" fmla="*/ 42 h 144"/>
                <a:gd name="T70" fmla="*/ 12 w 101"/>
                <a:gd name="T71" fmla="*/ 36 h 144"/>
                <a:gd name="T72" fmla="*/ 12 w 101"/>
                <a:gd name="T73" fmla="*/ 24 h 144"/>
                <a:gd name="T74" fmla="*/ 12 w 101"/>
                <a:gd name="T75" fmla="*/ 18 h 144"/>
                <a:gd name="T76" fmla="*/ 12 w 101"/>
                <a:gd name="T77" fmla="*/ 12 h 144"/>
                <a:gd name="T78" fmla="*/ 12 w 101"/>
                <a:gd name="T79" fmla="*/ 6 h 144"/>
                <a:gd name="T80" fmla="*/ 12 w 101"/>
                <a:gd name="T81" fmla="*/ 0 h 144"/>
                <a:gd name="T82" fmla="*/ 12 w 101"/>
                <a:gd name="T83" fmla="*/ 6 h 144"/>
                <a:gd name="T84" fmla="*/ 18 w 101"/>
                <a:gd name="T85" fmla="*/ 6 h 144"/>
                <a:gd name="T86" fmla="*/ 24 w 101"/>
                <a:gd name="T87" fmla="*/ 12 h 144"/>
                <a:gd name="T88" fmla="*/ 41 w 101"/>
                <a:gd name="T89" fmla="*/ 18 h 144"/>
                <a:gd name="T90" fmla="*/ 47 w 101"/>
                <a:gd name="T91" fmla="*/ 18 h 144"/>
                <a:gd name="T92" fmla="*/ 58 w 101"/>
                <a:gd name="T93" fmla="*/ 24 h 144"/>
                <a:gd name="T94" fmla="*/ 64 w 101"/>
                <a:gd name="T95" fmla="*/ 24 h 144"/>
                <a:gd name="T96" fmla="*/ 76 w 101"/>
                <a:gd name="T97" fmla="*/ 24 h 144"/>
                <a:gd name="T98" fmla="*/ 76 w 101"/>
                <a:gd name="T99" fmla="*/ 30 h 144"/>
                <a:gd name="T100" fmla="*/ 76 w 101"/>
                <a:gd name="T101" fmla="*/ 36 h 144"/>
                <a:gd name="T102" fmla="*/ 76 w 101"/>
                <a:gd name="T103" fmla="*/ 42 h 144"/>
                <a:gd name="T104" fmla="*/ 76 w 101"/>
                <a:gd name="T105" fmla="*/ 48 h 144"/>
                <a:gd name="T106" fmla="*/ 88 w 101"/>
                <a:gd name="T107" fmla="*/ 54 h 144"/>
                <a:gd name="T108" fmla="*/ 99 w 101"/>
                <a:gd name="T109" fmla="*/ 60 h 144"/>
                <a:gd name="T110" fmla="*/ 111 w 101"/>
                <a:gd name="T111" fmla="*/ 60 h 144"/>
                <a:gd name="T112" fmla="*/ 123 w 101"/>
                <a:gd name="T113" fmla="*/ 60 h 14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1"/>
                <a:gd name="T172" fmla="*/ 0 h 144"/>
                <a:gd name="T173" fmla="*/ 101 w 101"/>
                <a:gd name="T174" fmla="*/ 144 h 14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1" h="144">
                  <a:moveTo>
                    <a:pt x="101" y="60"/>
                  </a:moveTo>
                  <a:lnTo>
                    <a:pt x="95" y="60"/>
                  </a:lnTo>
                  <a:lnTo>
                    <a:pt x="89" y="66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78"/>
                  </a:lnTo>
                  <a:lnTo>
                    <a:pt x="71" y="90"/>
                  </a:lnTo>
                  <a:lnTo>
                    <a:pt x="65" y="96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9" y="114"/>
                  </a:lnTo>
                  <a:lnTo>
                    <a:pt x="59" y="120"/>
                  </a:lnTo>
                  <a:lnTo>
                    <a:pt x="59" y="126"/>
                  </a:lnTo>
                  <a:lnTo>
                    <a:pt x="65" y="138"/>
                  </a:lnTo>
                  <a:lnTo>
                    <a:pt x="65" y="144"/>
                  </a:lnTo>
                  <a:lnTo>
                    <a:pt x="59" y="144"/>
                  </a:lnTo>
                  <a:lnTo>
                    <a:pt x="53" y="144"/>
                  </a:lnTo>
                  <a:lnTo>
                    <a:pt x="53" y="132"/>
                  </a:lnTo>
                  <a:lnTo>
                    <a:pt x="47" y="120"/>
                  </a:lnTo>
                  <a:lnTo>
                    <a:pt x="42" y="108"/>
                  </a:lnTo>
                  <a:lnTo>
                    <a:pt x="42" y="96"/>
                  </a:lnTo>
                  <a:lnTo>
                    <a:pt x="30" y="90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60"/>
                  </a:lnTo>
                  <a:lnTo>
                    <a:pt x="6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6" y="42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12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65" y="24"/>
                  </a:lnTo>
                  <a:lnTo>
                    <a:pt x="65" y="30"/>
                  </a:lnTo>
                  <a:lnTo>
                    <a:pt x="65" y="36"/>
                  </a:lnTo>
                  <a:lnTo>
                    <a:pt x="65" y="42"/>
                  </a:lnTo>
                  <a:lnTo>
                    <a:pt x="65" y="48"/>
                  </a:lnTo>
                  <a:lnTo>
                    <a:pt x="71" y="54"/>
                  </a:lnTo>
                  <a:lnTo>
                    <a:pt x="77" y="60"/>
                  </a:lnTo>
                  <a:lnTo>
                    <a:pt x="89" y="60"/>
                  </a:lnTo>
                  <a:lnTo>
                    <a:pt x="101" y="6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6" name="Freeform 470"/>
            <p:cNvSpPr>
              <a:spLocks/>
            </p:cNvSpPr>
            <p:nvPr/>
          </p:nvSpPr>
          <p:spPr bwMode="auto">
            <a:xfrm>
              <a:off x="4567" y="2166"/>
              <a:ext cx="112" cy="132"/>
            </a:xfrm>
            <a:custGeom>
              <a:avLst/>
              <a:gdLst>
                <a:gd name="T0" fmla="*/ 31 w 114"/>
                <a:gd name="T1" fmla="*/ 24 h 132"/>
                <a:gd name="T2" fmla="*/ 37 w 114"/>
                <a:gd name="T3" fmla="*/ 24 h 132"/>
                <a:gd name="T4" fmla="*/ 43 w 114"/>
                <a:gd name="T5" fmla="*/ 24 h 132"/>
                <a:gd name="T6" fmla="*/ 49 w 114"/>
                <a:gd name="T7" fmla="*/ 24 h 132"/>
                <a:gd name="T8" fmla="*/ 55 w 114"/>
                <a:gd name="T9" fmla="*/ 24 h 132"/>
                <a:gd name="T10" fmla="*/ 67 w 114"/>
                <a:gd name="T11" fmla="*/ 24 h 132"/>
                <a:gd name="T12" fmla="*/ 73 w 114"/>
                <a:gd name="T13" fmla="*/ 24 h 132"/>
                <a:gd name="T14" fmla="*/ 76 w 114"/>
                <a:gd name="T15" fmla="*/ 18 h 132"/>
                <a:gd name="T16" fmla="*/ 82 w 114"/>
                <a:gd name="T17" fmla="*/ 12 h 132"/>
                <a:gd name="T18" fmla="*/ 86 w 114"/>
                <a:gd name="T19" fmla="*/ 6 h 132"/>
                <a:gd name="T20" fmla="*/ 92 w 114"/>
                <a:gd name="T21" fmla="*/ 0 h 132"/>
                <a:gd name="T22" fmla="*/ 92 w 114"/>
                <a:gd name="T23" fmla="*/ 6 h 132"/>
                <a:gd name="T24" fmla="*/ 86 w 114"/>
                <a:gd name="T25" fmla="*/ 12 h 132"/>
                <a:gd name="T26" fmla="*/ 82 w 114"/>
                <a:gd name="T27" fmla="*/ 24 h 132"/>
                <a:gd name="T28" fmla="*/ 79 w 114"/>
                <a:gd name="T29" fmla="*/ 36 h 132"/>
                <a:gd name="T30" fmla="*/ 76 w 114"/>
                <a:gd name="T31" fmla="*/ 54 h 132"/>
                <a:gd name="T32" fmla="*/ 76 w 114"/>
                <a:gd name="T33" fmla="*/ 66 h 132"/>
                <a:gd name="T34" fmla="*/ 79 w 114"/>
                <a:gd name="T35" fmla="*/ 78 h 132"/>
                <a:gd name="T36" fmla="*/ 76 w 114"/>
                <a:gd name="T37" fmla="*/ 78 h 132"/>
                <a:gd name="T38" fmla="*/ 73 w 114"/>
                <a:gd name="T39" fmla="*/ 84 h 132"/>
                <a:gd name="T40" fmla="*/ 61 w 114"/>
                <a:gd name="T41" fmla="*/ 96 h 132"/>
                <a:gd name="T42" fmla="*/ 61 w 114"/>
                <a:gd name="T43" fmla="*/ 114 h 132"/>
                <a:gd name="T44" fmla="*/ 55 w 114"/>
                <a:gd name="T45" fmla="*/ 120 h 132"/>
                <a:gd name="T46" fmla="*/ 37 w 114"/>
                <a:gd name="T47" fmla="*/ 114 h 132"/>
                <a:gd name="T48" fmla="*/ 28 w 114"/>
                <a:gd name="T49" fmla="*/ 114 h 132"/>
                <a:gd name="T50" fmla="*/ 24 w 114"/>
                <a:gd name="T51" fmla="*/ 126 h 132"/>
                <a:gd name="T52" fmla="*/ 18 w 114"/>
                <a:gd name="T53" fmla="*/ 126 h 132"/>
                <a:gd name="T54" fmla="*/ 18 w 114"/>
                <a:gd name="T55" fmla="*/ 108 h 132"/>
                <a:gd name="T56" fmla="*/ 12 w 114"/>
                <a:gd name="T57" fmla="*/ 96 h 132"/>
                <a:gd name="T58" fmla="*/ 6 w 114"/>
                <a:gd name="T59" fmla="*/ 84 h 132"/>
                <a:gd name="T60" fmla="*/ 6 w 114"/>
                <a:gd name="T61" fmla="*/ 72 h 132"/>
                <a:gd name="T62" fmla="*/ 12 w 114"/>
                <a:gd name="T63" fmla="*/ 54 h 132"/>
                <a:gd name="T64" fmla="*/ 12 w 114"/>
                <a:gd name="T65" fmla="*/ 48 h 132"/>
                <a:gd name="T66" fmla="*/ 24 w 114"/>
                <a:gd name="T67" fmla="*/ 42 h 132"/>
                <a:gd name="T68" fmla="*/ 28 w 114"/>
                <a:gd name="T69" fmla="*/ 36 h 132"/>
                <a:gd name="T70" fmla="*/ 28 w 114"/>
                <a:gd name="T71" fmla="*/ 30 h 1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2"/>
                <a:gd name="T110" fmla="*/ 114 w 114"/>
                <a:gd name="T111" fmla="*/ 132 h 1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2">
                  <a:moveTo>
                    <a:pt x="36" y="24"/>
                  </a:moveTo>
                  <a:lnTo>
                    <a:pt x="42" y="24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102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14" y="0"/>
                  </a:lnTo>
                  <a:lnTo>
                    <a:pt x="114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8"/>
                  </a:lnTo>
                  <a:lnTo>
                    <a:pt x="90" y="54"/>
                  </a:lnTo>
                  <a:lnTo>
                    <a:pt x="90" y="60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78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78" y="90"/>
                  </a:lnTo>
                  <a:lnTo>
                    <a:pt x="72" y="96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2" y="120"/>
                  </a:lnTo>
                  <a:lnTo>
                    <a:pt x="66" y="120"/>
                  </a:lnTo>
                  <a:lnTo>
                    <a:pt x="60" y="114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36" y="114"/>
                  </a:lnTo>
                  <a:lnTo>
                    <a:pt x="30" y="120"/>
                  </a:lnTo>
                  <a:lnTo>
                    <a:pt x="24" y="126"/>
                  </a:lnTo>
                  <a:lnTo>
                    <a:pt x="18" y="132"/>
                  </a:lnTo>
                  <a:lnTo>
                    <a:pt x="18" y="126"/>
                  </a:lnTo>
                  <a:lnTo>
                    <a:pt x="18" y="120"/>
                  </a:lnTo>
                  <a:lnTo>
                    <a:pt x="18" y="108"/>
                  </a:lnTo>
                  <a:lnTo>
                    <a:pt x="18" y="102"/>
                  </a:lnTo>
                  <a:lnTo>
                    <a:pt x="12" y="96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84"/>
                  </a:lnTo>
                  <a:lnTo>
                    <a:pt x="6" y="72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7" name="Freeform 471"/>
            <p:cNvSpPr>
              <a:spLocks/>
            </p:cNvSpPr>
            <p:nvPr/>
          </p:nvSpPr>
          <p:spPr bwMode="auto">
            <a:xfrm>
              <a:off x="4661" y="1946"/>
              <a:ext cx="73" cy="96"/>
            </a:xfrm>
            <a:custGeom>
              <a:avLst/>
              <a:gdLst>
                <a:gd name="T0" fmla="*/ 74 w 71"/>
                <a:gd name="T1" fmla="*/ 90 h 96"/>
                <a:gd name="T2" fmla="*/ 74 w 71"/>
                <a:gd name="T3" fmla="*/ 96 h 96"/>
                <a:gd name="T4" fmla="*/ 74 w 71"/>
                <a:gd name="T5" fmla="*/ 90 h 96"/>
                <a:gd name="T6" fmla="*/ 62 w 71"/>
                <a:gd name="T7" fmla="*/ 78 h 96"/>
                <a:gd name="T8" fmla="*/ 52 w 71"/>
                <a:gd name="T9" fmla="*/ 72 h 96"/>
                <a:gd name="T10" fmla="*/ 47 w 71"/>
                <a:gd name="T11" fmla="*/ 72 h 96"/>
                <a:gd name="T12" fmla="*/ 41 w 71"/>
                <a:gd name="T13" fmla="*/ 66 h 96"/>
                <a:gd name="T14" fmla="*/ 35 w 71"/>
                <a:gd name="T15" fmla="*/ 66 h 96"/>
                <a:gd name="T16" fmla="*/ 29 w 71"/>
                <a:gd name="T17" fmla="*/ 66 h 96"/>
                <a:gd name="T18" fmla="*/ 29 w 71"/>
                <a:gd name="T19" fmla="*/ 66 h 96"/>
                <a:gd name="T20" fmla="*/ 29 w 71"/>
                <a:gd name="T21" fmla="*/ 60 h 96"/>
                <a:gd name="T22" fmla="*/ 41 w 71"/>
                <a:gd name="T23" fmla="*/ 66 h 96"/>
                <a:gd name="T24" fmla="*/ 47 w 71"/>
                <a:gd name="T25" fmla="*/ 66 h 96"/>
                <a:gd name="T26" fmla="*/ 52 w 71"/>
                <a:gd name="T27" fmla="*/ 66 h 96"/>
                <a:gd name="T28" fmla="*/ 52 w 71"/>
                <a:gd name="T29" fmla="*/ 60 h 96"/>
                <a:gd name="T30" fmla="*/ 47 w 71"/>
                <a:gd name="T31" fmla="*/ 54 h 96"/>
                <a:gd name="T32" fmla="*/ 41 w 71"/>
                <a:gd name="T33" fmla="*/ 48 h 96"/>
                <a:gd name="T34" fmla="*/ 29 w 71"/>
                <a:gd name="T35" fmla="*/ 42 h 96"/>
                <a:gd name="T36" fmla="*/ 12 w 71"/>
                <a:gd name="T37" fmla="*/ 36 h 96"/>
                <a:gd name="T38" fmla="*/ 6 w 71"/>
                <a:gd name="T39" fmla="*/ 36 h 96"/>
                <a:gd name="T40" fmla="*/ 0 w 71"/>
                <a:gd name="T41" fmla="*/ 30 h 96"/>
                <a:gd name="T42" fmla="*/ 0 w 71"/>
                <a:gd name="T43" fmla="*/ 30 h 96"/>
                <a:gd name="T44" fmla="*/ 6 w 71"/>
                <a:gd name="T45" fmla="*/ 30 h 96"/>
                <a:gd name="T46" fmla="*/ 12 w 71"/>
                <a:gd name="T47" fmla="*/ 36 h 96"/>
                <a:gd name="T48" fmla="*/ 35 w 71"/>
                <a:gd name="T49" fmla="*/ 42 h 96"/>
                <a:gd name="T50" fmla="*/ 41 w 71"/>
                <a:gd name="T51" fmla="*/ 42 h 96"/>
                <a:gd name="T52" fmla="*/ 47 w 71"/>
                <a:gd name="T53" fmla="*/ 42 h 96"/>
                <a:gd name="T54" fmla="*/ 41 w 71"/>
                <a:gd name="T55" fmla="*/ 24 h 96"/>
                <a:gd name="T56" fmla="*/ 35 w 71"/>
                <a:gd name="T57" fmla="*/ 12 h 96"/>
                <a:gd name="T58" fmla="*/ 29 w 71"/>
                <a:gd name="T59" fmla="*/ 6 h 96"/>
                <a:gd name="T60" fmla="*/ 12 w 71"/>
                <a:gd name="T61" fmla="*/ 0 h 96"/>
                <a:gd name="T62" fmla="*/ 29 w 71"/>
                <a:gd name="T63" fmla="*/ 0 h 96"/>
                <a:gd name="T64" fmla="*/ 35 w 71"/>
                <a:gd name="T65" fmla="*/ 6 h 96"/>
                <a:gd name="T66" fmla="*/ 41 w 71"/>
                <a:gd name="T67" fmla="*/ 12 h 96"/>
                <a:gd name="T68" fmla="*/ 47 w 71"/>
                <a:gd name="T69" fmla="*/ 24 h 96"/>
                <a:gd name="T70" fmla="*/ 52 w 71"/>
                <a:gd name="T71" fmla="*/ 36 h 96"/>
                <a:gd name="T72" fmla="*/ 62 w 71"/>
                <a:gd name="T73" fmla="*/ 36 h 96"/>
                <a:gd name="T74" fmla="*/ 74 w 71"/>
                <a:gd name="T75" fmla="*/ 18 h 96"/>
                <a:gd name="T76" fmla="*/ 74 w 71"/>
                <a:gd name="T77" fmla="*/ 6 h 96"/>
                <a:gd name="T78" fmla="*/ 74 w 71"/>
                <a:gd name="T79" fmla="*/ 12 h 96"/>
                <a:gd name="T80" fmla="*/ 74 w 71"/>
                <a:gd name="T81" fmla="*/ 18 h 96"/>
                <a:gd name="T82" fmla="*/ 62 w 71"/>
                <a:gd name="T83" fmla="*/ 36 h 96"/>
                <a:gd name="T84" fmla="*/ 62 w 71"/>
                <a:gd name="T85" fmla="*/ 54 h 96"/>
                <a:gd name="T86" fmla="*/ 62 w 71"/>
                <a:gd name="T87" fmla="*/ 60 h 96"/>
                <a:gd name="T88" fmla="*/ 74 w 71"/>
                <a:gd name="T89" fmla="*/ 66 h 96"/>
                <a:gd name="T90" fmla="*/ 81 w 71"/>
                <a:gd name="T91" fmla="*/ 60 h 96"/>
                <a:gd name="T92" fmla="*/ 81 w 71"/>
                <a:gd name="T93" fmla="*/ 60 h 96"/>
                <a:gd name="T94" fmla="*/ 87 w 71"/>
                <a:gd name="T95" fmla="*/ 54 h 96"/>
                <a:gd name="T96" fmla="*/ 87 w 71"/>
                <a:gd name="T97" fmla="*/ 48 h 96"/>
                <a:gd name="T98" fmla="*/ 95 w 71"/>
                <a:gd name="T99" fmla="*/ 48 h 96"/>
                <a:gd name="T100" fmla="*/ 95 w 71"/>
                <a:gd name="T101" fmla="*/ 54 h 96"/>
                <a:gd name="T102" fmla="*/ 87 w 71"/>
                <a:gd name="T103" fmla="*/ 60 h 96"/>
                <a:gd name="T104" fmla="*/ 81 w 71"/>
                <a:gd name="T105" fmla="*/ 66 h 96"/>
                <a:gd name="T106" fmla="*/ 74 w 71"/>
                <a:gd name="T107" fmla="*/ 72 h 96"/>
                <a:gd name="T108" fmla="*/ 74 w 71"/>
                <a:gd name="T109" fmla="*/ 78 h 96"/>
                <a:gd name="T110" fmla="*/ 74 w 71"/>
                <a:gd name="T111" fmla="*/ 84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"/>
                <a:gd name="T169" fmla="*/ 0 h 96"/>
                <a:gd name="T170" fmla="*/ 71 w 71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" h="96">
                  <a:moveTo>
                    <a:pt x="59" y="84"/>
                  </a:moveTo>
                  <a:lnTo>
                    <a:pt x="53" y="90"/>
                  </a:lnTo>
                  <a:lnTo>
                    <a:pt x="53" y="96"/>
                  </a:lnTo>
                  <a:lnTo>
                    <a:pt x="53" y="90"/>
                  </a:lnTo>
                  <a:lnTo>
                    <a:pt x="47" y="84"/>
                  </a:lnTo>
                  <a:lnTo>
                    <a:pt x="47" y="78"/>
                  </a:lnTo>
                  <a:lnTo>
                    <a:pt x="47" y="72"/>
                  </a:lnTo>
                  <a:lnTo>
                    <a:pt x="41" y="72"/>
                  </a:lnTo>
                  <a:lnTo>
                    <a:pt x="36" y="72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30" y="66"/>
                  </a:lnTo>
                  <a:lnTo>
                    <a:pt x="36" y="66"/>
                  </a:lnTo>
                  <a:lnTo>
                    <a:pt x="41" y="66"/>
                  </a:lnTo>
                  <a:lnTo>
                    <a:pt x="41" y="60"/>
                  </a:lnTo>
                  <a:lnTo>
                    <a:pt x="41" y="54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2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0" y="24"/>
                  </a:lnTo>
                  <a:lnTo>
                    <a:pt x="30" y="18"/>
                  </a:lnTo>
                  <a:lnTo>
                    <a:pt x="24" y="12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30" y="12"/>
                  </a:lnTo>
                  <a:lnTo>
                    <a:pt x="36" y="18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36"/>
                  </a:lnTo>
                  <a:lnTo>
                    <a:pt x="47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3" y="30"/>
                  </a:lnTo>
                  <a:lnTo>
                    <a:pt x="47" y="36"/>
                  </a:lnTo>
                  <a:lnTo>
                    <a:pt x="41" y="48"/>
                  </a:lnTo>
                  <a:lnTo>
                    <a:pt x="47" y="54"/>
                  </a:lnTo>
                  <a:lnTo>
                    <a:pt x="47" y="60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9" y="60"/>
                  </a:lnTo>
                  <a:lnTo>
                    <a:pt x="65" y="54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1" y="54"/>
                  </a:lnTo>
                  <a:lnTo>
                    <a:pt x="65" y="60"/>
                  </a:lnTo>
                  <a:lnTo>
                    <a:pt x="65" y="66"/>
                  </a:lnTo>
                  <a:lnTo>
                    <a:pt x="59" y="66"/>
                  </a:lnTo>
                  <a:lnTo>
                    <a:pt x="59" y="72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4"/>
                  </a:lnTo>
                  <a:lnTo>
                    <a:pt x="59" y="8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8" name="Freeform 472"/>
            <p:cNvSpPr>
              <a:spLocks/>
            </p:cNvSpPr>
            <p:nvPr/>
          </p:nvSpPr>
          <p:spPr bwMode="auto">
            <a:xfrm>
              <a:off x="4576" y="2192"/>
              <a:ext cx="66" cy="90"/>
            </a:xfrm>
            <a:custGeom>
              <a:avLst/>
              <a:gdLst>
                <a:gd name="T0" fmla="*/ 66 w 66"/>
                <a:gd name="T1" fmla="*/ 0 h 90"/>
                <a:gd name="T2" fmla="*/ 54 w 66"/>
                <a:gd name="T3" fmla="*/ 0 h 90"/>
                <a:gd name="T4" fmla="*/ 54 w 66"/>
                <a:gd name="T5" fmla="*/ 6 h 90"/>
                <a:gd name="T6" fmla="*/ 48 w 66"/>
                <a:gd name="T7" fmla="*/ 12 h 90"/>
                <a:gd name="T8" fmla="*/ 42 w 66"/>
                <a:gd name="T9" fmla="*/ 18 h 90"/>
                <a:gd name="T10" fmla="*/ 30 w 66"/>
                <a:gd name="T11" fmla="*/ 18 h 90"/>
                <a:gd name="T12" fmla="*/ 18 w 66"/>
                <a:gd name="T13" fmla="*/ 24 h 90"/>
                <a:gd name="T14" fmla="*/ 12 w 66"/>
                <a:gd name="T15" fmla="*/ 24 h 90"/>
                <a:gd name="T16" fmla="*/ 6 w 66"/>
                <a:gd name="T17" fmla="*/ 30 h 90"/>
                <a:gd name="T18" fmla="*/ 6 w 66"/>
                <a:gd name="T19" fmla="*/ 30 h 90"/>
                <a:gd name="T20" fmla="*/ 12 w 66"/>
                <a:gd name="T21" fmla="*/ 24 h 90"/>
                <a:gd name="T22" fmla="*/ 18 w 66"/>
                <a:gd name="T23" fmla="*/ 24 h 90"/>
                <a:gd name="T24" fmla="*/ 30 w 66"/>
                <a:gd name="T25" fmla="*/ 24 h 90"/>
                <a:gd name="T26" fmla="*/ 36 w 66"/>
                <a:gd name="T27" fmla="*/ 24 h 90"/>
                <a:gd name="T28" fmla="*/ 36 w 66"/>
                <a:gd name="T29" fmla="*/ 30 h 90"/>
                <a:gd name="T30" fmla="*/ 30 w 66"/>
                <a:gd name="T31" fmla="*/ 42 h 90"/>
                <a:gd name="T32" fmla="*/ 24 w 66"/>
                <a:gd name="T33" fmla="*/ 48 h 90"/>
                <a:gd name="T34" fmla="*/ 18 w 66"/>
                <a:gd name="T35" fmla="*/ 48 h 90"/>
                <a:gd name="T36" fmla="*/ 12 w 66"/>
                <a:gd name="T37" fmla="*/ 48 h 90"/>
                <a:gd name="T38" fmla="*/ 0 w 66"/>
                <a:gd name="T39" fmla="*/ 54 h 90"/>
                <a:gd name="T40" fmla="*/ 0 w 66"/>
                <a:gd name="T41" fmla="*/ 54 h 90"/>
                <a:gd name="T42" fmla="*/ 0 w 66"/>
                <a:gd name="T43" fmla="*/ 54 h 90"/>
                <a:gd name="T44" fmla="*/ 6 w 66"/>
                <a:gd name="T45" fmla="*/ 54 h 90"/>
                <a:gd name="T46" fmla="*/ 12 w 66"/>
                <a:gd name="T47" fmla="*/ 54 h 90"/>
                <a:gd name="T48" fmla="*/ 18 w 66"/>
                <a:gd name="T49" fmla="*/ 54 h 90"/>
                <a:gd name="T50" fmla="*/ 24 w 66"/>
                <a:gd name="T51" fmla="*/ 54 h 90"/>
                <a:gd name="T52" fmla="*/ 24 w 66"/>
                <a:gd name="T53" fmla="*/ 54 h 90"/>
                <a:gd name="T54" fmla="*/ 12 w 66"/>
                <a:gd name="T55" fmla="*/ 72 h 90"/>
                <a:gd name="T56" fmla="*/ 12 w 66"/>
                <a:gd name="T57" fmla="*/ 84 h 90"/>
                <a:gd name="T58" fmla="*/ 18 w 66"/>
                <a:gd name="T59" fmla="*/ 78 h 90"/>
                <a:gd name="T60" fmla="*/ 24 w 66"/>
                <a:gd name="T61" fmla="*/ 66 h 90"/>
                <a:gd name="T62" fmla="*/ 30 w 66"/>
                <a:gd name="T63" fmla="*/ 54 h 90"/>
                <a:gd name="T64" fmla="*/ 36 w 66"/>
                <a:gd name="T65" fmla="*/ 60 h 90"/>
                <a:gd name="T66" fmla="*/ 42 w 66"/>
                <a:gd name="T67" fmla="*/ 78 h 90"/>
                <a:gd name="T68" fmla="*/ 48 w 66"/>
                <a:gd name="T69" fmla="*/ 84 h 90"/>
                <a:gd name="T70" fmla="*/ 48 w 66"/>
                <a:gd name="T71" fmla="*/ 84 h 90"/>
                <a:gd name="T72" fmla="*/ 42 w 66"/>
                <a:gd name="T73" fmla="*/ 72 h 90"/>
                <a:gd name="T74" fmla="*/ 36 w 66"/>
                <a:gd name="T75" fmla="*/ 54 h 90"/>
                <a:gd name="T76" fmla="*/ 42 w 66"/>
                <a:gd name="T77" fmla="*/ 42 h 90"/>
                <a:gd name="T78" fmla="*/ 48 w 66"/>
                <a:gd name="T79" fmla="*/ 30 h 90"/>
                <a:gd name="T80" fmla="*/ 54 w 66"/>
                <a:gd name="T81" fmla="*/ 30 h 90"/>
                <a:gd name="T82" fmla="*/ 60 w 66"/>
                <a:gd name="T83" fmla="*/ 42 h 90"/>
                <a:gd name="T84" fmla="*/ 66 w 66"/>
                <a:gd name="T85" fmla="*/ 60 h 90"/>
                <a:gd name="T86" fmla="*/ 66 w 66"/>
                <a:gd name="T87" fmla="*/ 54 h 90"/>
                <a:gd name="T88" fmla="*/ 66 w 66"/>
                <a:gd name="T89" fmla="*/ 42 h 90"/>
                <a:gd name="T90" fmla="*/ 60 w 66"/>
                <a:gd name="T91" fmla="*/ 24 h 90"/>
                <a:gd name="T92" fmla="*/ 60 w 66"/>
                <a:gd name="T93" fmla="*/ 18 h 90"/>
                <a:gd name="T94" fmla="*/ 66 w 66"/>
                <a:gd name="T95" fmla="*/ 6 h 90"/>
                <a:gd name="T96" fmla="*/ 66 w 66"/>
                <a:gd name="T97" fmla="*/ 0 h 9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6"/>
                <a:gd name="T148" fmla="*/ 0 h 90"/>
                <a:gd name="T149" fmla="*/ 66 w 66"/>
                <a:gd name="T150" fmla="*/ 90 h 9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6" h="90">
                  <a:moveTo>
                    <a:pt x="66" y="0"/>
                  </a:move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12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6" y="24"/>
                  </a:lnTo>
                  <a:lnTo>
                    <a:pt x="6" y="30"/>
                  </a:lnTo>
                  <a:lnTo>
                    <a:pt x="12" y="30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6" y="54"/>
                  </a:lnTo>
                  <a:lnTo>
                    <a:pt x="12" y="54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18" y="60"/>
                  </a:lnTo>
                  <a:lnTo>
                    <a:pt x="12" y="72"/>
                  </a:lnTo>
                  <a:lnTo>
                    <a:pt x="12" y="9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18" y="78"/>
                  </a:lnTo>
                  <a:lnTo>
                    <a:pt x="24" y="72"/>
                  </a:lnTo>
                  <a:lnTo>
                    <a:pt x="24" y="66"/>
                  </a:lnTo>
                  <a:lnTo>
                    <a:pt x="30" y="60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36" y="66"/>
                  </a:lnTo>
                  <a:lnTo>
                    <a:pt x="42" y="78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30"/>
                  </a:lnTo>
                  <a:lnTo>
                    <a:pt x="60" y="36"/>
                  </a:lnTo>
                  <a:lnTo>
                    <a:pt x="60" y="42"/>
                  </a:lnTo>
                  <a:lnTo>
                    <a:pt x="66" y="54"/>
                  </a:lnTo>
                  <a:lnTo>
                    <a:pt x="66" y="60"/>
                  </a:lnTo>
                  <a:lnTo>
                    <a:pt x="66" y="54"/>
                  </a:lnTo>
                  <a:lnTo>
                    <a:pt x="66" y="42"/>
                  </a:lnTo>
                  <a:lnTo>
                    <a:pt x="60" y="30"/>
                  </a:lnTo>
                  <a:lnTo>
                    <a:pt x="60" y="24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0" y="12"/>
                  </a:lnTo>
                  <a:lnTo>
                    <a:pt x="66" y="6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89" name="Freeform 473"/>
            <p:cNvSpPr>
              <a:spLocks/>
            </p:cNvSpPr>
            <p:nvPr/>
          </p:nvSpPr>
          <p:spPr bwMode="auto">
            <a:xfrm>
              <a:off x="4685" y="2071"/>
              <a:ext cx="97" cy="72"/>
            </a:xfrm>
            <a:custGeom>
              <a:avLst/>
              <a:gdLst>
                <a:gd name="T0" fmla="*/ 70 w 95"/>
                <a:gd name="T1" fmla="*/ 0 h 72"/>
                <a:gd name="T2" fmla="*/ 80 w 95"/>
                <a:gd name="T3" fmla="*/ 0 h 72"/>
                <a:gd name="T4" fmla="*/ 99 w 95"/>
                <a:gd name="T5" fmla="*/ 6 h 72"/>
                <a:gd name="T6" fmla="*/ 99 w 95"/>
                <a:gd name="T7" fmla="*/ 12 h 72"/>
                <a:gd name="T8" fmla="*/ 99 w 95"/>
                <a:gd name="T9" fmla="*/ 24 h 72"/>
                <a:gd name="T10" fmla="*/ 70 w 95"/>
                <a:gd name="T11" fmla="*/ 24 h 72"/>
                <a:gd name="T12" fmla="*/ 64 w 95"/>
                <a:gd name="T13" fmla="*/ 30 h 72"/>
                <a:gd name="T14" fmla="*/ 64 w 95"/>
                <a:gd name="T15" fmla="*/ 30 h 72"/>
                <a:gd name="T16" fmla="*/ 70 w 95"/>
                <a:gd name="T17" fmla="*/ 30 h 72"/>
                <a:gd name="T18" fmla="*/ 80 w 95"/>
                <a:gd name="T19" fmla="*/ 30 h 72"/>
                <a:gd name="T20" fmla="*/ 92 w 95"/>
                <a:gd name="T21" fmla="*/ 30 h 72"/>
                <a:gd name="T22" fmla="*/ 99 w 95"/>
                <a:gd name="T23" fmla="*/ 36 h 72"/>
                <a:gd name="T24" fmla="*/ 99 w 95"/>
                <a:gd name="T25" fmla="*/ 42 h 72"/>
                <a:gd name="T26" fmla="*/ 92 w 95"/>
                <a:gd name="T27" fmla="*/ 48 h 72"/>
                <a:gd name="T28" fmla="*/ 99 w 95"/>
                <a:gd name="T29" fmla="*/ 48 h 72"/>
                <a:gd name="T30" fmla="*/ 105 w 95"/>
                <a:gd name="T31" fmla="*/ 48 h 72"/>
                <a:gd name="T32" fmla="*/ 111 w 95"/>
                <a:gd name="T33" fmla="*/ 48 h 72"/>
                <a:gd name="T34" fmla="*/ 117 w 95"/>
                <a:gd name="T35" fmla="*/ 48 h 72"/>
                <a:gd name="T36" fmla="*/ 117 w 95"/>
                <a:gd name="T37" fmla="*/ 66 h 72"/>
                <a:gd name="T38" fmla="*/ 111 w 95"/>
                <a:gd name="T39" fmla="*/ 72 h 72"/>
                <a:gd name="T40" fmla="*/ 105 w 95"/>
                <a:gd name="T41" fmla="*/ 72 h 72"/>
                <a:gd name="T42" fmla="*/ 99 w 95"/>
                <a:gd name="T43" fmla="*/ 72 h 72"/>
                <a:gd name="T44" fmla="*/ 92 w 95"/>
                <a:gd name="T45" fmla="*/ 60 h 72"/>
                <a:gd name="T46" fmla="*/ 80 w 95"/>
                <a:gd name="T47" fmla="*/ 48 h 72"/>
                <a:gd name="T48" fmla="*/ 64 w 95"/>
                <a:gd name="T49" fmla="*/ 42 h 72"/>
                <a:gd name="T50" fmla="*/ 64 w 95"/>
                <a:gd name="T51" fmla="*/ 48 h 72"/>
                <a:gd name="T52" fmla="*/ 64 w 95"/>
                <a:gd name="T53" fmla="*/ 60 h 72"/>
                <a:gd name="T54" fmla="*/ 58 w 95"/>
                <a:gd name="T55" fmla="*/ 66 h 72"/>
                <a:gd name="T56" fmla="*/ 46 w 95"/>
                <a:gd name="T57" fmla="*/ 72 h 72"/>
                <a:gd name="T58" fmla="*/ 40 w 95"/>
                <a:gd name="T59" fmla="*/ 66 h 72"/>
                <a:gd name="T60" fmla="*/ 23 w 95"/>
                <a:gd name="T61" fmla="*/ 54 h 72"/>
                <a:gd name="T62" fmla="*/ 40 w 95"/>
                <a:gd name="T63" fmla="*/ 48 h 72"/>
                <a:gd name="T64" fmla="*/ 40 w 95"/>
                <a:gd name="T65" fmla="*/ 42 h 72"/>
                <a:gd name="T66" fmla="*/ 17 w 95"/>
                <a:gd name="T67" fmla="*/ 36 h 72"/>
                <a:gd name="T68" fmla="*/ 12 w 95"/>
                <a:gd name="T69" fmla="*/ 42 h 72"/>
                <a:gd name="T70" fmla="*/ 0 w 95"/>
                <a:gd name="T71" fmla="*/ 36 h 72"/>
                <a:gd name="T72" fmla="*/ 0 w 95"/>
                <a:gd name="T73" fmla="*/ 30 h 72"/>
                <a:gd name="T74" fmla="*/ 6 w 95"/>
                <a:gd name="T75" fmla="*/ 18 h 72"/>
                <a:gd name="T76" fmla="*/ 6 w 95"/>
                <a:gd name="T77" fmla="*/ 18 h 72"/>
                <a:gd name="T78" fmla="*/ 12 w 95"/>
                <a:gd name="T79" fmla="*/ 12 h 72"/>
                <a:gd name="T80" fmla="*/ 17 w 95"/>
                <a:gd name="T81" fmla="*/ 12 h 72"/>
                <a:gd name="T82" fmla="*/ 23 w 95"/>
                <a:gd name="T83" fmla="*/ 0 h 72"/>
                <a:gd name="T84" fmla="*/ 40 w 95"/>
                <a:gd name="T85" fmla="*/ 0 h 72"/>
                <a:gd name="T86" fmla="*/ 52 w 95"/>
                <a:gd name="T87" fmla="*/ 6 h 72"/>
                <a:gd name="T88" fmla="*/ 52 w 95"/>
                <a:gd name="T89" fmla="*/ 18 h 72"/>
                <a:gd name="T90" fmla="*/ 58 w 95"/>
                <a:gd name="T91" fmla="*/ 24 h 72"/>
                <a:gd name="T92" fmla="*/ 58 w 95"/>
                <a:gd name="T93" fmla="*/ 30 h 72"/>
                <a:gd name="T94" fmla="*/ 64 w 95"/>
                <a:gd name="T95" fmla="*/ 24 h 72"/>
                <a:gd name="T96" fmla="*/ 64 w 95"/>
                <a:gd name="T97" fmla="*/ 18 h 72"/>
                <a:gd name="T98" fmla="*/ 64 w 95"/>
                <a:gd name="T99" fmla="*/ 6 h 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5"/>
                <a:gd name="T151" fmla="*/ 0 h 72"/>
                <a:gd name="T152" fmla="*/ 95 w 95"/>
                <a:gd name="T153" fmla="*/ 72 h 7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5" h="72">
                  <a:moveTo>
                    <a:pt x="53" y="6"/>
                  </a:moveTo>
                  <a:lnTo>
                    <a:pt x="53" y="6"/>
                  </a:lnTo>
                  <a:lnTo>
                    <a:pt x="59" y="0"/>
                  </a:lnTo>
                  <a:lnTo>
                    <a:pt x="65" y="0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7" y="6"/>
                  </a:lnTo>
                  <a:lnTo>
                    <a:pt x="77" y="12"/>
                  </a:lnTo>
                  <a:lnTo>
                    <a:pt x="77" y="18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3" y="30"/>
                  </a:lnTo>
                  <a:lnTo>
                    <a:pt x="53" y="36"/>
                  </a:lnTo>
                  <a:lnTo>
                    <a:pt x="59" y="30"/>
                  </a:lnTo>
                  <a:lnTo>
                    <a:pt x="65" y="30"/>
                  </a:lnTo>
                  <a:lnTo>
                    <a:pt x="71" y="30"/>
                  </a:lnTo>
                  <a:lnTo>
                    <a:pt x="71" y="36"/>
                  </a:lnTo>
                  <a:lnTo>
                    <a:pt x="77" y="36"/>
                  </a:lnTo>
                  <a:lnTo>
                    <a:pt x="77" y="42"/>
                  </a:lnTo>
                  <a:lnTo>
                    <a:pt x="71" y="42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8"/>
                  </a:lnTo>
                  <a:lnTo>
                    <a:pt x="95" y="54"/>
                  </a:lnTo>
                  <a:lnTo>
                    <a:pt x="95" y="60"/>
                  </a:lnTo>
                  <a:lnTo>
                    <a:pt x="95" y="66"/>
                  </a:lnTo>
                  <a:lnTo>
                    <a:pt x="95" y="72"/>
                  </a:lnTo>
                  <a:lnTo>
                    <a:pt x="89" y="72"/>
                  </a:lnTo>
                  <a:lnTo>
                    <a:pt x="83" y="72"/>
                  </a:lnTo>
                  <a:lnTo>
                    <a:pt x="77" y="72"/>
                  </a:lnTo>
                  <a:lnTo>
                    <a:pt x="71" y="66"/>
                  </a:lnTo>
                  <a:lnTo>
                    <a:pt x="71" y="60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8"/>
                  </a:lnTo>
                  <a:lnTo>
                    <a:pt x="53" y="48"/>
                  </a:lnTo>
                  <a:lnTo>
                    <a:pt x="53" y="42"/>
                  </a:lnTo>
                  <a:lnTo>
                    <a:pt x="53" y="48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53" y="66"/>
                  </a:lnTo>
                  <a:lnTo>
                    <a:pt x="47" y="66"/>
                  </a:lnTo>
                  <a:lnTo>
                    <a:pt x="41" y="72"/>
                  </a:lnTo>
                  <a:lnTo>
                    <a:pt x="35" y="72"/>
                  </a:lnTo>
                  <a:lnTo>
                    <a:pt x="29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3" y="48"/>
                  </a:lnTo>
                  <a:lnTo>
                    <a:pt x="29" y="48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23" y="36"/>
                  </a:lnTo>
                  <a:lnTo>
                    <a:pt x="17" y="36"/>
                  </a:lnTo>
                  <a:lnTo>
                    <a:pt x="17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17" y="12"/>
                  </a:lnTo>
                  <a:lnTo>
                    <a:pt x="17" y="6"/>
                  </a:lnTo>
                  <a:lnTo>
                    <a:pt x="17" y="0"/>
                  </a:lnTo>
                  <a:lnTo>
                    <a:pt x="23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41" y="6"/>
                  </a:lnTo>
                  <a:lnTo>
                    <a:pt x="41" y="12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3" y="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0" name="Freeform 474"/>
            <p:cNvSpPr>
              <a:spLocks/>
            </p:cNvSpPr>
            <p:nvPr/>
          </p:nvSpPr>
          <p:spPr bwMode="auto">
            <a:xfrm>
              <a:off x="4600" y="2001"/>
              <a:ext cx="96" cy="90"/>
            </a:xfrm>
            <a:custGeom>
              <a:avLst/>
              <a:gdLst>
                <a:gd name="T0" fmla="*/ 90 w 96"/>
                <a:gd name="T1" fmla="*/ 90 h 90"/>
                <a:gd name="T2" fmla="*/ 84 w 96"/>
                <a:gd name="T3" fmla="*/ 84 h 90"/>
                <a:gd name="T4" fmla="*/ 78 w 96"/>
                <a:gd name="T5" fmla="*/ 84 h 90"/>
                <a:gd name="T6" fmla="*/ 66 w 96"/>
                <a:gd name="T7" fmla="*/ 84 h 90"/>
                <a:gd name="T8" fmla="*/ 54 w 96"/>
                <a:gd name="T9" fmla="*/ 84 h 90"/>
                <a:gd name="T10" fmla="*/ 48 w 96"/>
                <a:gd name="T11" fmla="*/ 84 h 90"/>
                <a:gd name="T12" fmla="*/ 54 w 96"/>
                <a:gd name="T13" fmla="*/ 78 h 90"/>
                <a:gd name="T14" fmla="*/ 60 w 96"/>
                <a:gd name="T15" fmla="*/ 78 h 90"/>
                <a:gd name="T16" fmla="*/ 72 w 96"/>
                <a:gd name="T17" fmla="*/ 78 h 90"/>
                <a:gd name="T18" fmla="*/ 72 w 96"/>
                <a:gd name="T19" fmla="*/ 72 h 90"/>
                <a:gd name="T20" fmla="*/ 60 w 96"/>
                <a:gd name="T21" fmla="*/ 60 h 90"/>
                <a:gd name="T22" fmla="*/ 48 w 96"/>
                <a:gd name="T23" fmla="*/ 66 h 90"/>
                <a:gd name="T24" fmla="*/ 30 w 96"/>
                <a:gd name="T25" fmla="*/ 66 h 90"/>
                <a:gd name="T26" fmla="*/ 18 w 96"/>
                <a:gd name="T27" fmla="*/ 60 h 90"/>
                <a:gd name="T28" fmla="*/ 24 w 96"/>
                <a:gd name="T29" fmla="*/ 60 h 90"/>
                <a:gd name="T30" fmla="*/ 36 w 96"/>
                <a:gd name="T31" fmla="*/ 60 h 90"/>
                <a:gd name="T32" fmla="*/ 48 w 96"/>
                <a:gd name="T33" fmla="*/ 54 h 90"/>
                <a:gd name="T34" fmla="*/ 48 w 96"/>
                <a:gd name="T35" fmla="*/ 48 h 90"/>
                <a:gd name="T36" fmla="*/ 36 w 96"/>
                <a:gd name="T37" fmla="*/ 42 h 90"/>
                <a:gd name="T38" fmla="*/ 24 w 96"/>
                <a:gd name="T39" fmla="*/ 42 h 90"/>
                <a:gd name="T40" fmla="*/ 6 w 96"/>
                <a:gd name="T41" fmla="*/ 42 h 90"/>
                <a:gd name="T42" fmla="*/ 0 w 96"/>
                <a:gd name="T43" fmla="*/ 36 h 90"/>
                <a:gd name="T44" fmla="*/ 6 w 96"/>
                <a:gd name="T45" fmla="*/ 36 h 90"/>
                <a:gd name="T46" fmla="*/ 12 w 96"/>
                <a:gd name="T47" fmla="*/ 36 h 90"/>
                <a:gd name="T48" fmla="*/ 24 w 96"/>
                <a:gd name="T49" fmla="*/ 36 h 90"/>
                <a:gd name="T50" fmla="*/ 30 w 96"/>
                <a:gd name="T51" fmla="*/ 30 h 90"/>
                <a:gd name="T52" fmla="*/ 18 w 96"/>
                <a:gd name="T53" fmla="*/ 18 h 90"/>
                <a:gd name="T54" fmla="*/ 6 w 96"/>
                <a:gd name="T55" fmla="*/ 6 h 90"/>
                <a:gd name="T56" fmla="*/ 0 w 96"/>
                <a:gd name="T57" fmla="*/ 0 h 90"/>
                <a:gd name="T58" fmla="*/ 6 w 96"/>
                <a:gd name="T59" fmla="*/ 6 h 90"/>
                <a:gd name="T60" fmla="*/ 18 w 96"/>
                <a:gd name="T61" fmla="*/ 18 h 90"/>
                <a:gd name="T62" fmla="*/ 30 w 96"/>
                <a:gd name="T63" fmla="*/ 30 h 90"/>
                <a:gd name="T64" fmla="*/ 36 w 96"/>
                <a:gd name="T65" fmla="*/ 18 h 90"/>
                <a:gd name="T66" fmla="*/ 36 w 96"/>
                <a:gd name="T67" fmla="*/ 6 h 90"/>
                <a:gd name="T68" fmla="*/ 42 w 96"/>
                <a:gd name="T69" fmla="*/ 6 h 90"/>
                <a:gd name="T70" fmla="*/ 42 w 96"/>
                <a:gd name="T71" fmla="*/ 30 h 90"/>
                <a:gd name="T72" fmla="*/ 54 w 96"/>
                <a:gd name="T73" fmla="*/ 42 h 90"/>
                <a:gd name="T74" fmla="*/ 60 w 96"/>
                <a:gd name="T75" fmla="*/ 48 h 90"/>
                <a:gd name="T76" fmla="*/ 66 w 96"/>
                <a:gd name="T77" fmla="*/ 30 h 90"/>
                <a:gd name="T78" fmla="*/ 66 w 96"/>
                <a:gd name="T79" fmla="*/ 24 h 90"/>
                <a:gd name="T80" fmla="*/ 72 w 96"/>
                <a:gd name="T81" fmla="*/ 42 h 90"/>
                <a:gd name="T82" fmla="*/ 72 w 96"/>
                <a:gd name="T83" fmla="*/ 60 h 90"/>
                <a:gd name="T84" fmla="*/ 84 w 96"/>
                <a:gd name="T85" fmla="*/ 72 h 90"/>
                <a:gd name="T86" fmla="*/ 90 w 96"/>
                <a:gd name="T87" fmla="*/ 66 h 90"/>
                <a:gd name="T88" fmla="*/ 90 w 96"/>
                <a:gd name="T89" fmla="*/ 60 h 90"/>
                <a:gd name="T90" fmla="*/ 90 w 96"/>
                <a:gd name="T91" fmla="*/ 66 h 90"/>
                <a:gd name="T92" fmla="*/ 90 w 96"/>
                <a:gd name="T93" fmla="*/ 78 h 90"/>
                <a:gd name="T94" fmla="*/ 90 w 96"/>
                <a:gd name="T95" fmla="*/ 84 h 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6"/>
                <a:gd name="T145" fmla="*/ 0 h 90"/>
                <a:gd name="T146" fmla="*/ 96 w 96"/>
                <a:gd name="T147" fmla="*/ 90 h 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6" h="90">
                  <a:moveTo>
                    <a:pt x="96" y="90"/>
                  </a:moveTo>
                  <a:lnTo>
                    <a:pt x="90" y="90"/>
                  </a:lnTo>
                  <a:lnTo>
                    <a:pt x="84" y="84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84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48" y="84"/>
                  </a:lnTo>
                  <a:lnTo>
                    <a:pt x="48" y="78"/>
                  </a:lnTo>
                  <a:lnTo>
                    <a:pt x="54" y="78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60" y="60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24" y="54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48" y="54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24" y="42"/>
                  </a:lnTo>
                  <a:lnTo>
                    <a:pt x="18" y="42"/>
                  </a:lnTo>
                  <a:lnTo>
                    <a:pt x="12" y="42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24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24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36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66" y="36"/>
                  </a:lnTo>
                  <a:lnTo>
                    <a:pt x="66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72" y="60"/>
                  </a:lnTo>
                  <a:lnTo>
                    <a:pt x="78" y="66"/>
                  </a:lnTo>
                  <a:lnTo>
                    <a:pt x="84" y="72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0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90" y="84"/>
                  </a:lnTo>
                  <a:lnTo>
                    <a:pt x="96" y="9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1" name="Freeform 475"/>
            <p:cNvSpPr>
              <a:spLocks/>
            </p:cNvSpPr>
            <p:nvPr/>
          </p:nvSpPr>
          <p:spPr bwMode="auto">
            <a:xfrm>
              <a:off x="4719" y="1977"/>
              <a:ext cx="78" cy="102"/>
            </a:xfrm>
            <a:custGeom>
              <a:avLst/>
              <a:gdLst>
                <a:gd name="T0" fmla="*/ 18 w 78"/>
                <a:gd name="T1" fmla="*/ 102 h 102"/>
                <a:gd name="T2" fmla="*/ 12 w 78"/>
                <a:gd name="T3" fmla="*/ 90 h 102"/>
                <a:gd name="T4" fmla="*/ 6 w 78"/>
                <a:gd name="T5" fmla="*/ 84 h 102"/>
                <a:gd name="T6" fmla="*/ 0 w 78"/>
                <a:gd name="T7" fmla="*/ 72 h 102"/>
                <a:gd name="T8" fmla="*/ 6 w 78"/>
                <a:gd name="T9" fmla="*/ 60 h 102"/>
                <a:gd name="T10" fmla="*/ 6 w 78"/>
                <a:gd name="T11" fmla="*/ 60 h 102"/>
                <a:gd name="T12" fmla="*/ 6 w 78"/>
                <a:gd name="T13" fmla="*/ 72 h 102"/>
                <a:gd name="T14" fmla="*/ 12 w 78"/>
                <a:gd name="T15" fmla="*/ 90 h 102"/>
                <a:gd name="T16" fmla="*/ 24 w 78"/>
                <a:gd name="T17" fmla="*/ 90 h 102"/>
                <a:gd name="T18" fmla="*/ 24 w 78"/>
                <a:gd name="T19" fmla="*/ 90 h 102"/>
                <a:gd name="T20" fmla="*/ 24 w 78"/>
                <a:gd name="T21" fmla="*/ 78 h 102"/>
                <a:gd name="T22" fmla="*/ 18 w 78"/>
                <a:gd name="T23" fmla="*/ 54 h 102"/>
                <a:gd name="T24" fmla="*/ 18 w 78"/>
                <a:gd name="T25" fmla="*/ 48 h 102"/>
                <a:gd name="T26" fmla="*/ 24 w 78"/>
                <a:gd name="T27" fmla="*/ 42 h 102"/>
                <a:gd name="T28" fmla="*/ 24 w 78"/>
                <a:gd name="T29" fmla="*/ 54 h 102"/>
                <a:gd name="T30" fmla="*/ 24 w 78"/>
                <a:gd name="T31" fmla="*/ 72 h 102"/>
                <a:gd name="T32" fmla="*/ 30 w 78"/>
                <a:gd name="T33" fmla="*/ 72 h 102"/>
                <a:gd name="T34" fmla="*/ 36 w 78"/>
                <a:gd name="T35" fmla="*/ 60 h 102"/>
                <a:gd name="T36" fmla="*/ 36 w 78"/>
                <a:gd name="T37" fmla="*/ 48 h 102"/>
                <a:gd name="T38" fmla="*/ 36 w 78"/>
                <a:gd name="T39" fmla="*/ 24 h 102"/>
                <a:gd name="T40" fmla="*/ 42 w 78"/>
                <a:gd name="T41" fmla="*/ 12 h 102"/>
                <a:gd name="T42" fmla="*/ 42 w 78"/>
                <a:gd name="T43" fmla="*/ 12 h 102"/>
                <a:gd name="T44" fmla="*/ 42 w 78"/>
                <a:gd name="T45" fmla="*/ 24 h 102"/>
                <a:gd name="T46" fmla="*/ 42 w 78"/>
                <a:gd name="T47" fmla="*/ 42 h 102"/>
                <a:gd name="T48" fmla="*/ 48 w 78"/>
                <a:gd name="T49" fmla="*/ 42 h 102"/>
                <a:gd name="T50" fmla="*/ 54 w 78"/>
                <a:gd name="T51" fmla="*/ 30 h 102"/>
                <a:gd name="T52" fmla="*/ 54 w 78"/>
                <a:gd name="T53" fmla="*/ 18 h 102"/>
                <a:gd name="T54" fmla="*/ 60 w 78"/>
                <a:gd name="T55" fmla="*/ 6 h 102"/>
                <a:gd name="T56" fmla="*/ 66 w 78"/>
                <a:gd name="T57" fmla="*/ 0 h 102"/>
                <a:gd name="T58" fmla="*/ 72 w 78"/>
                <a:gd name="T59" fmla="*/ 0 h 102"/>
                <a:gd name="T60" fmla="*/ 66 w 78"/>
                <a:gd name="T61" fmla="*/ 12 h 102"/>
                <a:gd name="T62" fmla="*/ 54 w 78"/>
                <a:gd name="T63" fmla="*/ 24 h 102"/>
                <a:gd name="T64" fmla="*/ 54 w 78"/>
                <a:gd name="T65" fmla="*/ 36 h 102"/>
                <a:gd name="T66" fmla="*/ 48 w 78"/>
                <a:gd name="T67" fmla="*/ 48 h 102"/>
                <a:gd name="T68" fmla="*/ 54 w 78"/>
                <a:gd name="T69" fmla="*/ 48 h 102"/>
                <a:gd name="T70" fmla="*/ 60 w 78"/>
                <a:gd name="T71" fmla="*/ 48 h 102"/>
                <a:gd name="T72" fmla="*/ 66 w 78"/>
                <a:gd name="T73" fmla="*/ 42 h 102"/>
                <a:gd name="T74" fmla="*/ 72 w 78"/>
                <a:gd name="T75" fmla="*/ 36 h 102"/>
                <a:gd name="T76" fmla="*/ 78 w 78"/>
                <a:gd name="T77" fmla="*/ 36 h 102"/>
                <a:gd name="T78" fmla="*/ 78 w 78"/>
                <a:gd name="T79" fmla="*/ 36 h 102"/>
                <a:gd name="T80" fmla="*/ 72 w 78"/>
                <a:gd name="T81" fmla="*/ 42 h 102"/>
                <a:gd name="T82" fmla="*/ 66 w 78"/>
                <a:gd name="T83" fmla="*/ 48 h 102"/>
                <a:gd name="T84" fmla="*/ 60 w 78"/>
                <a:gd name="T85" fmla="*/ 54 h 102"/>
                <a:gd name="T86" fmla="*/ 48 w 78"/>
                <a:gd name="T87" fmla="*/ 54 h 102"/>
                <a:gd name="T88" fmla="*/ 42 w 78"/>
                <a:gd name="T89" fmla="*/ 60 h 102"/>
                <a:gd name="T90" fmla="*/ 36 w 78"/>
                <a:gd name="T91" fmla="*/ 78 h 102"/>
                <a:gd name="T92" fmla="*/ 36 w 78"/>
                <a:gd name="T93" fmla="*/ 84 h 102"/>
                <a:gd name="T94" fmla="*/ 48 w 78"/>
                <a:gd name="T95" fmla="*/ 84 h 102"/>
                <a:gd name="T96" fmla="*/ 54 w 78"/>
                <a:gd name="T97" fmla="*/ 84 h 102"/>
                <a:gd name="T98" fmla="*/ 60 w 78"/>
                <a:gd name="T99" fmla="*/ 78 h 102"/>
                <a:gd name="T100" fmla="*/ 66 w 78"/>
                <a:gd name="T101" fmla="*/ 72 h 102"/>
                <a:gd name="T102" fmla="*/ 66 w 78"/>
                <a:gd name="T103" fmla="*/ 72 h 102"/>
                <a:gd name="T104" fmla="*/ 66 w 78"/>
                <a:gd name="T105" fmla="*/ 78 h 102"/>
                <a:gd name="T106" fmla="*/ 54 w 78"/>
                <a:gd name="T107" fmla="*/ 84 h 102"/>
                <a:gd name="T108" fmla="*/ 48 w 78"/>
                <a:gd name="T109" fmla="*/ 90 h 102"/>
                <a:gd name="T110" fmla="*/ 36 w 78"/>
                <a:gd name="T111" fmla="*/ 90 h 102"/>
                <a:gd name="T112" fmla="*/ 30 w 78"/>
                <a:gd name="T113" fmla="*/ 90 h 102"/>
                <a:gd name="T114" fmla="*/ 30 w 78"/>
                <a:gd name="T115" fmla="*/ 96 h 102"/>
                <a:gd name="T116" fmla="*/ 24 w 78"/>
                <a:gd name="T117" fmla="*/ 96 h 102"/>
                <a:gd name="T118" fmla="*/ 18 w 78"/>
                <a:gd name="T119" fmla="*/ 102 h 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8"/>
                <a:gd name="T181" fmla="*/ 0 h 102"/>
                <a:gd name="T182" fmla="*/ 78 w 78"/>
                <a:gd name="T183" fmla="*/ 102 h 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8" h="102">
                  <a:moveTo>
                    <a:pt x="18" y="102"/>
                  </a:moveTo>
                  <a:lnTo>
                    <a:pt x="18" y="102"/>
                  </a:lnTo>
                  <a:lnTo>
                    <a:pt x="12" y="96"/>
                  </a:lnTo>
                  <a:lnTo>
                    <a:pt x="12" y="90"/>
                  </a:lnTo>
                  <a:lnTo>
                    <a:pt x="6" y="90"/>
                  </a:lnTo>
                  <a:lnTo>
                    <a:pt x="6" y="84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12" y="90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24" y="78"/>
                  </a:lnTo>
                  <a:lnTo>
                    <a:pt x="18" y="66"/>
                  </a:lnTo>
                  <a:lnTo>
                    <a:pt x="18" y="54"/>
                  </a:lnTo>
                  <a:lnTo>
                    <a:pt x="18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72"/>
                  </a:lnTo>
                  <a:lnTo>
                    <a:pt x="36" y="66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6" y="48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42" y="42"/>
                  </a:lnTo>
                  <a:lnTo>
                    <a:pt x="42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2" y="36"/>
                  </a:lnTo>
                  <a:lnTo>
                    <a:pt x="78" y="36"/>
                  </a:lnTo>
                  <a:lnTo>
                    <a:pt x="72" y="42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8"/>
                  </a:lnTo>
                  <a:lnTo>
                    <a:pt x="60" y="54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60"/>
                  </a:lnTo>
                  <a:lnTo>
                    <a:pt x="42" y="66"/>
                  </a:lnTo>
                  <a:lnTo>
                    <a:pt x="36" y="78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66" y="78"/>
                  </a:lnTo>
                  <a:lnTo>
                    <a:pt x="60" y="84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8" y="90"/>
                  </a:lnTo>
                  <a:lnTo>
                    <a:pt x="42" y="90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30" y="96"/>
                  </a:lnTo>
                  <a:lnTo>
                    <a:pt x="24" y="96"/>
                  </a:lnTo>
                  <a:lnTo>
                    <a:pt x="18" y="10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2" name="Freeform 476"/>
            <p:cNvSpPr>
              <a:spLocks/>
            </p:cNvSpPr>
            <p:nvPr/>
          </p:nvSpPr>
          <p:spPr bwMode="auto">
            <a:xfrm>
              <a:off x="4758" y="2089"/>
              <a:ext cx="118" cy="54"/>
            </a:xfrm>
            <a:custGeom>
              <a:avLst/>
              <a:gdLst>
                <a:gd name="T0" fmla="*/ 6 w 120"/>
                <a:gd name="T1" fmla="*/ 18 h 54"/>
                <a:gd name="T2" fmla="*/ 6 w 120"/>
                <a:gd name="T3" fmla="*/ 18 h 54"/>
                <a:gd name="T4" fmla="*/ 6 w 120"/>
                <a:gd name="T5" fmla="*/ 18 h 54"/>
                <a:gd name="T6" fmla="*/ 18 w 120"/>
                <a:gd name="T7" fmla="*/ 18 h 54"/>
                <a:gd name="T8" fmla="*/ 30 w 120"/>
                <a:gd name="T9" fmla="*/ 24 h 54"/>
                <a:gd name="T10" fmla="*/ 30 w 120"/>
                <a:gd name="T11" fmla="*/ 24 h 54"/>
                <a:gd name="T12" fmla="*/ 31 w 120"/>
                <a:gd name="T13" fmla="*/ 24 h 54"/>
                <a:gd name="T14" fmla="*/ 31 w 120"/>
                <a:gd name="T15" fmla="*/ 30 h 54"/>
                <a:gd name="T16" fmla="*/ 37 w 120"/>
                <a:gd name="T17" fmla="*/ 42 h 54"/>
                <a:gd name="T18" fmla="*/ 43 w 120"/>
                <a:gd name="T19" fmla="*/ 48 h 54"/>
                <a:gd name="T20" fmla="*/ 49 w 120"/>
                <a:gd name="T21" fmla="*/ 48 h 54"/>
                <a:gd name="T22" fmla="*/ 49 w 120"/>
                <a:gd name="T23" fmla="*/ 48 h 54"/>
                <a:gd name="T24" fmla="*/ 43 w 120"/>
                <a:gd name="T25" fmla="*/ 42 h 54"/>
                <a:gd name="T26" fmla="*/ 37 w 120"/>
                <a:gd name="T27" fmla="*/ 30 h 54"/>
                <a:gd name="T28" fmla="*/ 37 w 120"/>
                <a:gd name="T29" fmla="*/ 24 h 54"/>
                <a:gd name="T30" fmla="*/ 43 w 120"/>
                <a:gd name="T31" fmla="*/ 24 h 54"/>
                <a:gd name="T32" fmla="*/ 49 w 120"/>
                <a:gd name="T33" fmla="*/ 30 h 54"/>
                <a:gd name="T34" fmla="*/ 55 w 120"/>
                <a:gd name="T35" fmla="*/ 30 h 54"/>
                <a:gd name="T36" fmla="*/ 61 w 120"/>
                <a:gd name="T37" fmla="*/ 30 h 54"/>
                <a:gd name="T38" fmla="*/ 61 w 120"/>
                <a:gd name="T39" fmla="*/ 36 h 54"/>
                <a:gd name="T40" fmla="*/ 67 w 120"/>
                <a:gd name="T41" fmla="*/ 48 h 54"/>
                <a:gd name="T42" fmla="*/ 73 w 120"/>
                <a:gd name="T43" fmla="*/ 48 h 54"/>
                <a:gd name="T44" fmla="*/ 82 w 120"/>
                <a:gd name="T45" fmla="*/ 54 h 54"/>
                <a:gd name="T46" fmla="*/ 82 w 120"/>
                <a:gd name="T47" fmla="*/ 54 h 54"/>
                <a:gd name="T48" fmla="*/ 79 w 120"/>
                <a:gd name="T49" fmla="*/ 48 h 54"/>
                <a:gd name="T50" fmla="*/ 73 w 120"/>
                <a:gd name="T51" fmla="*/ 42 h 54"/>
                <a:gd name="T52" fmla="*/ 67 w 120"/>
                <a:gd name="T53" fmla="*/ 36 h 54"/>
                <a:gd name="T54" fmla="*/ 67 w 120"/>
                <a:gd name="T55" fmla="*/ 36 h 54"/>
                <a:gd name="T56" fmla="*/ 67 w 120"/>
                <a:gd name="T57" fmla="*/ 36 h 54"/>
                <a:gd name="T58" fmla="*/ 79 w 120"/>
                <a:gd name="T59" fmla="*/ 36 h 54"/>
                <a:gd name="T60" fmla="*/ 88 w 120"/>
                <a:gd name="T61" fmla="*/ 42 h 54"/>
                <a:gd name="T62" fmla="*/ 92 w 120"/>
                <a:gd name="T63" fmla="*/ 42 h 54"/>
                <a:gd name="T64" fmla="*/ 98 w 120"/>
                <a:gd name="T65" fmla="*/ 42 h 54"/>
                <a:gd name="T66" fmla="*/ 98 w 120"/>
                <a:gd name="T67" fmla="*/ 36 h 54"/>
                <a:gd name="T68" fmla="*/ 92 w 120"/>
                <a:gd name="T69" fmla="*/ 36 h 54"/>
                <a:gd name="T70" fmla="*/ 85 w 120"/>
                <a:gd name="T71" fmla="*/ 36 h 54"/>
                <a:gd name="T72" fmla="*/ 79 w 120"/>
                <a:gd name="T73" fmla="*/ 30 h 54"/>
                <a:gd name="T74" fmla="*/ 73 w 120"/>
                <a:gd name="T75" fmla="*/ 30 h 54"/>
                <a:gd name="T76" fmla="*/ 73 w 120"/>
                <a:gd name="T77" fmla="*/ 24 h 54"/>
                <a:gd name="T78" fmla="*/ 79 w 120"/>
                <a:gd name="T79" fmla="*/ 18 h 54"/>
                <a:gd name="T80" fmla="*/ 82 w 120"/>
                <a:gd name="T81" fmla="*/ 18 h 54"/>
                <a:gd name="T82" fmla="*/ 82 w 120"/>
                <a:gd name="T83" fmla="*/ 18 h 54"/>
                <a:gd name="T84" fmla="*/ 79 w 120"/>
                <a:gd name="T85" fmla="*/ 12 h 54"/>
                <a:gd name="T86" fmla="*/ 73 w 120"/>
                <a:gd name="T87" fmla="*/ 12 h 54"/>
                <a:gd name="T88" fmla="*/ 67 w 120"/>
                <a:gd name="T89" fmla="*/ 18 h 54"/>
                <a:gd name="T90" fmla="*/ 67 w 120"/>
                <a:gd name="T91" fmla="*/ 18 h 54"/>
                <a:gd name="T92" fmla="*/ 61 w 120"/>
                <a:gd name="T93" fmla="*/ 24 h 54"/>
                <a:gd name="T94" fmla="*/ 55 w 120"/>
                <a:gd name="T95" fmla="*/ 24 h 54"/>
                <a:gd name="T96" fmla="*/ 49 w 120"/>
                <a:gd name="T97" fmla="*/ 18 h 54"/>
                <a:gd name="T98" fmla="*/ 43 w 120"/>
                <a:gd name="T99" fmla="*/ 18 h 54"/>
                <a:gd name="T100" fmla="*/ 37 w 120"/>
                <a:gd name="T101" fmla="*/ 18 h 54"/>
                <a:gd name="T102" fmla="*/ 43 w 120"/>
                <a:gd name="T103" fmla="*/ 6 h 54"/>
                <a:gd name="T104" fmla="*/ 55 w 120"/>
                <a:gd name="T105" fmla="*/ 0 h 54"/>
                <a:gd name="T106" fmla="*/ 55 w 120"/>
                <a:gd name="T107" fmla="*/ 0 h 54"/>
                <a:gd name="T108" fmla="*/ 49 w 120"/>
                <a:gd name="T109" fmla="*/ 0 h 54"/>
                <a:gd name="T110" fmla="*/ 43 w 120"/>
                <a:gd name="T111" fmla="*/ 6 h 54"/>
                <a:gd name="T112" fmla="*/ 31 w 120"/>
                <a:gd name="T113" fmla="*/ 6 h 54"/>
                <a:gd name="T114" fmla="*/ 31 w 120"/>
                <a:gd name="T115" fmla="*/ 12 h 54"/>
                <a:gd name="T116" fmla="*/ 30 w 120"/>
                <a:gd name="T117" fmla="*/ 18 h 54"/>
                <a:gd name="T118" fmla="*/ 24 w 120"/>
                <a:gd name="T119" fmla="*/ 18 h 54"/>
                <a:gd name="T120" fmla="*/ 12 w 120"/>
                <a:gd name="T121" fmla="*/ 18 h 54"/>
                <a:gd name="T122" fmla="*/ 6 w 120"/>
                <a:gd name="T123" fmla="*/ 18 h 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"/>
                <a:gd name="T187" fmla="*/ 0 h 54"/>
                <a:gd name="T188" fmla="*/ 120 w 120"/>
                <a:gd name="T189" fmla="*/ 54 h 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" h="54">
                  <a:moveTo>
                    <a:pt x="0" y="18"/>
                  </a:moveTo>
                  <a:lnTo>
                    <a:pt x="6" y="18"/>
                  </a:lnTo>
                  <a:lnTo>
                    <a:pt x="12" y="18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6" y="24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66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2"/>
                  </a:lnTo>
                  <a:lnTo>
                    <a:pt x="78" y="36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8" y="42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0" y="36"/>
                  </a:lnTo>
                  <a:lnTo>
                    <a:pt x="114" y="36"/>
                  </a:lnTo>
                  <a:lnTo>
                    <a:pt x="108" y="36"/>
                  </a:lnTo>
                  <a:lnTo>
                    <a:pt x="102" y="36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90" y="18"/>
                  </a:lnTo>
                  <a:lnTo>
                    <a:pt x="96" y="18"/>
                  </a:lnTo>
                  <a:lnTo>
                    <a:pt x="96" y="12"/>
                  </a:lnTo>
                  <a:lnTo>
                    <a:pt x="90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24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60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4" y="6"/>
                  </a:lnTo>
                  <a:lnTo>
                    <a:pt x="48" y="6"/>
                  </a:lnTo>
                  <a:lnTo>
                    <a:pt x="42" y="6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3" name="Freeform 477"/>
            <p:cNvSpPr>
              <a:spLocks/>
            </p:cNvSpPr>
            <p:nvPr/>
          </p:nvSpPr>
          <p:spPr bwMode="auto">
            <a:xfrm>
              <a:off x="4744" y="2137"/>
              <a:ext cx="102" cy="107"/>
            </a:xfrm>
            <a:custGeom>
              <a:avLst/>
              <a:gdLst>
                <a:gd name="T0" fmla="*/ 6 w 102"/>
                <a:gd name="T1" fmla="*/ 6 h 107"/>
                <a:gd name="T2" fmla="*/ 18 w 102"/>
                <a:gd name="T3" fmla="*/ 12 h 107"/>
                <a:gd name="T4" fmla="*/ 18 w 102"/>
                <a:gd name="T5" fmla="*/ 23 h 107"/>
                <a:gd name="T6" fmla="*/ 18 w 102"/>
                <a:gd name="T7" fmla="*/ 47 h 107"/>
                <a:gd name="T8" fmla="*/ 18 w 102"/>
                <a:gd name="T9" fmla="*/ 47 h 107"/>
                <a:gd name="T10" fmla="*/ 24 w 102"/>
                <a:gd name="T11" fmla="*/ 29 h 107"/>
                <a:gd name="T12" fmla="*/ 24 w 102"/>
                <a:gd name="T13" fmla="*/ 23 h 107"/>
                <a:gd name="T14" fmla="*/ 30 w 102"/>
                <a:gd name="T15" fmla="*/ 23 h 107"/>
                <a:gd name="T16" fmla="*/ 36 w 102"/>
                <a:gd name="T17" fmla="*/ 29 h 107"/>
                <a:gd name="T18" fmla="*/ 42 w 102"/>
                <a:gd name="T19" fmla="*/ 41 h 107"/>
                <a:gd name="T20" fmla="*/ 48 w 102"/>
                <a:gd name="T21" fmla="*/ 53 h 107"/>
                <a:gd name="T22" fmla="*/ 48 w 102"/>
                <a:gd name="T23" fmla="*/ 71 h 107"/>
                <a:gd name="T24" fmla="*/ 48 w 102"/>
                <a:gd name="T25" fmla="*/ 71 h 107"/>
                <a:gd name="T26" fmla="*/ 54 w 102"/>
                <a:gd name="T27" fmla="*/ 53 h 107"/>
                <a:gd name="T28" fmla="*/ 60 w 102"/>
                <a:gd name="T29" fmla="*/ 53 h 107"/>
                <a:gd name="T30" fmla="*/ 72 w 102"/>
                <a:gd name="T31" fmla="*/ 65 h 107"/>
                <a:gd name="T32" fmla="*/ 84 w 102"/>
                <a:gd name="T33" fmla="*/ 83 h 107"/>
                <a:gd name="T34" fmla="*/ 90 w 102"/>
                <a:gd name="T35" fmla="*/ 101 h 107"/>
                <a:gd name="T36" fmla="*/ 96 w 102"/>
                <a:gd name="T37" fmla="*/ 107 h 107"/>
                <a:gd name="T38" fmla="*/ 102 w 102"/>
                <a:gd name="T39" fmla="*/ 107 h 107"/>
                <a:gd name="T40" fmla="*/ 96 w 102"/>
                <a:gd name="T41" fmla="*/ 101 h 107"/>
                <a:gd name="T42" fmla="*/ 90 w 102"/>
                <a:gd name="T43" fmla="*/ 83 h 107"/>
                <a:gd name="T44" fmla="*/ 78 w 102"/>
                <a:gd name="T45" fmla="*/ 65 h 107"/>
                <a:gd name="T46" fmla="*/ 66 w 102"/>
                <a:gd name="T47" fmla="*/ 53 h 107"/>
                <a:gd name="T48" fmla="*/ 66 w 102"/>
                <a:gd name="T49" fmla="*/ 47 h 107"/>
                <a:gd name="T50" fmla="*/ 72 w 102"/>
                <a:gd name="T51" fmla="*/ 41 h 107"/>
                <a:gd name="T52" fmla="*/ 78 w 102"/>
                <a:gd name="T53" fmla="*/ 41 h 107"/>
                <a:gd name="T54" fmla="*/ 78 w 102"/>
                <a:gd name="T55" fmla="*/ 41 h 107"/>
                <a:gd name="T56" fmla="*/ 90 w 102"/>
                <a:gd name="T57" fmla="*/ 47 h 107"/>
                <a:gd name="T58" fmla="*/ 90 w 102"/>
                <a:gd name="T59" fmla="*/ 47 h 107"/>
                <a:gd name="T60" fmla="*/ 84 w 102"/>
                <a:gd name="T61" fmla="*/ 41 h 107"/>
                <a:gd name="T62" fmla="*/ 78 w 102"/>
                <a:gd name="T63" fmla="*/ 35 h 107"/>
                <a:gd name="T64" fmla="*/ 66 w 102"/>
                <a:gd name="T65" fmla="*/ 35 h 107"/>
                <a:gd name="T66" fmla="*/ 60 w 102"/>
                <a:gd name="T67" fmla="*/ 35 h 107"/>
                <a:gd name="T68" fmla="*/ 54 w 102"/>
                <a:gd name="T69" fmla="*/ 35 h 107"/>
                <a:gd name="T70" fmla="*/ 48 w 102"/>
                <a:gd name="T71" fmla="*/ 35 h 107"/>
                <a:gd name="T72" fmla="*/ 42 w 102"/>
                <a:gd name="T73" fmla="*/ 29 h 107"/>
                <a:gd name="T74" fmla="*/ 36 w 102"/>
                <a:gd name="T75" fmla="*/ 23 h 107"/>
                <a:gd name="T76" fmla="*/ 36 w 102"/>
                <a:gd name="T77" fmla="*/ 23 h 107"/>
                <a:gd name="T78" fmla="*/ 42 w 102"/>
                <a:gd name="T79" fmla="*/ 18 h 107"/>
                <a:gd name="T80" fmla="*/ 48 w 102"/>
                <a:gd name="T81" fmla="*/ 18 h 107"/>
                <a:gd name="T82" fmla="*/ 54 w 102"/>
                <a:gd name="T83" fmla="*/ 18 h 107"/>
                <a:gd name="T84" fmla="*/ 60 w 102"/>
                <a:gd name="T85" fmla="*/ 18 h 107"/>
                <a:gd name="T86" fmla="*/ 60 w 102"/>
                <a:gd name="T87" fmla="*/ 18 h 107"/>
                <a:gd name="T88" fmla="*/ 54 w 102"/>
                <a:gd name="T89" fmla="*/ 18 h 107"/>
                <a:gd name="T90" fmla="*/ 48 w 102"/>
                <a:gd name="T91" fmla="*/ 18 h 107"/>
                <a:gd name="T92" fmla="*/ 36 w 102"/>
                <a:gd name="T93" fmla="*/ 18 h 107"/>
                <a:gd name="T94" fmla="*/ 30 w 102"/>
                <a:gd name="T95" fmla="*/ 18 h 107"/>
                <a:gd name="T96" fmla="*/ 24 w 102"/>
                <a:gd name="T97" fmla="*/ 18 h 107"/>
                <a:gd name="T98" fmla="*/ 18 w 102"/>
                <a:gd name="T99" fmla="*/ 12 h 107"/>
                <a:gd name="T100" fmla="*/ 12 w 102"/>
                <a:gd name="T101" fmla="*/ 6 h 107"/>
                <a:gd name="T102" fmla="*/ 6 w 102"/>
                <a:gd name="T103" fmla="*/ 0 h 10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2"/>
                <a:gd name="T157" fmla="*/ 0 h 107"/>
                <a:gd name="T158" fmla="*/ 102 w 102"/>
                <a:gd name="T159" fmla="*/ 107 h 10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2" h="107">
                  <a:moveTo>
                    <a:pt x="0" y="0"/>
                  </a:moveTo>
                  <a:lnTo>
                    <a:pt x="6" y="6"/>
                  </a:lnTo>
                  <a:lnTo>
                    <a:pt x="12" y="6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18" y="23"/>
                  </a:lnTo>
                  <a:lnTo>
                    <a:pt x="18" y="35"/>
                  </a:lnTo>
                  <a:lnTo>
                    <a:pt x="18" y="47"/>
                  </a:lnTo>
                  <a:lnTo>
                    <a:pt x="18" y="59"/>
                  </a:lnTo>
                  <a:lnTo>
                    <a:pt x="18" y="47"/>
                  </a:lnTo>
                  <a:lnTo>
                    <a:pt x="18" y="35"/>
                  </a:lnTo>
                  <a:lnTo>
                    <a:pt x="24" y="29"/>
                  </a:lnTo>
                  <a:lnTo>
                    <a:pt x="24" y="23"/>
                  </a:lnTo>
                  <a:lnTo>
                    <a:pt x="30" y="23"/>
                  </a:lnTo>
                  <a:lnTo>
                    <a:pt x="36" y="29"/>
                  </a:lnTo>
                  <a:lnTo>
                    <a:pt x="36" y="35"/>
                  </a:lnTo>
                  <a:lnTo>
                    <a:pt x="42" y="41"/>
                  </a:lnTo>
                  <a:lnTo>
                    <a:pt x="48" y="47"/>
                  </a:lnTo>
                  <a:lnTo>
                    <a:pt x="48" y="53"/>
                  </a:lnTo>
                  <a:lnTo>
                    <a:pt x="42" y="65"/>
                  </a:lnTo>
                  <a:lnTo>
                    <a:pt x="48" y="71"/>
                  </a:lnTo>
                  <a:lnTo>
                    <a:pt x="54" y="83"/>
                  </a:lnTo>
                  <a:lnTo>
                    <a:pt x="48" y="71"/>
                  </a:lnTo>
                  <a:lnTo>
                    <a:pt x="48" y="65"/>
                  </a:lnTo>
                  <a:lnTo>
                    <a:pt x="54" y="53"/>
                  </a:lnTo>
                  <a:lnTo>
                    <a:pt x="54" y="47"/>
                  </a:lnTo>
                  <a:lnTo>
                    <a:pt x="60" y="53"/>
                  </a:lnTo>
                  <a:lnTo>
                    <a:pt x="66" y="59"/>
                  </a:lnTo>
                  <a:lnTo>
                    <a:pt x="72" y="65"/>
                  </a:lnTo>
                  <a:lnTo>
                    <a:pt x="78" y="77"/>
                  </a:lnTo>
                  <a:lnTo>
                    <a:pt x="84" y="83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96" y="107"/>
                  </a:lnTo>
                  <a:lnTo>
                    <a:pt x="102" y="107"/>
                  </a:lnTo>
                  <a:lnTo>
                    <a:pt x="96" y="101"/>
                  </a:lnTo>
                  <a:lnTo>
                    <a:pt x="90" y="89"/>
                  </a:lnTo>
                  <a:lnTo>
                    <a:pt x="90" y="83"/>
                  </a:lnTo>
                  <a:lnTo>
                    <a:pt x="84" y="77"/>
                  </a:lnTo>
                  <a:lnTo>
                    <a:pt x="78" y="65"/>
                  </a:lnTo>
                  <a:lnTo>
                    <a:pt x="72" y="59"/>
                  </a:lnTo>
                  <a:lnTo>
                    <a:pt x="66" y="53"/>
                  </a:lnTo>
                  <a:lnTo>
                    <a:pt x="60" y="47"/>
                  </a:lnTo>
                  <a:lnTo>
                    <a:pt x="66" y="47"/>
                  </a:lnTo>
                  <a:lnTo>
                    <a:pt x="66" y="41"/>
                  </a:lnTo>
                  <a:lnTo>
                    <a:pt x="72" y="41"/>
                  </a:lnTo>
                  <a:lnTo>
                    <a:pt x="78" y="41"/>
                  </a:lnTo>
                  <a:lnTo>
                    <a:pt x="84" y="41"/>
                  </a:lnTo>
                  <a:lnTo>
                    <a:pt x="90" y="47"/>
                  </a:lnTo>
                  <a:lnTo>
                    <a:pt x="90" y="41"/>
                  </a:lnTo>
                  <a:lnTo>
                    <a:pt x="84" y="41"/>
                  </a:lnTo>
                  <a:lnTo>
                    <a:pt x="84" y="35"/>
                  </a:lnTo>
                  <a:lnTo>
                    <a:pt x="78" y="35"/>
                  </a:lnTo>
                  <a:lnTo>
                    <a:pt x="72" y="35"/>
                  </a:lnTo>
                  <a:lnTo>
                    <a:pt x="66" y="35"/>
                  </a:lnTo>
                  <a:lnTo>
                    <a:pt x="60" y="35"/>
                  </a:lnTo>
                  <a:lnTo>
                    <a:pt x="54" y="41"/>
                  </a:lnTo>
                  <a:lnTo>
                    <a:pt x="54" y="35"/>
                  </a:lnTo>
                  <a:lnTo>
                    <a:pt x="48" y="35"/>
                  </a:lnTo>
                  <a:lnTo>
                    <a:pt x="42" y="29"/>
                  </a:lnTo>
                  <a:lnTo>
                    <a:pt x="42" y="23"/>
                  </a:lnTo>
                  <a:lnTo>
                    <a:pt x="36" y="23"/>
                  </a:lnTo>
                  <a:lnTo>
                    <a:pt x="42" y="23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54" y="18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4" y="18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4" name="Freeform 478"/>
            <p:cNvSpPr>
              <a:spLocks/>
            </p:cNvSpPr>
            <p:nvPr/>
          </p:nvSpPr>
          <p:spPr bwMode="auto">
            <a:xfrm>
              <a:off x="4667" y="2149"/>
              <a:ext cx="73" cy="125"/>
            </a:xfrm>
            <a:custGeom>
              <a:avLst/>
              <a:gdLst>
                <a:gd name="T0" fmla="*/ 52 w 71"/>
                <a:gd name="T1" fmla="*/ 11 h 125"/>
                <a:gd name="T2" fmla="*/ 46 w 71"/>
                <a:gd name="T3" fmla="*/ 23 h 125"/>
                <a:gd name="T4" fmla="*/ 29 w 71"/>
                <a:gd name="T5" fmla="*/ 29 h 125"/>
                <a:gd name="T6" fmla="*/ 6 w 71"/>
                <a:gd name="T7" fmla="*/ 35 h 125"/>
                <a:gd name="T8" fmla="*/ 6 w 71"/>
                <a:gd name="T9" fmla="*/ 47 h 125"/>
                <a:gd name="T10" fmla="*/ 12 w 71"/>
                <a:gd name="T11" fmla="*/ 41 h 125"/>
                <a:gd name="T12" fmla="*/ 35 w 71"/>
                <a:gd name="T13" fmla="*/ 35 h 125"/>
                <a:gd name="T14" fmla="*/ 46 w 71"/>
                <a:gd name="T15" fmla="*/ 29 h 125"/>
                <a:gd name="T16" fmla="*/ 46 w 71"/>
                <a:gd name="T17" fmla="*/ 41 h 125"/>
                <a:gd name="T18" fmla="*/ 35 w 71"/>
                <a:gd name="T19" fmla="*/ 53 h 125"/>
                <a:gd name="T20" fmla="*/ 12 w 71"/>
                <a:gd name="T21" fmla="*/ 59 h 125"/>
                <a:gd name="T22" fmla="*/ 0 w 71"/>
                <a:gd name="T23" fmla="*/ 65 h 125"/>
                <a:gd name="T24" fmla="*/ 0 w 71"/>
                <a:gd name="T25" fmla="*/ 71 h 125"/>
                <a:gd name="T26" fmla="*/ 6 w 71"/>
                <a:gd name="T27" fmla="*/ 65 h 125"/>
                <a:gd name="T28" fmla="*/ 29 w 71"/>
                <a:gd name="T29" fmla="*/ 59 h 125"/>
                <a:gd name="T30" fmla="*/ 41 w 71"/>
                <a:gd name="T31" fmla="*/ 59 h 125"/>
                <a:gd name="T32" fmla="*/ 41 w 71"/>
                <a:gd name="T33" fmla="*/ 71 h 125"/>
                <a:gd name="T34" fmla="*/ 35 w 71"/>
                <a:gd name="T35" fmla="*/ 77 h 125"/>
                <a:gd name="T36" fmla="*/ 12 w 71"/>
                <a:gd name="T37" fmla="*/ 89 h 125"/>
                <a:gd name="T38" fmla="*/ 6 w 71"/>
                <a:gd name="T39" fmla="*/ 95 h 125"/>
                <a:gd name="T40" fmla="*/ 6 w 71"/>
                <a:gd name="T41" fmla="*/ 95 h 125"/>
                <a:gd name="T42" fmla="*/ 29 w 71"/>
                <a:gd name="T43" fmla="*/ 89 h 125"/>
                <a:gd name="T44" fmla="*/ 35 w 71"/>
                <a:gd name="T45" fmla="*/ 83 h 125"/>
                <a:gd name="T46" fmla="*/ 29 w 71"/>
                <a:gd name="T47" fmla="*/ 95 h 125"/>
                <a:gd name="T48" fmla="*/ 12 w 71"/>
                <a:gd name="T49" fmla="*/ 113 h 125"/>
                <a:gd name="T50" fmla="*/ 0 w 71"/>
                <a:gd name="T51" fmla="*/ 125 h 125"/>
                <a:gd name="T52" fmla="*/ 0 w 71"/>
                <a:gd name="T53" fmla="*/ 125 h 125"/>
                <a:gd name="T54" fmla="*/ 12 w 71"/>
                <a:gd name="T55" fmla="*/ 119 h 125"/>
                <a:gd name="T56" fmla="*/ 35 w 71"/>
                <a:gd name="T57" fmla="*/ 101 h 125"/>
                <a:gd name="T58" fmla="*/ 46 w 71"/>
                <a:gd name="T59" fmla="*/ 83 h 125"/>
                <a:gd name="T60" fmla="*/ 52 w 71"/>
                <a:gd name="T61" fmla="*/ 101 h 125"/>
                <a:gd name="T62" fmla="*/ 52 w 71"/>
                <a:gd name="T63" fmla="*/ 107 h 125"/>
                <a:gd name="T64" fmla="*/ 62 w 71"/>
                <a:gd name="T65" fmla="*/ 101 h 125"/>
                <a:gd name="T66" fmla="*/ 62 w 71"/>
                <a:gd name="T67" fmla="*/ 89 h 125"/>
                <a:gd name="T68" fmla="*/ 46 w 71"/>
                <a:gd name="T69" fmla="*/ 77 h 125"/>
                <a:gd name="T70" fmla="*/ 52 w 71"/>
                <a:gd name="T71" fmla="*/ 59 h 125"/>
                <a:gd name="T72" fmla="*/ 52 w 71"/>
                <a:gd name="T73" fmla="*/ 53 h 125"/>
                <a:gd name="T74" fmla="*/ 74 w 71"/>
                <a:gd name="T75" fmla="*/ 59 h 125"/>
                <a:gd name="T76" fmla="*/ 81 w 71"/>
                <a:gd name="T77" fmla="*/ 77 h 125"/>
                <a:gd name="T78" fmla="*/ 87 w 71"/>
                <a:gd name="T79" fmla="*/ 77 h 125"/>
                <a:gd name="T80" fmla="*/ 87 w 71"/>
                <a:gd name="T81" fmla="*/ 65 h 125"/>
                <a:gd name="T82" fmla="*/ 81 w 71"/>
                <a:gd name="T83" fmla="*/ 53 h 125"/>
                <a:gd name="T84" fmla="*/ 52 w 71"/>
                <a:gd name="T85" fmla="*/ 47 h 125"/>
                <a:gd name="T86" fmla="*/ 62 w 71"/>
                <a:gd name="T87" fmla="*/ 29 h 125"/>
                <a:gd name="T88" fmla="*/ 74 w 71"/>
                <a:gd name="T89" fmla="*/ 29 h 125"/>
                <a:gd name="T90" fmla="*/ 81 w 71"/>
                <a:gd name="T91" fmla="*/ 35 h 125"/>
                <a:gd name="T92" fmla="*/ 87 w 71"/>
                <a:gd name="T93" fmla="*/ 41 h 125"/>
                <a:gd name="T94" fmla="*/ 95 w 71"/>
                <a:gd name="T95" fmla="*/ 47 h 125"/>
                <a:gd name="T96" fmla="*/ 87 w 71"/>
                <a:gd name="T97" fmla="*/ 35 h 125"/>
                <a:gd name="T98" fmla="*/ 81 w 71"/>
                <a:gd name="T99" fmla="*/ 23 h 125"/>
                <a:gd name="T100" fmla="*/ 74 w 71"/>
                <a:gd name="T101" fmla="*/ 17 h 125"/>
                <a:gd name="T102" fmla="*/ 74 w 71"/>
                <a:gd name="T103" fmla="*/ 6 h 125"/>
                <a:gd name="T104" fmla="*/ 62 w 71"/>
                <a:gd name="T105" fmla="*/ 0 h 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"/>
                <a:gd name="T160" fmla="*/ 0 h 125"/>
                <a:gd name="T161" fmla="*/ 71 w 71"/>
                <a:gd name="T162" fmla="*/ 125 h 1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" h="125">
                  <a:moveTo>
                    <a:pt x="47" y="6"/>
                  </a:moveTo>
                  <a:lnTo>
                    <a:pt x="41" y="11"/>
                  </a:lnTo>
                  <a:lnTo>
                    <a:pt x="41" y="17"/>
                  </a:lnTo>
                  <a:lnTo>
                    <a:pt x="35" y="23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18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6" y="47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2" y="35"/>
                  </a:lnTo>
                  <a:lnTo>
                    <a:pt x="18" y="35"/>
                  </a:lnTo>
                  <a:lnTo>
                    <a:pt x="24" y="35"/>
                  </a:lnTo>
                  <a:lnTo>
                    <a:pt x="24" y="29"/>
                  </a:lnTo>
                  <a:lnTo>
                    <a:pt x="30" y="29"/>
                  </a:lnTo>
                  <a:lnTo>
                    <a:pt x="35" y="29"/>
                  </a:lnTo>
                  <a:lnTo>
                    <a:pt x="35" y="35"/>
                  </a:lnTo>
                  <a:lnTo>
                    <a:pt x="35" y="41"/>
                  </a:lnTo>
                  <a:lnTo>
                    <a:pt x="35" y="47"/>
                  </a:lnTo>
                  <a:lnTo>
                    <a:pt x="30" y="47"/>
                  </a:lnTo>
                  <a:lnTo>
                    <a:pt x="24" y="53"/>
                  </a:lnTo>
                  <a:lnTo>
                    <a:pt x="18" y="53"/>
                  </a:lnTo>
                  <a:lnTo>
                    <a:pt x="12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12" y="65"/>
                  </a:lnTo>
                  <a:lnTo>
                    <a:pt x="18" y="59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24" y="77"/>
                  </a:lnTo>
                  <a:lnTo>
                    <a:pt x="18" y="83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6" y="89"/>
                  </a:lnTo>
                  <a:lnTo>
                    <a:pt x="6" y="95"/>
                  </a:lnTo>
                  <a:lnTo>
                    <a:pt x="0" y="101"/>
                  </a:lnTo>
                  <a:lnTo>
                    <a:pt x="6" y="95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89"/>
                  </a:lnTo>
                  <a:lnTo>
                    <a:pt x="24" y="95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2" y="107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9"/>
                  </a:lnTo>
                  <a:lnTo>
                    <a:pt x="18" y="113"/>
                  </a:lnTo>
                  <a:lnTo>
                    <a:pt x="24" y="107"/>
                  </a:lnTo>
                  <a:lnTo>
                    <a:pt x="24" y="101"/>
                  </a:lnTo>
                  <a:lnTo>
                    <a:pt x="30" y="89"/>
                  </a:lnTo>
                  <a:lnTo>
                    <a:pt x="30" y="83"/>
                  </a:lnTo>
                  <a:lnTo>
                    <a:pt x="35" y="83"/>
                  </a:lnTo>
                  <a:lnTo>
                    <a:pt x="41" y="89"/>
                  </a:lnTo>
                  <a:lnTo>
                    <a:pt x="41" y="95"/>
                  </a:lnTo>
                  <a:lnTo>
                    <a:pt x="41" y="101"/>
                  </a:lnTo>
                  <a:lnTo>
                    <a:pt x="41" y="107"/>
                  </a:lnTo>
                  <a:lnTo>
                    <a:pt x="47" y="107"/>
                  </a:lnTo>
                  <a:lnTo>
                    <a:pt x="47" y="101"/>
                  </a:lnTo>
                  <a:lnTo>
                    <a:pt x="47" y="95"/>
                  </a:lnTo>
                  <a:lnTo>
                    <a:pt x="47" y="89"/>
                  </a:lnTo>
                  <a:lnTo>
                    <a:pt x="41" y="83"/>
                  </a:lnTo>
                  <a:lnTo>
                    <a:pt x="35" y="77"/>
                  </a:lnTo>
                  <a:lnTo>
                    <a:pt x="35" y="71"/>
                  </a:lnTo>
                  <a:lnTo>
                    <a:pt x="41" y="65"/>
                  </a:lnTo>
                  <a:lnTo>
                    <a:pt x="41" y="59"/>
                  </a:lnTo>
                  <a:lnTo>
                    <a:pt x="41" y="53"/>
                  </a:lnTo>
                  <a:lnTo>
                    <a:pt x="47" y="53"/>
                  </a:lnTo>
                  <a:lnTo>
                    <a:pt x="53" y="59"/>
                  </a:lnTo>
                  <a:lnTo>
                    <a:pt x="59" y="59"/>
                  </a:lnTo>
                  <a:lnTo>
                    <a:pt x="59" y="65"/>
                  </a:lnTo>
                  <a:lnTo>
                    <a:pt x="59" y="77"/>
                  </a:lnTo>
                  <a:lnTo>
                    <a:pt x="65" y="77"/>
                  </a:lnTo>
                  <a:lnTo>
                    <a:pt x="65" y="71"/>
                  </a:lnTo>
                  <a:lnTo>
                    <a:pt x="65" y="65"/>
                  </a:lnTo>
                  <a:lnTo>
                    <a:pt x="59" y="65"/>
                  </a:lnTo>
                  <a:lnTo>
                    <a:pt x="59" y="59"/>
                  </a:lnTo>
                  <a:lnTo>
                    <a:pt x="59" y="53"/>
                  </a:lnTo>
                  <a:lnTo>
                    <a:pt x="53" y="53"/>
                  </a:lnTo>
                  <a:lnTo>
                    <a:pt x="47" y="47"/>
                  </a:lnTo>
                  <a:lnTo>
                    <a:pt x="41" y="47"/>
                  </a:lnTo>
                  <a:lnTo>
                    <a:pt x="41" y="41"/>
                  </a:lnTo>
                  <a:lnTo>
                    <a:pt x="47" y="35"/>
                  </a:lnTo>
                  <a:lnTo>
                    <a:pt x="47" y="29"/>
                  </a:lnTo>
                  <a:lnTo>
                    <a:pt x="53" y="29"/>
                  </a:lnTo>
                  <a:lnTo>
                    <a:pt x="59" y="29"/>
                  </a:lnTo>
                  <a:lnTo>
                    <a:pt x="59" y="35"/>
                  </a:lnTo>
                  <a:lnTo>
                    <a:pt x="65" y="35"/>
                  </a:lnTo>
                  <a:lnTo>
                    <a:pt x="65" y="41"/>
                  </a:lnTo>
                  <a:lnTo>
                    <a:pt x="65" y="47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1" y="35"/>
                  </a:lnTo>
                  <a:lnTo>
                    <a:pt x="65" y="35"/>
                  </a:lnTo>
                  <a:lnTo>
                    <a:pt x="65" y="29"/>
                  </a:lnTo>
                  <a:lnTo>
                    <a:pt x="59" y="23"/>
                  </a:lnTo>
                  <a:lnTo>
                    <a:pt x="53" y="23"/>
                  </a:lnTo>
                  <a:lnTo>
                    <a:pt x="53" y="17"/>
                  </a:lnTo>
                  <a:lnTo>
                    <a:pt x="53" y="11"/>
                  </a:lnTo>
                  <a:lnTo>
                    <a:pt x="53" y="6"/>
                  </a:lnTo>
                  <a:lnTo>
                    <a:pt x="47" y="0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5" name="Freeform 479"/>
            <p:cNvSpPr>
              <a:spLocks/>
            </p:cNvSpPr>
            <p:nvPr/>
          </p:nvSpPr>
          <p:spPr bwMode="auto">
            <a:xfrm>
              <a:off x="4582" y="2121"/>
              <a:ext cx="119" cy="65"/>
            </a:xfrm>
            <a:custGeom>
              <a:avLst/>
              <a:gdLst>
                <a:gd name="T0" fmla="*/ 102 w 119"/>
                <a:gd name="T1" fmla="*/ 0 h 65"/>
                <a:gd name="T2" fmla="*/ 90 w 119"/>
                <a:gd name="T3" fmla="*/ 6 h 65"/>
                <a:gd name="T4" fmla="*/ 78 w 119"/>
                <a:gd name="T5" fmla="*/ 12 h 65"/>
                <a:gd name="T6" fmla="*/ 72 w 119"/>
                <a:gd name="T7" fmla="*/ 12 h 65"/>
                <a:gd name="T8" fmla="*/ 66 w 119"/>
                <a:gd name="T9" fmla="*/ 12 h 65"/>
                <a:gd name="T10" fmla="*/ 60 w 119"/>
                <a:gd name="T11" fmla="*/ 12 h 65"/>
                <a:gd name="T12" fmla="*/ 54 w 119"/>
                <a:gd name="T13" fmla="*/ 12 h 65"/>
                <a:gd name="T14" fmla="*/ 42 w 119"/>
                <a:gd name="T15" fmla="*/ 12 h 65"/>
                <a:gd name="T16" fmla="*/ 36 w 119"/>
                <a:gd name="T17" fmla="*/ 12 h 65"/>
                <a:gd name="T18" fmla="*/ 42 w 119"/>
                <a:gd name="T19" fmla="*/ 12 h 65"/>
                <a:gd name="T20" fmla="*/ 48 w 119"/>
                <a:gd name="T21" fmla="*/ 12 h 65"/>
                <a:gd name="T22" fmla="*/ 54 w 119"/>
                <a:gd name="T23" fmla="*/ 12 h 65"/>
                <a:gd name="T24" fmla="*/ 60 w 119"/>
                <a:gd name="T25" fmla="*/ 18 h 65"/>
                <a:gd name="T26" fmla="*/ 60 w 119"/>
                <a:gd name="T27" fmla="*/ 18 h 65"/>
                <a:gd name="T28" fmla="*/ 60 w 119"/>
                <a:gd name="T29" fmla="*/ 24 h 65"/>
                <a:gd name="T30" fmla="*/ 54 w 119"/>
                <a:gd name="T31" fmla="*/ 30 h 65"/>
                <a:gd name="T32" fmla="*/ 48 w 119"/>
                <a:gd name="T33" fmla="*/ 30 h 65"/>
                <a:gd name="T34" fmla="*/ 36 w 119"/>
                <a:gd name="T35" fmla="*/ 30 h 65"/>
                <a:gd name="T36" fmla="*/ 30 w 119"/>
                <a:gd name="T37" fmla="*/ 30 h 65"/>
                <a:gd name="T38" fmla="*/ 18 w 119"/>
                <a:gd name="T39" fmla="*/ 30 h 65"/>
                <a:gd name="T40" fmla="*/ 18 w 119"/>
                <a:gd name="T41" fmla="*/ 30 h 65"/>
                <a:gd name="T42" fmla="*/ 24 w 119"/>
                <a:gd name="T43" fmla="*/ 30 h 65"/>
                <a:gd name="T44" fmla="*/ 36 w 119"/>
                <a:gd name="T45" fmla="*/ 30 h 65"/>
                <a:gd name="T46" fmla="*/ 42 w 119"/>
                <a:gd name="T47" fmla="*/ 36 h 65"/>
                <a:gd name="T48" fmla="*/ 42 w 119"/>
                <a:gd name="T49" fmla="*/ 41 h 65"/>
                <a:gd name="T50" fmla="*/ 30 w 119"/>
                <a:gd name="T51" fmla="*/ 47 h 65"/>
                <a:gd name="T52" fmla="*/ 18 w 119"/>
                <a:gd name="T53" fmla="*/ 47 h 65"/>
                <a:gd name="T54" fmla="*/ 12 w 119"/>
                <a:gd name="T55" fmla="*/ 47 h 65"/>
                <a:gd name="T56" fmla="*/ 0 w 119"/>
                <a:gd name="T57" fmla="*/ 47 h 65"/>
                <a:gd name="T58" fmla="*/ 0 w 119"/>
                <a:gd name="T59" fmla="*/ 53 h 65"/>
                <a:gd name="T60" fmla="*/ 6 w 119"/>
                <a:gd name="T61" fmla="*/ 53 h 65"/>
                <a:gd name="T62" fmla="*/ 18 w 119"/>
                <a:gd name="T63" fmla="*/ 53 h 65"/>
                <a:gd name="T64" fmla="*/ 30 w 119"/>
                <a:gd name="T65" fmla="*/ 47 h 65"/>
                <a:gd name="T66" fmla="*/ 42 w 119"/>
                <a:gd name="T67" fmla="*/ 41 h 65"/>
                <a:gd name="T68" fmla="*/ 54 w 119"/>
                <a:gd name="T69" fmla="*/ 47 h 65"/>
                <a:gd name="T70" fmla="*/ 54 w 119"/>
                <a:gd name="T71" fmla="*/ 53 h 65"/>
                <a:gd name="T72" fmla="*/ 48 w 119"/>
                <a:gd name="T73" fmla="*/ 65 h 65"/>
                <a:gd name="T74" fmla="*/ 48 w 119"/>
                <a:gd name="T75" fmla="*/ 65 h 65"/>
                <a:gd name="T76" fmla="*/ 54 w 119"/>
                <a:gd name="T77" fmla="*/ 59 h 65"/>
                <a:gd name="T78" fmla="*/ 60 w 119"/>
                <a:gd name="T79" fmla="*/ 47 h 65"/>
                <a:gd name="T80" fmla="*/ 60 w 119"/>
                <a:gd name="T81" fmla="*/ 36 h 65"/>
                <a:gd name="T82" fmla="*/ 66 w 119"/>
                <a:gd name="T83" fmla="*/ 30 h 65"/>
                <a:gd name="T84" fmla="*/ 72 w 119"/>
                <a:gd name="T85" fmla="*/ 24 h 65"/>
                <a:gd name="T86" fmla="*/ 78 w 119"/>
                <a:gd name="T87" fmla="*/ 24 h 65"/>
                <a:gd name="T88" fmla="*/ 84 w 119"/>
                <a:gd name="T89" fmla="*/ 24 h 65"/>
                <a:gd name="T90" fmla="*/ 84 w 119"/>
                <a:gd name="T91" fmla="*/ 41 h 65"/>
                <a:gd name="T92" fmla="*/ 84 w 119"/>
                <a:gd name="T93" fmla="*/ 47 h 65"/>
                <a:gd name="T94" fmla="*/ 84 w 119"/>
                <a:gd name="T95" fmla="*/ 47 h 65"/>
                <a:gd name="T96" fmla="*/ 84 w 119"/>
                <a:gd name="T97" fmla="*/ 41 h 65"/>
                <a:gd name="T98" fmla="*/ 90 w 119"/>
                <a:gd name="T99" fmla="*/ 24 h 65"/>
                <a:gd name="T100" fmla="*/ 90 w 119"/>
                <a:gd name="T101" fmla="*/ 18 h 65"/>
                <a:gd name="T102" fmla="*/ 96 w 119"/>
                <a:gd name="T103" fmla="*/ 12 h 65"/>
                <a:gd name="T104" fmla="*/ 108 w 119"/>
                <a:gd name="T105" fmla="*/ 6 h 65"/>
                <a:gd name="T106" fmla="*/ 114 w 119"/>
                <a:gd name="T107" fmla="*/ 0 h 65"/>
                <a:gd name="T108" fmla="*/ 114 w 119"/>
                <a:gd name="T109" fmla="*/ 0 h 65"/>
                <a:gd name="T110" fmla="*/ 108 w 119"/>
                <a:gd name="T111" fmla="*/ 0 h 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"/>
                <a:gd name="T169" fmla="*/ 0 h 65"/>
                <a:gd name="T170" fmla="*/ 119 w 119"/>
                <a:gd name="T171" fmla="*/ 65 h 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" h="65">
                  <a:moveTo>
                    <a:pt x="102" y="0"/>
                  </a:moveTo>
                  <a:lnTo>
                    <a:pt x="102" y="0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60" y="12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42" y="12"/>
                  </a:lnTo>
                  <a:lnTo>
                    <a:pt x="48" y="12"/>
                  </a:lnTo>
                  <a:lnTo>
                    <a:pt x="54" y="12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66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48" y="30"/>
                  </a:lnTo>
                  <a:lnTo>
                    <a:pt x="42" y="30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30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2" y="36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7"/>
                  </a:lnTo>
                  <a:lnTo>
                    <a:pt x="24" y="47"/>
                  </a:lnTo>
                  <a:lnTo>
                    <a:pt x="18" y="47"/>
                  </a:lnTo>
                  <a:lnTo>
                    <a:pt x="12" y="47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53"/>
                  </a:lnTo>
                  <a:lnTo>
                    <a:pt x="6" y="53"/>
                  </a:lnTo>
                  <a:lnTo>
                    <a:pt x="12" y="53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30" y="47"/>
                  </a:lnTo>
                  <a:lnTo>
                    <a:pt x="36" y="47"/>
                  </a:lnTo>
                  <a:lnTo>
                    <a:pt x="42" y="41"/>
                  </a:lnTo>
                  <a:lnTo>
                    <a:pt x="48" y="41"/>
                  </a:lnTo>
                  <a:lnTo>
                    <a:pt x="54" y="47"/>
                  </a:lnTo>
                  <a:lnTo>
                    <a:pt x="54" y="53"/>
                  </a:lnTo>
                  <a:lnTo>
                    <a:pt x="48" y="59"/>
                  </a:lnTo>
                  <a:lnTo>
                    <a:pt x="48" y="65"/>
                  </a:lnTo>
                  <a:lnTo>
                    <a:pt x="54" y="59"/>
                  </a:lnTo>
                  <a:lnTo>
                    <a:pt x="54" y="53"/>
                  </a:lnTo>
                  <a:lnTo>
                    <a:pt x="60" y="47"/>
                  </a:lnTo>
                  <a:lnTo>
                    <a:pt x="54" y="41"/>
                  </a:lnTo>
                  <a:lnTo>
                    <a:pt x="60" y="36"/>
                  </a:lnTo>
                  <a:lnTo>
                    <a:pt x="66" y="30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84" y="41"/>
                  </a:lnTo>
                  <a:lnTo>
                    <a:pt x="84" y="47"/>
                  </a:lnTo>
                  <a:lnTo>
                    <a:pt x="84" y="41"/>
                  </a:lnTo>
                  <a:lnTo>
                    <a:pt x="90" y="36"/>
                  </a:lnTo>
                  <a:lnTo>
                    <a:pt x="90" y="24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6"/>
                  </a:lnTo>
                  <a:lnTo>
                    <a:pt x="108" y="6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6" name="Freeform 480"/>
            <p:cNvSpPr>
              <a:spLocks/>
            </p:cNvSpPr>
            <p:nvPr/>
          </p:nvSpPr>
          <p:spPr bwMode="auto">
            <a:xfrm>
              <a:off x="4744" y="2083"/>
              <a:ext cx="12" cy="6"/>
            </a:xfrm>
            <a:custGeom>
              <a:avLst/>
              <a:gdLst>
                <a:gd name="T0" fmla="*/ 0 w 12"/>
                <a:gd name="T1" fmla="*/ 0 h 6"/>
                <a:gd name="T2" fmla="*/ 6 w 12"/>
                <a:gd name="T3" fmla="*/ 0 h 6"/>
                <a:gd name="T4" fmla="*/ 6 w 12"/>
                <a:gd name="T5" fmla="*/ 0 h 6"/>
                <a:gd name="T6" fmla="*/ 12 w 12"/>
                <a:gd name="T7" fmla="*/ 0 h 6"/>
                <a:gd name="T8" fmla="*/ 12 w 12"/>
                <a:gd name="T9" fmla="*/ 0 h 6"/>
                <a:gd name="T10" fmla="*/ 12 w 12"/>
                <a:gd name="T11" fmla="*/ 0 h 6"/>
                <a:gd name="T12" fmla="*/ 12 w 12"/>
                <a:gd name="T13" fmla="*/ 6 h 6"/>
                <a:gd name="T14" fmla="*/ 12 w 12"/>
                <a:gd name="T15" fmla="*/ 6 h 6"/>
                <a:gd name="T16" fmla="*/ 12 w 12"/>
                <a:gd name="T17" fmla="*/ 6 h 6"/>
                <a:gd name="T18" fmla="*/ 12 w 12"/>
                <a:gd name="T19" fmla="*/ 6 h 6"/>
                <a:gd name="T20" fmla="*/ 6 w 12"/>
                <a:gd name="T21" fmla="*/ 6 h 6"/>
                <a:gd name="T22" fmla="*/ 6 w 12"/>
                <a:gd name="T23" fmla="*/ 6 h 6"/>
                <a:gd name="T24" fmla="*/ 0 w 12"/>
                <a:gd name="T25" fmla="*/ 6 h 6"/>
                <a:gd name="T26" fmla="*/ 0 w 12"/>
                <a:gd name="T27" fmla="*/ 6 h 6"/>
                <a:gd name="T28" fmla="*/ 0 w 12"/>
                <a:gd name="T29" fmla="*/ 0 h 6"/>
                <a:gd name="T30" fmla="*/ 0 w 12"/>
                <a:gd name="T31" fmla="*/ 0 h 6"/>
                <a:gd name="T32" fmla="*/ 0 w 12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6"/>
                <a:gd name="T53" fmla="*/ 12 w 12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6">
                  <a:moveTo>
                    <a:pt x="0" y="0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7" name="Freeform 481"/>
            <p:cNvSpPr>
              <a:spLocks/>
            </p:cNvSpPr>
            <p:nvPr/>
          </p:nvSpPr>
          <p:spPr bwMode="auto">
            <a:xfrm>
              <a:off x="4743" y="2109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0 h 6"/>
                <a:gd name="T8" fmla="*/ 6 w 6"/>
                <a:gd name="T9" fmla="*/ 0 h 6"/>
                <a:gd name="T10" fmla="*/ 6 w 6"/>
                <a:gd name="T11" fmla="*/ 0 h 6"/>
                <a:gd name="T12" fmla="*/ 6 w 6"/>
                <a:gd name="T13" fmla="*/ 6 h 6"/>
                <a:gd name="T14" fmla="*/ 6 w 6"/>
                <a:gd name="T15" fmla="*/ 6 h 6"/>
                <a:gd name="T16" fmla="*/ 6 w 6"/>
                <a:gd name="T17" fmla="*/ 6 h 6"/>
                <a:gd name="T18" fmla="*/ 6 w 6"/>
                <a:gd name="T19" fmla="*/ 6 h 6"/>
                <a:gd name="T20" fmla="*/ 0 w 6"/>
                <a:gd name="T21" fmla="*/ 6 h 6"/>
                <a:gd name="T22" fmla="*/ 0 w 6"/>
                <a:gd name="T23" fmla="*/ 6 h 6"/>
                <a:gd name="T24" fmla="*/ 0 w 6"/>
                <a:gd name="T25" fmla="*/ 6 h 6"/>
                <a:gd name="T26" fmla="*/ 0 w 6"/>
                <a:gd name="T27" fmla="*/ 6 h 6"/>
                <a:gd name="T28" fmla="*/ 0 w 6"/>
                <a:gd name="T29" fmla="*/ 6 h 6"/>
                <a:gd name="T30" fmla="*/ 0 w 6"/>
                <a:gd name="T31" fmla="*/ 0 h 6"/>
                <a:gd name="T32" fmla="*/ 0 w 6"/>
                <a:gd name="T33" fmla="*/ 0 h 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"/>
                <a:gd name="T52" fmla="*/ 0 h 6"/>
                <a:gd name="T53" fmla="*/ 6 w 6"/>
                <a:gd name="T54" fmla="*/ 6 h 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8" name="Freeform 482"/>
            <p:cNvSpPr>
              <a:spLocks/>
            </p:cNvSpPr>
            <p:nvPr/>
          </p:nvSpPr>
          <p:spPr bwMode="auto">
            <a:xfrm>
              <a:off x="4762" y="2126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6 w 12"/>
                <a:gd name="T3" fmla="*/ 0 h 12"/>
                <a:gd name="T4" fmla="*/ 6 w 12"/>
                <a:gd name="T5" fmla="*/ 0 h 12"/>
                <a:gd name="T6" fmla="*/ 6 w 12"/>
                <a:gd name="T7" fmla="*/ 0 h 12"/>
                <a:gd name="T8" fmla="*/ 12 w 12"/>
                <a:gd name="T9" fmla="*/ 0 h 12"/>
                <a:gd name="T10" fmla="*/ 12 w 12"/>
                <a:gd name="T11" fmla="*/ 6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12 h 12"/>
                <a:gd name="T18" fmla="*/ 12 w 12"/>
                <a:gd name="T19" fmla="*/ 12 h 12"/>
                <a:gd name="T20" fmla="*/ 6 w 12"/>
                <a:gd name="T21" fmla="*/ 12 h 12"/>
                <a:gd name="T22" fmla="*/ 6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6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99" name="Freeform 483"/>
            <p:cNvSpPr>
              <a:spLocks/>
            </p:cNvSpPr>
            <p:nvPr/>
          </p:nvSpPr>
          <p:spPr bwMode="auto">
            <a:xfrm>
              <a:off x="4720" y="2119"/>
              <a:ext cx="12" cy="12"/>
            </a:xfrm>
            <a:custGeom>
              <a:avLst/>
              <a:gdLst>
                <a:gd name="T0" fmla="*/ 6 w 12"/>
                <a:gd name="T1" fmla="*/ 0 h 12"/>
                <a:gd name="T2" fmla="*/ 6 w 12"/>
                <a:gd name="T3" fmla="*/ 0 h 12"/>
                <a:gd name="T4" fmla="*/ 12 w 12"/>
                <a:gd name="T5" fmla="*/ 6 h 12"/>
                <a:gd name="T6" fmla="*/ 12 w 12"/>
                <a:gd name="T7" fmla="*/ 6 h 12"/>
                <a:gd name="T8" fmla="*/ 12 w 12"/>
                <a:gd name="T9" fmla="*/ 6 h 12"/>
                <a:gd name="T10" fmla="*/ 12 w 12"/>
                <a:gd name="T11" fmla="*/ 12 h 12"/>
                <a:gd name="T12" fmla="*/ 12 w 12"/>
                <a:gd name="T13" fmla="*/ 12 h 12"/>
                <a:gd name="T14" fmla="*/ 6 w 12"/>
                <a:gd name="T15" fmla="*/ 12 h 12"/>
                <a:gd name="T16" fmla="*/ 6 w 12"/>
                <a:gd name="T17" fmla="*/ 12 h 12"/>
                <a:gd name="T18" fmla="*/ 0 w 12"/>
                <a:gd name="T19" fmla="*/ 12 h 12"/>
                <a:gd name="T20" fmla="*/ 0 w 12"/>
                <a:gd name="T21" fmla="*/ 12 h 12"/>
                <a:gd name="T22" fmla="*/ 0 w 12"/>
                <a:gd name="T23" fmla="*/ 12 h 12"/>
                <a:gd name="T24" fmla="*/ 0 w 12"/>
                <a:gd name="T25" fmla="*/ 12 h 12"/>
                <a:gd name="T26" fmla="*/ 0 w 12"/>
                <a:gd name="T27" fmla="*/ 6 h 12"/>
                <a:gd name="T28" fmla="*/ 0 w 12"/>
                <a:gd name="T29" fmla="*/ 6 h 12"/>
                <a:gd name="T30" fmla="*/ 0 w 12"/>
                <a:gd name="T31" fmla="*/ 0 h 12"/>
                <a:gd name="T32" fmla="*/ 6 w 12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6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0" name="Freeform 484"/>
            <p:cNvSpPr>
              <a:spLocks/>
            </p:cNvSpPr>
            <p:nvPr/>
          </p:nvSpPr>
          <p:spPr bwMode="auto">
            <a:xfrm>
              <a:off x="4709" y="2096"/>
              <a:ext cx="18" cy="12"/>
            </a:xfrm>
            <a:custGeom>
              <a:avLst/>
              <a:gdLst>
                <a:gd name="T0" fmla="*/ 0 w 18"/>
                <a:gd name="T1" fmla="*/ 6 h 12"/>
                <a:gd name="T2" fmla="*/ 0 w 18"/>
                <a:gd name="T3" fmla="*/ 0 h 12"/>
                <a:gd name="T4" fmla="*/ 6 w 18"/>
                <a:gd name="T5" fmla="*/ 0 h 12"/>
                <a:gd name="T6" fmla="*/ 6 w 18"/>
                <a:gd name="T7" fmla="*/ 0 h 12"/>
                <a:gd name="T8" fmla="*/ 12 w 18"/>
                <a:gd name="T9" fmla="*/ 0 h 12"/>
                <a:gd name="T10" fmla="*/ 12 w 18"/>
                <a:gd name="T11" fmla="*/ 0 h 12"/>
                <a:gd name="T12" fmla="*/ 12 w 18"/>
                <a:gd name="T13" fmla="*/ 0 h 12"/>
                <a:gd name="T14" fmla="*/ 18 w 18"/>
                <a:gd name="T15" fmla="*/ 0 h 12"/>
                <a:gd name="T16" fmla="*/ 18 w 18"/>
                <a:gd name="T17" fmla="*/ 0 h 12"/>
                <a:gd name="T18" fmla="*/ 18 w 18"/>
                <a:gd name="T19" fmla="*/ 6 h 12"/>
                <a:gd name="T20" fmla="*/ 18 w 18"/>
                <a:gd name="T21" fmla="*/ 6 h 12"/>
                <a:gd name="T22" fmla="*/ 12 w 18"/>
                <a:gd name="T23" fmla="*/ 6 h 12"/>
                <a:gd name="T24" fmla="*/ 12 w 18"/>
                <a:gd name="T25" fmla="*/ 12 h 12"/>
                <a:gd name="T26" fmla="*/ 12 w 18"/>
                <a:gd name="T27" fmla="*/ 12 h 12"/>
                <a:gd name="T28" fmla="*/ 6 w 18"/>
                <a:gd name="T29" fmla="*/ 12 h 12"/>
                <a:gd name="T30" fmla="*/ 6 w 18"/>
                <a:gd name="T31" fmla="*/ 6 h 12"/>
                <a:gd name="T32" fmla="*/ 0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1" name="Freeform 485"/>
            <p:cNvSpPr>
              <a:spLocks/>
            </p:cNvSpPr>
            <p:nvPr/>
          </p:nvSpPr>
          <p:spPr bwMode="auto">
            <a:xfrm>
              <a:off x="4691" y="2090"/>
              <a:ext cx="13" cy="12"/>
            </a:xfrm>
            <a:custGeom>
              <a:avLst/>
              <a:gdLst>
                <a:gd name="T0" fmla="*/ 0 w 11"/>
                <a:gd name="T1" fmla="*/ 12 h 12"/>
                <a:gd name="T2" fmla="*/ 0 w 11"/>
                <a:gd name="T3" fmla="*/ 6 h 12"/>
                <a:gd name="T4" fmla="*/ 0 w 11"/>
                <a:gd name="T5" fmla="*/ 6 h 12"/>
                <a:gd name="T6" fmla="*/ 35 w 11"/>
                <a:gd name="T7" fmla="*/ 6 h 12"/>
                <a:gd name="T8" fmla="*/ 35 w 11"/>
                <a:gd name="T9" fmla="*/ 0 h 12"/>
                <a:gd name="T10" fmla="*/ 35 w 11"/>
                <a:gd name="T11" fmla="*/ 0 h 12"/>
                <a:gd name="T12" fmla="*/ 67 w 11"/>
                <a:gd name="T13" fmla="*/ 6 h 12"/>
                <a:gd name="T14" fmla="*/ 67 w 11"/>
                <a:gd name="T15" fmla="*/ 6 h 12"/>
                <a:gd name="T16" fmla="*/ 67 w 11"/>
                <a:gd name="T17" fmla="*/ 6 h 12"/>
                <a:gd name="T18" fmla="*/ 67 w 11"/>
                <a:gd name="T19" fmla="*/ 12 h 12"/>
                <a:gd name="T20" fmla="*/ 67 w 11"/>
                <a:gd name="T21" fmla="*/ 12 h 12"/>
                <a:gd name="T22" fmla="*/ 35 w 11"/>
                <a:gd name="T23" fmla="*/ 12 h 12"/>
                <a:gd name="T24" fmla="*/ 35 w 11"/>
                <a:gd name="T25" fmla="*/ 12 h 12"/>
                <a:gd name="T26" fmla="*/ 35 w 11"/>
                <a:gd name="T27" fmla="*/ 12 h 12"/>
                <a:gd name="T28" fmla="*/ 0 w 11"/>
                <a:gd name="T29" fmla="*/ 12 h 12"/>
                <a:gd name="T30" fmla="*/ 0 w 11"/>
                <a:gd name="T31" fmla="*/ 12 h 12"/>
                <a:gd name="T32" fmla="*/ 0 w 11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2"/>
                <a:gd name="T53" fmla="*/ 11 w 11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2">
                  <a:moveTo>
                    <a:pt x="0" y="12"/>
                  </a:move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1" y="6"/>
                  </a:lnTo>
                  <a:lnTo>
                    <a:pt x="11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2" name="Freeform 486"/>
            <p:cNvSpPr>
              <a:spLocks/>
            </p:cNvSpPr>
            <p:nvPr/>
          </p:nvSpPr>
          <p:spPr bwMode="auto">
            <a:xfrm>
              <a:off x="4709" y="2073"/>
              <a:ext cx="12" cy="12"/>
            </a:xfrm>
            <a:custGeom>
              <a:avLst/>
              <a:gdLst>
                <a:gd name="T0" fmla="*/ 0 w 12"/>
                <a:gd name="T1" fmla="*/ 6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6 w 12"/>
                <a:gd name="T9" fmla="*/ 0 h 12"/>
                <a:gd name="T10" fmla="*/ 6 w 12"/>
                <a:gd name="T11" fmla="*/ 0 h 12"/>
                <a:gd name="T12" fmla="*/ 12 w 12"/>
                <a:gd name="T13" fmla="*/ 6 h 12"/>
                <a:gd name="T14" fmla="*/ 12 w 12"/>
                <a:gd name="T15" fmla="*/ 6 h 12"/>
                <a:gd name="T16" fmla="*/ 12 w 12"/>
                <a:gd name="T17" fmla="*/ 6 h 12"/>
                <a:gd name="T18" fmla="*/ 12 w 12"/>
                <a:gd name="T19" fmla="*/ 6 h 12"/>
                <a:gd name="T20" fmla="*/ 12 w 12"/>
                <a:gd name="T21" fmla="*/ 12 h 12"/>
                <a:gd name="T22" fmla="*/ 6 w 12"/>
                <a:gd name="T23" fmla="*/ 12 h 12"/>
                <a:gd name="T24" fmla="*/ 6 w 12"/>
                <a:gd name="T25" fmla="*/ 12 h 12"/>
                <a:gd name="T26" fmla="*/ 6 w 12"/>
                <a:gd name="T27" fmla="*/ 12 h 12"/>
                <a:gd name="T28" fmla="*/ 0 w 12"/>
                <a:gd name="T29" fmla="*/ 12 h 12"/>
                <a:gd name="T30" fmla="*/ 0 w 12"/>
                <a:gd name="T31" fmla="*/ 12 h 12"/>
                <a:gd name="T32" fmla="*/ 0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3" name="Freeform 487"/>
            <p:cNvSpPr>
              <a:spLocks/>
            </p:cNvSpPr>
            <p:nvPr/>
          </p:nvSpPr>
          <p:spPr bwMode="auto">
            <a:xfrm>
              <a:off x="5114" y="2029"/>
              <a:ext cx="97" cy="96"/>
            </a:xfrm>
            <a:custGeom>
              <a:avLst/>
              <a:gdLst>
                <a:gd name="T0" fmla="*/ 99 w 95"/>
                <a:gd name="T1" fmla="*/ 72 h 96"/>
                <a:gd name="T2" fmla="*/ 105 w 95"/>
                <a:gd name="T3" fmla="*/ 66 h 96"/>
                <a:gd name="T4" fmla="*/ 105 w 95"/>
                <a:gd name="T5" fmla="*/ 54 h 96"/>
                <a:gd name="T6" fmla="*/ 99 w 95"/>
                <a:gd name="T7" fmla="*/ 48 h 96"/>
                <a:gd name="T8" fmla="*/ 80 w 95"/>
                <a:gd name="T9" fmla="*/ 48 h 96"/>
                <a:gd name="T10" fmla="*/ 80 w 95"/>
                <a:gd name="T11" fmla="*/ 36 h 96"/>
                <a:gd name="T12" fmla="*/ 92 w 95"/>
                <a:gd name="T13" fmla="*/ 42 h 96"/>
                <a:gd name="T14" fmla="*/ 99 w 95"/>
                <a:gd name="T15" fmla="*/ 42 h 96"/>
                <a:gd name="T16" fmla="*/ 99 w 95"/>
                <a:gd name="T17" fmla="*/ 48 h 96"/>
                <a:gd name="T18" fmla="*/ 111 w 95"/>
                <a:gd name="T19" fmla="*/ 48 h 96"/>
                <a:gd name="T20" fmla="*/ 117 w 95"/>
                <a:gd name="T21" fmla="*/ 36 h 96"/>
                <a:gd name="T22" fmla="*/ 117 w 95"/>
                <a:gd name="T23" fmla="*/ 30 h 96"/>
                <a:gd name="T24" fmla="*/ 111 w 95"/>
                <a:gd name="T25" fmla="*/ 24 h 96"/>
                <a:gd name="T26" fmla="*/ 105 w 95"/>
                <a:gd name="T27" fmla="*/ 24 h 96"/>
                <a:gd name="T28" fmla="*/ 99 w 95"/>
                <a:gd name="T29" fmla="*/ 24 h 96"/>
                <a:gd name="T30" fmla="*/ 92 w 95"/>
                <a:gd name="T31" fmla="*/ 24 h 96"/>
                <a:gd name="T32" fmla="*/ 99 w 95"/>
                <a:gd name="T33" fmla="*/ 12 h 96"/>
                <a:gd name="T34" fmla="*/ 99 w 95"/>
                <a:gd name="T35" fmla="*/ 0 h 96"/>
                <a:gd name="T36" fmla="*/ 92 w 95"/>
                <a:gd name="T37" fmla="*/ 0 h 96"/>
                <a:gd name="T38" fmla="*/ 70 w 95"/>
                <a:gd name="T39" fmla="*/ 0 h 96"/>
                <a:gd name="T40" fmla="*/ 64 w 95"/>
                <a:gd name="T41" fmla="*/ 12 h 96"/>
                <a:gd name="T42" fmla="*/ 70 w 95"/>
                <a:gd name="T43" fmla="*/ 24 h 96"/>
                <a:gd name="T44" fmla="*/ 64 w 95"/>
                <a:gd name="T45" fmla="*/ 24 h 96"/>
                <a:gd name="T46" fmla="*/ 64 w 95"/>
                <a:gd name="T47" fmla="*/ 18 h 96"/>
                <a:gd name="T48" fmla="*/ 58 w 95"/>
                <a:gd name="T49" fmla="*/ 12 h 96"/>
                <a:gd name="T50" fmla="*/ 46 w 95"/>
                <a:gd name="T51" fmla="*/ 12 h 96"/>
                <a:gd name="T52" fmla="*/ 23 w 95"/>
                <a:gd name="T53" fmla="*/ 6 h 96"/>
                <a:gd name="T54" fmla="*/ 11 w 95"/>
                <a:gd name="T55" fmla="*/ 12 h 96"/>
                <a:gd name="T56" fmla="*/ 11 w 95"/>
                <a:gd name="T57" fmla="*/ 18 h 96"/>
                <a:gd name="T58" fmla="*/ 11 w 95"/>
                <a:gd name="T59" fmla="*/ 24 h 96"/>
                <a:gd name="T60" fmla="*/ 23 w 95"/>
                <a:gd name="T61" fmla="*/ 30 h 96"/>
                <a:gd name="T62" fmla="*/ 40 w 95"/>
                <a:gd name="T63" fmla="*/ 30 h 96"/>
                <a:gd name="T64" fmla="*/ 40 w 95"/>
                <a:gd name="T65" fmla="*/ 42 h 96"/>
                <a:gd name="T66" fmla="*/ 17 w 95"/>
                <a:gd name="T67" fmla="*/ 42 h 96"/>
                <a:gd name="T68" fmla="*/ 11 w 95"/>
                <a:gd name="T69" fmla="*/ 42 h 96"/>
                <a:gd name="T70" fmla="*/ 6 w 95"/>
                <a:gd name="T71" fmla="*/ 48 h 96"/>
                <a:gd name="T72" fmla="*/ 0 w 95"/>
                <a:gd name="T73" fmla="*/ 54 h 96"/>
                <a:gd name="T74" fmla="*/ 6 w 95"/>
                <a:gd name="T75" fmla="*/ 66 h 96"/>
                <a:gd name="T76" fmla="*/ 11 w 95"/>
                <a:gd name="T77" fmla="*/ 66 h 96"/>
                <a:gd name="T78" fmla="*/ 17 w 95"/>
                <a:gd name="T79" fmla="*/ 66 h 96"/>
                <a:gd name="T80" fmla="*/ 23 w 95"/>
                <a:gd name="T81" fmla="*/ 60 h 96"/>
                <a:gd name="T82" fmla="*/ 40 w 95"/>
                <a:gd name="T83" fmla="*/ 54 h 96"/>
                <a:gd name="T84" fmla="*/ 46 w 95"/>
                <a:gd name="T85" fmla="*/ 48 h 96"/>
                <a:gd name="T86" fmla="*/ 52 w 95"/>
                <a:gd name="T87" fmla="*/ 54 h 96"/>
                <a:gd name="T88" fmla="*/ 52 w 95"/>
                <a:gd name="T89" fmla="*/ 60 h 96"/>
                <a:gd name="T90" fmla="*/ 40 w 95"/>
                <a:gd name="T91" fmla="*/ 66 h 96"/>
                <a:gd name="T92" fmla="*/ 23 w 95"/>
                <a:gd name="T93" fmla="*/ 84 h 96"/>
                <a:gd name="T94" fmla="*/ 46 w 95"/>
                <a:gd name="T95" fmla="*/ 90 h 96"/>
                <a:gd name="T96" fmla="*/ 58 w 95"/>
                <a:gd name="T97" fmla="*/ 90 h 96"/>
                <a:gd name="T98" fmla="*/ 64 w 95"/>
                <a:gd name="T99" fmla="*/ 84 h 96"/>
                <a:gd name="T100" fmla="*/ 64 w 95"/>
                <a:gd name="T101" fmla="*/ 78 h 96"/>
                <a:gd name="T102" fmla="*/ 58 w 95"/>
                <a:gd name="T103" fmla="*/ 72 h 96"/>
                <a:gd name="T104" fmla="*/ 58 w 95"/>
                <a:gd name="T105" fmla="*/ 60 h 96"/>
                <a:gd name="T106" fmla="*/ 64 w 95"/>
                <a:gd name="T107" fmla="*/ 54 h 96"/>
                <a:gd name="T108" fmla="*/ 64 w 95"/>
                <a:gd name="T109" fmla="*/ 54 h 96"/>
                <a:gd name="T110" fmla="*/ 80 w 95"/>
                <a:gd name="T111" fmla="*/ 72 h 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5"/>
                <a:gd name="T169" fmla="*/ 0 h 96"/>
                <a:gd name="T170" fmla="*/ 95 w 95"/>
                <a:gd name="T171" fmla="*/ 96 h 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5" h="96">
                  <a:moveTo>
                    <a:pt x="71" y="72"/>
                  </a:moveTo>
                  <a:lnTo>
                    <a:pt x="71" y="72"/>
                  </a:lnTo>
                  <a:lnTo>
                    <a:pt x="77" y="72"/>
                  </a:lnTo>
                  <a:lnTo>
                    <a:pt x="83" y="72"/>
                  </a:lnTo>
                  <a:lnTo>
                    <a:pt x="83" y="66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3" y="54"/>
                  </a:lnTo>
                  <a:lnTo>
                    <a:pt x="83" y="48"/>
                  </a:lnTo>
                  <a:lnTo>
                    <a:pt x="77" y="48"/>
                  </a:lnTo>
                  <a:lnTo>
                    <a:pt x="71" y="48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5" y="36"/>
                  </a:lnTo>
                  <a:lnTo>
                    <a:pt x="71" y="42"/>
                  </a:lnTo>
                  <a:lnTo>
                    <a:pt x="77" y="42"/>
                  </a:lnTo>
                  <a:lnTo>
                    <a:pt x="77" y="48"/>
                  </a:lnTo>
                  <a:lnTo>
                    <a:pt x="83" y="48"/>
                  </a:lnTo>
                  <a:lnTo>
                    <a:pt x="89" y="48"/>
                  </a:lnTo>
                  <a:lnTo>
                    <a:pt x="95" y="42"/>
                  </a:lnTo>
                  <a:lnTo>
                    <a:pt x="95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89" y="24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71" y="18"/>
                  </a:lnTo>
                  <a:lnTo>
                    <a:pt x="77" y="12"/>
                  </a:lnTo>
                  <a:lnTo>
                    <a:pt x="77" y="6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lnTo>
                    <a:pt x="59" y="24"/>
                  </a:lnTo>
                  <a:lnTo>
                    <a:pt x="53" y="24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47" y="12"/>
                  </a:lnTo>
                  <a:lnTo>
                    <a:pt x="35" y="12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17" y="6"/>
                  </a:lnTo>
                  <a:lnTo>
                    <a:pt x="11" y="12"/>
                  </a:lnTo>
                  <a:lnTo>
                    <a:pt x="11" y="18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29" y="36"/>
                  </a:lnTo>
                  <a:lnTo>
                    <a:pt x="29" y="42"/>
                  </a:lnTo>
                  <a:lnTo>
                    <a:pt x="23" y="42"/>
                  </a:lnTo>
                  <a:lnTo>
                    <a:pt x="17" y="42"/>
                  </a:lnTo>
                  <a:lnTo>
                    <a:pt x="11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1" y="66"/>
                  </a:lnTo>
                  <a:lnTo>
                    <a:pt x="17" y="66"/>
                  </a:lnTo>
                  <a:lnTo>
                    <a:pt x="23" y="66"/>
                  </a:lnTo>
                  <a:lnTo>
                    <a:pt x="23" y="60"/>
                  </a:lnTo>
                  <a:lnTo>
                    <a:pt x="23" y="54"/>
                  </a:lnTo>
                  <a:lnTo>
                    <a:pt x="29" y="54"/>
                  </a:lnTo>
                  <a:lnTo>
                    <a:pt x="29" y="48"/>
                  </a:lnTo>
                  <a:lnTo>
                    <a:pt x="35" y="48"/>
                  </a:lnTo>
                  <a:lnTo>
                    <a:pt x="41" y="48"/>
                  </a:lnTo>
                  <a:lnTo>
                    <a:pt x="41" y="54"/>
                  </a:lnTo>
                  <a:lnTo>
                    <a:pt x="41" y="60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9" y="72"/>
                  </a:lnTo>
                  <a:lnTo>
                    <a:pt x="23" y="78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29" y="90"/>
                  </a:lnTo>
                  <a:lnTo>
                    <a:pt x="35" y="90"/>
                  </a:lnTo>
                  <a:lnTo>
                    <a:pt x="41" y="96"/>
                  </a:lnTo>
                  <a:lnTo>
                    <a:pt x="41" y="90"/>
                  </a:lnTo>
                  <a:lnTo>
                    <a:pt x="47" y="90"/>
                  </a:lnTo>
                  <a:lnTo>
                    <a:pt x="53" y="90"/>
                  </a:lnTo>
                  <a:lnTo>
                    <a:pt x="53" y="84"/>
                  </a:lnTo>
                  <a:lnTo>
                    <a:pt x="53" y="78"/>
                  </a:lnTo>
                  <a:lnTo>
                    <a:pt x="53" y="72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7" y="60"/>
                  </a:lnTo>
                  <a:lnTo>
                    <a:pt x="47" y="54"/>
                  </a:lnTo>
                  <a:lnTo>
                    <a:pt x="53" y="54"/>
                  </a:lnTo>
                  <a:lnTo>
                    <a:pt x="59" y="60"/>
                  </a:lnTo>
                  <a:lnTo>
                    <a:pt x="59" y="66"/>
                  </a:lnTo>
                  <a:lnTo>
                    <a:pt x="65" y="72"/>
                  </a:lnTo>
                  <a:lnTo>
                    <a:pt x="71" y="7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4" name="Freeform 488"/>
            <p:cNvSpPr>
              <a:spLocks/>
            </p:cNvSpPr>
            <p:nvPr/>
          </p:nvSpPr>
          <p:spPr bwMode="auto">
            <a:xfrm>
              <a:off x="5187" y="1832"/>
              <a:ext cx="106" cy="167"/>
            </a:xfrm>
            <a:custGeom>
              <a:avLst/>
              <a:gdLst>
                <a:gd name="T0" fmla="*/ 0 w 108"/>
                <a:gd name="T1" fmla="*/ 167 h 167"/>
                <a:gd name="T2" fmla="*/ 12 w 108"/>
                <a:gd name="T3" fmla="*/ 155 h 167"/>
                <a:gd name="T4" fmla="*/ 24 w 108"/>
                <a:gd name="T5" fmla="*/ 149 h 167"/>
                <a:gd name="T6" fmla="*/ 27 w 108"/>
                <a:gd name="T7" fmla="*/ 137 h 167"/>
                <a:gd name="T8" fmla="*/ 31 w 108"/>
                <a:gd name="T9" fmla="*/ 137 h 167"/>
                <a:gd name="T10" fmla="*/ 43 w 108"/>
                <a:gd name="T11" fmla="*/ 131 h 167"/>
                <a:gd name="T12" fmla="*/ 55 w 108"/>
                <a:gd name="T13" fmla="*/ 131 h 167"/>
                <a:gd name="T14" fmla="*/ 67 w 108"/>
                <a:gd name="T15" fmla="*/ 131 h 167"/>
                <a:gd name="T16" fmla="*/ 71 w 108"/>
                <a:gd name="T17" fmla="*/ 131 h 167"/>
                <a:gd name="T18" fmla="*/ 71 w 108"/>
                <a:gd name="T19" fmla="*/ 125 h 167"/>
                <a:gd name="T20" fmla="*/ 71 w 108"/>
                <a:gd name="T21" fmla="*/ 125 h 167"/>
                <a:gd name="T22" fmla="*/ 74 w 108"/>
                <a:gd name="T23" fmla="*/ 119 h 167"/>
                <a:gd name="T24" fmla="*/ 74 w 108"/>
                <a:gd name="T25" fmla="*/ 113 h 167"/>
                <a:gd name="T26" fmla="*/ 74 w 108"/>
                <a:gd name="T27" fmla="*/ 107 h 167"/>
                <a:gd name="T28" fmla="*/ 77 w 108"/>
                <a:gd name="T29" fmla="*/ 107 h 167"/>
                <a:gd name="T30" fmla="*/ 80 w 108"/>
                <a:gd name="T31" fmla="*/ 101 h 167"/>
                <a:gd name="T32" fmla="*/ 86 w 108"/>
                <a:gd name="T33" fmla="*/ 95 h 167"/>
                <a:gd name="T34" fmla="*/ 80 w 108"/>
                <a:gd name="T35" fmla="*/ 89 h 167"/>
                <a:gd name="T36" fmla="*/ 80 w 108"/>
                <a:gd name="T37" fmla="*/ 71 h 167"/>
                <a:gd name="T38" fmla="*/ 80 w 108"/>
                <a:gd name="T39" fmla="*/ 59 h 167"/>
                <a:gd name="T40" fmla="*/ 86 w 108"/>
                <a:gd name="T41" fmla="*/ 47 h 167"/>
                <a:gd name="T42" fmla="*/ 80 w 108"/>
                <a:gd name="T43" fmla="*/ 47 h 167"/>
                <a:gd name="T44" fmla="*/ 77 w 108"/>
                <a:gd name="T45" fmla="*/ 41 h 167"/>
                <a:gd name="T46" fmla="*/ 74 w 108"/>
                <a:gd name="T47" fmla="*/ 41 h 167"/>
                <a:gd name="T48" fmla="*/ 71 w 108"/>
                <a:gd name="T49" fmla="*/ 36 h 167"/>
                <a:gd name="T50" fmla="*/ 71 w 108"/>
                <a:gd name="T51" fmla="*/ 30 h 167"/>
                <a:gd name="T52" fmla="*/ 67 w 108"/>
                <a:gd name="T53" fmla="*/ 24 h 167"/>
                <a:gd name="T54" fmla="*/ 61 w 108"/>
                <a:gd name="T55" fmla="*/ 12 h 167"/>
                <a:gd name="T56" fmla="*/ 61 w 108"/>
                <a:gd name="T57" fmla="*/ 0 h 167"/>
                <a:gd name="T58" fmla="*/ 55 w 108"/>
                <a:gd name="T59" fmla="*/ 6 h 167"/>
                <a:gd name="T60" fmla="*/ 55 w 108"/>
                <a:gd name="T61" fmla="*/ 12 h 167"/>
                <a:gd name="T62" fmla="*/ 49 w 108"/>
                <a:gd name="T63" fmla="*/ 18 h 167"/>
                <a:gd name="T64" fmla="*/ 43 w 108"/>
                <a:gd name="T65" fmla="*/ 24 h 167"/>
                <a:gd name="T66" fmla="*/ 37 w 108"/>
                <a:gd name="T67" fmla="*/ 30 h 167"/>
                <a:gd name="T68" fmla="*/ 31 w 108"/>
                <a:gd name="T69" fmla="*/ 36 h 167"/>
                <a:gd name="T70" fmla="*/ 27 w 108"/>
                <a:gd name="T71" fmla="*/ 36 h 167"/>
                <a:gd name="T72" fmla="*/ 24 w 108"/>
                <a:gd name="T73" fmla="*/ 36 h 167"/>
                <a:gd name="T74" fmla="*/ 27 w 108"/>
                <a:gd name="T75" fmla="*/ 41 h 167"/>
                <a:gd name="T76" fmla="*/ 27 w 108"/>
                <a:gd name="T77" fmla="*/ 53 h 167"/>
                <a:gd name="T78" fmla="*/ 27 w 108"/>
                <a:gd name="T79" fmla="*/ 65 h 167"/>
                <a:gd name="T80" fmla="*/ 18 w 108"/>
                <a:gd name="T81" fmla="*/ 71 h 167"/>
                <a:gd name="T82" fmla="*/ 24 w 108"/>
                <a:gd name="T83" fmla="*/ 95 h 167"/>
                <a:gd name="T84" fmla="*/ 24 w 108"/>
                <a:gd name="T85" fmla="*/ 107 h 167"/>
                <a:gd name="T86" fmla="*/ 24 w 108"/>
                <a:gd name="T87" fmla="*/ 125 h 167"/>
                <a:gd name="T88" fmla="*/ 18 w 108"/>
                <a:gd name="T89" fmla="*/ 137 h 167"/>
                <a:gd name="T90" fmla="*/ 12 w 108"/>
                <a:gd name="T91" fmla="*/ 143 h 167"/>
                <a:gd name="T92" fmla="*/ 12 w 108"/>
                <a:gd name="T93" fmla="*/ 149 h 167"/>
                <a:gd name="T94" fmla="*/ 6 w 108"/>
                <a:gd name="T95" fmla="*/ 155 h 167"/>
                <a:gd name="T96" fmla="*/ 6 w 108"/>
                <a:gd name="T97" fmla="*/ 161 h 167"/>
                <a:gd name="T98" fmla="*/ 0 w 108"/>
                <a:gd name="T99" fmla="*/ 161 h 167"/>
                <a:gd name="T100" fmla="*/ 0 w 108"/>
                <a:gd name="T101" fmla="*/ 161 h 167"/>
                <a:gd name="T102" fmla="*/ 0 w 108"/>
                <a:gd name="T103" fmla="*/ 161 h 167"/>
                <a:gd name="T104" fmla="*/ 6 w 108"/>
                <a:gd name="T105" fmla="*/ 161 h 167"/>
                <a:gd name="T106" fmla="*/ 0 w 108"/>
                <a:gd name="T107" fmla="*/ 167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"/>
                <a:gd name="T163" fmla="*/ 0 h 167"/>
                <a:gd name="T164" fmla="*/ 108 w 108"/>
                <a:gd name="T165" fmla="*/ 167 h 1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" h="167">
                  <a:moveTo>
                    <a:pt x="0" y="167"/>
                  </a:moveTo>
                  <a:lnTo>
                    <a:pt x="12" y="155"/>
                  </a:lnTo>
                  <a:lnTo>
                    <a:pt x="24" y="149"/>
                  </a:lnTo>
                  <a:lnTo>
                    <a:pt x="30" y="137"/>
                  </a:lnTo>
                  <a:lnTo>
                    <a:pt x="42" y="137"/>
                  </a:lnTo>
                  <a:lnTo>
                    <a:pt x="54" y="131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1"/>
                  </a:lnTo>
                  <a:lnTo>
                    <a:pt x="84" y="125"/>
                  </a:lnTo>
                  <a:lnTo>
                    <a:pt x="90" y="119"/>
                  </a:lnTo>
                  <a:lnTo>
                    <a:pt x="90" y="113"/>
                  </a:lnTo>
                  <a:lnTo>
                    <a:pt x="90" y="107"/>
                  </a:lnTo>
                  <a:lnTo>
                    <a:pt x="96" y="107"/>
                  </a:lnTo>
                  <a:lnTo>
                    <a:pt x="102" y="101"/>
                  </a:lnTo>
                  <a:lnTo>
                    <a:pt x="108" y="95"/>
                  </a:lnTo>
                  <a:lnTo>
                    <a:pt x="102" y="89"/>
                  </a:lnTo>
                  <a:lnTo>
                    <a:pt x="102" y="71"/>
                  </a:lnTo>
                  <a:lnTo>
                    <a:pt x="102" y="59"/>
                  </a:lnTo>
                  <a:lnTo>
                    <a:pt x="108" y="47"/>
                  </a:lnTo>
                  <a:lnTo>
                    <a:pt x="102" y="47"/>
                  </a:lnTo>
                  <a:lnTo>
                    <a:pt x="96" y="41"/>
                  </a:lnTo>
                  <a:lnTo>
                    <a:pt x="90" y="41"/>
                  </a:lnTo>
                  <a:lnTo>
                    <a:pt x="84" y="36"/>
                  </a:lnTo>
                  <a:lnTo>
                    <a:pt x="84" y="30"/>
                  </a:lnTo>
                  <a:lnTo>
                    <a:pt x="78" y="24"/>
                  </a:lnTo>
                  <a:lnTo>
                    <a:pt x="72" y="12"/>
                  </a:lnTo>
                  <a:lnTo>
                    <a:pt x="72" y="0"/>
                  </a:lnTo>
                  <a:lnTo>
                    <a:pt x="66" y="6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6" y="36"/>
                  </a:lnTo>
                  <a:lnTo>
                    <a:pt x="24" y="36"/>
                  </a:lnTo>
                  <a:lnTo>
                    <a:pt x="30" y="41"/>
                  </a:lnTo>
                  <a:lnTo>
                    <a:pt x="30" y="53"/>
                  </a:lnTo>
                  <a:lnTo>
                    <a:pt x="30" y="65"/>
                  </a:lnTo>
                  <a:lnTo>
                    <a:pt x="18" y="71"/>
                  </a:lnTo>
                  <a:lnTo>
                    <a:pt x="24" y="95"/>
                  </a:lnTo>
                  <a:lnTo>
                    <a:pt x="24" y="107"/>
                  </a:lnTo>
                  <a:lnTo>
                    <a:pt x="24" y="125"/>
                  </a:lnTo>
                  <a:lnTo>
                    <a:pt x="18" y="137"/>
                  </a:lnTo>
                  <a:lnTo>
                    <a:pt x="12" y="143"/>
                  </a:lnTo>
                  <a:lnTo>
                    <a:pt x="12" y="149"/>
                  </a:lnTo>
                  <a:lnTo>
                    <a:pt x="6" y="155"/>
                  </a:lnTo>
                  <a:lnTo>
                    <a:pt x="6" y="161"/>
                  </a:lnTo>
                  <a:lnTo>
                    <a:pt x="0" y="161"/>
                  </a:lnTo>
                  <a:lnTo>
                    <a:pt x="6" y="161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5" name="Freeform 489"/>
            <p:cNvSpPr>
              <a:spLocks/>
            </p:cNvSpPr>
            <p:nvPr/>
          </p:nvSpPr>
          <p:spPr bwMode="auto">
            <a:xfrm>
              <a:off x="4863" y="1868"/>
              <a:ext cx="173" cy="143"/>
            </a:xfrm>
            <a:custGeom>
              <a:avLst/>
              <a:gdLst>
                <a:gd name="T0" fmla="*/ 89 w 173"/>
                <a:gd name="T1" fmla="*/ 143 h 143"/>
                <a:gd name="T2" fmla="*/ 95 w 173"/>
                <a:gd name="T3" fmla="*/ 143 h 143"/>
                <a:gd name="T4" fmla="*/ 101 w 173"/>
                <a:gd name="T5" fmla="*/ 143 h 143"/>
                <a:gd name="T6" fmla="*/ 113 w 173"/>
                <a:gd name="T7" fmla="*/ 143 h 143"/>
                <a:gd name="T8" fmla="*/ 119 w 173"/>
                <a:gd name="T9" fmla="*/ 137 h 143"/>
                <a:gd name="T10" fmla="*/ 131 w 173"/>
                <a:gd name="T11" fmla="*/ 137 h 143"/>
                <a:gd name="T12" fmla="*/ 143 w 173"/>
                <a:gd name="T13" fmla="*/ 137 h 143"/>
                <a:gd name="T14" fmla="*/ 149 w 173"/>
                <a:gd name="T15" fmla="*/ 137 h 143"/>
                <a:gd name="T16" fmla="*/ 161 w 173"/>
                <a:gd name="T17" fmla="*/ 137 h 143"/>
                <a:gd name="T18" fmla="*/ 161 w 173"/>
                <a:gd name="T19" fmla="*/ 137 h 143"/>
                <a:gd name="T20" fmla="*/ 167 w 173"/>
                <a:gd name="T21" fmla="*/ 137 h 143"/>
                <a:gd name="T22" fmla="*/ 167 w 173"/>
                <a:gd name="T23" fmla="*/ 137 h 143"/>
                <a:gd name="T24" fmla="*/ 173 w 173"/>
                <a:gd name="T25" fmla="*/ 137 h 143"/>
                <a:gd name="T26" fmla="*/ 161 w 173"/>
                <a:gd name="T27" fmla="*/ 131 h 143"/>
                <a:gd name="T28" fmla="*/ 155 w 173"/>
                <a:gd name="T29" fmla="*/ 119 h 143"/>
                <a:gd name="T30" fmla="*/ 149 w 173"/>
                <a:gd name="T31" fmla="*/ 113 h 143"/>
                <a:gd name="T32" fmla="*/ 143 w 173"/>
                <a:gd name="T33" fmla="*/ 101 h 143"/>
                <a:gd name="T34" fmla="*/ 137 w 173"/>
                <a:gd name="T35" fmla="*/ 83 h 143"/>
                <a:gd name="T36" fmla="*/ 131 w 173"/>
                <a:gd name="T37" fmla="*/ 71 h 143"/>
                <a:gd name="T38" fmla="*/ 131 w 173"/>
                <a:gd name="T39" fmla="*/ 59 h 143"/>
                <a:gd name="T40" fmla="*/ 131 w 173"/>
                <a:gd name="T41" fmla="*/ 47 h 143"/>
                <a:gd name="T42" fmla="*/ 125 w 173"/>
                <a:gd name="T43" fmla="*/ 41 h 143"/>
                <a:gd name="T44" fmla="*/ 119 w 173"/>
                <a:gd name="T45" fmla="*/ 41 h 143"/>
                <a:gd name="T46" fmla="*/ 113 w 173"/>
                <a:gd name="T47" fmla="*/ 41 h 143"/>
                <a:gd name="T48" fmla="*/ 107 w 173"/>
                <a:gd name="T49" fmla="*/ 35 h 143"/>
                <a:gd name="T50" fmla="*/ 101 w 173"/>
                <a:gd name="T51" fmla="*/ 29 h 143"/>
                <a:gd name="T52" fmla="*/ 95 w 173"/>
                <a:gd name="T53" fmla="*/ 23 h 143"/>
                <a:gd name="T54" fmla="*/ 89 w 173"/>
                <a:gd name="T55" fmla="*/ 11 h 143"/>
                <a:gd name="T56" fmla="*/ 89 w 173"/>
                <a:gd name="T57" fmla="*/ 5 h 143"/>
                <a:gd name="T58" fmla="*/ 83 w 173"/>
                <a:gd name="T59" fmla="*/ 5 h 143"/>
                <a:gd name="T60" fmla="*/ 71 w 173"/>
                <a:gd name="T61" fmla="*/ 11 h 143"/>
                <a:gd name="T62" fmla="*/ 65 w 173"/>
                <a:gd name="T63" fmla="*/ 11 h 143"/>
                <a:gd name="T64" fmla="*/ 53 w 173"/>
                <a:gd name="T65" fmla="*/ 17 h 143"/>
                <a:gd name="T66" fmla="*/ 42 w 173"/>
                <a:gd name="T67" fmla="*/ 17 h 143"/>
                <a:gd name="T68" fmla="*/ 30 w 173"/>
                <a:gd name="T69" fmla="*/ 11 h 143"/>
                <a:gd name="T70" fmla="*/ 18 w 173"/>
                <a:gd name="T71" fmla="*/ 5 h 143"/>
                <a:gd name="T72" fmla="*/ 6 w 173"/>
                <a:gd name="T73" fmla="*/ 0 h 143"/>
                <a:gd name="T74" fmla="*/ 6 w 173"/>
                <a:gd name="T75" fmla="*/ 5 h 143"/>
                <a:gd name="T76" fmla="*/ 12 w 173"/>
                <a:gd name="T77" fmla="*/ 11 h 143"/>
                <a:gd name="T78" fmla="*/ 12 w 173"/>
                <a:gd name="T79" fmla="*/ 23 h 143"/>
                <a:gd name="T80" fmla="*/ 12 w 173"/>
                <a:gd name="T81" fmla="*/ 29 h 143"/>
                <a:gd name="T82" fmla="*/ 18 w 173"/>
                <a:gd name="T83" fmla="*/ 41 h 143"/>
                <a:gd name="T84" fmla="*/ 12 w 173"/>
                <a:gd name="T85" fmla="*/ 53 h 143"/>
                <a:gd name="T86" fmla="*/ 12 w 173"/>
                <a:gd name="T87" fmla="*/ 65 h 143"/>
                <a:gd name="T88" fmla="*/ 0 w 173"/>
                <a:gd name="T89" fmla="*/ 77 h 143"/>
                <a:gd name="T90" fmla="*/ 12 w 173"/>
                <a:gd name="T91" fmla="*/ 77 h 143"/>
                <a:gd name="T92" fmla="*/ 18 w 173"/>
                <a:gd name="T93" fmla="*/ 83 h 143"/>
                <a:gd name="T94" fmla="*/ 24 w 173"/>
                <a:gd name="T95" fmla="*/ 89 h 143"/>
                <a:gd name="T96" fmla="*/ 36 w 173"/>
                <a:gd name="T97" fmla="*/ 95 h 143"/>
                <a:gd name="T98" fmla="*/ 42 w 173"/>
                <a:gd name="T99" fmla="*/ 101 h 143"/>
                <a:gd name="T100" fmla="*/ 42 w 173"/>
                <a:gd name="T101" fmla="*/ 107 h 143"/>
                <a:gd name="T102" fmla="*/ 48 w 173"/>
                <a:gd name="T103" fmla="*/ 119 h 143"/>
                <a:gd name="T104" fmla="*/ 42 w 173"/>
                <a:gd name="T105" fmla="*/ 131 h 143"/>
                <a:gd name="T106" fmla="*/ 48 w 173"/>
                <a:gd name="T107" fmla="*/ 131 h 143"/>
                <a:gd name="T108" fmla="*/ 53 w 173"/>
                <a:gd name="T109" fmla="*/ 131 h 143"/>
                <a:gd name="T110" fmla="*/ 59 w 173"/>
                <a:gd name="T111" fmla="*/ 131 h 143"/>
                <a:gd name="T112" fmla="*/ 65 w 173"/>
                <a:gd name="T113" fmla="*/ 131 h 143"/>
                <a:gd name="T114" fmla="*/ 71 w 173"/>
                <a:gd name="T115" fmla="*/ 137 h 143"/>
                <a:gd name="T116" fmla="*/ 77 w 173"/>
                <a:gd name="T117" fmla="*/ 137 h 143"/>
                <a:gd name="T118" fmla="*/ 83 w 173"/>
                <a:gd name="T119" fmla="*/ 143 h 143"/>
                <a:gd name="T120" fmla="*/ 89 w 173"/>
                <a:gd name="T121" fmla="*/ 143 h 1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"/>
                <a:gd name="T184" fmla="*/ 0 h 143"/>
                <a:gd name="T185" fmla="*/ 173 w 173"/>
                <a:gd name="T186" fmla="*/ 143 h 1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" h="143">
                  <a:moveTo>
                    <a:pt x="89" y="143"/>
                  </a:moveTo>
                  <a:lnTo>
                    <a:pt x="95" y="143"/>
                  </a:lnTo>
                  <a:lnTo>
                    <a:pt x="101" y="143"/>
                  </a:lnTo>
                  <a:lnTo>
                    <a:pt x="113" y="143"/>
                  </a:lnTo>
                  <a:lnTo>
                    <a:pt x="119" y="137"/>
                  </a:lnTo>
                  <a:lnTo>
                    <a:pt x="131" y="137"/>
                  </a:lnTo>
                  <a:lnTo>
                    <a:pt x="143" y="137"/>
                  </a:lnTo>
                  <a:lnTo>
                    <a:pt x="149" y="137"/>
                  </a:lnTo>
                  <a:lnTo>
                    <a:pt x="161" y="137"/>
                  </a:lnTo>
                  <a:lnTo>
                    <a:pt x="167" y="137"/>
                  </a:lnTo>
                  <a:lnTo>
                    <a:pt x="173" y="137"/>
                  </a:lnTo>
                  <a:lnTo>
                    <a:pt x="161" y="131"/>
                  </a:lnTo>
                  <a:lnTo>
                    <a:pt x="155" y="119"/>
                  </a:lnTo>
                  <a:lnTo>
                    <a:pt x="149" y="113"/>
                  </a:lnTo>
                  <a:lnTo>
                    <a:pt x="143" y="101"/>
                  </a:lnTo>
                  <a:lnTo>
                    <a:pt x="137" y="83"/>
                  </a:lnTo>
                  <a:lnTo>
                    <a:pt x="131" y="71"/>
                  </a:lnTo>
                  <a:lnTo>
                    <a:pt x="131" y="59"/>
                  </a:lnTo>
                  <a:lnTo>
                    <a:pt x="131" y="47"/>
                  </a:lnTo>
                  <a:lnTo>
                    <a:pt x="125" y="41"/>
                  </a:lnTo>
                  <a:lnTo>
                    <a:pt x="119" y="41"/>
                  </a:lnTo>
                  <a:lnTo>
                    <a:pt x="113" y="41"/>
                  </a:lnTo>
                  <a:lnTo>
                    <a:pt x="107" y="35"/>
                  </a:lnTo>
                  <a:lnTo>
                    <a:pt x="101" y="29"/>
                  </a:lnTo>
                  <a:lnTo>
                    <a:pt x="95" y="23"/>
                  </a:lnTo>
                  <a:lnTo>
                    <a:pt x="89" y="11"/>
                  </a:lnTo>
                  <a:lnTo>
                    <a:pt x="89" y="5"/>
                  </a:lnTo>
                  <a:lnTo>
                    <a:pt x="83" y="5"/>
                  </a:lnTo>
                  <a:lnTo>
                    <a:pt x="71" y="11"/>
                  </a:lnTo>
                  <a:lnTo>
                    <a:pt x="65" y="11"/>
                  </a:lnTo>
                  <a:lnTo>
                    <a:pt x="53" y="17"/>
                  </a:lnTo>
                  <a:lnTo>
                    <a:pt x="42" y="17"/>
                  </a:lnTo>
                  <a:lnTo>
                    <a:pt x="30" y="11"/>
                  </a:lnTo>
                  <a:lnTo>
                    <a:pt x="18" y="5"/>
                  </a:lnTo>
                  <a:lnTo>
                    <a:pt x="6" y="0"/>
                  </a:lnTo>
                  <a:lnTo>
                    <a:pt x="6" y="5"/>
                  </a:lnTo>
                  <a:lnTo>
                    <a:pt x="12" y="11"/>
                  </a:lnTo>
                  <a:lnTo>
                    <a:pt x="12" y="23"/>
                  </a:lnTo>
                  <a:lnTo>
                    <a:pt x="12" y="29"/>
                  </a:lnTo>
                  <a:lnTo>
                    <a:pt x="18" y="41"/>
                  </a:lnTo>
                  <a:lnTo>
                    <a:pt x="12" y="53"/>
                  </a:lnTo>
                  <a:lnTo>
                    <a:pt x="12" y="65"/>
                  </a:lnTo>
                  <a:lnTo>
                    <a:pt x="0" y="77"/>
                  </a:lnTo>
                  <a:lnTo>
                    <a:pt x="12" y="77"/>
                  </a:lnTo>
                  <a:lnTo>
                    <a:pt x="18" y="83"/>
                  </a:lnTo>
                  <a:lnTo>
                    <a:pt x="24" y="89"/>
                  </a:lnTo>
                  <a:lnTo>
                    <a:pt x="36" y="95"/>
                  </a:lnTo>
                  <a:lnTo>
                    <a:pt x="42" y="101"/>
                  </a:lnTo>
                  <a:lnTo>
                    <a:pt x="42" y="107"/>
                  </a:lnTo>
                  <a:lnTo>
                    <a:pt x="48" y="119"/>
                  </a:lnTo>
                  <a:lnTo>
                    <a:pt x="42" y="131"/>
                  </a:lnTo>
                  <a:lnTo>
                    <a:pt x="48" y="131"/>
                  </a:lnTo>
                  <a:lnTo>
                    <a:pt x="53" y="131"/>
                  </a:lnTo>
                  <a:lnTo>
                    <a:pt x="59" y="131"/>
                  </a:lnTo>
                  <a:lnTo>
                    <a:pt x="65" y="131"/>
                  </a:lnTo>
                  <a:lnTo>
                    <a:pt x="71" y="137"/>
                  </a:lnTo>
                  <a:lnTo>
                    <a:pt x="77" y="137"/>
                  </a:lnTo>
                  <a:lnTo>
                    <a:pt x="83" y="143"/>
                  </a:lnTo>
                  <a:lnTo>
                    <a:pt x="89" y="143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6" name="Freeform 490"/>
            <p:cNvSpPr>
              <a:spLocks/>
            </p:cNvSpPr>
            <p:nvPr/>
          </p:nvSpPr>
          <p:spPr bwMode="auto">
            <a:xfrm>
              <a:off x="4954" y="2048"/>
              <a:ext cx="173" cy="179"/>
            </a:xfrm>
            <a:custGeom>
              <a:avLst/>
              <a:gdLst>
                <a:gd name="T0" fmla="*/ 24 w 173"/>
                <a:gd name="T1" fmla="*/ 84 h 179"/>
                <a:gd name="T2" fmla="*/ 30 w 173"/>
                <a:gd name="T3" fmla="*/ 84 h 179"/>
                <a:gd name="T4" fmla="*/ 42 w 173"/>
                <a:gd name="T5" fmla="*/ 84 h 179"/>
                <a:gd name="T6" fmla="*/ 54 w 173"/>
                <a:gd name="T7" fmla="*/ 84 h 179"/>
                <a:gd name="T8" fmla="*/ 66 w 173"/>
                <a:gd name="T9" fmla="*/ 84 h 179"/>
                <a:gd name="T10" fmla="*/ 84 w 173"/>
                <a:gd name="T11" fmla="*/ 78 h 179"/>
                <a:gd name="T12" fmla="*/ 96 w 173"/>
                <a:gd name="T13" fmla="*/ 66 h 179"/>
                <a:gd name="T14" fmla="*/ 108 w 173"/>
                <a:gd name="T15" fmla="*/ 54 h 179"/>
                <a:gd name="T16" fmla="*/ 120 w 173"/>
                <a:gd name="T17" fmla="*/ 36 h 179"/>
                <a:gd name="T18" fmla="*/ 126 w 173"/>
                <a:gd name="T19" fmla="*/ 18 h 179"/>
                <a:gd name="T20" fmla="*/ 132 w 173"/>
                <a:gd name="T21" fmla="*/ 6 h 179"/>
                <a:gd name="T22" fmla="*/ 138 w 173"/>
                <a:gd name="T23" fmla="*/ 6 h 179"/>
                <a:gd name="T24" fmla="*/ 144 w 173"/>
                <a:gd name="T25" fmla="*/ 0 h 179"/>
                <a:gd name="T26" fmla="*/ 156 w 173"/>
                <a:gd name="T27" fmla="*/ 0 h 179"/>
                <a:gd name="T28" fmla="*/ 162 w 173"/>
                <a:gd name="T29" fmla="*/ 0 h 179"/>
                <a:gd name="T30" fmla="*/ 168 w 173"/>
                <a:gd name="T31" fmla="*/ 0 h 179"/>
                <a:gd name="T32" fmla="*/ 173 w 173"/>
                <a:gd name="T33" fmla="*/ 0 h 179"/>
                <a:gd name="T34" fmla="*/ 173 w 173"/>
                <a:gd name="T35" fmla="*/ 0 h 179"/>
                <a:gd name="T36" fmla="*/ 156 w 173"/>
                <a:gd name="T37" fmla="*/ 6 h 179"/>
                <a:gd name="T38" fmla="*/ 138 w 173"/>
                <a:gd name="T39" fmla="*/ 24 h 179"/>
                <a:gd name="T40" fmla="*/ 132 w 173"/>
                <a:gd name="T41" fmla="*/ 48 h 179"/>
                <a:gd name="T42" fmla="*/ 126 w 173"/>
                <a:gd name="T43" fmla="*/ 66 h 179"/>
                <a:gd name="T44" fmla="*/ 126 w 173"/>
                <a:gd name="T45" fmla="*/ 84 h 179"/>
                <a:gd name="T46" fmla="*/ 126 w 173"/>
                <a:gd name="T47" fmla="*/ 96 h 179"/>
                <a:gd name="T48" fmla="*/ 120 w 173"/>
                <a:gd name="T49" fmla="*/ 108 h 179"/>
                <a:gd name="T50" fmla="*/ 108 w 173"/>
                <a:gd name="T51" fmla="*/ 113 h 179"/>
                <a:gd name="T52" fmla="*/ 96 w 173"/>
                <a:gd name="T53" fmla="*/ 125 h 179"/>
                <a:gd name="T54" fmla="*/ 90 w 173"/>
                <a:gd name="T55" fmla="*/ 143 h 179"/>
                <a:gd name="T56" fmla="*/ 84 w 173"/>
                <a:gd name="T57" fmla="*/ 155 h 179"/>
                <a:gd name="T58" fmla="*/ 66 w 173"/>
                <a:gd name="T59" fmla="*/ 155 h 179"/>
                <a:gd name="T60" fmla="*/ 42 w 173"/>
                <a:gd name="T61" fmla="*/ 167 h 179"/>
                <a:gd name="T62" fmla="*/ 30 w 173"/>
                <a:gd name="T63" fmla="*/ 173 h 179"/>
                <a:gd name="T64" fmla="*/ 24 w 173"/>
                <a:gd name="T65" fmla="*/ 173 h 179"/>
                <a:gd name="T66" fmla="*/ 24 w 173"/>
                <a:gd name="T67" fmla="*/ 155 h 179"/>
                <a:gd name="T68" fmla="*/ 18 w 173"/>
                <a:gd name="T69" fmla="*/ 137 h 179"/>
                <a:gd name="T70" fmla="*/ 6 w 173"/>
                <a:gd name="T71" fmla="*/ 119 h 179"/>
                <a:gd name="T72" fmla="*/ 6 w 173"/>
                <a:gd name="T73" fmla="*/ 113 h 179"/>
                <a:gd name="T74" fmla="*/ 12 w 173"/>
                <a:gd name="T75" fmla="*/ 108 h 179"/>
                <a:gd name="T76" fmla="*/ 24 w 173"/>
                <a:gd name="T77" fmla="*/ 102 h 179"/>
                <a:gd name="T78" fmla="*/ 24 w 173"/>
                <a:gd name="T79" fmla="*/ 90 h 17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3"/>
                <a:gd name="T121" fmla="*/ 0 h 179"/>
                <a:gd name="T122" fmla="*/ 173 w 173"/>
                <a:gd name="T123" fmla="*/ 179 h 17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3" h="179">
                  <a:moveTo>
                    <a:pt x="24" y="84"/>
                  </a:moveTo>
                  <a:lnTo>
                    <a:pt x="24" y="84"/>
                  </a:lnTo>
                  <a:lnTo>
                    <a:pt x="30" y="84"/>
                  </a:lnTo>
                  <a:lnTo>
                    <a:pt x="36" y="84"/>
                  </a:lnTo>
                  <a:lnTo>
                    <a:pt x="42" y="84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2"/>
                  </a:lnTo>
                  <a:lnTo>
                    <a:pt x="96" y="66"/>
                  </a:lnTo>
                  <a:lnTo>
                    <a:pt x="102" y="60"/>
                  </a:lnTo>
                  <a:lnTo>
                    <a:pt x="108" y="54"/>
                  </a:lnTo>
                  <a:lnTo>
                    <a:pt x="114" y="42"/>
                  </a:lnTo>
                  <a:lnTo>
                    <a:pt x="120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32" y="12"/>
                  </a:lnTo>
                  <a:lnTo>
                    <a:pt x="132" y="6"/>
                  </a:lnTo>
                  <a:lnTo>
                    <a:pt x="138" y="6"/>
                  </a:lnTo>
                  <a:lnTo>
                    <a:pt x="144" y="0"/>
                  </a:lnTo>
                  <a:lnTo>
                    <a:pt x="150" y="0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38" y="24"/>
                  </a:lnTo>
                  <a:lnTo>
                    <a:pt x="132" y="36"/>
                  </a:lnTo>
                  <a:lnTo>
                    <a:pt x="132" y="48"/>
                  </a:lnTo>
                  <a:lnTo>
                    <a:pt x="126" y="60"/>
                  </a:lnTo>
                  <a:lnTo>
                    <a:pt x="126" y="66"/>
                  </a:lnTo>
                  <a:lnTo>
                    <a:pt x="126" y="72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6"/>
                  </a:lnTo>
                  <a:lnTo>
                    <a:pt x="126" y="108"/>
                  </a:lnTo>
                  <a:lnTo>
                    <a:pt x="120" y="108"/>
                  </a:lnTo>
                  <a:lnTo>
                    <a:pt x="114" y="108"/>
                  </a:lnTo>
                  <a:lnTo>
                    <a:pt x="108" y="113"/>
                  </a:lnTo>
                  <a:lnTo>
                    <a:pt x="102" y="119"/>
                  </a:lnTo>
                  <a:lnTo>
                    <a:pt x="96" y="125"/>
                  </a:lnTo>
                  <a:lnTo>
                    <a:pt x="90" y="137"/>
                  </a:lnTo>
                  <a:lnTo>
                    <a:pt x="90" y="143"/>
                  </a:lnTo>
                  <a:lnTo>
                    <a:pt x="90" y="155"/>
                  </a:lnTo>
                  <a:lnTo>
                    <a:pt x="84" y="155"/>
                  </a:lnTo>
                  <a:lnTo>
                    <a:pt x="72" y="155"/>
                  </a:lnTo>
                  <a:lnTo>
                    <a:pt x="66" y="155"/>
                  </a:lnTo>
                  <a:lnTo>
                    <a:pt x="54" y="161"/>
                  </a:lnTo>
                  <a:lnTo>
                    <a:pt x="42" y="167"/>
                  </a:lnTo>
                  <a:lnTo>
                    <a:pt x="36" y="167"/>
                  </a:lnTo>
                  <a:lnTo>
                    <a:pt x="30" y="173"/>
                  </a:lnTo>
                  <a:lnTo>
                    <a:pt x="24" y="179"/>
                  </a:lnTo>
                  <a:lnTo>
                    <a:pt x="24" y="173"/>
                  </a:lnTo>
                  <a:lnTo>
                    <a:pt x="24" y="161"/>
                  </a:lnTo>
                  <a:lnTo>
                    <a:pt x="24" y="155"/>
                  </a:lnTo>
                  <a:lnTo>
                    <a:pt x="18" y="143"/>
                  </a:lnTo>
                  <a:lnTo>
                    <a:pt x="18" y="137"/>
                  </a:lnTo>
                  <a:lnTo>
                    <a:pt x="12" y="125"/>
                  </a:lnTo>
                  <a:lnTo>
                    <a:pt x="6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24" y="102"/>
                  </a:lnTo>
                  <a:lnTo>
                    <a:pt x="24" y="96"/>
                  </a:lnTo>
                  <a:lnTo>
                    <a:pt x="24" y="90"/>
                  </a:lnTo>
                  <a:lnTo>
                    <a:pt x="24" y="8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7" name="Freeform 491"/>
            <p:cNvSpPr>
              <a:spLocks/>
            </p:cNvSpPr>
            <p:nvPr/>
          </p:nvSpPr>
          <p:spPr bwMode="auto">
            <a:xfrm>
              <a:off x="5060" y="2049"/>
              <a:ext cx="107" cy="185"/>
            </a:xfrm>
            <a:custGeom>
              <a:avLst/>
              <a:gdLst>
                <a:gd name="T0" fmla="*/ 65 w 107"/>
                <a:gd name="T1" fmla="*/ 6 h 185"/>
                <a:gd name="T2" fmla="*/ 71 w 107"/>
                <a:gd name="T3" fmla="*/ 12 h 185"/>
                <a:gd name="T4" fmla="*/ 83 w 107"/>
                <a:gd name="T5" fmla="*/ 12 h 185"/>
                <a:gd name="T6" fmla="*/ 83 w 107"/>
                <a:gd name="T7" fmla="*/ 12 h 185"/>
                <a:gd name="T8" fmla="*/ 83 w 107"/>
                <a:gd name="T9" fmla="*/ 18 h 185"/>
                <a:gd name="T10" fmla="*/ 77 w 107"/>
                <a:gd name="T11" fmla="*/ 24 h 185"/>
                <a:gd name="T12" fmla="*/ 71 w 107"/>
                <a:gd name="T13" fmla="*/ 24 h 185"/>
                <a:gd name="T14" fmla="*/ 65 w 107"/>
                <a:gd name="T15" fmla="*/ 24 h 185"/>
                <a:gd name="T16" fmla="*/ 60 w 107"/>
                <a:gd name="T17" fmla="*/ 24 h 185"/>
                <a:gd name="T18" fmla="*/ 60 w 107"/>
                <a:gd name="T19" fmla="*/ 30 h 185"/>
                <a:gd name="T20" fmla="*/ 54 w 107"/>
                <a:gd name="T21" fmla="*/ 30 h 185"/>
                <a:gd name="T22" fmla="*/ 54 w 107"/>
                <a:gd name="T23" fmla="*/ 36 h 185"/>
                <a:gd name="T24" fmla="*/ 54 w 107"/>
                <a:gd name="T25" fmla="*/ 42 h 185"/>
                <a:gd name="T26" fmla="*/ 54 w 107"/>
                <a:gd name="T27" fmla="*/ 42 h 185"/>
                <a:gd name="T28" fmla="*/ 60 w 107"/>
                <a:gd name="T29" fmla="*/ 48 h 185"/>
                <a:gd name="T30" fmla="*/ 60 w 107"/>
                <a:gd name="T31" fmla="*/ 48 h 185"/>
                <a:gd name="T32" fmla="*/ 65 w 107"/>
                <a:gd name="T33" fmla="*/ 48 h 185"/>
                <a:gd name="T34" fmla="*/ 71 w 107"/>
                <a:gd name="T35" fmla="*/ 48 h 185"/>
                <a:gd name="T36" fmla="*/ 77 w 107"/>
                <a:gd name="T37" fmla="*/ 48 h 185"/>
                <a:gd name="T38" fmla="*/ 77 w 107"/>
                <a:gd name="T39" fmla="*/ 42 h 185"/>
                <a:gd name="T40" fmla="*/ 83 w 107"/>
                <a:gd name="T41" fmla="*/ 36 h 185"/>
                <a:gd name="T42" fmla="*/ 89 w 107"/>
                <a:gd name="T43" fmla="*/ 30 h 185"/>
                <a:gd name="T44" fmla="*/ 95 w 107"/>
                <a:gd name="T45" fmla="*/ 30 h 185"/>
                <a:gd name="T46" fmla="*/ 95 w 107"/>
                <a:gd name="T47" fmla="*/ 36 h 185"/>
                <a:gd name="T48" fmla="*/ 95 w 107"/>
                <a:gd name="T49" fmla="*/ 36 h 185"/>
                <a:gd name="T50" fmla="*/ 89 w 107"/>
                <a:gd name="T51" fmla="*/ 48 h 185"/>
                <a:gd name="T52" fmla="*/ 89 w 107"/>
                <a:gd name="T53" fmla="*/ 48 h 185"/>
                <a:gd name="T54" fmla="*/ 83 w 107"/>
                <a:gd name="T55" fmla="*/ 54 h 185"/>
                <a:gd name="T56" fmla="*/ 77 w 107"/>
                <a:gd name="T57" fmla="*/ 60 h 185"/>
                <a:gd name="T58" fmla="*/ 77 w 107"/>
                <a:gd name="T59" fmla="*/ 60 h 185"/>
                <a:gd name="T60" fmla="*/ 83 w 107"/>
                <a:gd name="T61" fmla="*/ 66 h 185"/>
                <a:gd name="T62" fmla="*/ 83 w 107"/>
                <a:gd name="T63" fmla="*/ 72 h 185"/>
                <a:gd name="T64" fmla="*/ 89 w 107"/>
                <a:gd name="T65" fmla="*/ 72 h 185"/>
                <a:gd name="T66" fmla="*/ 95 w 107"/>
                <a:gd name="T67" fmla="*/ 72 h 185"/>
                <a:gd name="T68" fmla="*/ 101 w 107"/>
                <a:gd name="T69" fmla="*/ 72 h 185"/>
                <a:gd name="T70" fmla="*/ 101 w 107"/>
                <a:gd name="T71" fmla="*/ 72 h 185"/>
                <a:gd name="T72" fmla="*/ 107 w 107"/>
                <a:gd name="T73" fmla="*/ 78 h 185"/>
                <a:gd name="T74" fmla="*/ 107 w 107"/>
                <a:gd name="T75" fmla="*/ 96 h 185"/>
                <a:gd name="T76" fmla="*/ 101 w 107"/>
                <a:gd name="T77" fmla="*/ 113 h 185"/>
                <a:gd name="T78" fmla="*/ 89 w 107"/>
                <a:gd name="T79" fmla="*/ 131 h 185"/>
                <a:gd name="T80" fmla="*/ 71 w 107"/>
                <a:gd name="T81" fmla="*/ 149 h 185"/>
                <a:gd name="T82" fmla="*/ 60 w 107"/>
                <a:gd name="T83" fmla="*/ 161 h 185"/>
                <a:gd name="T84" fmla="*/ 42 w 107"/>
                <a:gd name="T85" fmla="*/ 173 h 185"/>
                <a:gd name="T86" fmla="*/ 24 w 107"/>
                <a:gd name="T87" fmla="*/ 179 h 185"/>
                <a:gd name="T88" fmla="*/ 12 w 107"/>
                <a:gd name="T89" fmla="*/ 185 h 185"/>
                <a:gd name="T90" fmla="*/ 12 w 107"/>
                <a:gd name="T91" fmla="*/ 185 h 185"/>
                <a:gd name="T92" fmla="*/ 6 w 107"/>
                <a:gd name="T93" fmla="*/ 185 h 185"/>
                <a:gd name="T94" fmla="*/ 0 w 107"/>
                <a:gd name="T95" fmla="*/ 185 h 185"/>
                <a:gd name="T96" fmla="*/ 6 w 107"/>
                <a:gd name="T97" fmla="*/ 179 h 185"/>
                <a:gd name="T98" fmla="*/ 12 w 107"/>
                <a:gd name="T99" fmla="*/ 173 h 185"/>
                <a:gd name="T100" fmla="*/ 18 w 107"/>
                <a:gd name="T101" fmla="*/ 161 h 185"/>
                <a:gd name="T102" fmla="*/ 24 w 107"/>
                <a:gd name="T103" fmla="*/ 149 h 185"/>
                <a:gd name="T104" fmla="*/ 24 w 107"/>
                <a:gd name="T105" fmla="*/ 137 h 185"/>
                <a:gd name="T106" fmla="*/ 24 w 107"/>
                <a:gd name="T107" fmla="*/ 119 h 185"/>
                <a:gd name="T108" fmla="*/ 18 w 107"/>
                <a:gd name="T109" fmla="*/ 96 h 185"/>
                <a:gd name="T110" fmla="*/ 18 w 107"/>
                <a:gd name="T111" fmla="*/ 84 h 185"/>
                <a:gd name="T112" fmla="*/ 18 w 107"/>
                <a:gd name="T113" fmla="*/ 66 h 185"/>
                <a:gd name="T114" fmla="*/ 24 w 107"/>
                <a:gd name="T115" fmla="*/ 48 h 185"/>
                <a:gd name="T116" fmla="*/ 30 w 107"/>
                <a:gd name="T117" fmla="*/ 24 h 185"/>
                <a:gd name="T118" fmla="*/ 48 w 107"/>
                <a:gd name="T119" fmla="*/ 6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"/>
                <a:gd name="T181" fmla="*/ 0 h 185"/>
                <a:gd name="T182" fmla="*/ 107 w 107"/>
                <a:gd name="T183" fmla="*/ 185 h 1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" h="185">
                  <a:moveTo>
                    <a:pt x="65" y="0"/>
                  </a:moveTo>
                  <a:lnTo>
                    <a:pt x="65" y="6"/>
                  </a:lnTo>
                  <a:lnTo>
                    <a:pt x="71" y="12"/>
                  </a:lnTo>
                  <a:lnTo>
                    <a:pt x="77" y="12"/>
                  </a:lnTo>
                  <a:lnTo>
                    <a:pt x="83" y="12"/>
                  </a:lnTo>
                  <a:lnTo>
                    <a:pt x="89" y="18"/>
                  </a:lnTo>
                  <a:lnTo>
                    <a:pt x="83" y="18"/>
                  </a:lnTo>
                  <a:lnTo>
                    <a:pt x="83" y="24"/>
                  </a:lnTo>
                  <a:lnTo>
                    <a:pt x="77" y="24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60" y="24"/>
                  </a:lnTo>
                  <a:lnTo>
                    <a:pt x="60" y="30"/>
                  </a:lnTo>
                  <a:lnTo>
                    <a:pt x="54" y="30"/>
                  </a:lnTo>
                  <a:lnTo>
                    <a:pt x="54" y="36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5" y="48"/>
                  </a:lnTo>
                  <a:lnTo>
                    <a:pt x="71" y="48"/>
                  </a:lnTo>
                  <a:lnTo>
                    <a:pt x="77" y="48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83" y="36"/>
                  </a:lnTo>
                  <a:lnTo>
                    <a:pt x="83" y="30"/>
                  </a:lnTo>
                  <a:lnTo>
                    <a:pt x="89" y="30"/>
                  </a:lnTo>
                  <a:lnTo>
                    <a:pt x="95" y="30"/>
                  </a:lnTo>
                  <a:lnTo>
                    <a:pt x="95" y="36"/>
                  </a:lnTo>
                  <a:lnTo>
                    <a:pt x="95" y="42"/>
                  </a:lnTo>
                  <a:lnTo>
                    <a:pt x="89" y="48"/>
                  </a:lnTo>
                  <a:lnTo>
                    <a:pt x="83" y="54"/>
                  </a:lnTo>
                  <a:lnTo>
                    <a:pt x="77" y="60"/>
                  </a:lnTo>
                  <a:lnTo>
                    <a:pt x="77" y="66"/>
                  </a:lnTo>
                  <a:lnTo>
                    <a:pt x="83" y="66"/>
                  </a:lnTo>
                  <a:lnTo>
                    <a:pt x="83" y="72"/>
                  </a:lnTo>
                  <a:lnTo>
                    <a:pt x="89" y="72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7" y="72"/>
                  </a:lnTo>
                  <a:lnTo>
                    <a:pt x="107" y="78"/>
                  </a:lnTo>
                  <a:lnTo>
                    <a:pt x="107" y="90"/>
                  </a:lnTo>
                  <a:lnTo>
                    <a:pt x="107" y="96"/>
                  </a:lnTo>
                  <a:lnTo>
                    <a:pt x="107" y="108"/>
                  </a:lnTo>
                  <a:lnTo>
                    <a:pt x="101" y="113"/>
                  </a:lnTo>
                  <a:lnTo>
                    <a:pt x="95" y="125"/>
                  </a:lnTo>
                  <a:lnTo>
                    <a:pt x="89" y="131"/>
                  </a:lnTo>
                  <a:lnTo>
                    <a:pt x="83" y="137"/>
                  </a:lnTo>
                  <a:lnTo>
                    <a:pt x="71" y="149"/>
                  </a:lnTo>
                  <a:lnTo>
                    <a:pt x="65" y="155"/>
                  </a:lnTo>
                  <a:lnTo>
                    <a:pt x="60" y="161"/>
                  </a:lnTo>
                  <a:lnTo>
                    <a:pt x="48" y="167"/>
                  </a:lnTo>
                  <a:lnTo>
                    <a:pt x="42" y="173"/>
                  </a:lnTo>
                  <a:lnTo>
                    <a:pt x="30" y="179"/>
                  </a:lnTo>
                  <a:lnTo>
                    <a:pt x="24" y="179"/>
                  </a:lnTo>
                  <a:lnTo>
                    <a:pt x="18" y="179"/>
                  </a:lnTo>
                  <a:lnTo>
                    <a:pt x="12" y="185"/>
                  </a:lnTo>
                  <a:lnTo>
                    <a:pt x="6" y="185"/>
                  </a:lnTo>
                  <a:lnTo>
                    <a:pt x="0" y="185"/>
                  </a:lnTo>
                  <a:lnTo>
                    <a:pt x="6" y="185"/>
                  </a:lnTo>
                  <a:lnTo>
                    <a:pt x="6" y="179"/>
                  </a:lnTo>
                  <a:lnTo>
                    <a:pt x="12" y="173"/>
                  </a:lnTo>
                  <a:lnTo>
                    <a:pt x="18" y="167"/>
                  </a:lnTo>
                  <a:lnTo>
                    <a:pt x="18" y="161"/>
                  </a:lnTo>
                  <a:lnTo>
                    <a:pt x="24" y="155"/>
                  </a:lnTo>
                  <a:lnTo>
                    <a:pt x="24" y="149"/>
                  </a:lnTo>
                  <a:lnTo>
                    <a:pt x="24" y="143"/>
                  </a:lnTo>
                  <a:lnTo>
                    <a:pt x="24" y="137"/>
                  </a:lnTo>
                  <a:lnTo>
                    <a:pt x="24" y="125"/>
                  </a:lnTo>
                  <a:lnTo>
                    <a:pt x="24" y="119"/>
                  </a:lnTo>
                  <a:lnTo>
                    <a:pt x="18" y="108"/>
                  </a:lnTo>
                  <a:lnTo>
                    <a:pt x="18" y="96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18" y="72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42" y="12"/>
                  </a:lnTo>
                  <a:lnTo>
                    <a:pt x="48" y="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8" name="Freeform 492"/>
            <p:cNvSpPr>
              <a:spLocks/>
            </p:cNvSpPr>
            <p:nvPr/>
          </p:nvSpPr>
          <p:spPr bwMode="auto">
            <a:xfrm>
              <a:off x="4858" y="1827"/>
              <a:ext cx="479" cy="305"/>
            </a:xfrm>
            <a:custGeom>
              <a:avLst/>
              <a:gdLst>
                <a:gd name="T0" fmla="*/ 268 w 477"/>
                <a:gd name="T1" fmla="*/ 83 h 305"/>
                <a:gd name="T2" fmla="*/ 291 w 477"/>
                <a:gd name="T3" fmla="*/ 36 h 305"/>
                <a:gd name="T4" fmla="*/ 309 w 477"/>
                <a:gd name="T5" fmla="*/ 12 h 305"/>
                <a:gd name="T6" fmla="*/ 321 w 477"/>
                <a:gd name="T7" fmla="*/ 18 h 305"/>
                <a:gd name="T8" fmla="*/ 339 w 477"/>
                <a:gd name="T9" fmla="*/ 53 h 305"/>
                <a:gd name="T10" fmla="*/ 368 w 477"/>
                <a:gd name="T11" fmla="*/ 101 h 305"/>
                <a:gd name="T12" fmla="*/ 351 w 477"/>
                <a:gd name="T13" fmla="*/ 155 h 305"/>
                <a:gd name="T14" fmla="*/ 327 w 477"/>
                <a:gd name="T15" fmla="*/ 185 h 305"/>
                <a:gd name="T16" fmla="*/ 315 w 477"/>
                <a:gd name="T17" fmla="*/ 209 h 305"/>
                <a:gd name="T18" fmla="*/ 333 w 477"/>
                <a:gd name="T19" fmla="*/ 191 h 305"/>
                <a:gd name="T20" fmla="*/ 368 w 477"/>
                <a:gd name="T21" fmla="*/ 155 h 305"/>
                <a:gd name="T22" fmla="*/ 428 w 477"/>
                <a:gd name="T23" fmla="*/ 137 h 305"/>
                <a:gd name="T24" fmla="*/ 446 w 477"/>
                <a:gd name="T25" fmla="*/ 143 h 305"/>
                <a:gd name="T26" fmla="*/ 476 w 477"/>
                <a:gd name="T27" fmla="*/ 155 h 305"/>
                <a:gd name="T28" fmla="*/ 488 w 477"/>
                <a:gd name="T29" fmla="*/ 173 h 305"/>
                <a:gd name="T30" fmla="*/ 458 w 477"/>
                <a:gd name="T31" fmla="*/ 185 h 305"/>
                <a:gd name="T32" fmla="*/ 422 w 477"/>
                <a:gd name="T33" fmla="*/ 221 h 305"/>
                <a:gd name="T34" fmla="*/ 368 w 477"/>
                <a:gd name="T35" fmla="*/ 227 h 305"/>
                <a:gd name="T36" fmla="*/ 345 w 477"/>
                <a:gd name="T37" fmla="*/ 227 h 305"/>
                <a:gd name="T38" fmla="*/ 339 w 477"/>
                <a:gd name="T39" fmla="*/ 227 h 305"/>
                <a:gd name="T40" fmla="*/ 345 w 477"/>
                <a:gd name="T41" fmla="*/ 209 h 305"/>
                <a:gd name="T42" fmla="*/ 345 w 477"/>
                <a:gd name="T43" fmla="*/ 203 h 305"/>
                <a:gd name="T44" fmla="*/ 333 w 477"/>
                <a:gd name="T45" fmla="*/ 203 h 305"/>
                <a:gd name="T46" fmla="*/ 321 w 477"/>
                <a:gd name="T47" fmla="*/ 221 h 305"/>
                <a:gd name="T48" fmla="*/ 321 w 477"/>
                <a:gd name="T49" fmla="*/ 227 h 305"/>
                <a:gd name="T50" fmla="*/ 321 w 477"/>
                <a:gd name="T51" fmla="*/ 215 h 305"/>
                <a:gd name="T52" fmla="*/ 297 w 477"/>
                <a:gd name="T53" fmla="*/ 209 h 305"/>
                <a:gd name="T54" fmla="*/ 279 w 477"/>
                <a:gd name="T55" fmla="*/ 215 h 305"/>
                <a:gd name="T56" fmla="*/ 268 w 477"/>
                <a:gd name="T57" fmla="*/ 221 h 305"/>
                <a:gd name="T58" fmla="*/ 244 w 477"/>
                <a:gd name="T59" fmla="*/ 227 h 305"/>
                <a:gd name="T60" fmla="*/ 232 w 477"/>
                <a:gd name="T61" fmla="*/ 245 h 305"/>
                <a:gd name="T62" fmla="*/ 202 w 477"/>
                <a:gd name="T63" fmla="*/ 287 h 305"/>
                <a:gd name="T64" fmla="*/ 166 w 477"/>
                <a:gd name="T65" fmla="*/ 305 h 305"/>
                <a:gd name="T66" fmla="*/ 136 w 477"/>
                <a:gd name="T67" fmla="*/ 305 h 305"/>
                <a:gd name="T68" fmla="*/ 107 w 477"/>
                <a:gd name="T69" fmla="*/ 305 h 305"/>
                <a:gd name="T70" fmla="*/ 71 w 477"/>
                <a:gd name="T71" fmla="*/ 293 h 305"/>
                <a:gd name="T72" fmla="*/ 36 w 477"/>
                <a:gd name="T73" fmla="*/ 275 h 305"/>
                <a:gd name="T74" fmla="*/ 0 w 477"/>
                <a:gd name="T75" fmla="*/ 269 h 305"/>
                <a:gd name="T76" fmla="*/ 24 w 477"/>
                <a:gd name="T77" fmla="*/ 245 h 305"/>
                <a:gd name="T78" fmla="*/ 83 w 477"/>
                <a:gd name="T79" fmla="*/ 191 h 305"/>
                <a:gd name="T80" fmla="*/ 136 w 477"/>
                <a:gd name="T81" fmla="*/ 179 h 305"/>
                <a:gd name="T82" fmla="*/ 184 w 477"/>
                <a:gd name="T83" fmla="*/ 179 h 305"/>
                <a:gd name="T84" fmla="*/ 226 w 477"/>
                <a:gd name="T85" fmla="*/ 197 h 305"/>
                <a:gd name="T86" fmla="*/ 244 w 477"/>
                <a:gd name="T87" fmla="*/ 209 h 305"/>
                <a:gd name="T88" fmla="*/ 262 w 477"/>
                <a:gd name="T89" fmla="*/ 215 h 305"/>
                <a:gd name="T90" fmla="*/ 279 w 477"/>
                <a:gd name="T91" fmla="*/ 209 h 305"/>
                <a:gd name="T92" fmla="*/ 274 w 477"/>
                <a:gd name="T93" fmla="*/ 203 h 305"/>
                <a:gd name="T94" fmla="*/ 250 w 477"/>
                <a:gd name="T95" fmla="*/ 203 h 305"/>
                <a:gd name="T96" fmla="*/ 226 w 477"/>
                <a:gd name="T97" fmla="*/ 197 h 305"/>
                <a:gd name="T98" fmla="*/ 178 w 477"/>
                <a:gd name="T99" fmla="*/ 173 h 305"/>
                <a:gd name="T100" fmla="*/ 148 w 477"/>
                <a:gd name="T101" fmla="*/ 113 h 305"/>
                <a:gd name="T102" fmla="*/ 148 w 477"/>
                <a:gd name="T103" fmla="*/ 59 h 305"/>
                <a:gd name="T104" fmla="*/ 184 w 477"/>
                <a:gd name="T105" fmla="*/ 77 h 305"/>
                <a:gd name="T106" fmla="*/ 232 w 477"/>
                <a:gd name="T107" fmla="*/ 95 h 305"/>
                <a:gd name="T108" fmla="*/ 262 w 477"/>
                <a:gd name="T109" fmla="*/ 113 h 305"/>
                <a:gd name="T110" fmla="*/ 279 w 477"/>
                <a:gd name="T111" fmla="*/ 161 h 305"/>
                <a:gd name="T112" fmla="*/ 285 w 477"/>
                <a:gd name="T113" fmla="*/ 197 h 305"/>
                <a:gd name="T114" fmla="*/ 303 w 477"/>
                <a:gd name="T115" fmla="*/ 209 h 305"/>
                <a:gd name="T116" fmla="*/ 309 w 477"/>
                <a:gd name="T117" fmla="*/ 203 h 305"/>
                <a:gd name="T118" fmla="*/ 297 w 477"/>
                <a:gd name="T119" fmla="*/ 179 h 305"/>
                <a:gd name="T120" fmla="*/ 268 w 477"/>
                <a:gd name="T121" fmla="*/ 125 h 3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7"/>
                <a:gd name="T184" fmla="*/ 0 h 305"/>
                <a:gd name="T185" fmla="*/ 477 w 477"/>
                <a:gd name="T186" fmla="*/ 305 h 3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7" h="305">
                  <a:moveTo>
                    <a:pt x="257" y="125"/>
                  </a:moveTo>
                  <a:lnTo>
                    <a:pt x="257" y="113"/>
                  </a:lnTo>
                  <a:lnTo>
                    <a:pt x="257" y="101"/>
                  </a:lnTo>
                  <a:lnTo>
                    <a:pt x="257" y="95"/>
                  </a:lnTo>
                  <a:lnTo>
                    <a:pt x="257" y="83"/>
                  </a:lnTo>
                  <a:lnTo>
                    <a:pt x="263" y="71"/>
                  </a:lnTo>
                  <a:lnTo>
                    <a:pt x="263" y="59"/>
                  </a:lnTo>
                  <a:lnTo>
                    <a:pt x="268" y="53"/>
                  </a:lnTo>
                  <a:lnTo>
                    <a:pt x="274" y="42"/>
                  </a:lnTo>
                  <a:lnTo>
                    <a:pt x="280" y="36"/>
                  </a:lnTo>
                  <a:lnTo>
                    <a:pt x="286" y="30"/>
                  </a:lnTo>
                  <a:lnTo>
                    <a:pt x="292" y="24"/>
                  </a:lnTo>
                  <a:lnTo>
                    <a:pt x="292" y="18"/>
                  </a:lnTo>
                  <a:lnTo>
                    <a:pt x="298" y="12"/>
                  </a:lnTo>
                  <a:lnTo>
                    <a:pt x="298" y="6"/>
                  </a:lnTo>
                  <a:lnTo>
                    <a:pt x="304" y="0"/>
                  </a:lnTo>
                  <a:lnTo>
                    <a:pt x="304" y="6"/>
                  </a:lnTo>
                  <a:lnTo>
                    <a:pt x="304" y="12"/>
                  </a:lnTo>
                  <a:lnTo>
                    <a:pt x="310" y="18"/>
                  </a:lnTo>
                  <a:lnTo>
                    <a:pt x="310" y="24"/>
                  </a:lnTo>
                  <a:lnTo>
                    <a:pt x="316" y="36"/>
                  </a:lnTo>
                  <a:lnTo>
                    <a:pt x="322" y="42"/>
                  </a:lnTo>
                  <a:lnTo>
                    <a:pt x="328" y="47"/>
                  </a:lnTo>
                  <a:lnTo>
                    <a:pt x="328" y="53"/>
                  </a:lnTo>
                  <a:lnTo>
                    <a:pt x="334" y="59"/>
                  </a:lnTo>
                  <a:lnTo>
                    <a:pt x="340" y="65"/>
                  </a:lnTo>
                  <a:lnTo>
                    <a:pt x="346" y="71"/>
                  </a:lnTo>
                  <a:lnTo>
                    <a:pt x="346" y="77"/>
                  </a:lnTo>
                  <a:lnTo>
                    <a:pt x="352" y="101"/>
                  </a:lnTo>
                  <a:lnTo>
                    <a:pt x="352" y="113"/>
                  </a:lnTo>
                  <a:lnTo>
                    <a:pt x="352" y="131"/>
                  </a:lnTo>
                  <a:lnTo>
                    <a:pt x="346" y="143"/>
                  </a:lnTo>
                  <a:lnTo>
                    <a:pt x="340" y="149"/>
                  </a:lnTo>
                  <a:lnTo>
                    <a:pt x="340" y="155"/>
                  </a:lnTo>
                  <a:lnTo>
                    <a:pt x="334" y="161"/>
                  </a:lnTo>
                  <a:lnTo>
                    <a:pt x="328" y="167"/>
                  </a:lnTo>
                  <a:lnTo>
                    <a:pt x="322" y="173"/>
                  </a:lnTo>
                  <a:lnTo>
                    <a:pt x="316" y="179"/>
                  </a:lnTo>
                  <a:lnTo>
                    <a:pt x="316" y="185"/>
                  </a:lnTo>
                  <a:lnTo>
                    <a:pt x="310" y="197"/>
                  </a:lnTo>
                  <a:lnTo>
                    <a:pt x="304" y="197"/>
                  </a:lnTo>
                  <a:lnTo>
                    <a:pt x="304" y="203"/>
                  </a:lnTo>
                  <a:lnTo>
                    <a:pt x="304" y="209"/>
                  </a:lnTo>
                  <a:lnTo>
                    <a:pt x="310" y="209"/>
                  </a:lnTo>
                  <a:lnTo>
                    <a:pt x="316" y="203"/>
                  </a:lnTo>
                  <a:lnTo>
                    <a:pt x="316" y="197"/>
                  </a:lnTo>
                  <a:lnTo>
                    <a:pt x="322" y="191"/>
                  </a:lnTo>
                  <a:lnTo>
                    <a:pt x="322" y="179"/>
                  </a:lnTo>
                  <a:lnTo>
                    <a:pt x="328" y="179"/>
                  </a:lnTo>
                  <a:lnTo>
                    <a:pt x="328" y="173"/>
                  </a:lnTo>
                  <a:lnTo>
                    <a:pt x="340" y="161"/>
                  </a:lnTo>
                  <a:lnTo>
                    <a:pt x="352" y="155"/>
                  </a:lnTo>
                  <a:lnTo>
                    <a:pt x="358" y="143"/>
                  </a:lnTo>
                  <a:lnTo>
                    <a:pt x="370" y="143"/>
                  </a:lnTo>
                  <a:lnTo>
                    <a:pt x="382" y="137"/>
                  </a:lnTo>
                  <a:lnTo>
                    <a:pt x="394" y="137"/>
                  </a:lnTo>
                  <a:lnTo>
                    <a:pt x="406" y="137"/>
                  </a:lnTo>
                  <a:lnTo>
                    <a:pt x="412" y="137"/>
                  </a:lnTo>
                  <a:lnTo>
                    <a:pt x="418" y="137"/>
                  </a:lnTo>
                  <a:lnTo>
                    <a:pt x="424" y="137"/>
                  </a:lnTo>
                  <a:lnTo>
                    <a:pt x="424" y="143"/>
                  </a:lnTo>
                  <a:lnTo>
                    <a:pt x="430" y="143"/>
                  </a:lnTo>
                  <a:lnTo>
                    <a:pt x="436" y="149"/>
                  </a:lnTo>
                  <a:lnTo>
                    <a:pt x="442" y="149"/>
                  </a:lnTo>
                  <a:lnTo>
                    <a:pt x="448" y="155"/>
                  </a:lnTo>
                  <a:lnTo>
                    <a:pt x="454" y="155"/>
                  </a:lnTo>
                  <a:lnTo>
                    <a:pt x="460" y="161"/>
                  </a:lnTo>
                  <a:lnTo>
                    <a:pt x="466" y="167"/>
                  </a:lnTo>
                  <a:lnTo>
                    <a:pt x="477" y="167"/>
                  </a:lnTo>
                  <a:lnTo>
                    <a:pt x="472" y="173"/>
                  </a:lnTo>
                  <a:lnTo>
                    <a:pt x="466" y="173"/>
                  </a:lnTo>
                  <a:lnTo>
                    <a:pt x="460" y="173"/>
                  </a:lnTo>
                  <a:lnTo>
                    <a:pt x="454" y="173"/>
                  </a:lnTo>
                  <a:lnTo>
                    <a:pt x="448" y="179"/>
                  </a:lnTo>
                  <a:lnTo>
                    <a:pt x="442" y="179"/>
                  </a:lnTo>
                  <a:lnTo>
                    <a:pt x="436" y="185"/>
                  </a:lnTo>
                  <a:lnTo>
                    <a:pt x="430" y="191"/>
                  </a:lnTo>
                  <a:lnTo>
                    <a:pt x="424" y="197"/>
                  </a:lnTo>
                  <a:lnTo>
                    <a:pt x="418" y="203"/>
                  </a:lnTo>
                  <a:lnTo>
                    <a:pt x="406" y="215"/>
                  </a:lnTo>
                  <a:lnTo>
                    <a:pt x="400" y="221"/>
                  </a:lnTo>
                  <a:lnTo>
                    <a:pt x="388" y="227"/>
                  </a:lnTo>
                  <a:lnTo>
                    <a:pt x="376" y="233"/>
                  </a:lnTo>
                  <a:lnTo>
                    <a:pt x="364" y="233"/>
                  </a:lnTo>
                  <a:lnTo>
                    <a:pt x="352" y="227"/>
                  </a:lnTo>
                  <a:lnTo>
                    <a:pt x="346" y="227"/>
                  </a:lnTo>
                  <a:lnTo>
                    <a:pt x="340" y="227"/>
                  </a:lnTo>
                  <a:lnTo>
                    <a:pt x="334" y="227"/>
                  </a:lnTo>
                  <a:lnTo>
                    <a:pt x="328" y="227"/>
                  </a:lnTo>
                  <a:lnTo>
                    <a:pt x="322" y="227"/>
                  </a:lnTo>
                  <a:lnTo>
                    <a:pt x="328" y="227"/>
                  </a:lnTo>
                  <a:lnTo>
                    <a:pt x="334" y="221"/>
                  </a:lnTo>
                  <a:lnTo>
                    <a:pt x="334" y="215"/>
                  </a:lnTo>
                  <a:lnTo>
                    <a:pt x="334" y="209"/>
                  </a:lnTo>
                  <a:lnTo>
                    <a:pt x="334" y="203"/>
                  </a:lnTo>
                  <a:lnTo>
                    <a:pt x="328" y="203"/>
                  </a:lnTo>
                  <a:lnTo>
                    <a:pt x="322" y="203"/>
                  </a:lnTo>
                  <a:lnTo>
                    <a:pt x="316" y="203"/>
                  </a:lnTo>
                  <a:lnTo>
                    <a:pt x="316" y="209"/>
                  </a:lnTo>
                  <a:lnTo>
                    <a:pt x="310" y="215"/>
                  </a:lnTo>
                  <a:lnTo>
                    <a:pt x="310" y="221"/>
                  </a:lnTo>
                  <a:lnTo>
                    <a:pt x="316" y="221"/>
                  </a:lnTo>
                  <a:lnTo>
                    <a:pt x="316" y="227"/>
                  </a:lnTo>
                  <a:lnTo>
                    <a:pt x="310" y="227"/>
                  </a:lnTo>
                  <a:lnTo>
                    <a:pt x="310" y="221"/>
                  </a:lnTo>
                  <a:lnTo>
                    <a:pt x="310" y="215"/>
                  </a:lnTo>
                  <a:lnTo>
                    <a:pt x="304" y="215"/>
                  </a:lnTo>
                  <a:lnTo>
                    <a:pt x="292" y="215"/>
                  </a:lnTo>
                  <a:lnTo>
                    <a:pt x="286" y="209"/>
                  </a:lnTo>
                  <a:lnTo>
                    <a:pt x="280" y="209"/>
                  </a:lnTo>
                  <a:lnTo>
                    <a:pt x="274" y="209"/>
                  </a:lnTo>
                  <a:lnTo>
                    <a:pt x="268" y="215"/>
                  </a:lnTo>
                  <a:lnTo>
                    <a:pt x="268" y="221"/>
                  </a:lnTo>
                  <a:lnTo>
                    <a:pt x="263" y="221"/>
                  </a:lnTo>
                  <a:lnTo>
                    <a:pt x="257" y="221"/>
                  </a:lnTo>
                  <a:lnTo>
                    <a:pt x="251" y="221"/>
                  </a:lnTo>
                  <a:lnTo>
                    <a:pt x="245" y="221"/>
                  </a:lnTo>
                  <a:lnTo>
                    <a:pt x="239" y="221"/>
                  </a:lnTo>
                  <a:lnTo>
                    <a:pt x="233" y="227"/>
                  </a:lnTo>
                  <a:lnTo>
                    <a:pt x="227" y="227"/>
                  </a:lnTo>
                  <a:lnTo>
                    <a:pt x="227" y="233"/>
                  </a:lnTo>
                  <a:lnTo>
                    <a:pt x="221" y="239"/>
                  </a:lnTo>
                  <a:lnTo>
                    <a:pt x="221" y="245"/>
                  </a:lnTo>
                  <a:lnTo>
                    <a:pt x="215" y="257"/>
                  </a:lnTo>
                  <a:lnTo>
                    <a:pt x="209" y="263"/>
                  </a:lnTo>
                  <a:lnTo>
                    <a:pt x="203" y="275"/>
                  </a:lnTo>
                  <a:lnTo>
                    <a:pt x="197" y="281"/>
                  </a:lnTo>
                  <a:lnTo>
                    <a:pt x="191" y="287"/>
                  </a:lnTo>
                  <a:lnTo>
                    <a:pt x="185" y="293"/>
                  </a:lnTo>
                  <a:lnTo>
                    <a:pt x="179" y="299"/>
                  </a:lnTo>
                  <a:lnTo>
                    <a:pt x="173" y="299"/>
                  </a:lnTo>
                  <a:lnTo>
                    <a:pt x="161" y="305"/>
                  </a:lnTo>
                  <a:lnTo>
                    <a:pt x="155" y="305"/>
                  </a:lnTo>
                  <a:lnTo>
                    <a:pt x="149" y="305"/>
                  </a:lnTo>
                  <a:lnTo>
                    <a:pt x="143" y="305"/>
                  </a:lnTo>
                  <a:lnTo>
                    <a:pt x="137" y="305"/>
                  </a:lnTo>
                  <a:lnTo>
                    <a:pt x="131" y="305"/>
                  </a:lnTo>
                  <a:lnTo>
                    <a:pt x="125" y="305"/>
                  </a:lnTo>
                  <a:lnTo>
                    <a:pt x="119" y="305"/>
                  </a:lnTo>
                  <a:lnTo>
                    <a:pt x="113" y="305"/>
                  </a:lnTo>
                  <a:lnTo>
                    <a:pt x="107" y="305"/>
                  </a:lnTo>
                  <a:lnTo>
                    <a:pt x="101" y="305"/>
                  </a:lnTo>
                  <a:lnTo>
                    <a:pt x="95" y="299"/>
                  </a:lnTo>
                  <a:lnTo>
                    <a:pt x="83" y="299"/>
                  </a:lnTo>
                  <a:lnTo>
                    <a:pt x="77" y="293"/>
                  </a:lnTo>
                  <a:lnTo>
                    <a:pt x="71" y="293"/>
                  </a:lnTo>
                  <a:lnTo>
                    <a:pt x="65" y="287"/>
                  </a:lnTo>
                  <a:lnTo>
                    <a:pt x="59" y="281"/>
                  </a:lnTo>
                  <a:lnTo>
                    <a:pt x="54" y="281"/>
                  </a:lnTo>
                  <a:lnTo>
                    <a:pt x="42" y="275"/>
                  </a:lnTo>
                  <a:lnTo>
                    <a:pt x="36" y="275"/>
                  </a:lnTo>
                  <a:lnTo>
                    <a:pt x="30" y="275"/>
                  </a:lnTo>
                  <a:lnTo>
                    <a:pt x="18" y="269"/>
                  </a:lnTo>
                  <a:lnTo>
                    <a:pt x="12" y="269"/>
                  </a:lnTo>
                  <a:lnTo>
                    <a:pt x="6" y="269"/>
                  </a:lnTo>
                  <a:lnTo>
                    <a:pt x="0" y="269"/>
                  </a:lnTo>
                  <a:lnTo>
                    <a:pt x="6" y="263"/>
                  </a:lnTo>
                  <a:lnTo>
                    <a:pt x="12" y="251"/>
                  </a:lnTo>
                  <a:lnTo>
                    <a:pt x="24" y="245"/>
                  </a:lnTo>
                  <a:lnTo>
                    <a:pt x="36" y="233"/>
                  </a:lnTo>
                  <a:lnTo>
                    <a:pt x="48" y="221"/>
                  </a:lnTo>
                  <a:lnTo>
                    <a:pt x="59" y="209"/>
                  </a:lnTo>
                  <a:lnTo>
                    <a:pt x="71" y="197"/>
                  </a:lnTo>
                  <a:lnTo>
                    <a:pt x="83" y="191"/>
                  </a:lnTo>
                  <a:lnTo>
                    <a:pt x="95" y="185"/>
                  </a:lnTo>
                  <a:lnTo>
                    <a:pt x="101" y="185"/>
                  </a:lnTo>
                  <a:lnTo>
                    <a:pt x="107" y="185"/>
                  </a:lnTo>
                  <a:lnTo>
                    <a:pt x="119" y="185"/>
                  </a:lnTo>
                  <a:lnTo>
                    <a:pt x="125" y="179"/>
                  </a:lnTo>
                  <a:lnTo>
                    <a:pt x="137" y="179"/>
                  </a:lnTo>
                  <a:lnTo>
                    <a:pt x="149" y="179"/>
                  </a:lnTo>
                  <a:lnTo>
                    <a:pt x="155" y="179"/>
                  </a:lnTo>
                  <a:lnTo>
                    <a:pt x="167" y="179"/>
                  </a:lnTo>
                  <a:lnTo>
                    <a:pt x="173" y="179"/>
                  </a:lnTo>
                  <a:lnTo>
                    <a:pt x="185" y="179"/>
                  </a:lnTo>
                  <a:lnTo>
                    <a:pt x="191" y="185"/>
                  </a:lnTo>
                  <a:lnTo>
                    <a:pt x="203" y="191"/>
                  </a:lnTo>
                  <a:lnTo>
                    <a:pt x="209" y="191"/>
                  </a:lnTo>
                  <a:lnTo>
                    <a:pt x="215" y="197"/>
                  </a:lnTo>
                  <a:lnTo>
                    <a:pt x="221" y="197"/>
                  </a:lnTo>
                  <a:lnTo>
                    <a:pt x="227" y="203"/>
                  </a:lnTo>
                  <a:lnTo>
                    <a:pt x="233" y="209"/>
                  </a:lnTo>
                  <a:lnTo>
                    <a:pt x="239" y="215"/>
                  </a:lnTo>
                  <a:lnTo>
                    <a:pt x="245" y="215"/>
                  </a:lnTo>
                  <a:lnTo>
                    <a:pt x="251" y="215"/>
                  </a:lnTo>
                  <a:lnTo>
                    <a:pt x="257" y="215"/>
                  </a:lnTo>
                  <a:lnTo>
                    <a:pt x="263" y="215"/>
                  </a:lnTo>
                  <a:lnTo>
                    <a:pt x="263" y="209"/>
                  </a:lnTo>
                  <a:lnTo>
                    <a:pt x="268" y="209"/>
                  </a:lnTo>
                  <a:lnTo>
                    <a:pt x="268" y="203"/>
                  </a:lnTo>
                  <a:lnTo>
                    <a:pt x="263" y="203"/>
                  </a:lnTo>
                  <a:lnTo>
                    <a:pt x="257" y="203"/>
                  </a:lnTo>
                  <a:lnTo>
                    <a:pt x="251" y="203"/>
                  </a:lnTo>
                  <a:lnTo>
                    <a:pt x="245" y="203"/>
                  </a:lnTo>
                  <a:lnTo>
                    <a:pt x="239" y="203"/>
                  </a:lnTo>
                  <a:lnTo>
                    <a:pt x="233" y="203"/>
                  </a:lnTo>
                  <a:lnTo>
                    <a:pt x="227" y="203"/>
                  </a:lnTo>
                  <a:lnTo>
                    <a:pt x="221" y="203"/>
                  </a:lnTo>
                  <a:lnTo>
                    <a:pt x="215" y="197"/>
                  </a:lnTo>
                  <a:lnTo>
                    <a:pt x="209" y="197"/>
                  </a:lnTo>
                  <a:lnTo>
                    <a:pt x="197" y="191"/>
                  </a:lnTo>
                  <a:lnTo>
                    <a:pt x="191" y="185"/>
                  </a:lnTo>
                  <a:lnTo>
                    <a:pt x="179" y="179"/>
                  </a:lnTo>
                  <a:lnTo>
                    <a:pt x="167" y="173"/>
                  </a:lnTo>
                  <a:lnTo>
                    <a:pt x="161" y="161"/>
                  </a:lnTo>
                  <a:lnTo>
                    <a:pt x="155" y="155"/>
                  </a:lnTo>
                  <a:lnTo>
                    <a:pt x="149" y="143"/>
                  </a:lnTo>
                  <a:lnTo>
                    <a:pt x="143" y="125"/>
                  </a:lnTo>
                  <a:lnTo>
                    <a:pt x="137" y="113"/>
                  </a:lnTo>
                  <a:lnTo>
                    <a:pt x="137" y="101"/>
                  </a:lnTo>
                  <a:lnTo>
                    <a:pt x="137" y="89"/>
                  </a:lnTo>
                  <a:lnTo>
                    <a:pt x="137" y="77"/>
                  </a:lnTo>
                  <a:lnTo>
                    <a:pt x="137" y="71"/>
                  </a:lnTo>
                  <a:lnTo>
                    <a:pt x="137" y="59"/>
                  </a:lnTo>
                  <a:lnTo>
                    <a:pt x="143" y="53"/>
                  </a:lnTo>
                  <a:lnTo>
                    <a:pt x="143" y="59"/>
                  </a:lnTo>
                  <a:lnTo>
                    <a:pt x="155" y="65"/>
                  </a:lnTo>
                  <a:lnTo>
                    <a:pt x="161" y="71"/>
                  </a:lnTo>
                  <a:lnTo>
                    <a:pt x="173" y="77"/>
                  </a:lnTo>
                  <a:lnTo>
                    <a:pt x="185" y="83"/>
                  </a:lnTo>
                  <a:lnTo>
                    <a:pt x="197" y="89"/>
                  </a:lnTo>
                  <a:lnTo>
                    <a:pt x="203" y="89"/>
                  </a:lnTo>
                  <a:lnTo>
                    <a:pt x="215" y="95"/>
                  </a:lnTo>
                  <a:lnTo>
                    <a:pt x="221" y="95"/>
                  </a:lnTo>
                  <a:lnTo>
                    <a:pt x="227" y="95"/>
                  </a:lnTo>
                  <a:lnTo>
                    <a:pt x="233" y="101"/>
                  </a:lnTo>
                  <a:lnTo>
                    <a:pt x="239" y="101"/>
                  </a:lnTo>
                  <a:lnTo>
                    <a:pt x="245" y="107"/>
                  </a:lnTo>
                  <a:lnTo>
                    <a:pt x="251" y="113"/>
                  </a:lnTo>
                  <a:lnTo>
                    <a:pt x="257" y="119"/>
                  </a:lnTo>
                  <a:lnTo>
                    <a:pt x="257" y="131"/>
                  </a:lnTo>
                  <a:lnTo>
                    <a:pt x="263" y="143"/>
                  </a:lnTo>
                  <a:lnTo>
                    <a:pt x="268" y="149"/>
                  </a:lnTo>
                  <a:lnTo>
                    <a:pt x="268" y="161"/>
                  </a:lnTo>
                  <a:lnTo>
                    <a:pt x="268" y="179"/>
                  </a:lnTo>
                  <a:lnTo>
                    <a:pt x="268" y="185"/>
                  </a:lnTo>
                  <a:lnTo>
                    <a:pt x="274" y="191"/>
                  </a:lnTo>
                  <a:lnTo>
                    <a:pt x="274" y="197"/>
                  </a:lnTo>
                  <a:lnTo>
                    <a:pt x="280" y="197"/>
                  </a:lnTo>
                  <a:lnTo>
                    <a:pt x="280" y="203"/>
                  </a:lnTo>
                  <a:lnTo>
                    <a:pt x="286" y="203"/>
                  </a:lnTo>
                  <a:lnTo>
                    <a:pt x="292" y="209"/>
                  </a:lnTo>
                  <a:lnTo>
                    <a:pt x="298" y="209"/>
                  </a:lnTo>
                  <a:lnTo>
                    <a:pt x="298" y="203"/>
                  </a:lnTo>
                  <a:lnTo>
                    <a:pt x="298" y="197"/>
                  </a:lnTo>
                  <a:lnTo>
                    <a:pt x="298" y="191"/>
                  </a:lnTo>
                  <a:lnTo>
                    <a:pt x="292" y="185"/>
                  </a:lnTo>
                  <a:lnTo>
                    <a:pt x="286" y="179"/>
                  </a:lnTo>
                  <a:lnTo>
                    <a:pt x="280" y="173"/>
                  </a:lnTo>
                  <a:lnTo>
                    <a:pt x="274" y="161"/>
                  </a:lnTo>
                  <a:lnTo>
                    <a:pt x="268" y="149"/>
                  </a:lnTo>
                  <a:lnTo>
                    <a:pt x="263" y="137"/>
                  </a:lnTo>
                  <a:lnTo>
                    <a:pt x="257" y="125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09" name="Freeform 493"/>
            <p:cNvSpPr>
              <a:spLocks/>
            </p:cNvSpPr>
            <p:nvPr/>
          </p:nvSpPr>
          <p:spPr bwMode="auto">
            <a:xfrm>
              <a:off x="5182" y="2066"/>
              <a:ext cx="118" cy="149"/>
            </a:xfrm>
            <a:custGeom>
              <a:avLst/>
              <a:gdLst>
                <a:gd name="T0" fmla="*/ 30 w 120"/>
                <a:gd name="T1" fmla="*/ 6 h 149"/>
                <a:gd name="T2" fmla="*/ 24 w 120"/>
                <a:gd name="T3" fmla="*/ 12 h 149"/>
                <a:gd name="T4" fmla="*/ 18 w 120"/>
                <a:gd name="T5" fmla="*/ 12 h 149"/>
                <a:gd name="T6" fmla="*/ 12 w 120"/>
                <a:gd name="T7" fmla="*/ 12 h 149"/>
                <a:gd name="T8" fmla="*/ 12 w 120"/>
                <a:gd name="T9" fmla="*/ 6 h 149"/>
                <a:gd name="T10" fmla="*/ 6 w 120"/>
                <a:gd name="T11" fmla="*/ 6 h 149"/>
                <a:gd name="T12" fmla="*/ 0 w 120"/>
                <a:gd name="T13" fmla="*/ 0 h 149"/>
                <a:gd name="T14" fmla="*/ 0 w 120"/>
                <a:gd name="T15" fmla="*/ 0 h 149"/>
                <a:gd name="T16" fmla="*/ 0 w 120"/>
                <a:gd name="T17" fmla="*/ 6 h 149"/>
                <a:gd name="T18" fmla="*/ 6 w 120"/>
                <a:gd name="T19" fmla="*/ 12 h 149"/>
                <a:gd name="T20" fmla="*/ 12 w 120"/>
                <a:gd name="T21" fmla="*/ 12 h 149"/>
                <a:gd name="T22" fmla="*/ 18 w 120"/>
                <a:gd name="T23" fmla="*/ 12 h 149"/>
                <a:gd name="T24" fmla="*/ 18 w 120"/>
                <a:gd name="T25" fmla="*/ 18 h 149"/>
                <a:gd name="T26" fmla="*/ 24 w 120"/>
                <a:gd name="T27" fmla="*/ 24 h 149"/>
                <a:gd name="T28" fmla="*/ 18 w 120"/>
                <a:gd name="T29" fmla="*/ 30 h 149"/>
                <a:gd name="T30" fmla="*/ 18 w 120"/>
                <a:gd name="T31" fmla="*/ 36 h 149"/>
                <a:gd name="T32" fmla="*/ 12 w 120"/>
                <a:gd name="T33" fmla="*/ 36 h 149"/>
                <a:gd name="T34" fmla="*/ 6 w 120"/>
                <a:gd name="T35" fmla="*/ 36 h 149"/>
                <a:gd name="T36" fmla="*/ 0 w 120"/>
                <a:gd name="T37" fmla="*/ 54 h 149"/>
                <a:gd name="T38" fmla="*/ 0 w 120"/>
                <a:gd name="T39" fmla="*/ 78 h 149"/>
                <a:gd name="T40" fmla="*/ 18 w 120"/>
                <a:gd name="T41" fmla="*/ 101 h 149"/>
                <a:gd name="T42" fmla="*/ 37 w 120"/>
                <a:gd name="T43" fmla="*/ 119 h 149"/>
                <a:gd name="T44" fmla="*/ 67 w 120"/>
                <a:gd name="T45" fmla="*/ 131 h 149"/>
                <a:gd name="T46" fmla="*/ 79 w 120"/>
                <a:gd name="T47" fmla="*/ 137 h 149"/>
                <a:gd name="T48" fmla="*/ 88 w 120"/>
                <a:gd name="T49" fmla="*/ 143 h 149"/>
                <a:gd name="T50" fmla="*/ 98 w 120"/>
                <a:gd name="T51" fmla="*/ 149 h 149"/>
                <a:gd name="T52" fmla="*/ 98 w 120"/>
                <a:gd name="T53" fmla="*/ 143 h 149"/>
                <a:gd name="T54" fmla="*/ 92 w 120"/>
                <a:gd name="T55" fmla="*/ 125 h 149"/>
                <a:gd name="T56" fmla="*/ 88 w 120"/>
                <a:gd name="T57" fmla="*/ 107 h 149"/>
                <a:gd name="T58" fmla="*/ 85 w 120"/>
                <a:gd name="T59" fmla="*/ 84 h 149"/>
                <a:gd name="T60" fmla="*/ 85 w 120"/>
                <a:gd name="T61" fmla="*/ 72 h 149"/>
                <a:gd name="T62" fmla="*/ 82 w 120"/>
                <a:gd name="T63" fmla="*/ 48 h 149"/>
                <a:gd name="T64" fmla="*/ 67 w 120"/>
                <a:gd name="T65" fmla="*/ 24 h 149"/>
                <a:gd name="T66" fmla="*/ 43 w 120"/>
                <a:gd name="T67" fmla="*/ 6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0"/>
                <a:gd name="T103" fmla="*/ 0 h 149"/>
                <a:gd name="T104" fmla="*/ 120 w 120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0" h="149">
                  <a:moveTo>
                    <a:pt x="30" y="0"/>
                  </a:moveTo>
                  <a:lnTo>
                    <a:pt x="30" y="6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36"/>
                  </a:lnTo>
                  <a:lnTo>
                    <a:pt x="6" y="36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1"/>
                  </a:lnTo>
                  <a:lnTo>
                    <a:pt x="30" y="113"/>
                  </a:lnTo>
                  <a:lnTo>
                    <a:pt x="48" y="119"/>
                  </a:lnTo>
                  <a:lnTo>
                    <a:pt x="66" y="131"/>
                  </a:lnTo>
                  <a:lnTo>
                    <a:pt x="78" y="131"/>
                  </a:lnTo>
                  <a:lnTo>
                    <a:pt x="84" y="137"/>
                  </a:lnTo>
                  <a:lnTo>
                    <a:pt x="90" y="137"/>
                  </a:lnTo>
                  <a:lnTo>
                    <a:pt x="102" y="137"/>
                  </a:lnTo>
                  <a:lnTo>
                    <a:pt x="108" y="143"/>
                  </a:lnTo>
                  <a:lnTo>
                    <a:pt x="114" y="149"/>
                  </a:lnTo>
                  <a:lnTo>
                    <a:pt x="120" y="149"/>
                  </a:lnTo>
                  <a:lnTo>
                    <a:pt x="120" y="143"/>
                  </a:lnTo>
                  <a:lnTo>
                    <a:pt x="114" y="137"/>
                  </a:lnTo>
                  <a:lnTo>
                    <a:pt x="114" y="125"/>
                  </a:lnTo>
                  <a:lnTo>
                    <a:pt x="108" y="113"/>
                  </a:lnTo>
                  <a:lnTo>
                    <a:pt x="108" y="107"/>
                  </a:lnTo>
                  <a:lnTo>
                    <a:pt x="108" y="95"/>
                  </a:lnTo>
                  <a:lnTo>
                    <a:pt x="102" y="84"/>
                  </a:lnTo>
                  <a:lnTo>
                    <a:pt x="102" y="78"/>
                  </a:lnTo>
                  <a:lnTo>
                    <a:pt x="102" y="72"/>
                  </a:lnTo>
                  <a:lnTo>
                    <a:pt x="102" y="60"/>
                  </a:lnTo>
                  <a:lnTo>
                    <a:pt x="96" y="48"/>
                  </a:lnTo>
                  <a:lnTo>
                    <a:pt x="90" y="36"/>
                  </a:lnTo>
                  <a:lnTo>
                    <a:pt x="78" y="24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0" name="Freeform 494"/>
            <p:cNvSpPr>
              <a:spLocks/>
            </p:cNvSpPr>
            <p:nvPr/>
          </p:nvSpPr>
          <p:spPr bwMode="auto">
            <a:xfrm>
              <a:off x="5151" y="2102"/>
              <a:ext cx="12" cy="12"/>
            </a:xfrm>
            <a:custGeom>
              <a:avLst/>
              <a:gdLst>
                <a:gd name="T0" fmla="*/ 12 w 12"/>
                <a:gd name="T1" fmla="*/ 6 h 12"/>
                <a:gd name="T2" fmla="*/ 12 w 12"/>
                <a:gd name="T3" fmla="*/ 12 h 12"/>
                <a:gd name="T4" fmla="*/ 12 w 12"/>
                <a:gd name="T5" fmla="*/ 12 h 12"/>
                <a:gd name="T6" fmla="*/ 6 w 12"/>
                <a:gd name="T7" fmla="*/ 12 h 12"/>
                <a:gd name="T8" fmla="*/ 6 w 12"/>
                <a:gd name="T9" fmla="*/ 12 h 12"/>
                <a:gd name="T10" fmla="*/ 0 w 12"/>
                <a:gd name="T11" fmla="*/ 12 h 12"/>
                <a:gd name="T12" fmla="*/ 0 w 12"/>
                <a:gd name="T13" fmla="*/ 12 h 12"/>
                <a:gd name="T14" fmla="*/ 0 w 12"/>
                <a:gd name="T15" fmla="*/ 6 h 12"/>
                <a:gd name="T16" fmla="*/ 0 w 12"/>
                <a:gd name="T17" fmla="*/ 6 h 12"/>
                <a:gd name="T18" fmla="*/ 0 w 12"/>
                <a:gd name="T19" fmla="*/ 6 h 12"/>
                <a:gd name="T20" fmla="*/ 0 w 12"/>
                <a:gd name="T21" fmla="*/ 0 h 12"/>
                <a:gd name="T22" fmla="*/ 6 w 12"/>
                <a:gd name="T23" fmla="*/ 0 h 12"/>
                <a:gd name="T24" fmla="*/ 6 w 12"/>
                <a:gd name="T25" fmla="*/ 0 h 12"/>
                <a:gd name="T26" fmla="*/ 6 w 12"/>
                <a:gd name="T27" fmla="*/ 0 h 12"/>
                <a:gd name="T28" fmla="*/ 12 w 12"/>
                <a:gd name="T29" fmla="*/ 0 h 12"/>
                <a:gd name="T30" fmla="*/ 12 w 12"/>
                <a:gd name="T31" fmla="*/ 6 h 12"/>
                <a:gd name="T32" fmla="*/ 12 w 12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12" y="6"/>
                  </a:move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1" name="Freeform 495"/>
            <p:cNvSpPr>
              <a:spLocks/>
            </p:cNvSpPr>
            <p:nvPr/>
          </p:nvSpPr>
          <p:spPr bwMode="auto">
            <a:xfrm>
              <a:off x="5124" y="2078"/>
              <a:ext cx="17" cy="12"/>
            </a:xfrm>
            <a:custGeom>
              <a:avLst/>
              <a:gdLst>
                <a:gd name="T0" fmla="*/ 11 w 17"/>
                <a:gd name="T1" fmla="*/ 12 h 12"/>
                <a:gd name="T2" fmla="*/ 11 w 17"/>
                <a:gd name="T3" fmla="*/ 12 h 12"/>
                <a:gd name="T4" fmla="*/ 5 w 17"/>
                <a:gd name="T5" fmla="*/ 12 h 12"/>
                <a:gd name="T6" fmla="*/ 5 w 17"/>
                <a:gd name="T7" fmla="*/ 12 h 12"/>
                <a:gd name="T8" fmla="*/ 0 w 17"/>
                <a:gd name="T9" fmla="*/ 12 h 12"/>
                <a:gd name="T10" fmla="*/ 0 w 17"/>
                <a:gd name="T11" fmla="*/ 6 h 12"/>
                <a:gd name="T12" fmla="*/ 0 w 17"/>
                <a:gd name="T13" fmla="*/ 6 h 12"/>
                <a:gd name="T14" fmla="*/ 0 w 17"/>
                <a:gd name="T15" fmla="*/ 0 h 12"/>
                <a:gd name="T16" fmla="*/ 0 w 17"/>
                <a:gd name="T17" fmla="*/ 0 h 12"/>
                <a:gd name="T18" fmla="*/ 5 w 17"/>
                <a:gd name="T19" fmla="*/ 0 h 12"/>
                <a:gd name="T20" fmla="*/ 5 w 17"/>
                <a:gd name="T21" fmla="*/ 0 h 12"/>
                <a:gd name="T22" fmla="*/ 11 w 17"/>
                <a:gd name="T23" fmla="*/ 0 h 12"/>
                <a:gd name="T24" fmla="*/ 11 w 17"/>
                <a:gd name="T25" fmla="*/ 0 h 12"/>
                <a:gd name="T26" fmla="*/ 11 w 17"/>
                <a:gd name="T27" fmla="*/ 6 h 12"/>
                <a:gd name="T28" fmla="*/ 17 w 17"/>
                <a:gd name="T29" fmla="*/ 6 h 12"/>
                <a:gd name="T30" fmla="*/ 17 w 17"/>
                <a:gd name="T31" fmla="*/ 12 h 12"/>
                <a:gd name="T32" fmla="*/ 11 w 17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2"/>
                <a:gd name="T53" fmla="*/ 17 w 17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2">
                  <a:moveTo>
                    <a:pt x="11" y="12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17" y="6"/>
                  </a:lnTo>
                  <a:lnTo>
                    <a:pt x="17" y="12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2" name="Freeform 496"/>
            <p:cNvSpPr>
              <a:spLocks/>
            </p:cNvSpPr>
            <p:nvPr/>
          </p:nvSpPr>
          <p:spPr bwMode="auto">
            <a:xfrm>
              <a:off x="5156" y="2059"/>
              <a:ext cx="18" cy="18"/>
            </a:xfrm>
            <a:custGeom>
              <a:avLst/>
              <a:gdLst>
                <a:gd name="T0" fmla="*/ 18 w 18"/>
                <a:gd name="T1" fmla="*/ 18 h 18"/>
                <a:gd name="T2" fmla="*/ 12 w 18"/>
                <a:gd name="T3" fmla="*/ 18 h 18"/>
                <a:gd name="T4" fmla="*/ 12 w 18"/>
                <a:gd name="T5" fmla="*/ 18 h 18"/>
                <a:gd name="T6" fmla="*/ 6 w 18"/>
                <a:gd name="T7" fmla="*/ 18 h 18"/>
                <a:gd name="T8" fmla="*/ 0 w 18"/>
                <a:gd name="T9" fmla="*/ 18 h 18"/>
                <a:gd name="T10" fmla="*/ 0 w 18"/>
                <a:gd name="T11" fmla="*/ 12 h 18"/>
                <a:gd name="T12" fmla="*/ 0 w 18"/>
                <a:gd name="T13" fmla="*/ 6 h 18"/>
                <a:gd name="T14" fmla="*/ 0 w 18"/>
                <a:gd name="T15" fmla="*/ 6 h 18"/>
                <a:gd name="T16" fmla="*/ 6 w 18"/>
                <a:gd name="T17" fmla="*/ 6 h 18"/>
                <a:gd name="T18" fmla="*/ 6 w 18"/>
                <a:gd name="T19" fmla="*/ 0 h 18"/>
                <a:gd name="T20" fmla="*/ 12 w 18"/>
                <a:gd name="T21" fmla="*/ 0 h 18"/>
                <a:gd name="T22" fmla="*/ 12 w 18"/>
                <a:gd name="T23" fmla="*/ 0 h 18"/>
                <a:gd name="T24" fmla="*/ 18 w 18"/>
                <a:gd name="T25" fmla="*/ 6 h 18"/>
                <a:gd name="T26" fmla="*/ 18 w 18"/>
                <a:gd name="T27" fmla="*/ 6 h 18"/>
                <a:gd name="T28" fmla="*/ 18 w 18"/>
                <a:gd name="T29" fmla="*/ 12 h 18"/>
                <a:gd name="T30" fmla="*/ 18 w 18"/>
                <a:gd name="T31" fmla="*/ 12 h 18"/>
                <a:gd name="T32" fmla="*/ 18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8" y="18"/>
                  </a:move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6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3" name="Freeform 497"/>
            <p:cNvSpPr>
              <a:spLocks/>
            </p:cNvSpPr>
            <p:nvPr/>
          </p:nvSpPr>
          <p:spPr bwMode="auto">
            <a:xfrm>
              <a:off x="5180" y="2083"/>
              <a:ext cx="18" cy="18"/>
            </a:xfrm>
            <a:custGeom>
              <a:avLst/>
              <a:gdLst>
                <a:gd name="T0" fmla="*/ 12 w 18"/>
                <a:gd name="T1" fmla="*/ 18 h 18"/>
                <a:gd name="T2" fmla="*/ 12 w 18"/>
                <a:gd name="T3" fmla="*/ 12 h 18"/>
                <a:gd name="T4" fmla="*/ 18 w 18"/>
                <a:gd name="T5" fmla="*/ 12 h 18"/>
                <a:gd name="T6" fmla="*/ 18 w 18"/>
                <a:gd name="T7" fmla="*/ 6 h 18"/>
                <a:gd name="T8" fmla="*/ 18 w 18"/>
                <a:gd name="T9" fmla="*/ 6 h 18"/>
                <a:gd name="T10" fmla="*/ 12 w 18"/>
                <a:gd name="T11" fmla="*/ 0 h 18"/>
                <a:gd name="T12" fmla="*/ 12 w 18"/>
                <a:gd name="T13" fmla="*/ 0 h 18"/>
                <a:gd name="T14" fmla="*/ 6 w 18"/>
                <a:gd name="T15" fmla="*/ 0 h 18"/>
                <a:gd name="T16" fmla="*/ 0 w 18"/>
                <a:gd name="T17" fmla="*/ 0 h 18"/>
                <a:gd name="T18" fmla="*/ 0 w 18"/>
                <a:gd name="T19" fmla="*/ 6 h 18"/>
                <a:gd name="T20" fmla="*/ 0 w 18"/>
                <a:gd name="T21" fmla="*/ 6 h 18"/>
                <a:gd name="T22" fmla="*/ 0 w 18"/>
                <a:gd name="T23" fmla="*/ 6 h 18"/>
                <a:gd name="T24" fmla="*/ 0 w 18"/>
                <a:gd name="T25" fmla="*/ 12 h 18"/>
                <a:gd name="T26" fmla="*/ 0 w 18"/>
                <a:gd name="T27" fmla="*/ 12 h 18"/>
                <a:gd name="T28" fmla="*/ 6 w 18"/>
                <a:gd name="T29" fmla="*/ 12 h 18"/>
                <a:gd name="T30" fmla="*/ 12 w 18"/>
                <a:gd name="T31" fmla="*/ 18 h 18"/>
                <a:gd name="T32" fmla="*/ 12 w 18"/>
                <a:gd name="T33" fmla="*/ 18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8"/>
                <a:gd name="T53" fmla="*/ 18 w 18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8">
                  <a:moveTo>
                    <a:pt x="12" y="18"/>
                  </a:moveTo>
                  <a:lnTo>
                    <a:pt x="12" y="12"/>
                  </a:lnTo>
                  <a:lnTo>
                    <a:pt x="18" y="12"/>
                  </a:lnTo>
                  <a:lnTo>
                    <a:pt x="18" y="6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4" name="Freeform 498"/>
            <p:cNvSpPr>
              <a:spLocks/>
            </p:cNvSpPr>
            <p:nvPr/>
          </p:nvSpPr>
          <p:spPr bwMode="auto">
            <a:xfrm>
              <a:off x="5193" y="2060"/>
              <a:ext cx="18" cy="12"/>
            </a:xfrm>
            <a:custGeom>
              <a:avLst/>
              <a:gdLst>
                <a:gd name="T0" fmla="*/ 18 w 18"/>
                <a:gd name="T1" fmla="*/ 6 h 12"/>
                <a:gd name="T2" fmla="*/ 18 w 18"/>
                <a:gd name="T3" fmla="*/ 6 h 12"/>
                <a:gd name="T4" fmla="*/ 18 w 18"/>
                <a:gd name="T5" fmla="*/ 6 h 12"/>
                <a:gd name="T6" fmla="*/ 12 w 18"/>
                <a:gd name="T7" fmla="*/ 12 h 12"/>
                <a:gd name="T8" fmla="*/ 12 w 18"/>
                <a:gd name="T9" fmla="*/ 12 h 12"/>
                <a:gd name="T10" fmla="*/ 6 w 18"/>
                <a:gd name="T11" fmla="*/ 12 h 12"/>
                <a:gd name="T12" fmla="*/ 6 w 18"/>
                <a:gd name="T13" fmla="*/ 12 h 12"/>
                <a:gd name="T14" fmla="*/ 6 w 18"/>
                <a:gd name="T15" fmla="*/ 6 h 12"/>
                <a:gd name="T16" fmla="*/ 0 w 18"/>
                <a:gd name="T17" fmla="*/ 6 h 12"/>
                <a:gd name="T18" fmla="*/ 6 w 18"/>
                <a:gd name="T19" fmla="*/ 6 h 12"/>
                <a:gd name="T20" fmla="*/ 6 w 18"/>
                <a:gd name="T21" fmla="*/ 0 h 12"/>
                <a:gd name="T22" fmla="*/ 6 w 18"/>
                <a:gd name="T23" fmla="*/ 0 h 12"/>
                <a:gd name="T24" fmla="*/ 6 w 18"/>
                <a:gd name="T25" fmla="*/ 0 h 12"/>
                <a:gd name="T26" fmla="*/ 12 w 18"/>
                <a:gd name="T27" fmla="*/ 0 h 12"/>
                <a:gd name="T28" fmla="*/ 12 w 18"/>
                <a:gd name="T29" fmla="*/ 0 h 12"/>
                <a:gd name="T30" fmla="*/ 18 w 18"/>
                <a:gd name="T31" fmla="*/ 0 h 12"/>
                <a:gd name="T32" fmla="*/ 18 w 18"/>
                <a:gd name="T33" fmla="*/ 6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18" y="6"/>
                  </a:moveTo>
                  <a:lnTo>
                    <a:pt x="18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5" name="Freeform 499"/>
            <p:cNvSpPr>
              <a:spLocks/>
            </p:cNvSpPr>
            <p:nvPr/>
          </p:nvSpPr>
          <p:spPr bwMode="auto">
            <a:xfrm>
              <a:off x="5173" y="2031"/>
              <a:ext cx="12" cy="18"/>
            </a:xfrm>
            <a:custGeom>
              <a:avLst/>
              <a:gdLst>
                <a:gd name="T0" fmla="*/ 12 w 12"/>
                <a:gd name="T1" fmla="*/ 0 h 18"/>
                <a:gd name="T2" fmla="*/ 12 w 12"/>
                <a:gd name="T3" fmla="*/ 6 h 18"/>
                <a:gd name="T4" fmla="*/ 12 w 12"/>
                <a:gd name="T5" fmla="*/ 6 h 18"/>
                <a:gd name="T6" fmla="*/ 12 w 12"/>
                <a:gd name="T7" fmla="*/ 6 h 18"/>
                <a:gd name="T8" fmla="*/ 12 w 12"/>
                <a:gd name="T9" fmla="*/ 12 h 18"/>
                <a:gd name="T10" fmla="*/ 12 w 12"/>
                <a:gd name="T11" fmla="*/ 12 h 18"/>
                <a:gd name="T12" fmla="*/ 6 w 12"/>
                <a:gd name="T13" fmla="*/ 18 h 18"/>
                <a:gd name="T14" fmla="*/ 6 w 12"/>
                <a:gd name="T15" fmla="*/ 18 h 18"/>
                <a:gd name="T16" fmla="*/ 6 w 12"/>
                <a:gd name="T17" fmla="*/ 18 h 18"/>
                <a:gd name="T18" fmla="*/ 0 w 12"/>
                <a:gd name="T19" fmla="*/ 18 h 18"/>
                <a:gd name="T20" fmla="*/ 0 w 12"/>
                <a:gd name="T21" fmla="*/ 12 h 18"/>
                <a:gd name="T22" fmla="*/ 0 w 12"/>
                <a:gd name="T23" fmla="*/ 12 h 18"/>
                <a:gd name="T24" fmla="*/ 0 w 12"/>
                <a:gd name="T25" fmla="*/ 6 h 18"/>
                <a:gd name="T26" fmla="*/ 0 w 12"/>
                <a:gd name="T27" fmla="*/ 6 h 18"/>
                <a:gd name="T28" fmla="*/ 6 w 12"/>
                <a:gd name="T29" fmla="*/ 6 h 18"/>
                <a:gd name="T30" fmla="*/ 6 w 12"/>
                <a:gd name="T31" fmla="*/ 0 h 18"/>
                <a:gd name="T32" fmla="*/ 12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0"/>
                  </a:move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6" name="Freeform 500"/>
            <p:cNvSpPr>
              <a:spLocks/>
            </p:cNvSpPr>
            <p:nvPr/>
          </p:nvSpPr>
          <p:spPr bwMode="auto">
            <a:xfrm>
              <a:off x="5149" y="2041"/>
              <a:ext cx="12" cy="18"/>
            </a:xfrm>
            <a:custGeom>
              <a:avLst/>
              <a:gdLst>
                <a:gd name="T0" fmla="*/ 12 w 12"/>
                <a:gd name="T1" fmla="*/ 12 h 18"/>
                <a:gd name="T2" fmla="*/ 12 w 12"/>
                <a:gd name="T3" fmla="*/ 12 h 18"/>
                <a:gd name="T4" fmla="*/ 12 w 12"/>
                <a:gd name="T5" fmla="*/ 18 h 18"/>
                <a:gd name="T6" fmla="*/ 6 w 12"/>
                <a:gd name="T7" fmla="*/ 18 h 18"/>
                <a:gd name="T8" fmla="*/ 6 w 12"/>
                <a:gd name="T9" fmla="*/ 18 h 18"/>
                <a:gd name="T10" fmla="*/ 0 w 12"/>
                <a:gd name="T11" fmla="*/ 18 h 18"/>
                <a:gd name="T12" fmla="*/ 0 w 12"/>
                <a:gd name="T13" fmla="*/ 12 h 18"/>
                <a:gd name="T14" fmla="*/ 0 w 12"/>
                <a:gd name="T15" fmla="*/ 12 h 18"/>
                <a:gd name="T16" fmla="*/ 0 w 12"/>
                <a:gd name="T17" fmla="*/ 6 h 18"/>
                <a:gd name="T18" fmla="*/ 0 w 12"/>
                <a:gd name="T19" fmla="*/ 6 h 18"/>
                <a:gd name="T20" fmla="*/ 6 w 12"/>
                <a:gd name="T21" fmla="*/ 0 h 18"/>
                <a:gd name="T22" fmla="*/ 6 w 12"/>
                <a:gd name="T23" fmla="*/ 0 h 18"/>
                <a:gd name="T24" fmla="*/ 12 w 12"/>
                <a:gd name="T25" fmla="*/ 0 h 18"/>
                <a:gd name="T26" fmla="*/ 12 w 12"/>
                <a:gd name="T27" fmla="*/ 0 h 18"/>
                <a:gd name="T28" fmla="*/ 12 w 12"/>
                <a:gd name="T29" fmla="*/ 6 h 18"/>
                <a:gd name="T30" fmla="*/ 12 w 12"/>
                <a:gd name="T31" fmla="*/ 6 h 18"/>
                <a:gd name="T32" fmla="*/ 12 w 12"/>
                <a:gd name="T33" fmla="*/ 12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12" y="12"/>
                  </a:moveTo>
                  <a:lnTo>
                    <a:pt x="12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7" name="Freeform 501"/>
            <p:cNvSpPr>
              <a:spLocks/>
            </p:cNvSpPr>
            <p:nvPr/>
          </p:nvSpPr>
          <p:spPr bwMode="auto">
            <a:xfrm>
              <a:off x="5133" y="2041"/>
              <a:ext cx="12" cy="12"/>
            </a:xfrm>
            <a:custGeom>
              <a:avLst/>
              <a:gdLst>
                <a:gd name="T0" fmla="*/ 0 w 12"/>
                <a:gd name="T1" fmla="*/ 12 h 12"/>
                <a:gd name="T2" fmla="*/ 0 w 12"/>
                <a:gd name="T3" fmla="*/ 6 h 12"/>
                <a:gd name="T4" fmla="*/ 0 w 12"/>
                <a:gd name="T5" fmla="*/ 6 h 12"/>
                <a:gd name="T6" fmla="*/ 0 w 12"/>
                <a:gd name="T7" fmla="*/ 6 h 12"/>
                <a:gd name="T8" fmla="*/ 0 w 12"/>
                <a:gd name="T9" fmla="*/ 0 h 12"/>
                <a:gd name="T10" fmla="*/ 0 w 12"/>
                <a:gd name="T11" fmla="*/ 0 h 12"/>
                <a:gd name="T12" fmla="*/ 6 w 12"/>
                <a:gd name="T13" fmla="*/ 0 h 12"/>
                <a:gd name="T14" fmla="*/ 6 w 12"/>
                <a:gd name="T15" fmla="*/ 0 h 12"/>
                <a:gd name="T16" fmla="*/ 12 w 12"/>
                <a:gd name="T17" fmla="*/ 0 h 12"/>
                <a:gd name="T18" fmla="*/ 12 w 12"/>
                <a:gd name="T19" fmla="*/ 0 h 12"/>
                <a:gd name="T20" fmla="*/ 12 w 12"/>
                <a:gd name="T21" fmla="*/ 0 h 12"/>
                <a:gd name="T22" fmla="*/ 12 w 12"/>
                <a:gd name="T23" fmla="*/ 6 h 12"/>
                <a:gd name="T24" fmla="*/ 12 w 12"/>
                <a:gd name="T25" fmla="*/ 6 h 12"/>
                <a:gd name="T26" fmla="*/ 12 w 12"/>
                <a:gd name="T27" fmla="*/ 12 h 12"/>
                <a:gd name="T28" fmla="*/ 6 w 12"/>
                <a:gd name="T29" fmla="*/ 12 h 12"/>
                <a:gd name="T30" fmla="*/ 6 w 12"/>
                <a:gd name="T31" fmla="*/ 12 h 12"/>
                <a:gd name="T32" fmla="*/ 0 w 12"/>
                <a:gd name="T33" fmla="*/ 12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2"/>
                <a:gd name="T53" fmla="*/ 12 w 12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8" name="Freeform 502"/>
            <p:cNvSpPr>
              <a:spLocks/>
            </p:cNvSpPr>
            <p:nvPr/>
          </p:nvSpPr>
          <p:spPr bwMode="auto">
            <a:xfrm>
              <a:off x="5193" y="1963"/>
              <a:ext cx="118" cy="84"/>
            </a:xfrm>
            <a:custGeom>
              <a:avLst/>
              <a:gdLst>
                <a:gd name="T0" fmla="*/ 0 w 120"/>
                <a:gd name="T1" fmla="*/ 66 h 84"/>
                <a:gd name="T2" fmla="*/ 0 w 120"/>
                <a:gd name="T3" fmla="*/ 72 h 84"/>
                <a:gd name="T4" fmla="*/ 0 w 120"/>
                <a:gd name="T5" fmla="*/ 72 h 84"/>
                <a:gd name="T6" fmla="*/ 6 w 120"/>
                <a:gd name="T7" fmla="*/ 66 h 84"/>
                <a:gd name="T8" fmla="*/ 18 w 120"/>
                <a:gd name="T9" fmla="*/ 72 h 84"/>
                <a:gd name="T10" fmla="*/ 31 w 120"/>
                <a:gd name="T11" fmla="*/ 78 h 84"/>
                <a:gd name="T12" fmla="*/ 55 w 120"/>
                <a:gd name="T13" fmla="*/ 84 h 84"/>
                <a:gd name="T14" fmla="*/ 55 w 120"/>
                <a:gd name="T15" fmla="*/ 78 h 84"/>
                <a:gd name="T16" fmla="*/ 37 w 120"/>
                <a:gd name="T17" fmla="*/ 78 h 84"/>
                <a:gd name="T18" fmla="*/ 30 w 120"/>
                <a:gd name="T19" fmla="*/ 72 h 84"/>
                <a:gd name="T20" fmla="*/ 18 w 120"/>
                <a:gd name="T21" fmla="*/ 60 h 84"/>
                <a:gd name="T22" fmla="*/ 18 w 120"/>
                <a:gd name="T23" fmla="*/ 60 h 84"/>
                <a:gd name="T24" fmla="*/ 30 w 120"/>
                <a:gd name="T25" fmla="*/ 54 h 84"/>
                <a:gd name="T26" fmla="*/ 30 w 120"/>
                <a:gd name="T27" fmla="*/ 54 h 84"/>
                <a:gd name="T28" fmla="*/ 43 w 120"/>
                <a:gd name="T29" fmla="*/ 60 h 84"/>
                <a:gd name="T30" fmla="*/ 67 w 120"/>
                <a:gd name="T31" fmla="*/ 66 h 84"/>
                <a:gd name="T32" fmla="*/ 73 w 120"/>
                <a:gd name="T33" fmla="*/ 60 h 84"/>
                <a:gd name="T34" fmla="*/ 67 w 120"/>
                <a:gd name="T35" fmla="*/ 60 h 84"/>
                <a:gd name="T36" fmla="*/ 61 w 120"/>
                <a:gd name="T37" fmla="*/ 60 h 84"/>
                <a:gd name="T38" fmla="*/ 49 w 120"/>
                <a:gd name="T39" fmla="*/ 60 h 84"/>
                <a:gd name="T40" fmla="*/ 37 w 120"/>
                <a:gd name="T41" fmla="*/ 54 h 84"/>
                <a:gd name="T42" fmla="*/ 31 w 120"/>
                <a:gd name="T43" fmla="*/ 48 h 84"/>
                <a:gd name="T44" fmla="*/ 43 w 120"/>
                <a:gd name="T45" fmla="*/ 48 h 84"/>
                <a:gd name="T46" fmla="*/ 49 w 120"/>
                <a:gd name="T47" fmla="*/ 42 h 84"/>
                <a:gd name="T48" fmla="*/ 55 w 120"/>
                <a:gd name="T49" fmla="*/ 42 h 84"/>
                <a:gd name="T50" fmla="*/ 67 w 120"/>
                <a:gd name="T51" fmla="*/ 48 h 84"/>
                <a:gd name="T52" fmla="*/ 73 w 120"/>
                <a:gd name="T53" fmla="*/ 48 h 84"/>
                <a:gd name="T54" fmla="*/ 82 w 120"/>
                <a:gd name="T55" fmla="*/ 54 h 84"/>
                <a:gd name="T56" fmla="*/ 79 w 120"/>
                <a:gd name="T57" fmla="*/ 48 h 84"/>
                <a:gd name="T58" fmla="*/ 67 w 120"/>
                <a:gd name="T59" fmla="*/ 42 h 84"/>
                <a:gd name="T60" fmla="*/ 61 w 120"/>
                <a:gd name="T61" fmla="*/ 42 h 84"/>
                <a:gd name="T62" fmla="*/ 79 w 120"/>
                <a:gd name="T63" fmla="*/ 36 h 84"/>
                <a:gd name="T64" fmla="*/ 88 w 120"/>
                <a:gd name="T65" fmla="*/ 36 h 84"/>
                <a:gd name="T66" fmla="*/ 98 w 120"/>
                <a:gd name="T67" fmla="*/ 30 h 84"/>
                <a:gd name="T68" fmla="*/ 92 w 120"/>
                <a:gd name="T69" fmla="*/ 30 h 84"/>
                <a:gd name="T70" fmla="*/ 82 w 120"/>
                <a:gd name="T71" fmla="*/ 30 h 84"/>
                <a:gd name="T72" fmla="*/ 67 w 120"/>
                <a:gd name="T73" fmla="*/ 30 h 84"/>
                <a:gd name="T74" fmla="*/ 61 w 120"/>
                <a:gd name="T75" fmla="*/ 30 h 84"/>
                <a:gd name="T76" fmla="*/ 73 w 120"/>
                <a:gd name="T77" fmla="*/ 6 h 84"/>
                <a:gd name="T78" fmla="*/ 73 w 120"/>
                <a:gd name="T79" fmla="*/ 0 h 84"/>
                <a:gd name="T80" fmla="*/ 67 w 120"/>
                <a:gd name="T81" fmla="*/ 12 h 84"/>
                <a:gd name="T82" fmla="*/ 55 w 120"/>
                <a:gd name="T83" fmla="*/ 24 h 84"/>
                <a:gd name="T84" fmla="*/ 49 w 120"/>
                <a:gd name="T85" fmla="*/ 36 h 84"/>
                <a:gd name="T86" fmla="*/ 43 w 120"/>
                <a:gd name="T87" fmla="*/ 36 h 84"/>
                <a:gd name="T88" fmla="*/ 30 w 120"/>
                <a:gd name="T89" fmla="*/ 42 h 84"/>
                <a:gd name="T90" fmla="*/ 30 w 120"/>
                <a:gd name="T91" fmla="*/ 36 h 84"/>
                <a:gd name="T92" fmla="*/ 31 w 120"/>
                <a:gd name="T93" fmla="*/ 12 h 84"/>
                <a:gd name="T94" fmla="*/ 31 w 120"/>
                <a:gd name="T95" fmla="*/ 6 h 84"/>
                <a:gd name="T96" fmla="*/ 30 w 120"/>
                <a:gd name="T97" fmla="*/ 24 h 84"/>
                <a:gd name="T98" fmla="*/ 24 w 120"/>
                <a:gd name="T99" fmla="*/ 48 h 84"/>
                <a:gd name="T100" fmla="*/ 12 w 120"/>
                <a:gd name="T101" fmla="*/ 60 h 84"/>
                <a:gd name="T102" fmla="*/ 6 w 120"/>
                <a:gd name="T103" fmla="*/ 60 h 84"/>
                <a:gd name="T104" fmla="*/ 12 w 120"/>
                <a:gd name="T105" fmla="*/ 36 h 84"/>
                <a:gd name="T106" fmla="*/ 6 w 120"/>
                <a:gd name="T107" fmla="*/ 30 h 84"/>
                <a:gd name="T108" fmla="*/ 0 w 120"/>
                <a:gd name="T109" fmla="*/ 66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0"/>
                <a:gd name="T166" fmla="*/ 0 h 84"/>
                <a:gd name="T167" fmla="*/ 120 w 120"/>
                <a:gd name="T168" fmla="*/ 84 h 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0" h="84">
                  <a:moveTo>
                    <a:pt x="0" y="66"/>
                  </a:moveTo>
                  <a:lnTo>
                    <a:pt x="0" y="66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30" y="72"/>
                  </a:lnTo>
                  <a:lnTo>
                    <a:pt x="36" y="78"/>
                  </a:lnTo>
                  <a:lnTo>
                    <a:pt x="42" y="78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36" y="72"/>
                  </a:lnTo>
                  <a:lnTo>
                    <a:pt x="30" y="72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8" y="60"/>
                  </a:lnTo>
                  <a:lnTo>
                    <a:pt x="24" y="60"/>
                  </a:lnTo>
                  <a:lnTo>
                    <a:pt x="30" y="54"/>
                  </a:lnTo>
                  <a:lnTo>
                    <a:pt x="36" y="54"/>
                  </a:lnTo>
                  <a:lnTo>
                    <a:pt x="42" y="60"/>
                  </a:lnTo>
                  <a:lnTo>
                    <a:pt x="48" y="60"/>
                  </a:lnTo>
                  <a:lnTo>
                    <a:pt x="54" y="60"/>
                  </a:lnTo>
                  <a:lnTo>
                    <a:pt x="66" y="66"/>
                  </a:lnTo>
                  <a:lnTo>
                    <a:pt x="72" y="66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84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66" y="60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54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48"/>
                  </a:lnTo>
                  <a:lnTo>
                    <a:pt x="54" y="48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84" y="48"/>
                  </a:lnTo>
                  <a:lnTo>
                    <a:pt x="90" y="54"/>
                  </a:lnTo>
                  <a:lnTo>
                    <a:pt x="96" y="54"/>
                  </a:lnTo>
                  <a:lnTo>
                    <a:pt x="90" y="48"/>
                  </a:lnTo>
                  <a:lnTo>
                    <a:pt x="84" y="48"/>
                  </a:lnTo>
                  <a:lnTo>
                    <a:pt x="84" y="42"/>
                  </a:lnTo>
                  <a:lnTo>
                    <a:pt x="78" y="42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84" y="36"/>
                  </a:lnTo>
                  <a:lnTo>
                    <a:pt x="90" y="36"/>
                  </a:lnTo>
                  <a:lnTo>
                    <a:pt x="96" y="36"/>
                  </a:lnTo>
                  <a:lnTo>
                    <a:pt x="102" y="36"/>
                  </a:lnTo>
                  <a:lnTo>
                    <a:pt x="108" y="36"/>
                  </a:lnTo>
                  <a:lnTo>
                    <a:pt x="114" y="30"/>
                  </a:lnTo>
                  <a:lnTo>
                    <a:pt x="120" y="30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96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2" y="18"/>
                  </a:lnTo>
                  <a:lnTo>
                    <a:pt x="78" y="12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78" y="6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72" y="18"/>
                  </a:lnTo>
                  <a:lnTo>
                    <a:pt x="66" y="24"/>
                  </a:lnTo>
                  <a:lnTo>
                    <a:pt x="66" y="30"/>
                  </a:lnTo>
                  <a:lnTo>
                    <a:pt x="60" y="30"/>
                  </a:lnTo>
                  <a:lnTo>
                    <a:pt x="60" y="36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6" y="36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6"/>
                  </a:lnTo>
                  <a:lnTo>
                    <a:pt x="36" y="18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6" y="48"/>
                  </a:lnTo>
                  <a:lnTo>
                    <a:pt x="12" y="36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5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19" name="Freeform 503"/>
            <p:cNvSpPr>
              <a:spLocks/>
            </p:cNvSpPr>
            <p:nvPr/>
          </p:nvSpPr>
          <p:spPr bwMode="auto">
            <a:xfrm>
              <a:off x="5197" y="2096"/>
              <a:ext cx="84" cy="101"/>
            </a:xfrm>
            <a:custGeom>
              <a:avLst/>
              <a:gdLst>
                <a:gd name="T0" fmla="*/ 0 w 84"/>
                <a:gd name="T1" fmla="*/ 0 h 101"/>
                <a:gd name="T2" fmla="*/ 0 w 84"/>
                <a:gd name="T3" fmla="*/ 6 h 101"/>
                <a:gd name="T4" fmla="*/ 0 w 84"/>
                <a:gd name="T5" fmla="*/ 6 h 101"/>
                <a:gd name="T6" fmla="*/ 6 w 84"/>
                <a:gd name="T7" fmla="*/ 18 h 101"/>
                <a:gd name="T8" fmla="*/ 6 w 84"/>
                <a:gd name="T9" fmla="*/ 24 h 101"/>
                <a:gd name="T10" fmla="*/ 6 w 84"/>
                <a:gd name="T11" fmla="*/ 48 h 101"/>
                <a:gd name="T12" fmla="*/ 12 w 84"/>
                <a:gd name="T13" fmla="*/ 60 h 101"/>
                <a:gd name="T14" fmla="*/ 12 w 84"/>
                <a:gd name="T15" fmla="*/ 60 h 101"/>
                <a:gd name="T16" fmla="*/ 12 w 84"/>
                <a:gd name="T17" fmla="*/ 48 h 101"/>
                <a:gd name="T18" fmla="*/ 12 w 84"/>
                <a:gd name="T19" fmla="*/ 30 h 101"/>
                <a:gd name="T20" fmla="*/ 18 w 84"/>
                <a:gd name="T21" fmla="*/ 30 h 101"/>
                <a:gd name="T22" fmla="*/ 24 w 84"/>
                <a:gd name="T23" fmla="*/ 30 h 101"/>
                <a:gd name="T24" fmla="*/ 30 w 84"/>
                <a:gd name="T25" fmla="*/ 36 h 101"/>
                <a:gd name="T26" fmla="*/ 30 w 84"/>
                <a:gd name="T27" fmla="*/ 42 h 101"/>
                <a:gd name="T28" fmla="*/ 36 w 84"/>
                <a:gd name="T29" fmla="*/ 48 h 101"/>
                <a:gd name="T30" fmla="*/ 36 w 84"/>
                <a:gd name="T31" fmla="*/ 65 h 101"/>
                <a:gd name="T32" fmla="*/ 36 w 84"/>
                <a:gd name="T33" fmla="*/ 77 h 101"/>
                <a:gd name="T34" fmla="*/ 36 w 84"/>
                <a:gd name="T35" fmla="*/ 89 h 101"/>
                <a:gd name="T36" fmla="*/ 36 w 84"/>
                <a:gd name="T37" fmla="*/ 89 h 101"/>
                <a:gd name="T38" fmla="*/ 42 w 84"/>
                <a:gd name="T39" fmla="*/ 89 h 101"/>
                <a:gd name="T40" fmla="*/ 36 w 84"/>
                <a:gd name="T41" fmla="*/ 77 h 101"/>
                <a:gd name="T42" fmla="*/ 42 w 84"/>
                <a:gd name="T43" fmla="*/ 71 h 101"/>
                <a:gd name="T44" fmla="*/ 42 w 84"/>
                <a:gd name="T45" fmla="*/ 65 h 101"/>
                <a:gd name="T46" fmla="*/ 42 w 84"/>
                <a:gd name="T47" fmla="*/ 54 h 101"/>
                <a:gd name="T48" fmla="*/ 48 w 84"/>
                <a:gd name="T49" fmla="*/ 54 h 101"/>
                <a:gd name="T50" fmla="*/ 60 w 84"/>
                <a:gd name="T51" fmla="*/ 71 h 101"/>
                <a:gd name="T52" fmla="*/ 72 w 84"/>
                <a:gd name="T53" fmla="*/ 83 h 101"/>
                <a:gd name="T54" fmla="*/ 78 w 84"/>
                <a:gd name="T55" fmla="*/ 95 h 101"/>
                <a:gd name="T56" fmla="*/ 84 w 84"/>
                <a:gd name="T57" fmla="*/ 95 h 101"/>
                <a:gd name="T58" fmla="*/ 78 w 84"/>
                <a:gd name="T59" fmla="*/ 83 h 101"/>
                <a:gd name="T60" fmla="*/ 72 w 84"/>
                <a:gd name="T61" fmla="*/ 77 h 101"/>
                <a:gd name="T62" fmla="*/ 66 w 84"/>
                <a:gd name="T63" fmla="*/ 65 h 101"/>
                <a:gd name="T64" fmla="*/ 66 w 84"/>
                <a:gd name="T65" fmla="*/ 65 h 101"/>
                <a:gd name="T66" fmla="*/ 60 w 84"/>
                <a:gd name="T67" fmla="*/ 60 h 101"/>
                <a:gd name="T68" fmla="*/ 54 w 84"/>
                <a:gd name="T69" fmla="*/ 54 h 101"/>
                <a:gd name="T70" fmla="*/ 48 w 84"/>
                <a:gd name="T71" fmla="*/ 48 h 101"/>
                <a:gd name="T72" fmla="*/ 48 w 84"/>
                <a:gd name="T73" fmla="*/ 42 h 101"/>
                <a:gd name="T74" fmla="*/ 54 w 84"/>
                <a:gd name="T75" fmla="*/ 48 h 101"/>
                <a:gd name="T76" fmla="*/ 60 w 84"/>
                <a:gd name="T77" fmla="*/ 48 h 101"/>
                <a:gd name="T78" fmla="*/ 66 w 84"/>
                <a:gd name="T79" fmla="*/ 48 h 101"/>
                <a:gd name="T80" fmla="*/ 72 w 84"/>
                <a:gd name="T81" fmla="*/ 54 h 101"/>
                <a:gd name="T82" fmla="*/ 72 w 84"/>
                <a:gd name="T83" fmla="*/ 54 h 101"/>
                <a:gd name="T84" fmla="*/ 72 w 84"/>
                <a:gd name="T85" fmla="*/ 48 h 101"/>
                <a:gd name="T86" fmla="*/ 60 w 84"/>
                <a:gd name="T87" fmla="*/ 42 h 101"/>
                <a:gd name="T88" fmla="*/ 54 w 84"/>
                <a:gd name="T89" fmla="*/ 36 h 101"/>
                <a:gd name="T90" fmla="*/ 42 w 84"/>
                <a:gd name="T91" fmla="*/ 36 h 101"/>
                <a:gd name="T92" fmla="*/ 36 w 84"/>
                <a:gd name="T93" fmla="*/ 30 h 101"/>
                <a:gd name="T94" fmla="*/ 30 w 84"/>
                <a:gd name="T95" fmla="*/ 30 h 101"/>
                <a:gd name="T96" fmla="*/ 24 w 84"/>
                <a:gd name="T97" fmla="*/ 24 h 101"/>
                <a:gd name="T98" fmla="*/ 18 w 84"/>
                <a:gd name="T99" fmla="*/ 18 h 101"/>
                <a:gd name="T100" fmla="*/ 24 w 84"/>
                <a:gd name="T101" fmla="*/ 18 h 101"/>
                <a:gd name="T102" fmla="*/ 30 w 84"/>
                <a:gd name="T103" fmla="*/ 18 h 101"/>
                <a:gd name="T104" fmla="*/ 36 w 84"/>
                <a:gd name="T105" fmla="*/ 18 h 101"/>
                <a:gd name="T106" fmla="*/ 48 w 84"/>
                <a:gd name="T107" fmla="*/ 18 h 101"/>
                <a:gd name="T108" fmla="*/ 54 w 84"/>
                <a:gd name="T109" fmla="*/ 18 h 101"/>
                <a:gd name="T110" fmla="*/ 54 w 84"/>
                <a:gd name="T111" fmla="*/ 18 h 101"/>
                <a:gd name="T112" fmla="*/ 42 w 84"/>
                <a:gd name="T113" fmla="*/ 12 h 101"/>
                <a:gd name="T114" fmla="*/ 36 w 84"/>
                <a:gd name="T115" fmla="*/ 12 h 101"/>
                <a:gd name="T116" fmla="*/ 24 w 84"/>
                <a:gd name="T117" fmla="*/ 12 h 101"/>
                <a:gd name="T118" fmla="*/ 18 w 84"/>
                <a:gd name="T119" fmla="*/ 12 h 101"/>
                <a:gd name="T120" fmla="*/ 6 w 84"/>
                <a:gd name="T121" fmla="*/ 6 h 101"/>
                <a:gd name="T122" fmla="*/ 6 w 84"/>
                <a:gd name="T123" fmla="*/ 0 h 1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101"/>
                <a:gd name="T188" fmla="*/ 84 w 84"/>
                <a:gd name="T189" fmla="*/ 101 h 10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10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0"/>
                  </a:lnTo>
                  <a:lnTo>
                    <a:pt x="12" y="48"/>
                  </a:lnTo>
                  <a:lnTo>
                    <a:pt x="12" y="42"/>
                  </a:lnTo>
                  <a:lnTo>
                    <a:pt x="12" y="30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24" y="30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54"/>
                  </a:lnTo>
                  <a:lnTo>
                    <a:pt x="36" y="65"/>
                  </a:lnTo>
                  <a:lnTo>
                    <a:pt x="36" y="71"/>
                  </a:lnTo>
                  <a:lnTo>
                    <a:pt x="36" y="77"/>
                  </a:lnTo>
                  <a:lnTo>
                    <a:pt x="36" y="83"/>
                  </a:lnTo>
                  <a:lnTo>
                    <a:pt x="36" y="89"/>
                  </a:lnTo>
                  <a:lnTo>
                    <a:pt x="42" y="89"/>
                  </a:lnTo>
                  <a:lnTo>
                    <a:pt x="36" y="83"/>
                  </a:lnTo>
                  <a:lnTo>
                    <a:pt x="36" y="77"/>
                  </a:lnTo>
                  <a:lnTo>
                    <a:pt x="42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2" y="60"/>
                  </a:lnTo>
                  <a:lnTo>
                    <a:pt x="42" y="54"/>
                  </a:lnTo>
                  <a:lnTo>
                    <a:pt x="42" y="48"/>
                  </a:lnTo>
                  <a:lnTo>
                    <a:pt x="48" y="54"/>
                  </a:lnTo>
                  <a:lnTo>
                    <a:pt x="54" y="60"/>
                  </a:lnTo>
                  <a:lnTo>
                    <a:pt x="60" y="71"/>
                  </a:lnTo>
                  <a:lnTo>
                    <a:pt x="66" y="77"/>
                  </a:lnTo>
                  <a:lnTo>
                    <a:pt x="72" y="83"/>
                  </a:lnTo>
                  <a:lnTo>
                    <a:pt x="78" y="89"/>
                  </a:lnTo>
                  <a:lnTo>
                    <a:pt x="78" y="95"/>
                  </a:lnTo>
                  <a:lnTo>
                    <a:pt x="84" y="101"/>
                  </a:lnTo>
                  <a:lnTo>
                    <a:pt x="84" y="95"/>
                  </a:lnTo>
                  <a:lnTo>
                    <a:pt x="78" y="89"/>
                  </a:lnTo>
                  <a:lnTo>
                    <a:pt x="78" y="83"/>
                  </a:lnTo>
                  <a:lnTo>
                    <a:pt x="72" y="77"/>
                  </a:lnTo>
                  <a:lnTo>
                    <a:pt x="66" y="71"/>
                  </a:lnTo>
                  <a:lnTo>
                    <a:pt x="66" y="65"/>
                  </a:lnTo>
                  <a:lnTo>
                    <a:pt x="60" y="60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54" y="48"/>
                  </a:lnTo>
                  <a:lnTo>
                    <a:pt x="60" y="48"/>
                  </a:lnTo>
                  <a:lnTo>
                    <a:pt x="66" y="48"/>
                  </a:lnTo>
                  <a:lnTo>
                    <a:pt x="66" y="54"/>
                  </a:lnTo>
                  <a:lnTo>
                    <a:pt x="72" y="54"/>
                  </a:lnTo>
                  <a:lnTo>
                    <a:pt x="72" y="48"/>
                  </a:lnTo>
                  <a:lnTo>
                    <a:pt x="66" y="48"/>
                  </a:lnTo>
                  <a:lnTo>
                    <a:pt x="60" y="42"/>
                  </a:lnTo>
                  <a:lnTo>
                    <a:pt x="54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30" y="30"/>
                  </a:lnTo>
                  <a:lnTo>
                    <a:pt x="24" y="24"/>
                  </a:lnTo>
                  <a:lnTo>
                    <a:pt x="18" y="18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48" y="12"/>
                  </a:lnTo>
                  <a:lnTo>
                    <a:pt x="42" y="12"/>
                  </a:lnTo>
                  <a:lnTo>
                    <a:pt x="36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0" name="Freeform 504"/>
            <p:cNvSpPr>
              <a:spLocks/>
            </p:cNvSpPr>
            <p:nvPr/>
          </p:nvSpPr>
          <p:spPr bwMode="auto">
            <a:xfrm>
              <a:off x="5091" y="2077"/>
              <a:ext cx="61" cy="131"/>
            </a:xfrm>
            <a:custGeom>
              <a:avLst/>
              <a:gdLst>
                <a:gd name="T0" fmla="*/ 75 w 59"/>
                <a:gd name="T1" fmla="*/ 24 h 131"/>
                <a:gd name="T2" fmla="*/ 69 w 59"/>
                <a:gd name="T3" fmla="*/ 30 h 131"/>
                <a:gd name="T4" fmla="*/ 69 w 59"/>
                <a:gd name="T5" fmla="*/ 24 h 131"/>
                <a:gd name="T6" fmla="*/ 59 w 59"/>
                <a:gd name="T7" fmla="*/ 36 h 131"/>
                <a:gd name="T8" fmla="*/ 69 w 59"/>
                <a:gd name="T9" fmla="*/ 60 h 131"/>
                <a:gd name="T10" fmla="*/ 75 w 59"/>
                <a:gd name="T11" fmla="*/ 78 h 131"/>
                <a:gd name="T12" fmla="*/ 75 w 59"/>
                <a:gd name="T13" fmla="*/ 78 h 131"/>
                <a:gd name="T14" fmla="*/ 59 w 59"/>
                <a:gd name="T15" fmla="*/ 54 h 131"/>
                <a:gd name="T16" fmla="*/ 41 w 59"/>
                <a:gd name="T17" fmla="*/ 72 h 131"/>
                <a:gd name="T18" fmla="*/ 41 w 59"/>
                <a:gd name="T19" fmla="*/ 95 h 131"/>
                <a:gd name="T20" fmla="*/ 41 w 59"/>
                <a:gd name="T21" fmla="*/ 119 h 131"/>
                <a:gd name="T22" fmla="*/ 35 w 59"/>
                <a:gd name="T23" fmla="*/ 119 h 131"/>
                <a:gd name="T24" fmla="*/ 35 w 59"/>
                <a:gd name="T25" fmla="*/ 101 h 131"/>
                <a:gd name="T26" fmla="*/ 35 w 59"/>
                <a:gd name="T27" fmla="*/ 95 h 131"/>
                <a:gd name="T28" fmla="*/ 29 w 59"/>
                <a:gd name="T29" fmla="*/ 113 h 131"/>
                <a:gd name="T30" fmla="*/ 6 w 59"/>
                <a:gd name="T31" fmla="*/ 125 h 131"/>
                <a:gd name="T32" fmla="*/ 0 w 59"/>
                <a:gd name="T33" fmla="*/ 131 h 131"/>
                <a:gd name="T34" fmla="*/ 6 w 59"/>
                <a:gd name="T35" fmla="*/ 119 h 131"/>
                <a:gd name="T36" fmla="*/ 29 w 59"/>
                <a:gd name="T37" fmla="*/ 95 h 131"/>
                <a:gd name="T38" fmla="*/ 12 w 59"/>
                <a:gd name="T39" fmla="*/ 95 h 131"/>
                <a:gd name="T40" fmla="*/ 6 w 59"/>
                <a:gd name="T41" fmla="*/ 95 h 131"/>
                <a:gd name="T42" fmla="*/ 0 w 59"/>
                <a:gd name="T43" fmla="*/ 101 h 131"/>
                <a:gd name="T44" fmla="*/ 0 w 59"/>
                <a:gd name="T45" fmla="*/ 95 h 131"/>
                <a:gd name="T46" fmla="*/ 6 w 59"/>
                <a:gd name="T47" fmla="*/ 89 h 131"/>
                <a:gd name="T48" fmla="*/ 29 w 59"/>
                <a:gd name="T49" fmla="*/ 89 h 131"/>
                <a:gd name="T50" fmla="*/ 35 w 59"/>
                <a:gd name="T51" fmla="*/ 78 h 131"/>
                <a:gd name="T52" fmla="*/ 47 w 59"/>
                <a:gd name="T53" fmla="*/ 48 h 131"/>
                <a:gd name="T54" fmla="*/ 29 w 59"/>
                <a:gd name="T55" fmla="*/ 48 h 131"/>
                <a:gd name="T56" fmla="*/ 6 w 59"/>
                <a:gd name="T57" fmla="*/ 48 h 131"/>
                <a:gd name="T58" fmla="*/ 0 w 59"/>
                <a:gd name="T59" fmla="*/ 54 h 131"/>
                <a:gd name="T60" fmla="*/ 0 w 59"/>
                <a:gd name="T61" fmla="*/ 48 h 131"/>
                <a:gd name="T62" fmla="*/ 12 w 59"/>
                <a:gd name="T63" fmla="*/ 48 h 131"/>
                <a:gd name="T64" fmla="*/ 35 w 59"/>
                <a:gd name="T65" fmla="*/ 42 h 131"/>
                <a:gd name="T66" fmla="*/ 47 w 59"/>
                <a:gd name="T67" fmla="*/ 36 h 131"/>
                <a:gd name="T68" fmla="*/ 59 w 59"/>
                <a:gd name="T69" fmla="*/ 24 h 131"/>
                <a:gd name="T70" fmla="*/ 41 w 59"/>
                <a:gd name="T71" fmla="*/ 18 h 131"/>
                <a:gd name="T72" fmla="*/ 35 w 59"/>
                <a:gd name="T73" fmla="*/ 24 h 131"/>
                <a:gd name="T74" fmla="*/ 12 w 59"/>
                <a:gd name="T75" fmla="*/ 30 h 131"/>
                <a:gd name="T76" fmla="*/ 6 w 59"/>
                <a:gd name="T77" fmla="*/ 30 h 131"/>
                <a:gd name="T78" fmla="*/ 0 w 59"/>
                <a:gd name="T79" fmla="*/ 30 h 131"/>
                <a:gd name="T80" fmla="*/ 6 w 59"/>
                <a:gd name="T81" fmla="*/ 24 h 131"/>
                <a:gd name="T82" fmla="*/ 29 w 59"/>
                <a:gd name="T83" fmla="*/ 12 h 131"/>
                <a:gd name="T84" fmla="*/ 35 w 59"/>
                <a:gd name="T85" fmla="*/ 6 h 131"/>
                <a:gd name="T86" fmla="*/ 35 w 59"/>
                <a:gd name="T87" fmla="*/ 12 h 131"/>
                <a:gd name="T88" fmla="*/ 41 w 59"/>
                <a:gd name="T89" fmla="*/ 18 h 131"/>
                <a:gd name="T90" fmla="*/ 47 w 59"/>
                <a:gd name="T91" fmla="*/ 18 h 131"/>
                <a:gd name="T92" fmla="*/ 69 w 59"/>
                <a:gd name="T93" fmla="*/ 18 h 131"/>
                <a:gd name="T94" fmla="*/ 69 w 59"/>
                <a:gd name="T95" fmla="*/ 12 h 131"/>
                <a:gd name="T96" fmla="*/ 75 w 59"/>
                <a:gd name="T97" fmla="*/ 0 h 131"/>
                <a:gd name="T98" fmla="*/ 84 w 59"/>
                <a:gd name="T99" fmla="*/ 6 h 131"/>
                <a:gd name="T100" fmla="*/ 75 w 59"/>
                <a:gd name="T101" fmla="*/ 12 h 131"/>
                <a:gd name="T102" fmla="*/ 84 w 59"/>
                <a:gd name="T103" fmla="*/ 18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"/>
                <a:gd name="T157" fmla="*/ 0 h 131"/>
                <a:gd name="T158" fmla="*/ 59 w 59"/>
                <a:gd name="T159" fmla="*/ 131 h 13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" h="131">
                  <a:moveTo>
                    <a:pt x="59" y="18"/>
                  </a:moveTo>
                  <a:lnTo>
                    <a:pt x="59" y="18"/>
                  </a:lnTo>
                  <a:lnTo>
                    <a:pt x="53" y="24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47" y="30"/>
                  </a:lnTo>
                  <a:lnTo>
                    <a:pt x="41" y="30"/>
                  </a:lnTo>
                  <a:lnTo>
                    <a:pt x="41" y="36"/>
                  </a:lnTo>
                  <a:lnTo>
                    <a:pt x="41" y="42"/>
                  </a:lnTo>
                  <a:lnTo>
                    <a:pt x="47" y="48"/>
                  </a:lnTo>
                  <a:lnTo>
                    <a:pt x="47" y="60"/>
                  </a:lnTo>
                  <a:lnTo>
                    <a:pt x="53" y="72"/>
                  </a:lnTo>
                  <a:lnTo>
                    <a:pt x="53" y="78"/>
                  </a:lnTo>
                  <a:lnTo>
                    <a:pt x="53" y="83"/>
                  </a:lnTo>
                  <a:lnTo>
                    <a:pt x="53" y="78"/>
                  </a:lnTo>
                  <a:lnTo>
                    <a:pt x="47" y="72"/>
                  </a:lnTo>
                  <a:lnTo>
                    <a:pt x="47" y="66"/>
                  </a:lnTo>
                  <a:lnTo>
                    <a:pt x="41" y="54"/>
                  </a:lnTo>
                  <a:lnTo>
                    <a:pt x="35" y="60"/>
                  </a:lnTo>
                  <a:lnTo>
                    <a:pt x="30" y="72"/>
                  </a:lnTo>
                  <a:lnTo>
                    <a:pt x="30" y="78"/>
                  </a:lnTo>
                  <a:lnTo>
                    <a:pt x="30" y="89"/>
                  </a:lnTo>
                  <a:lnTo>
                    <a:pt x="30" y="95"/>
                  </a:lnTo>
                  <a:lnTo>
                    <a:pt x="30" y="101"/>
                  </a:lnTo>
                  <a:lnTo>
                    <a:pt x="30" y="113"/>
                  </a:lnTo>
                  <a:lnTo>
                    <a:pt x="30" y="119"/>
                  </a:lnTo>
                  <a:lnTo>
                    <a:pt x="24" y="119"/>
                  </a:lnTo>
                  <a:lnTo>
                    <a:pt x="24" y="113"/>
                  </a:lnTo>
                  <a:lnTo>
                    <a:pt x="30" y="107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24" y="101"/>
                  </a:lnTo>
                  <a:lnTo>
                    <a:pt x="18" y="107"/>
                  </a:lnTo>
                  <a:lnTo>
                    <a:pt x="18" y="113"/>
                  </a:lnTo>
                  <a:lnTo>
                    <a:pt x="12" y="119"/>
                  </a:lnTo>
                  <a:lnTo>
                    <a:pt x="12" y="125"/>
                  </a:lnTo>
                  <a:lnTo>
                    <a:pt x="6" y="125"/>
                  </a:lnTo>
                  <a:lnTo>
                    <a:pt x="6" y="131"/>
                  </a:lnTo>
                  <a:lnTo>
                    <a:pt x="0" y="131"/>
                  </a:lnTo>
                  <a:lnTo>
                    <a:pt x="0" y="125"/>
                  </a:lnTo>
                  <a:lnTo>
                    <a:pt x="6" y="125"/>
                  </a:lnTo>
                  <a:lnTo>
                    <a:pt x="6" y="119"/>
                  </a:lnTo>
                  <a:lnTo>
                    <a:pt x="12" y="113"/>
                  </a:lnTo>
                  <a:lnTo>
                    <a:pt x="18" y="101"/>
                  </a:lnTo>
                  <a:lnTo>
                    <a:pt x="18" y="95"/>
                  </a:lnTo>
                  <a:lnTo>
                    <a:pt x="12" y="95"/>
                  </a:lnTo>
                  <a:lnTo>
                    <a:pt x="6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6" y="95"/>
                  </a:lnTo>
                  <a:lnTo>
                    <a:pt x="6" y="89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24" y="83"/>
                  </a:lnTo>
                  <a:lnTo>
                    <a:pt x="24" y="78"/>
                  </a:lnTo>
                  <a:lnTo>
                    <a:pt x="30" y="66"/>
                  </a:lnTo>
                  <a:lnTo>
                    <a:pt x="30" y="54"/>
                  </a:lnTo>
                  <a:lnTo>
                    <a:pt x="35" y="48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48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30" y="42"/>
                  </a:lnTo>
                  <a:lnTo>
                    <a:pt x="35" y="42"/>
                  </a:lnTo>
                  <a:lnTo>
                    <a:pt x="35" y="36"/>
                  </a:lnTo>
                  <a:lnTo>
                    <a:pt x="35" y="30"/>
                  </a:lnTo>
                  <a:lnTo>
                    <a:pt x="41" y="30"/>
                  </a:lnTo>
                  <a:lnTo>
                    <a:pt x="41" y="24"/>
                  </a:lnTo>
                  <a:lnTo>
                    <a:pt x="35" y="24"/>
                  </a:lnTo>
                  <a:lnTo>
                    <a:pt x="30" y="18"/>
                  </a:lnTo>
                  <a:lnTo>
                    <a:pt x="30" y="24"/>
                  </a:lnTo>
                  <a:lnTo>
                    <a:pt x="24" y="24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12" y="30"/>
                  </a:lnTo>
                  <a:lnTo>
                    <a:pt x="6" y="30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30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2" y="18"/>
                  </a:lnTo>
                  <a:lnTo>
                    <a:pt x="18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30" y="18"/>
                  </a:lnTo>
                  <a:lnTo>
                    <a:pt x="35" y="18"/>
                  </a:lnTo>
                  <a:lnTo>
                    <a:pt x="41" y="18"/>
                  </a:lnTo>
                  <a:lnTo>
                    <a:pt x="47" y="18"/>
                  </a:lnTo>
                  <a:lnTo>
                    <a:pt x="47" y="12"/>
                  </a:lnTo>
                  <a:lnTo>
                    <a:pt x="47" y="6"/>
                  </a:lnTo>
                  <a:lnTo>
                    <a:pt x="53" y="6"/>
                  </a:lnTo>
                  <a:lnTo>
                    <a:pt x="53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53" y="6"/>
                  </a:lnTo>
                  <a:lnTo>
                    <a:pt x="53" y="12"/>
                  </a:lnTo>
                  <a:lnTo>
                    <a:pt x="53" y="18"/>
                  </a:lnTo>
                  <a:lnTo>
                    <a:pt x="59" y="1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1" name="Freeform 505"/>
            <p:cNvSpPr>
              <a:spLocks/>
            </p:cNvSpPr>
            <p:nvPr/>
          </p:nvSpPr>
          <p:spPr bwMode="auto">
            <a:xfrm>
              <a:off x="5149" y="2121"/>
              <a:ext cx="12" cy="18"/>
            </a:xfrm>
            <a:custGeom>
              <a:avLst/>
              <a:gdLst>
                <a:gd name="T0" fmla="*/ 0 w 12"/>
                <a:gd name="T1" fmla="*/ 0 h 18"/>
                <a:gd name="T2" fmla="*/ 0 w 12"/>
                <a:gd name="T3" fmla="*/ 0 h 18"/>
                <a:gd name="T4" fmla="*/ 6 w 12"/>
                <a:gd name="T5" fmla="*/ 0 h 18"/>
                <a:gd name="T6" fmla="*/ 6 w 12"/>
                <a:gd name="T7" fmla="*/ 0 h 18"/>
                <a:gd name="T8" fmla="*/ 6 w 12"/>
                <a:gd name="T9" fmla="*/ 0 h 18"/>
                <a:gd name="T10" fmla="*/ 12 w 12"/>
                <a:gd name="T11" fmla="*/ 6 h 18"/>
                <a:gd name="T12" fmla="*/ 12 w 12"/>
                <a:gd name="T13" fmla="*/ 12 h 18"/>
                <a:gd name="T14" fmla="*/ 12 w 12"/>
                <a:gd name="T15" fmla="*/ 12 h 18"/>
                <a:gd name="T16" fmla="*/ 6 w 12"/>
                <a:gd name="T17" fmla="*/ 18 h 18"/>
                <a:gd name="T18" fmla="*/ 6 w 12"/>
                <a:gd name="T19" fmla="*/ 18 h 18"/>
                <a:gd name="T20" fmla="*/ 6 w 12"/>
                <a:gd name="T21" fmla="*/ 18 h 18"/>
                <a:gd name="T22" fmla="*/ 6 w 12"/>
                <a:gd name="T23" fmla="*/ 18 h 18"/>
                <a:gd name="T24" fmla="*/ 6 w 12"/>
                <a:gd name="T25" fmla="*/ 18 h 18"/>
                <a:gd name="T26" fmla="*/ 6 w 12"/>
                <a:gd name="T27" fmla="*/ 12 h 18"/>
                <a:gd name="T28" fmla="*/ 6 w 12"/>
                <a:gd name="T29" fmla="*/ 12 h 18"/>
                <a:gd name="T30" fmla="*/ 0 w 12"/>
                <a:gd name="T31" fmla="*/ 6 h 18"/>
                <a:gd name="T32" fmla="*/ 0 w 12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8"/>
                <a:gd name="T53" fmla="*/ 12 w 12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6" y="18"/>
                  </a:lnTo>
                  <a:lnTo>
                    <a:pt x="6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2" name="Freeform 506"/>
            <p:cNvSpPr>
              <a:spLocks/>
            </p:cNvSpPr>
            <p:nvPr/>
          </p:nvSpPr>
          <p:spPr bwMode="auto">
            <a:xfrm>
              <a:off x="4899" y="2013"/>
              <a:ext cx="191" cy="114"/>
            </a:xfrm>
            <a:custGeom>
              <a:avLst/>
              <a:gdLst>
                <a:gd name="T0" fmla="*/ 173 w 191"/>
                <a:gd name="T1" fmla="*/ 42 h 114"/>
                <a:gd name="T2" fmla="*/ 155 w 191"/>
                <a:gd name="T3" fmla="*/ 48 h 114"/>
                <a:gd name="T4" fmla="*/ 137 w 191"/>
                <a:gd name="T5" fmla="*/ 78 h 114"/>
                <a:gd name="T6" fmla="*/ 125 w 191"/>
                <a:gd name="T7" fmla="*/ 96 h 114"/>
                <a:gd name="T8" fmla="*/ 101 w 191"/>
                <a:gd name="T9" fmla="*/ 114 h 114"/>
                <a:gd name="T10" fmla="*/ 95 w 191"/>
                <a:gd name="T11" fmla="*/ 114 h 114"/>
                <a:gd name="T12" fmla="*/ 107 w 191"/>
                <a:gd name="T13" fmla="*/ 102 h 114"/>
                <a:gd name="T14" fmla="*/ 131 w 191"/>
                <a:gd name="T15" fmla="*/ 84 h 114"/>
                <a:gd name="T16" fmla="*/ 137 w 191"/>
                <a:gd name="T17" fmla="*/ 60 h 114"/>
                <a:gd name="T18" fmla="*/ 137 w 191"/>
                <a:gd name="T19" fmla="*/ 54 h 114"/>
                <a:gd name="T20" fmla="*/ 125 w 191"/>
                <a:gd name="T21" fmla="*/ 66 h 114"/>
                <a:gd name="T22" fmla="*/ 107 w 191"/>
                <a:gd name="T23" fmla="*/ 72 h 114"/>
                <a:gd name="T24" fmla="*/ 89 w 191"/>
                <a:gd name="T25" fmla="*/ 90 h 114"/>
                <a:gd name="T26" fmla="*/ 59 w 191"/>
                <a:gd name="T27" fmla="*/ 108 h 114"/>
                <a:gd name="T28" fmla="*/ 47 w 191"/>
                <a:gd name="T29" fmla="*/ 108 h 114"/>
                <a:gd name="T30" fmla="*/ 71 w 191"/>
                <a:gd name="T31" fmla="*/ 96 h 114"/>
                <a:gd name="T32" fmla="*/ 95 w 191"/>
                <a:gd name="T33" fmla="*/ 72 h 114"/>
                <a:gd name="T34" fmla="*/ 95 w 191"/>
                <a:gd name="T35" fmla="*/ 66 h 114"/>
                <a:gd name="T36" fmla="*/ 83 w 191"/>
                <a:gd name="T37" fmla="*/ 66 h 114"/>
                <a:gd name="T38" fmla="*/ 71 w 191"/>
                <a:gd name="T39" fmla="*/ 72 h 114"/>
                <a:gd name="T40" fmla="*/ 47 w 191"/>
                <a:gd name="T41" fmla="*/ 78 h 114"/>
                <a:gd name="T42" fmla="*/ 23 w 191"/>
                <a:gd name="T43" fmla="*/ 90 h 114"/>
                <a:gd name="T44" fmla="*/ 12 w 191"/>
                <a:gd name="T45" fmla="*/ 90 h 114"/>
                <a:gd name="T46" fmla="*/ 35 w 191"/>
                <a:gd name="T47" fmla="*/ 84 h 114"/>
                <a:gd name="T48" fmla="*/ 53 w 191"/>
                <a:gd name="T49" fmla="*/ 72 h 114"/>
                <a:gd name="T50" fmla="*/ 35 w 191"/>
                <a:gd name="T51" fmla="*/ 66 h 114"/>
                <a:gd name="T52" fmla="*/ 12 w 191"/>
                <a:gd name="T53" fmla="*/ 66 h 114"/>
                <a:gd name="T54" fmla="*/ 0 w 191"/>
                <a:gd name="T55" fmla="*/ 72 h 114"/>
                <a:gd name="T56" fmla="*/ 17 w 191"/>
                <a:gd name="T57" fmla="*/ 60 h 114"/>
                <a:gd name="T58" fmla="*/ 47 w 191"/>
                <a:gd name="T59" fmla="*/ 60 h 114"/>
                <a:gd name="T60" fmla="*/ 47 w 191"/>
                <a:gd name="T61" fmla="*/ 48 h 114"/>
                <a:gd name="T62" fmla="*/ 23 w 191"/>
                <a:gd name="T63" fmla="*/ 36 h 114"/>
                <a:gd name="T64" fmla="*/ 17 w 191"/>
                <a:gd name="T65" fmla="*/ 30 h 114"/>
                <a:gd name="T66" fmla="*/ 41 w 191"/>
                <a:gd name="T67" fmla="*/ 36 h 114"/>
                <a:gd name="T68" fmla="*/ 65 w 191"/>
                <a:gd name="T69" fmla="*/ 54 h 114"/>
                <a:gd name="T70" fmla="*/ 77 w 191"/>
                <a:gd name="T71" fmla="*/ 54 h 114"/>
                <a:gd name="T72" fmla="*/ 95 w 191"/>
                <a:gd name="T73" fmla="*/ 54 h 114"/>
                <a:gd name="T74" fmla="*/ 89 w 191"/>
                <a:gd name="T75" fmla="*/ 48 h 114"/>
                <a:gd name="T76" fmla="*/ 77 w 191"/>
                <a:gd name="T77" fmla="*/ 30 h 114"/>
                <a:gd name="T78" fmla="*/ 65 w 191"/>
                <a:gd name="T79" fmla="*/ 24 h 114"/>
                <a:gd name="T80" fmla="*/ 59 w 191"/>
                <a:gd name="T81" fmla="*/ 18 h 114"/>
                <a:gd name="T82" fmla="*/ 53 w 191"/>
                <a:gd name="T83" fmla="*/ 12 h 114"/>
                <a:gd name="T84" fmla="*/ 77 w 191"/>
                <a:gd name="T85" fmla="*/ 30 h 114"/>
                <a:gd name="T86" fmla="*/ 101 w 191"/>
                <a:gd name="T87" fmla="*/ 48 h 114"/>
                <a:gd name="T88" fmla="*/ 113 w 191"/>
                <a:gd name="T89" fmla="*/ 54 h 114"/>
                <a:gd name="T90" fmla="*/ 125 w 191"/>
                <a:gd name="T91" fmla="*/ 48 h 114"/>
                <a:gd name="T92" fmla="*/ 137 w 191"/>
                <a:gd name="T93" fmla="*/ 48 h 114"/>
                <a:gd name="T94" fmla="*/ 137 w 191"/>
                <a:gd name="T95" fmla="*/ 42 h 114"/>
                <a:gd name="T96" fmla="*/ 125 w 191"/>
                <a:gd name="T97" fmla="*/ 24 h 114"/>
                <a:gd name="T98" fmla="*/ 101 w 191"/>
                <a:gd name="T99" fmla="*/ 6 h 114"/>
                <a:gd name="T100" fmla="*/ 95 w 191"/>
                <a:gd name="T101" fmla="*/ 0 h 114"/>
                <a:gd name="T102" fmla="*/ 119 w 191"/>
                <a:gd name="T103" fmla="*/ 18 h 114"/>
                <a:gd name="T104" fmla="*/ 143 w 191"/>
                <a:gd name="T105" fmla="*/ 36 h 114"/>
                <a:gd name="T106" fmla="*/ 161 w 191"/>
                <a:gd name="T107" fmla="*/ 36 h 114"/>
                <a:gd name="T108" fmla="*/ 185 w 191"/>
                <a:gd name="T109" fmla="*/ 30 h 114"/>
                <a:gd name="T110" fmla="*/ 185 w 191"/>
                <a:gd name="T111" fmla="*/ 30 h 1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1"/>
                <a:gd name="T169" fmla="*/ 0 h 114"/>
                <a:gd name="T170" fmla="*/ 191 w 191"/>
                <a:gd name="T171" fmla="*/ 114 h 11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1" h="114">
                  <a:moveTo>
                    <a:pt x="185" y="36"/>
                  </a:moveTo>
                  <a:lnTo>
                    <a:pt x="179" y="36"/>
                  </a:lnTo>
                  <a:lnTo>
                    <a:pt x="173" y="42"/>
                  </a:lnTo>
                  <a:lnTo>
                    <a:pt x="167" y="42"/>
                  </a:lnTo>
                  <a:lnTo>
                    <a:pt x="161" y="48"/>
                  </a:lnTo>
                  <a:lnTo>
                    <a:pt x="155" y="48"/>
                  </a:lnTo>
                  <a:lnTo>
                    <a:pt x="149" y="54"/>
                  </a:lnTo>
                  <a:lnTo>
                    <a:pt x="149" y="60"/>
                  </a:lnTo>
                  <a:lnTo>
                    <a:pt x="143" y="66"/>
                  </a:lnTo>
                  <a:lnTo>
                    <a:pt x="137" y="78"/>
                  </a:lnTo>
                  <a:lnTo>
                    <a:pt x="131" y="84"/>
                  </a:lnTo>
                  <a:lnTo>
                    <a:pt x="131" y="90"/>
                  </a:lnTo>
                  <a:lnTo>
                    <a:pt x="125" y="90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3" y="108"/>
                  </a:lnTo>
                  <a:lnTo>
                    <a:pt x="107" y="108"/>
                  </a:lnTo>
                  <a:lnTo>
                    <a:pt x="101" y="114"/>
                  </a:lnTo>
                  <a:lnTo>
                    <a:pt x="95" y="114"/>
                  </a:lnTo>
                  <a:lnTo>
                    <a:pt x="101" y="108"/>
                  </a:lnTo>
                  <a:lnTo>
                    <a:pt x="107" y="102"/>
                  </a:lnTo>
                  <a:lnTo>
                    <a:pt x="113" y="96"/>
                  </a:lnTo>
                  <a:lnTo>
                    <a:pt x="119" y="90"/>
                  </a:lnTo>
                  <a:lnTo>
                    <a:pt x="125" y="84"/>
                  </a:lnTo>
                  <a:lnTo>
                    <a:pt x="131" y="84"/>
                  </a:lnTo>
                  <a:lnTo>
                    <a:pt x="131" y="78"/>
                  </a:lnTo>
                  <a:lnTo>
                    <a:pt x="131" y="72"/>
                  </a:lnTo>
                  <a:lnTo>
                    <a:pt x="137" y="66"/>
                  </a:lnTo>
                  <a:lnTo>
                    <a:pt x="137" y="60"/>
                  </a:lnTo>
                  <a:lnTo>
                    <a:pt x="137" y="54"/>
                  </a:lnTo>
                  <a:lnTo>
                    <a:pt x="131" y="60"/>
                  </a:lnTo>
                  <a:lnTo>
                    <a:pt x="125" y="60"/>
                  </a:lnTo>
                  <a:lnTo>
                    <a:pt x="125" y="66"/>
                  </a:lnTo>
                  <a:lnTo>
                    <a:pt x="119" y="66"/>
                  </a:lnTo>
                  <a:lnTo>
                    <a:pt x="113" y="72"/>
                  </a:lnTo>
                  <a:lnTo>
                    <a:pt x="107" y="72"/>
                  </a:lnTo>
                  <a:lnTo>
                    <a:pt x="101" y="78"/>
                  </a:lnTo>
                  <a:lnTo>
                    <a:pt x="95" y="84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2"/>
                  </a:lnTo>
                  <a:lnTo>
                    <a:pt x="65" y="96"/>
                  </a:lnTo>
                  <a:lnTo>
                    <a:pt x="71" y="96"/>
                  </a:lnTo>
                  <a:lnTo>
                    <a:pt x="83" y="90"/>
                  </a:lnTo>
                  <a:lnTo>
                    <a:pt x="89" y="84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101" y="72"/>
                  </a:lnTo>
                  <a:lnTo>
                    <a:pt x="101" y="66"/>
                  </a:lnTo>
                  <a:lnTo>
                    <a:pt x="95" y="66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77" y="66"/>
                  </a:lnTo>
                  <a:lnTo>
                    <a:pt x="77" y="72"/>
                  </a:lnTo>
                  <a:lnTo>
                    <a:pt x="71" y="72"/>
                  </a:lnTo>
                  <a:lnTo>
                    <a:pt x="65" y="72"/>
                  </a:lnTo>
                  <a:lnTo>
                    <a:pt x="59" y="78"/>
                  </a:lnTo>
                  <a:lnTo>
                    <a:pt x="47" y="78"/>
                  </a:lnTo>
                  <a:lnTo>
                    <a:pt x="41" y="84"/>
                  </a:lnTo>
                  <a:lnTo>
                    <a:pt x="35" y="84"/>
                  </a:lnTo>
                  <a:lnTo>
                    <a:pt x="29" y="90"/>
                  </a:lnTo>
                  <a:lnTo>
                    <a:pt x="23" y="90"/>
                  </a:lnTo>
                  <a:lnTo>
                    <a:pt x="17" y="90"/>
                  </a:lnTo>
                  <a:lnTo>
                    <a:pt x="12" y="90"/>
                  </a:lnTo>
                  <a:lnTo>
                    <a:pt x="17" y="90"/>
                  </a:lnTo>
                  <a:lnTo>
                    <a:pt x="23" y="84"/>
                  </a:lnTo>
                  <a:lnTo>
                    <a:pt x="29" y="84"/>
                  </a:lnTo>
                  <a:lnTo>
                    <a:pt x="35" y="84"/>
                  </a:lnTo>
                  <a:lnTo>
                    <a:pt x="41" y="78"/>
                  </a:lnTo>
                  <a:lnTo>
                    <a:pt x="47" y="78"/>
                  </a:lnTo>
                  <a:lnTo>
                    <a:pt x="53" y="72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5" y="66"/>
                  </a:lnTo>
                  <a:lnTo>
                    <a:pt x="29" y="66"/>
                  </a:lnTo>
                  <a:lnTo>
                    <a:pt x="23" y="66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7" y="60"/>
                  </a:lnTo>
                  <a:lnTo>
                    <a:pt x="23" y="60"/>
                  </a:lnTo>
                  <a:lnTo>
                    <a:pt x="29" y="60"/>
                  </a:lnTo>
                  <a:lnTo>
                    <a:pt x="41" y="60"/>
                  </a:lnTo>
                  <a:lnTo>
                    <a:pt x="47" y="60"/>
                  </a:lnTo>
                  <a:lnTo>
                    <a:pt x="53" y="60"/>
                  </a:lnTo>
                  <a:lnTo>
                    <a:pt x="53" y="54"/>
                  </a:lnTo>
                  <a:lnTo>
                    <a:pt x="47" y="54"/>
                  </a:lnTo>
                  <a:lnTo>
                    <a:pt x="47" y="48"/>
                  </a:lnTo>
                  <a:lnTo>
                    <a:pt x="41" y="42"/>
                  </a:lnTo>
                  <a:lnTo>
                    <a:pt x="35" y="42"/>
                  </a:lnTo>
                  <a:lnTo>
                    <a:pt x="29" y="36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23" y="30"/>
                  </a:lnTo>
                  <a:lnTo>
                    <a:pt x="29" y="30"/>
                  </a:lnTo>
                  <a:lnTo>
                    <a:pt x="35" y="36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48"/>
                  </a:lnTo>
                  <a:lnTo>
                    <a:pt x="59" y="48"/>
                  </a:lnTo>
                  <a:lnTo>
                    <a:pt x="65" y="54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83" y="54"/>
                  </a:lnTo>
                  <a:lnTo>
                    <a:pt x="89" y="54"/>
                  </a:lnTo>
                  <a:lnTo>
                    <a:pt x="95" y="54"/>
                  </a:lnTo>
                  <a:lnTo>
                    <a:pt x="89" y="48"/>
                  </a:lnTo>
                  <a:lnTo>
                    <a:pt x="83" y="42"/>
                  </a:lnTo>
                  <a:lnTo>
                    <a:pt x="83" y="36"/>
                  </a:lnTo>
                  <a:lnTo>
                    <a:pt x="77" y="36"/>
                  </a:lnTo>
                  <a:lnTo>
                    <a:pt x="77" y="30"/>
                  </a:lnTo>
                  <a:lnTo>
                    <a:pt x="71" y="30"/>
                  </a:lnTo>
                  <a:lnTo>
                    <a:pt x="71" y="24"/>
                  </a:lnTo>
                  <a:lnTo>
                    <a:pt x="65" y="24"/>
                  </a:lnTo>
                  <a:lnTo>
                    <a:pt x="59" y="24"/>
                  </a:lnTo>
                  <a:lnTo>
                    <a:pt x="59" y="18"/>
                  </a:lnTo>
                  <a:lnTo>
                    <a:pt x="53" y="18"/>
                  </a:lnTo>
                  <a:lnTo>
                    <a:pt x="53" y="12"/>
                  </a:lnTo>
                  <a:lnTo>
                    <a:pt x="59" y="18"/>
                  </a:lnTo>
                  <a:lnTo>
                    <a:pt x="65" y="18"/>
                  </a:lnTo>
                  <a:lnTo>
                    <a:pt x="71" y="24"/>
                  </a:lnTo>
                  <a:lnTo>
                    <a:pt x="77" y="30"/>
                  </a:lnTo>
                  <a:lnTo>
                    <a:pt x="83" y="36"/>
                  </a:lnTo>
                  <a:lnTo>
                    <a:pt x="89" y="36"/>
                  </a:lnTo>
                  <a:lnTo>
                    <a:pt x="95" y="42"/>
                  </a:lnTo>
                  <a:lnTo>
                    <a:pt x="101" y="48"/>
                  </a:lnTo>
                  <a:lnTo>
                    <a:pt x="107" y="54"/>
                  </a:lnTo>
                  <a:lnTo>
                    <a:pt x="113" y="54"/>
                  </a:lnTo>
                  <a:lnTo>
                    <a:pt x="119" y="54"/>
                  </a:lnTo>
                  <a:lnTo>
                    <a:pt x="125" y="48"/>
                  </a:lnTo>
                  <a:lnTo>
                    <a:pt x="131" y="48"/>
                  </a:lnTo>
                  <a:lnTo>
                    <a:pt x="137" y="48"/>
                  </a:lnTo>
                  <a:lnTo>
                    <a:pt x="137" y="42"/>
                  </a:lnTo>
                  <a:lnTo>
                    <a:pt x="137" y="36"/>
                  </a:lnTo>
                  <a:lnTo>
                    <a:pt x="131" y="36"/>
                  </a:lnTo>
                  <a:lnTo>
                    <a:pt x="125" y="30"/>
                  </a:lnTo>
                  <a:lnTo>
                    <a:pt x="125" y="24"/>
                  </a:lnTo>
                  <a:lnTo>
                    <a:pt x="119" y="18"/>
                  </a:lnTo>
                  <a:lnTo>
                    <a:pt x="113" y="12"/>
                  </a:lnTo>
                  <a:lnTo>
                    <a:pt x="107" y="12"/>
                  </a:lnTo>
                  <a:lnTo>
                    <a:pt x="101" y="6"/>
                  </a:lnTo>
                  <a:lnTo>
                    <a:pt x="95" y="6"/>
                  </a:lnTo>
                  <a:lnTo>
                    <a:pt x="95" y="0"/>
                  </a:lnTo>
                  <a:lnTo>
                    <a:pt x="101" y="6"/>
                  </a:lnTo>
                  <a:lnTo>
                    <a:pt x="107" y="6"/>
                  </a:lnTo>
                  <a:lnTo>
                    <a:pt x="113" y="12"/>
                  </a:lnTo>
                  <a:lnTo>
                    <a:pt x="119" y="18"/>
                  </a:lnTo>
                  <a:lnTo>
                    <a:pt x="125" y="24"/>
                  </a:lnTo>
                  <a:lnTo>
                    <a:pt x="131" y="30"/>
                  </a:lnTo>
                  <a:lnTo>
                    <a:pt x="137" y="30"/>
                  </a:lnTo>
                  <a:lnTo>
                    <a:pt x="143" y="36"/>
                  </a:lnTo>
                  <a:lnTo>
                    <a:pt x="149" y="36"/>
                  </a:lnTo>
                  <a:lnTo>
                    <a:pt x="155" y="36"/>
                  </a:lnTo>
                  <a:lnTo>
                    <a:pt x="161" y="36"/>
                  </a:lnTo>
                  <a:lnTo>
                    <a:pt x="167" y="36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85" y="30"/>
                  </a:lnTo>
                  <a:lnTo>
                    <a:pt x="191" y="30"/>
                  </a:lnTo>
                  <a:lnTo>
                    <a:pt x="185" y="30"/>
                  </a:lnTo>
                  <a:lnTo>
                    <a:pt x="185" y="3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3" name="Freeform 507"/>
            <p:cNvSpPr>
              <a:spLocks/>
            </p:cNvSpPr>
            <p:nvPr/>
          </p:nvSpPr>
          <p:spPr bwMode="auto">
            <a:xfrm>
              <a:off x="5000" y="1897"/>
              <a:ext cx="131" cy="126"/>
            </a:xfrm>
            <a:custGeom>
              <a:avLst/>
              <a:gdLst>
                <a:gd name="T0" fmla="*/ 120 w 131"/>
                <a:gd name="T1" fmla="*/ 120 h 126"/>
                <a:gd name="T2" fmla="*/ 114 w 131"/>
                <a:gd name="T3" fmla="*/ 114 h 126"/>
                <a:gd name="T4" fmla="*/ 102 w 131"/>
                <a:gd name="T5" fmla="*/ 114 h 126"/>
                <a:gd name="T6" fmla="*/ 78 w 131"/>
                <a:gd name="T7" fmla="*/ 114 h 126"/>
                <a:gd name="T8" fmla="*/ 54 w 131"/>
                <a:gd name="T9" fmla="*/ 114 h 126"/>
                <a:gd name="T10" fmla="*/ 36 w 131"/>
                <a:gd name="T11" fmla="*/ 108 h 126"/>
                <a:gd name="T12" fmla="*/ 48 w 131"/>
                <a:gd name="T13" fmla="*/ 108 h 126"/>
                <a:gd name="T14" fmla="*/ 66 w 131"/>
                <a:gd name="T15" fmla="*/ 108 h 126"/>
                <a:gd name="T16" fmla="*/ 90 w 131"/>
                <a:gd name="T17" fmla="*/ 108 h 126"/>
                <a:gd name="T18" fmla="*/ 96 w 131"/>
                <a:gd name="T19" fmla="*/ 102 h 126"/>
                <a:gd name="T20" fmla="*/ 84 w 131"/>
                <a:gd name="T21" fmla="*/ 96 h 126"/>
                <a:gd name="T22" fmla="*/ 72 w 131"/>
                <a:gd name="T23" fmla="*/ 90 h 126"/>
                <a:gd name="T24" fmla="*/ 60 w 131"/>
                <a:gd name="T25" fmla="*/ 90 h 126"/>
                <a:gd name="T26" fmla="*/ 30 w 131"/>
                <a:gd name="T27" fmla="*/ 84 h 126"/>
                <a:gd name="T28" fmla="*/ 12 w 131"/>
                <a:gd name="T29" fmla="*/ 72 h 126"/>
                <a:gd name="T30" fmla="*/ 12 w 131"/>
                <a:gd name="T31" fmla="*/ 72 h 126"/>
                <a:gd name="T32" fmla="*/ 24 w 131"/>
                <a:gd name="T33" fmla="*/ 78 h 126"/>
                <a:gd name="T34" fmla="*/ 48 w 131"/>
                <a:gd name="T35" fmla="*/ 84 h 126"/>
                <a:gd name="T36" fmla="*/ 66 w 131"/>
                <a:gd name="T37" fmla="*/ 84 h 126"/>
                <a:gd name="T38" fmla="*/ 48 w 131"/>
                <a:gd name="T39" fmla="*/ 72 h 126"/>
                <a:gd name="T40" fmla="*/ 36 w 131"/>
                <a:gd name="T41" fmla="*/ 66 h 126"/>
                <a:gd name="T42" fmla="*/ 18 w 131"/>
                <a:gd name="T43" fmla="*/ 60 h 126"/>
                <a:gd name="T44" fmla="*/ 0 w 131"/>
                <a:gd name="T45" fmla="*/ 36 h 126"/>
                <a:gd name="T46" fmla="*/ 18 w 131"/>
                <a:gd name="T47" fmla="*/ 48 h 126"/>
                <a:gd name="T48" fmla="*/ 30 w 131"/>
                <a:gd name="T49" fmla="*/ 54 h 126"/>
                <a:gd name="T50" fmla="*/ 36 w 131"/>
                <a:gd name="T51" fmla="*/ 54 h 126"/>
                <a:gd name="T52" fmla="*/ 18 w 131"/>
                <a:gd name="T53" fmla="*/ 30 h 126"/>
                <a:gd name="T54" fmla="*/ 12 w 131"/>
                <a:gd name="T55" fmla="*/ 18 h 126"/>
                <a:gd name="T56" fmla="*/ 6 w 131"/>
                <a:gd name="T57" fmla="*/ 12 h 126"/>
                <a:gd name="T58" fmla="*/ 12 w 131"/>
                <a:gd name="T59" fmla="*/ 6 h 126"/>
                <a:gd name="T60" fmla="*/ 24 w 131"/>
                <a:gd name="T61" fmla="*/ 30 h 126"/>
                <a:gd name="T62" fmla="*/ 42 w 131"/>
                <a:gd name="T63" fmla="*/ 54 h 126"/>
                <a:gd name="T64" fmla="*/ 48 w 131"/>
                <a:gd name="T65" fmla="*/ 54 h 126"/>
                <a:gd name="T66" fmla="*/ 48 w 131"/>
                <a:gd name="T67" fmla="*/ 42 h 126"/>
                <a:gd name="T68" fmla="*/ 42 w 131"/>
                <a:gd name="T69" fmla="*/ 18 h 126"/>
                <a:gd name="T70" fmla="*/ 42 w 131"/>
                <a:gd name="T71" fmla="*/ 18 h 126"/>
                <a:gd name="T72" fmla="*/ 54 w 131"/>
                <a:gd name="T73" fmla="*/ 42 h 126"/>
                <a:gd name="T74" fmla="*/ 60 w 131"/>
                <a:gd name="T75" fmla="*/ 66 h 126"/>
                <a:gd name="T76" fmla="*/ 66 w 131"/>
                <a:gd name="T77" fmla="*/ 72 h 126"/>
                <a:gd name="T78" fmla="*/ 72 w 131"/>
                <a:gd name="T79" fmla="*/ 78 h 126"/>
                <a:gd name="T80" fmla="*/ 78 w 131"/>
                <a:gd name="T81" fmla="*/ 84 h 126"/>
                <a:gd name="T82" fmla="*/ 84 w 131"/>
                <a:gd name="T83" fmla="*/ 72 h 126"/>
                <a:gd name="T84" fmla="*/ 72 w 131"/>
                <a:gd name="T85" fmla="*/ 36 h 126"/>
                <a:gd name="T86" fmla="*/ 72 w 131"/>
                <a:gd name="T87" fmla="*/ 30 h 126"/>
                <a:gd name="T88" fmla="*/ 78 w 131"/>
                <a:gd name="T89" fmla="*/ 42 h 126"/>
                <a:gd name="T90" fmla="*/ 84 w 131"/>
                <a:gd name="T91" fmla="*/ 60 h 126"/>
                <a:gd name="T92" fmla="*/ 84 w 131"/>
                <a:gd name="T93" fmla="*/ 84 h 126"/>
                <a:gd name="T94" fmla="*/ 90 w 131"/>
                <a:gd name="T95" fmla="*/ 96 h 126"/>
                <a:gd name="T96" fmla="*/ 102 w 131"/>
                <a:gd name="T97" fmla="*/ 96 h 126"/>
                <a:gd name="T98" fmla="*/ 108 w 131"/>
                <a:gd name="T99" fmla="*/ 96 h 126"/>
                <a:gd name="T100" fmla="*/ 108 w 131"/>
                <a:gd name="T101" fmla="*/ 72 h 126"/>
                <a:gd name="T102" fmla="*/ 102 w 131"/>
                <a:gd name="T103" fmla="*/ 48 h 126"/>
                <a:gd name="T104" fmla="*/ 102 w 131"/>
                <a:gd name="T105" fmla="*/ 42 h 126"/>
                <a:gd name="T106" fmla="*/ 108 w 131"/>
                <a:gd name="T107" fmla="*/ 60 h 126"/>
                <a:gd name="T108" fmla="*/ 114 w 131"/>
                <a:gd name="T109" fmla="*/ 102 h 126"/>
                <a:gd name="T110" fmla="*/ 120 w 131"/>
                <a:gd name="T111" fmla="*/ 114 h 126"/>
                <a:gd name="T112" fmla="*/ 125 w 131"/>
                <a:gd name="T113" fmla="*/ 126 h 126"/>
                <a:gd name="T114" fmla="*/ 131 w 131"/>
                <a:gd name="T115" fmla="*/ 126 h 126"/>
                <a:gd name="T116" fmla="*/ 125 w 131"/>
                <a:gd name="T117" fmla="*/ 126 h 1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1"/>
                <a:gd name="T178" fmla="*/ 0 h 126"/>
                <a:gd name="T179" fmla="*/ 131 w 131"/>
                <a:gd name="T180" fmla="*/ 126 h 1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1" h="126">
                  <a:moveTo>
                    <a:pt x="125" y="126"/>
                  </a:moveTo>
                  <a:lnTo>
                    <a:pt x="120" y="126"/>
                  </a:lnTo>
                  <a:lnTo>
                    <a:pt x="120" y="120"/>
                  </a:lnTo>
                  <a:lnTo>
                    <a:pt x="114" y="114"/>
                  </a:lnTo>
                  <a:lnTo>
                    <a:pt x="108" y="114"/>
                  </a:lnTo>
                  <a:lnTo>
                    <a:pt x="102" y="114"/>
                  </a:lnTo>
                  <a:lnTo>
                    <a:pt x="96" y="114"/>
                  </a:lnTo>
                  <a:lnTo>
                    <a:pt x="90" y="114"/>
                  </a:lnTo>
                  <a:lnTo>
                    <a:pt x="78" y="114"/>
                  </a:lnTo>
                  <a:lnTo>
                    <a:pt x="72" y="114"/>
                  </a:lnTo>
                  <a:lnTo>
                    <a:pt x="60" y="114"/>
                  </a:lnTo>
                  <a:lnTo>
                    <a:pt x="54" y="114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42" y="108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84" y="108"/>
                  </a:lnTo>
                  <a:lnTo>
                    <a:pt x="90" y="108"/>
                  </a:lnTo>
                  <a:lnTo>
                    <a:pt x="96" y="108"/>
                  </a:lnTo>
                  <a:lnTo>
                    <a:pt x="96" y="102"/>
                  </a:lnTo>
                  <a:lnTo>
                    <a:pt x="90" y="102"/>
                  </a:lnTo>
                  <a:lnTo>
                    <a:pt x="90" y="96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72" y="90"/>
                  </a:lnTo>
                  <a:lnTo>
                    <a:pt x="66" y="90"/>
                  </a:lnTo>
                  <a:lnTo>
                    <a:pt x="60" y="90"/>
                  </a:lnTo>
                  <a:lnTo>
                    <a:pt x="48" y="90"/>
                  </a:lnTo>
                  <a:lnTo>
                    <a:pt x="36" y="84"/>
                  </a:lnTo>
                  <a:lnTo>
                    <a:pt x="30" y="84"/>
                  </a:lnTo>
                  <a:lnTo>
                    <a:pt x="24" y="84"/>
                  </a:lnTo>
                  <a:lnTo>
                    <a:pt x="12" y="78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30" y="78"/>
                  </a:lnTo>
                  <a:lnTo>
                    <a:pt x="42" y="78"/>
                  </a:lnTo>
                  <a:lnTo>
                    <a:pt x="48" y="84"/>
                  </a:lnTo>
                  <a:lnTo>
                    <a:pt x="54" y="84"/>
                  </a:lnTo>
                  <a:lnTo>
                    <a:pt x="60" y="84"/>
                  </a:lnTo>
                  <a:lnTo>
                    <a:pt x="66" y="84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48" y="72"/>
                  </a:lnTo>
                  <a:lnTo>
                    <a:pt x="48" y="66"/>
                  </a:lnTo>
                  <a:lnTo>
                    <a:pt x="42" y="66"/>
                  </a:lnTo>
                  <a:lnTo>
                    <a:pt x="36" y="66"/>
                  </a:lnTo>
                  <a:lnTo>
                    <a:pt x="30" y="66"/>
                  </a:lnTo>
                  <a:lnTo>
                    <a:pt x="24" y="60"/>
                  </a:lnTo>
                  <a:lnTo>
                    <a:pt x="18" y="60"/>
                  </a:lnTo>
                  <a:lnTo>
                    <a:pt x="12" y="54"/>
                  </a:lnTo>
                  <a:lnTo>
                    <a:pt x="6" y="4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48"/>
                  </a:lnTo>
                  <a:lnTo>
                    <a:pt x="18" y="54"/>
                  </a:lnTo>
                  <a:lnTo>
                    <a:pt x="24" y="54"/>
                  </a:lnTo>
                  <a:lnTo>
                    <a:pt x="30" y="54"/>
                  </a:lnTo>
                  <a:lnTo>
                    <a:pt x="36" y="60"/>
                  </a:lnTo>
                  <a:lnTo>
                    <a:pt x="42" y="60"/>
                  </a:lnTo>
                  <a:lnTo>
                    <a:pt x="36" y="54"/>
                  </a:lnTo>
                  <a:lnTo>
                    <a:pt x="30" y="42"/>
                  </a:lnTo>
                  <a:lnTo>
                    <a:pt x="24" y="36"/>
                  </a:lnTo>
                  <a:lnTo>
                    <a:pt x="18" y="30"/>
                  </a:lnTo>
                  <a:lnTo>
                    <a:pt x="12" y="24"/>
                  </a:lnTo>
                  <a:lnTo>
                    <a:pt x="12" y="18"/>
                  </a:lnTo>
                  <a:lnTo>
                    <a:pt x="12" y="12"/>
                  </a:lnTo>
                  <a:lnTo>
                    <a:pt x="6" y="12"/>
                  </a:lnTo>
                  <a:lnTo>
                    <a:pt x="6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2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42" y="54"/>
                  </a:lnTo>
                  <a:lnTo>
                    <a:pt x="48" y="54"/>
                  </a:lnTo>
                  <a:lnTo>
                    <a:pt x="48" y="48"/>
                  </a:lnTo>
                  <a:lnTo>
                    <a:pt x="48" y="42"/>
                  </a:lnTo>
                  <a:lnTo>
                    <a:pt x="48" y="36"/>
                  </a:lnTo>
                  <a:lnTo>
                    <a:pt x="42" y="24"/>
                  </a:lnTo>
                  <a:lnTo>
                    <a:pt x="42" y="18"/>
                  </a:lnTo>
                  <a:lnTo>
                    <a:pt x="42" y="12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48" y="30"/>
                  </a:lnTo>
                  <a:lnTo>
                    <a:pt x="54" y="42"/>
                  </a:lnTo>
                  <a:lnTo>
                    <a:pt x="54" y="54"/>
                  </a:lnTo>
                  <a:lnTo>
                    <a:pt x="54" y="60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6" y="72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78" y="84"/>
                  </a:lnTo>
                  <a:lnTo>
                    <a:pt x="78" y="78"/>
                  </a:lnTo>
                  <a:lnTo>
                    <a:pt x="84" y="72"/>
                  </a:lnTo>
                  <a:lnTo>
                    <a:pt x="78" y="60"/>
                  </a:lnTo>
                  <a:lnTo>
                    <a:pt x="78" y="42"/>
                  </a:lnTo>
                  <a:lnTo>
                    <a:pt x="72" y="36"/>
                  </a:lnTo>
                  <a:lnTo>
                    <a:pt x="72" y="30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84" y="48"/>
                  </a:lnTo>
                  <a:lnTo>
                    <a:pt x="84" y="54"/>
                  </a:lnTo>
                  <a:lnTo>
                    <a:pt x="84" y="60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84" y="90"/>
                  </a:lnTo>
                  <a:lnTo>
                    <a:pt x="90" y="90"/>
                  </a:lnTo>
                  <a:lnTo>
                    <a:pt x="90" y="96"/>
                  </a:lnTo>
                  <a:lnTo>
                    <a:pt x="96" y="96"/>
                  </a:lnTo>
                  <a:lnTo>
                    <a:pt x="102" y="96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08" y="90"/>
                  </a:lnTo>
                  <a:lnTo>
                    <a:pt x="108" y="78"/>
                  </a:lnTo>
                  <a:lnTo>
                    <a:pt x="108" y="72"/>
                  </a:lnTo>
                  <a:lnTo>
                    <a:pt x="102" y="66"/>
                  </a:lnTo>
                  <a:lnTo>
                    <a:pt x="102" y="54"/>
                  </a:lnTo>
                  <a:lnTo>
                    <a:pt x="102" y="48"/>
                  </a:lnTo>
                  <a:lnTo>
                    <a:pt x="102" y="42"/>
                  </a:lnTo>
                  <a:lnTo>
                    <a:pt x="108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08" y="78"/>
                  </a:lnTo>
                  <a:lnTo>
                    <a:pt x="114" y="96"/>
                  </a:lnTo>
                  <a:lnTo>
                    <a:pt x="114" y="102"/>
                  </a:lnTo>
                  <a:lnTo>
                    <a:pt x="114" y="108"/>
                  </a:lnTo>
                  <a:lnTo>
                    <a:pt x="120" y="114"/>
                  </a:lnTo>
                  <a:lnTo>
                    <a:pt x="125" y="120"/>
                  </a:lnTo>
                  <a:lnTo>
                    <a:pt x="125" y="126"/>
                  </a:lnTo>
                  <a:lnTo>
                    <a:pt x="131" y="126"/>
                  </a:lnTo>
                  <a:lnTo>
                    <a:pt x="125" y="12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4" name="Freeform 508"/>
            <p:cNvSpPr>
              <a:spLocks/>
            </p:cNvSpPr>
            <p:nvPr/>
          </p:nvSpPr>
          <p:spPr bwMode="auto">
            <a:xfrm>
              <a:off x="5115" y="1863"/>
              <a:ext cx="97" cy="155"/>
            </a:xfrm>
            <a:custGeom>
              <a:avLst/>
              <a:gdLst>
                <a:gd name="T0" fmla="*/ 52 w 95"/>
                <a:gd name="T1" fmla="*/ 149 h 155"/>
                <a:gd name="T2" fmla="*/ 52 w 95"/>
                <a:gd name="T3" fmla="*/ 137 h 155"/>
                <a:gd name="T4" fmla="*/ 52 w 95"/>
                <a:gd name="T5" fmla="*/ 125 h 155"/>
                <a:gd name="T6" fmla="*/ 46 w 95"/>
                <a:gd name="T7" fmla="*/ 119 h 155"/>
                <a:gd name="T8" fmla="*/ 40 w 95"/>
                <a:gd name="T9" fmla="*/ 113 h 155"/>
                <a:gd name="T10" fmla="*/ 17 w 95"/>
                <a:gd name="T11" fmla="*/ 101 h 155"/>
                <a:gd name="T12" fmla="*/ 11 w 95"/>
                <a:gd name="T13" fmla="*/ 77 h 155"/>
                <a:gd name="T14" fmla="*/ 6 w 95"/>
                <a:gd name="T15" fmla="*/ 65 h 155"/>
                <a:gd name="T16" fmla="*/ 6 w 95"/>
                <a:gd name="T17" fmla="*/ 59 h 155"/>
                <a:gd name="T18" fmla="*/ 6 w 95"/>
                <a:gd name="T19" fmla="*/ 59 h 155"/>
                <a:gd name="T20" fmla="*/ 6 w 95"/>
                <a:gd name="T21" fmla="*/ 65 h 155"/>
                <a:gd name="T22" fmla="*/ 11 w 95"/>
                <a:gd name="T23" fmla="*/ 77 h 155"/>
                <a:gd name="T24" fmla="*/ 17 w 95"/>
                <a:gd name="T25" fmla="*/ 89 h 155"/>
                <a:gd name="T26" fmla="*/ 23 w 95"/>
                <a:gd name="T27" fmla="*/ 101 h 155"/>
                <a:gd name="T28" fmla="*/ 40 w 95"/>
                <a:gd name="T29" fmla="*/ 107 h 155"/>
                <a:gd name="T30" fmla="*/ 46 w 95"/>
                <a:gd name="T31" fmla="*/ 113 h 155"/>
                <a:gd name="T32" fmla="*/ 52 w 95"/>
                <a:gd name="T33" fmla="*/ 107 h 155"/>
                <a:gd name="T34" fmla="*/ 52 w 95"/>
                <a:gd name="T35" fmla="*/ 89 h 155"/>
                <a:gd name="T36" fmla="*/ 52 w 95"/>
                <a:gd name="T37" fmla="*/ 77 h 155"/>
                <a:gd name="T38" fmla="*/ 40 w 95"/>
                <a:gd name="T39" fmla="*/ 65 h 155"/>
                <a:gd name="T40" fmla="*/ 17 w 95"/>
                <a:gd name="T41" fmla="*/ 53 h 155"/>
                <a:gd name="T42" fmla="*/ 11 w 95"/>
                <a:gd name="T43" fmla="*/ 35 h 155"/>
                <a:gd name="T44" fmla="*/ 11 w 95"/>
                <a:gd name="T45" fmla="*/ 23 h 155"/>
                <a:gd name="T46" fmla="*/ 17 w 95"/>
                <a:gd name="T47" fmla="*/ 29 h 155"/>
                <a:gd name="T48" fmla="*/ 23 w 95"/>
                <a:gd name="T49" fmla="*/ 41 h 155"/>
                <a:gd name="T50" fmla="*/ 40 w 95"/>
                <a:gd name="T51" fmla="*/ 53 h 155"/>
                <a:gd name="T52" fmla="*/ 46 w 95"/>
                <a:gd name="T53" fmla="*/ 65 h 155"/>
                <a:gd name="T54" fmla="*/ 52 w 95"/>
                <a:gd name="T55" fmla="*/ 71 h 155"/>
                <a:gd name="T56" fmla="*/ 52 w 95"/>
                <a:gd name="T57" fmla="*/ 59 h 155"/>
                <a:gd name="T58" fmla="*/ 52 w 95"/>
                <a:gd name="T59" fmla="*/ 17 h 155"/>
                <a:gd name="T60" fmla="*/ 52 w 95"/>
                <a:gd name="T61" fmla="*/ 0 h 155"/>
                <a:gd name="T62" fmla="*/ 58 w 95"/>
                <a:gd name="T63" fmla="*/ 0 h 155"/>
                <a:gd name="T64" fmla="*/ 52 w 95"/>
                <a:gd name="T65" fmla="*/ 17 h 155"/>
                <a:gd name="T66" fmla="*/ 58 w 95"/>
                <a:gd name="T67" fmla="*/ 53 h 155"/>
                <a:gd name="T68" fmla="*/ 64 w 95"/>
                <a:gd name="T69" fmla="*/ 65 h 155"/>
                <a:gd name="T70" fmla="*/ 70 w 95"/>
                <a:gd name="T71" fmla="*/ 59 h 155"/>
                <a:gd name="T72" fmla="*/ 92 w 95"/>
                <a:gd name="T73" fmla="*/ 47 h 155"/>
                <a:gd name="T74" fmla="*/ 99 w 95"/>
                <a:gd name="T75" fmla="*/ 35 h 155"/>
                <a:gd name="T76" fmla="*/ 99 w 95"/>
                <a:gd name="T77" fmla="*/ 29 h 155"/>
                <a:gd name="T78" fmla="*/ 105 w 95"/>
                <a:gd name="T79" fmla="*/ 35 h 155"/>
                <a:gd name="T80" fmla="*/ 99 w 95"/>
                <a:gd name="T81" fmla="*/ 41 h 155"/>
                <a:gd name="T82" fmla="*/ 92 w 95"/>
                <a:gd name="T83" fmla="*/ 53 h 155"/>
                <a:gd name="T84" fmla="*/ 80 w 95"/>
                <a:gd name="T85" fmla="*/ 65 h 155"/>
                <a:gd name="T86" fmla="*/ 64 w 95"/>
                <a:gd name="T87" fmla="*/ 77 h 155"/>
                <a:gd name="T88" fmla="*/ 64 w 95"/>
                <a:gd name="T89" fmla="*/ 89 h 155"/>
                <a:gd name="T90" fmla="*/ 58 w 95"/>
                <a:gd name="T91" fmla="*/ 107 h 155"/>
                <a:gd name="T92" fmla="*/ 64 w 95"/>
                <a:gd name="T93" fmla="*/ 113 h 155"/>
                <a:gd name="T94" fmla="*/ 80 w 95"/>
                <a:gd name="T95" fmla="*/ 101 h 155"/>
                <a:gd name="T96" fmla="*/ 99 w 95"/>
                <a:gd name="T97" fmla="*/ 89 h 155"/>
                <a:gd name="T98" fmla="*/ 111 w 95"/>
                <a:gd name="T99" fmla="*/ 77 h 155"/>
                <a:gd name="T100" fmla="*/ 117 w 95"/>
                <a:gd name="T101" fmla="*/ 65 h 155"/>
                <a:gd name="T102" fmla="*/ 117 w 95"/>
                <a:gd name="T103" fmla="*/ 71 h 155"/>
                <a:gd name="T104" fmla="*/ 111 w 95"/>
                <a:gd name="T105" fmla="*/ 77 h 155"/>
                <a:gd name="T106" fmla="*/ 105 w 95"/>
                <a:gd name="T107" fmla="*/ 89 h 155"/>
                <a:gd name="T108" fmla="*/ 92 w 95"/>
                <a:gd name="T109" fmla="*/ 107 h 155"/>
                <a:gd name="T110" fmla="*/ 70 w 95"/>
                <a:gd name="T111" fmla="*/ 119 h 155"/>
                <a:gd name="T112" fmla="*/ 58 w 95"/>
                <a:gd name="T113" fmla="*/ 131 h 155"/>
                <a:gd name="T114" fmla="*/ 58 w 95"/>
                <a:gd name="T115" fmla="*/ 143 h 155"/>
                <a:gd name="T116" fmla="*/ 58 w 95"/>
                <a:gd name="T117" fmla="*/ 149 h 155"/>
                <a:gd name="T118" fmla="*/ 58 w 95"/>
                <a:gd name="T119" fmla="*/ 149 h 1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"/>
                <a:gd name="T181" fmla="*/ 0 h 155"/>
                <a:gd name="T182" fmla="*/ 95 w 95"/>
                <a:gd name="T183" fmla="*/ 155 h 15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" h="155">
                  <a:moveTo>
                    <a:pt x="47" y="155"/>
                  </a:moveTo>
                  <a:lnTo>
                    <a:pt x="41" y="149"/>
                  </a:lnTo>
                  <a:lnTo>
                    <a:pt x="41" y="143"/>
                  </a:lnTo>
                  <a:lnTo>
                    <a:pt x="41" y="137"/>
                  </a:lnTo>
                  <a:lnTo>
                    <a:pt x="41" y="131"/>
                  </a:lnTo>
                  <a:lnTo>
                    <a:pt x="41" y="125"/>
                  </a:lnTo>
                  <a:lnTo>
                    <a:pt x="35" y="119"/>
                  </a:lnTo>
                  <a:lnTo>
                    <a:pt x="29" y="119"/>
                  </a:lnTo>
                  <a:lnTo>
                    <a:pt x="29" y="113"/>
                  </a:lnTo>
                  <a:lnTo>
                    <a:pt x="23" y="107"/>
                  </a:lnTo>
                  <a:lnTo>
                    <a:pt x="17" y="101"/>
                  </a:lnTo>
                  <a:lnTo>
                    <a:pt x="17" y="89"/>
                  </a:lnTo>
                  <a:lnTo>
                    <a:pt x="11" y="77"/>
                  </a:lnTo>
                  <a:lnTo>
                    <a:pt x="6" y="71"/>
                  </a:lnTo>
                  <a:lnTo>
                    <a:pt x="6" y="65"/>
                  </a:lnTo>
                  <a:lnTo>
                    <a:pt x="0" y="59"/>
                  </a:lnTo>
                  <a:lnTo>
                    <a:pt x="6" y="59"/>
                  </a:lnTo>
                  <a:lnTo>
                    <a:pt x="6" y="65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7" y="83"/>
                  </a:lnTo>
                  <a:lnTo>
                    <a:pt x="17" y="89"/>
                  </a:lnTo>
                  <a:lnTo>
                    <a:pt x="23" y="95"/>
                  </a:lnTo>
                  <a:lnTo>
                    <a:pt x="23" y="101"/>
                  </a:lnTo>
                  <a:lnTo>
                    <a:pt x="29" y="107"/>
                  </a:lnTo>
                  <a:lnTo>
                    <a:pt x="35" y="113"/>
                  </a:lnTo>
                  <a:lnTo>
                    <a:pt x="41" y="113"/>
                  </a:lnTo>
                  <a:lnTo>
                    <a:pt x="41" y="107"/>
                  </a:lnTo>
                  <a:lnTo>
                    <a:pt x="41" y="95"/>
                  </a:lnTo>
                  <a:lnTo>
                    <a:pt x="41" y="89"/>
                  </a:lnTo>
                  <a:lnTo>
                    <a:pt x="41" y="83"/>
                  </a:lnTo>
                  <a:lnTo>
                    <a:pt x="41" y="77"/>
                  </a:lnTo>
                  <a:lnTo>
                    <a:pt x="35" y="77"/>
                  </a:lnTo>
                  <a:lnTo>
                    <a:pt x="29" y="65"/>
                  </a:lnTo>
                  <a:lnTo>
                    <a:pt x="23" y="59"/>
                  </a:lnTo>
                  <a:lnTo>
                    <a:pt x="17" y="53"/>
                  </a:lnTo>
                  <a:lnTo>
                    <a:pt x="17" y="41"/>
                  </a:lnTo>
                  <a:lnTo>
                    <a:pt x="11" y="35"/>
                  </a:lnTo>
                  <a:lnTo>
                    <a:pt x="11" y="23"/>
                  </a:lnTo>
                  <a:lnTo>
                    <a:pt x="17" y="29"/>
                  </a:lnTo>
                  <a:lnTo>
                    <a:pt x="17" y="35"/>
                  </a:lnTo>
                  <a:lnTo>
                    <a:pt x="23" y="41"/>
                  </a:lnTo>
                  <a:lnTo>
                    <a:pt x="23" y="47"/>
                  </a:lnTo>
                  <a:lnTo>
                    <a:pt x="29" y="53"/>
                  </a:lnTo>
                  <a:lnTo>
                    <a:pt x="29" y="59"/>
                  </a:lnTo>
                  <a:lnTo>
                    <a:pt x="35" y="65"/>
                  </a:lnTo>
                  <a:lnTo>
                    <a:pt x="41" y="71"/>
                  </a:lnTo>
                  <a:lnTo>
                    <a:pt x="41" y="59"/>
                  </a:lnTo>
                  <a:lnTo>
                    <a:pt x="35" y="35"/>
                  </a:lnTo>
                  <a:lnTo>
                    <a:pt x="41" y="17"/>
                  </a:lnTo>
                  <a:lnTo>
                    <a:pt x="41" y="0"/>
                  </a:lnTo>
                  <a:lnTo>
                    <a:pt x="47" y="0"/>
                  </a:lnTo>
                  <a:lnTo>
                    <a:pt x="41" y="6"/>
                  </a:lnTo>
                  <a:lnTo>
                    <a:pt x="41" y="17"/>
                  </a:lnTo>
                  <a:lnTo>
                    <a:pt x="47" y="35"/>
                  </a:lnTo>
                  <a:lnTo>
                    <a:pt x="47" y="53"/>
                  </a:lnTo>
                  <a:lnTo>
                    <a:pt x="47" y="65"/>
                  </a:lnTo>
                  <a:lnTo>
                    <a:pt x="53" y="65"/>
                  </a:lnTo>
                  <a:lnTo>
                    <a:pt x="59" y="59"/>
                  </a:lnTo>
                  <a:lnTo>
                    <a:pt x="65" y="53"/>
                  </a:lnTo>
                  <a:lnTo>
                    <a:pt x="71" y="47"/>
                  </a:lnTo>
                  <a:lnTo>
                    <a:pt x="71" y="41"/>
                  </a:lnTo>
                  <a:lnTo>
                    <a:pt x="77" y="35"/>
                  </a:lnTo>
                  <a:lnTo>
                    <a:pt x="77" y="29"/>
                  </a:lnTo>
                  <a:lnTo>
                    <a:pt x="83" y="29"/>
                  </a:lnTo>
                  <a:lnTo>
                    <a:pt x="83" y="35"/>
                  </a:lnTo>
                  <a:lnTo>
                    <a:pt x="77" y="41"/>
                  </a:lnTo>
                  <a:lnTo>
                    <a:pt x="77" y="47"/>
                  </a:lnTo>
                  <a:lnTo>
                    <a:pt x="71" y="53"/>
                  </a:lnTo>
                  <a:lnTo>
                    <a:pt x="65" y="59"/>
                  </a:lnTo>
                  <a:lnTo>
                    <a:pt x="65" y="65"/>
                  </a:lnTo>
                  <a:lnTo>
                    <a:pt x="59" y="71"/>
                  </a:lnTo>
                  <a:lnTo>
                    <a:pt x="53" y="77"/>
                  </a:lnTo>
                  <a:lnTo>
                    <a:pt x="53" y="89"/>
                  </a:lnTo>
                  <a:lnTo>
                    <a:pt x="47" y="95"/>
                  </a:lnTo>
                  <a:lnTo>
                    <a:pt x="47" y="107"/>
                  </a:lnTo>
                  <a:lnTo>
                    <a:pt x="47" y="113"/>
                  </a:lnTo>
                  <a:lnTo>
                    <a:pt x="53" y="113"/>
                  </a:lnTo>
                  <a:lnTo>
                    <a:pt x="59" y="107"/>
                  </a:lnTo>
                  <a:lnTo>
                    <a:pt x="65" y="101"/>
                  </a:lnTo>
                  <a:lnTo>
                    <a:pt x="71" y="95"/>
                  </a:lnTo>
                  <a:lnTo>
                    <a:pt x="77" y="89"/>
                  </a:lnTo>
                  <a:lnTo>
                    <a:pt x="83" y="83"/>
                  </a:lnTo>
                  <a:lnTo>
                    <a:pt x="89" y="77"/>
                  </a:lnTo>
                  <a:lnTo>
                    <a:pt x="89" y="71"/>
                  </a:lnTo>
                  <a:lnTo>
                    <a:pt x="95" y="65"/>
                  </a:lnTo>
                  <a:lnTo>
                    <a:pt x="95" y="71"/>
                  </a:lnTo>
                  <a:lnTo>
                    <a:pt x="89" y="77"/>
                  </a:lnTo>
                  <a:lnTo>
                    <a:pt x="89" y="83"/>
                  </a:lnTo>
                  <a:lnTo>
                    <a:pt x="83" y="89"/>
                  </a:lnTo>
                  <a:lnTo>
                    <a:pt x="77" y="101"/>
                  </a:lnTo>
                  <a:lnTo>
                    <a:pt x="71" y="107"/>
                  </a:lnTo>
                  <a:lnTo>
                    <a:pt x="65" y="113"/>
                  </a:lnTo>
                  <a:lnTo>
                    <a:pt x="59" y="119"/>
                  </a:lnTo>
                  <a:lnTo>
                    <a:pt x="53" y="125"/>
                  </a:lnTo>
                  <a:lnTo>
                    <a:pt x="47" y="131"/>
                  </a:lnTo>
                  <a:lnTo>
                    <a:pt x="47" y="137"/>
                  </a:lnTo>
                  <a:lnTo>
                    <a:pt x="47" y="143"/>
                  </a:lnTo>
                  <a:lnTo>
                    <a:pt x="47" y="149"/>
                  </a:lnTo>
                  <a:lnTo>
                    <a:pt x="47" y="15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5" name="Freeform 509"/>
            <p:cNvSpPr>
              <a:spLocks/>
            </p:cNvSpPr>
            <p:nvPr/>
          </p:nvSpPr>
          <p:spPr bwMode="auto">
            <a:xfrm>
              <a:off x="4978" y="2047"/>
              <a:ext cx="124" cy="149"/>
            </a:xfrm>
            <a:custGeom>
              <a:avLst/>
              <a:gdLst>
                <a:gd name="T0" fmla="*/ 104 w 126"/>
                <a:gd name="T1" fmla="*/ 6 h 149"/>
                <a:gd name="T2" fmla="*/ 98 w 126"/>
                <a:gd name="T3" fmla="*/ 12 h 149"/>
                <a:gd name="T4" fmla="*/ 93 w 126"/>
                <a:gd name="T5" fmla="*/ 24 h 149"/>
                <a:gd name="T6" fmla="*/ 90 w 126"/>
                <a:gd name="T7" fmla="*/ 36 h 149"/>
                <a:gd name="T8" fmla="*/ 87 w 126"/>
                <a:gd name="T9" fmla="*/ 42 h 149"/>
                <a:gd name="T10" fmla="*/ 87 w 126"/>
                <a:gd name="T11" fmla="*/ 48 h 149"/>
                <a:gd name="T12" fmla="*/ 84 w 126"/>
                <a:gd name="T13" fmla="*/ 60 h 149"/>
                <a:gd name="T14" fmla="*/ 79 w 126"/>
                <a:gd name="T15" fmla="*/ 66 h 149"/>
                <a:gd name="T16" fmla="*/ 79 w 126"/>
                <a:gd name="T17" fmla="*/ 72 h 149"/>
                <a:gd name="T18" fmla="*/ 84 w 126"/>
                <a:gd name="T19" fmla="*/ 84 h 149"/>
                <a:gd name="T20" fmla="*/ 84 w 126"/>
                <a:gd name="T21" fmla="*/ 90 h 149"/>
                <a:gd name="T22" fmla="*/ 84 w 126"/>
                <a:gd name="T23" fmla="*/ 90 h 149"/>
                <a:gd name="T24" fmla="*/ 79 w 126"/>
                <a:gd name="T25" fmla="*/ 84 h 149"/>
                <a:gd name="T26" fmla="*/ 73 w 126"/>
                <a:gd name="T27" fmla="*/ 78 h 149"/>
                <a:gd name="T28" fmla="*/ 67 w 126"/>
                <a:gd name="T29" fmla="*/ 84 h 149"/>
                <a:gd name="T30" fmla="*/ 55 w 126"/>
                <a:gd name="T31" fmla="*/ 90 h 149"/>
                <a:gd name="T32" fmla="*/ 49 w 126"/>
                <a:gd name="T33" fmla="*/ 102 h 149"/>
                <a:gd name="T34" fmla="*/ 43 w 126"/>
                <a:gd name="T35" fmla="*/ 108 h 149"/>
                <a:gd name="T36" fmla="*/ 37 w 126"/>
                <a:gd name="T37" fmla="*/ 113 h 149"/>
                <a:gd name="T38" fmla="*/ 43 w 126"/>
                <a:gd name="T39" fmla="*/ 131 h 149"/>
                <a:gd name="T40" fmla="*/ 49 w 126"/>
                <a:gd name="T41" fmla="*/ 143 h 149"/>
                <a:gd name="T42" fmla="*/ 49 w 126"/>
                <a:gd name="T43" fmla="*/ 149 h 149"/>
                <a:gd name="T44" fmla="*/ 43 w 126"/>
                <a:gd name="T45" fmla="*/ 137 h 149"/>
                <a:gd name="T46" fmla="*/ 37 w 126"/>
                <a:gd name="T47" fmla="*/ 119 h 149"/>
                <a:gd name="T48" fmla="*/ 31 w 126"/>
                <a:gd name="T49" fmla="*/ 119 h 149"/>
                <a:gd name="T50" fmla="*/ 31 w 126"/>
                <a:gd name="T51" fmla="*/ 131 h 149"/>
                <a:gd name="T52" fmla="*/ 30 w 126"/>
                <a:gd name="T53" fmla="*/ 137 h 149"/>
                <a:gd name="T54" fmla="*/ 24 w 126"/>
                <a:gd name="T55" fmla="*/ 149 h 149"/>
                <a:gd name="T56" fmla="*/ 12 w 126"/>
                <a:gd name="T57" fmla="*/ 149 h 149"/>
                <a:gd name="T58" fmla="*/ 18 w 126"/>
                <a:gd name="T59" fmla="*/ 149 h 149"/>
                <a:gd name="T60" fmla="*/ 18 w 126"/>
                <a:gd name="T61" fmla="*/ 143 h 149"/>
                <a:gd name="T62" fmla="*/ 24 w 126"/>
                <a:gd name="T63" fmla="*/ 131 h 149"/>
                <a:gd name="T64" fmla="*/ 31 w 126"/>
                <a:gd name="T65" fmla="*/ 119 h 149"/>
                <a:gd name="T66" fmla="*/ 31 w 126"/>
                <a:gd name="T67" fmla="*/ 108 h 149"/>
                <a:gd name="T68" fmla="*/ 31 w 126"/>
                <a:gd name="T69" fmla="*/ 108 h 149"/>
                <a:gd name="T70" fmla="*/ 24 w 126"/>
                <a:gd name="T71" fmla="*/ 113 h 149"/>
                <a:gd name="T72" fmla="*/ 18 w 126"/>
                <a:gd name="T73" fmla="*/ 113 h 149"/>
                <a:gd name="T74" fmla="*/ 12 w 126"/>
                <a:gd name="T75" fmla="*/ 113 h 149"/>
                <a:gd name="T76" fmla="*/ 6 w 126"/>
                <a:gd name="T77" fmla="*/ 119 h 149"/>
                <a:gd name="T78" fmla="*/ 0 w 126"/>
                <a:gd name="T79" fmla="*/ 119 h 149"/>
                <a:gd name="T80" fmla="*/ 6 w 126"/>
                <a:gd name="T81" fmla="*/ 113 h 149"/>
                <a:gd name="T82" fmla="*/ 18 w 126"/>
                <a:gd name="T83" fmla="*/ 108 h 149"/>
                <a:gd name="T84" fmla="*/ 30 w 126"/>
                <a:gd name="T85" fmla="*/ 102 h 149"/>
                <a:gd name="T86" fmla="*/ 31 w 126"/>
                <a:gd name="T87" fmla="*/ 102 h 149"/>
                <a:gd name="T88" fmla="*/ 37 w 126"/>
                <a:gd name="T89" fmla="*/ 102 h 149"/>
                <a:gd name="T90" fmla="*/ 43 w 126"/>
                <a:gd name="T91" fmla="*/ 96 h 149"/>
                <a:gd name="T92" fmla="*/ 49 w 126"/>
                <a:gd name="T93" fmla="*/ 90 h 149"/>
                <a:gd name="T94" fmla="*/ 55 w 126"/>
                <a:gd name="T95" fmla="*/ 84 h 149"/>
                <a:gd name="T96" fmla="*/ 55 w 126"/>
                <a:gd name="T97" fmla="*/ 78 h 149"/>
                <a:gd name="T98" fmla="*/ 49 w 126"/>
                <a:gd name="T99" fmla="*/ 78 h 149"/>
                <a:gd name="T100" fmla="*/ 49 w 126"/>
                <a:gd name="T101" fmla="*/ 78 h 149"/>
                <a:gd name="T102" fmla="*/ 55 w 126"/>
                <a:gd name="T103" fmla="*/ 72 h 149"/>
                <a:gd name="T104" fmla="*/ 61 w 126"/>
                <a:gd name="T105" fmla="*/ 72 h 149"/>
                <a:gd name="T106" fmla="*/ 61 w 126"/>
                <a:gd name="T107" fmla="*/ 72 h 149"/>
                <a:gd name="T108" fmla="*/ 67 w 126"/>
                <a:gd name="T109" fmla="*/ 66 h 149"/>
                <a:gd name="T110" fmla="*/ 73 w 126"/>
                <a:gd name="T111" fmla="*/ 54 h 149"/>
                <a:gd name="T112" fmla="*/ 84 w 126"/>
                <a:gd name="T113" fmla="*/ 36 h 149"/>
                <a:gd name="T114" fmla="*/ 87 w 126"/>
                <a:gd name="T115" fmla="*/ 24 h 149"/>
                <a:gd name="T116" fmla="*/ 90 w 126"/>
                <a:gd name="T117" fmla="*/ 12 h 149"/>
                <a:gd name="T118" fmla="*/ 90 w 126"/>
                <a:gd name="T119" fmla="*/ 6 h 149"/>
                <a:gd name="T120" fmla="*/ 93 w 126"/>
                <a:gd name="T121" fmla="*/ 6 h 149"/>
                <a:gd name="T122" fmla="*/ 104 w 126"/>
                <a:gd name="T123" fmla="*/ 0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6"/>
                <a:gd name="T187" fmla="*/ 0 h 149"/>
                <a:gd name="T188" fmla="*/ 126 w 126"/>
                <a:gd name="T189" fmla="*/ 149 h 1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6" h="149">
                  <a:moveTo>
                    <a:pt x="126" y="0"/>
                  </a:moveTo>
                  <a:lnTo>
                    <a:pt x="126" y="6"/>
                  </a:lnTo>
                  <a:lnTo>
                    <a:pt x="120" y="6"/>
                  </a:lnTo>
                  <a:lnTo>
                    <a:pt x="120" y="12"/>
                  </a:lnTo>
                  <a:lnTo>
                    <a:pt x="114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8" y="36"/>
                  </a:lnTo>
                  <a:lnTo>
                    <a:pt x="102" y="42"/>
                  </a:lnTo>
                  <a:lnTo>
                    <a:pt x="102" y="48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96" y="90"/>
                  </a:lnTo>
                  <a:lnTo>
                    <a:pt x="96" y="84"/>
                  </a:lnTo>
                  <a:lnTo>
                    <a:pt x="90" y="84"/>
                  </a:lnTo>
                  <a:lnTo>
                    <a:pt x="90" y="78"/>
                  </a:lnTo>
                  <a:lnTo>
                    <a:pt x="84" y="78"/>
                  </a:lnTo>
                  <a:lnTo>
                    <a:pt x="78" y="84"/>
                  </a:lnTo>
                  <a:lnTo>
                    <a:pt x="72" y="84"/>
                  </a:lnTo>
                  <a:lnTo>
                    <a:pt x="66" y="90"/>
                  </a:lnTo>
                  <a:lnTo>
                    <a:pt x="66" y="96"/>
                  </a:lnTo>
                  <a:lnTo>
                    <a:pt x="60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48" y="108"/>
                  </a:lnTo>
                  <a:lnTo>
                    <a:pt x="48" y="113"/>
                  </a:lnTo>
                  <a:lnTo>
                    <a:pt x="48" y="125"/>
                  </a:lnTo>
                  <a:lnTo>
                    <a:pt x="54" y="131"/>
                  </a:lnTo>
                  <a:lnTo>
                    <a:pt x="54" y="143"/>
                  </a:lnTo>
                  <a:lnTo>
                    <a:pt x="60" y="143"/>
                  </a:lnTo>
                  <a:lnTo>
                    <a:pt x="60" y="149"/>
                  </a:lnTo>
                  <a:lnTo>
                    <a:pt x="54" y="143"/>
                  </a:lnTo>
                  <a:lnTo>
                    <a:pt x="54" y="137"/>
                  </a:lnTo>
                  <a:lnTo>
                    <a:pt x="48" y="131"/>
                  </a:lnTo>
                  <a:lnTo>
                    <a:pt x="48" y="119"/>
                  </a:lnTo>
                  <a:lnTo>
                    <a:pt x="48" y="113"/>
                  </a:lnTo>
                  <a:lnTo>
                    <a:pt x="42" y="119"/>
                  </a:lnTo>
                  <a:lnTo>
                    <a:pt x="42" y="125"/>
                  </a:lnTo>
                  <a:lnTo>
                    <a:pt x="36" y="131"/>
                  </a:lnTo>
                  <a:lnTo>
                    <a:pt x="30" y="131"/>
                  </a:lnTo>
                  <a:lnTo>
                    <a:pt x="30" y="137"/>
                  </a:lnTo>
                  <a:lnTo>
                    <a:pt x="24" y="143"/>
                  </a:lnTo>
                  <a:lnTo>
                    <a:pt x="24" y="149"/>
                  </a:lnTo>
                  <a:lnTo>
                    <a:pt x="18" y="149"/>
                  </a:lnTo>
                  <a:lnTo>
                    <a:pt x="12" y="149"/>
                  </a:lnTo>
                  <a:lnTo>
                    <a:pt x="18" y="149"/>
                  </a:lnTo>
                  <a:lnTo>
                    <a:pt x="18" y="143"/>
                  </a:lnTo>
                  <a:lnTo>
                    <a:pt x="24" y="137"/>
                  </a:lnTo>
                  <a:lnTo>
                    <a:pt x="24" y="131"/>
                  </a:lnTo>
                  <a:lnTo>
                    <a:pt x="30" y="125"/>
                  </a:lnTo>
                  <a:lnTo>
                    <a:pt x="36" y="119"/>
                  </a:lnTo>
                  <a:lnTo>
                    <a:pt x="36" y="113"/>
                  </a:lnTo>
                  <a:lnTo>
                    <a:pt x="42" y="108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24" y="113"/>
                  </a:lnTo>
                  <a:lnTo>
                    <a:pt x="18" y="113"/>
                  </a:lnTo>
                  <a:lnTo>
                    <a:pt x="12" y="113"/>
                  </a:lnTo>
                  <a:lnTo>
                    <a:pt x="6" y="119"/>
                  </a:lnTo>
                  <a:lnTo>
                    <a:pt x="0" y="119"/>
                  </a:lnTo>
                  <a:lnTo>
                    <a:pt x="0" y="113"/>
                  </a:lnTo>
                  <a:lnTo>
                    <a:pt x="6" y="113"/>
                  </a:lnTo>
                  <a:lnTo>
                    <a:pt x="12" y="113"/>
                  </a:lnTo>
                  <a:lnTo>
                    <a:pt x="18" y="108"/>
                  </a:lnTo>
                  <a:lnTo>
                    <a:pt x="24" y="108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4" y="96"/>
                  </a:lnTo>
                  <a:lnTo>
                    <a:pt x="60" y="90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78"/>
                  </a:lnTo>
                  <a:lnTo>
                    <a:pt x="66" y="72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78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96" y="36"/>
                  </a:lnTo>
                  <a:lnTo>
                    <a:pt x="102" y="30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14" y="6"/>
                  </a:lnTo>
                  <a:lnTo>
                    <a:pt x="120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6" name="Freeform 510"/>
            <p:cNvSpPr>
              <a:spLocks/>
            </p:cNvSpPr>
            <p:nvPr/>
          </p:nvSpPr>
          <p:spPr bwMode="auto">
            <a:xfrm>
              <a:off x="5209" y="1846"/>
              <a:ext cx="72" cy="119"/>
            </a:xfrm>
            <a:custGeom>
              <a:avLst/>
              <a:gdLst>
                <a:gd name="T0" fmla="*/ 18 w 72"/>
                <a:gd name="T1" fmla="*/ 113 h 119"/>
                <a:gd name="T2" fmla="*/ 30 w 72"/>
                <a:gd name="T3" fmla="*/ 101 h 119"/>
                <a:gd name="T4" fmla="*/ 36 w 72"/>
                <a:gd name="T5" fmla="*/ 95 h 119"/>
                <a:gd name="T6" fmla="*/ 48 w 72"/>
                <a:gd name="T7" fmla="*/ 95 h 119"/>
                <a:gd name="T8" fmla="*/ 60 w 72"/>
                <a:gd name="T9" fmla="*/ 89 h 119"/>
                <a:gd name="T10" fmla="*/ 66 w 72"/>
                <a:gd name="T11" fmla="*/ 83 h 119"/>
                <a:gd name="T12" fmla="*/ 72 w 72"/>
                <a:gd name="T13" fmla="*/ 83 h 119"/>
                <a:gd name="T14" fmla="*/ 72 w 72"/>
                <a:gd name="T15" fmla="*/ 77 h 119"/>
                <a:gd name="T16" fmla="*/ 66 w 72"/>
                <a:gd name="T17" fmla="*/ 83 h 119"/>
                <a:gd name="T18" fmla="*/ 60 w 72"/>
                <a:gd name="T19" fmla="*/ 83 h 119"/>
                <a:gd name="T20" fmla="*/ 48 w 72"/>
                <a:gd name="T21" fmla="*/ 89 h 119"/>
                <a:gd name="T22" fmla="*/ 36 w 72"/>
                <a:gd name="T23" fmla="*/ 95 h 119"/>
                <a:gd name="T24" fmla="*/ 36 w 72"/>
                <a:gd name="T25" fmla="*/ 89 h 119"/>
                <a:gd name="T26" fmla="*/ 42 w 72"/>
                <a:gd name="T27" fmla="*/ 71 h 119"/>
                <a:gd name="T28" fmla="*/ 48 w 72"/>
                <a:gd name="T29" fmla="*/ 65 h 119"/>
                <a:gd name="T30" fmla="*/ 54 w 72"/>
                <a:gd name="T31" fmla="*/ 59 h 119"/>
                <a:gd name="T32" fmla="*/ 66 w 72"/>
                <a:gd name="T33" fmla="*/ 47 h 119"/>
                <a:gd name="T34" fmla="*/ 72 w 72"/>
                <a:gd name="T35" fmla="*/ 41 h 119"/>
                <a:gd name="T36" fmla="*/ 72 w 72"/>
                <a:gd name="T37" fmla="*/ 35 h 119"/>
                <a:gd name="T38" fmla="*/ 72 w 72"/>
                <a:gd name="T39" fmla="*/ 35 h 119"/>
                <a:gd name="T40" fmla="*/ 66 w 72"/>
                <a:gd name="T41" fmla="*/ 41 h 119"/>
                <a:gd name="T42" fmla="*/ 60 w 72"/>
                <a:gd name="T43" fmla="*/ 47 h 119"/>
                <a:gd name="T44" fmla="*/ 54 w 72"/>
                <a:gd name="T45" fmla="*/ 53 h 119"/>
                <a:gd name="T46" fmla="*/ 48 w 72"/>
                <a:gd name="T47" fmla="*/ 59 h 119"/>
                <a:gd name="T48" fmla="*/ 42 w 72"/>
                <a:gd name="T49" fmla="*/ 47 h 119"/>
                <a:gd name="T50" fmla="*/ 48 w 72"/>
                <a:gd name="T51" fmla="*/ 12 h 119"/>
                <a:gd name="T52" fmla="*/ 42 w 72"/>
                <a:gd name="T53" fmla="*/ 0 h 119"/>
                <a:gd name="T54" fmla="*/ 42 w 72"/>
                <a:gd name="T55" fmla="*/ 0 h 119"/>
                <a:gd name="T56" fmla="*/ 42 w 72"/>
                <a:gd name="T57" fmla="*/ 18 h 119"/>
                <a:gd name="T58" fmla="*/ 36 w 72"/>
                <a:gd name="T59" fmla="*/ 53 h 119"/>
                <a:gd name="T60" fmla="*/ 36 w 72"/>
                <a:gd name="T61" fmla="*/ 65 h 119"/>
                <a:gd name="T62" fmla="*/ 36 w 72"/>
                <a:gd name="T63" fmla="*/ 59 h 119"/>
                <a:gd name="T64" fmla="*/ 30 w 72"/>
                <a:gd name="T65" fmla="*/ 53 h 119"/>
                <a:gd name="T66" fmla="*/ 30 w 72"/>
                <a:gd name="T67" fmla="*/ 47 h 119"/>
                <a:gd name="T68" fmla="*/ 18 w 72"/>
                <a:gd name="T69" fmla="*/ 35 h 119"/>
                <a:gd name="T70" fmla="*/ 12 w 72"/>
                <a:gd name="T71" fmla="*/ 29 h 119"/>
                <a:gd name="T72" fmla="*/ 6 w 72"/>
                <a:gd name="T73" fmla="*/ 29 h 119"/>
                <a:gd name="T74" fmla="*/ 12 w 72"/>
                <a:gd name="T75" fmla="*/ 35 h 119"/>
                <a:gd name="T76" fmla="*/ 18 w 72"/>
                <a:gd name="T77" fmla="*/ 41 h 119"/>
                <a:gd name="T78" fmla="*/ 30 w 72"/>
                <a:gd name="T79" fmla="*/ 59 h 119"/>
                <a:gd name="T80" fmla="*/ 30 w 72"/>
                <a:gd name="T81" fmla="*/ 71 h 119"/>
                <a:gd name="T82" fmla="*/ 30 w 72"/>
                <a:gd name="T83" fmla="*/ 89 h 119"/>
                <a:gd name="T84" fmla="*/ 24 w 72"/>
                <a:gd name="T85" fmla="*/ 89 h 119"/>
                <a:gd name="T86" fmla="*/ 24 w 72"/>
                <a:gd name="T87" fmla="*/ 89 h 119"/>
                <a:gd name="T88" fmla="*/ 18 w 72"/>
                <a:gd name="T89" fmla="*/ 83 h 119"/>
                <a:gd name="T90" fmla="*/ 12 w 72"/>
                <a:gd name="T91" fmla="*/ 77 h 119"/>
                <a:gd name="T92" fmla="*/ 6 w 72"/>
                <a:gd name="T93" fmla="*/ 71 h 119"/>
                <a:gd name="T94" fmla="*/ 0 w 72"/>
                <a:gd name="T95" fmla="*/ 65 h 119"/>
                <a:gd name="T96" fmla="*/ 0 w 72"/>
                <a:gd name="T97" fmla="*/ 65 h 119"/>
                <a:gd name="T98" fmla="*/ 6 w 72"/>
                <a:gd name="T99" fmla="*/ 71 h 119"/>
                <a:gd name="T100" fmla="*/ 12 w 72"/>
                <a:gd name="T101" fmla="*/ 83 h 119"/>
                <a:gd name="T102" fmla="*/ 18 w 72"/>
                <a:gd name="T103" fmla="*/ 89 h 119"/>
                <a:gd name="T104" fmla="*/ 18 w 72"/>
                <a:gd name="T105" fmla="*/ 95 h 119"/>
                <a:gd name="T106" fmla="*/ 18 w 72"/>
                <a:gd name="T107" fmla="*/ 107 h 119"/>
                <a:gd name="T108" fmla="*/ 12 w 72"/>
                <a:gd name="T109" fmla="*/ 119 h 119"/>
                <a:gd name="T110" fmla="*/ 12 w 72"/>
                <a:gd name="T111" fmla="*/ 119 h 1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2"/>
                <a:gd name="T169" fmla="*/ 0 h 119"/>
                <a:gd name="T170" fmla="*/ 72 w 72"/>
                <a:gd name="T171" fmla="*/ 119 h 1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2" h="119">
                  <a:moveTo>
                    <a:pt x="18" y="119"/>
                  </a:moveTo>
                  <a:lnTo>
                    <a:pt x="18" y="113"/>
                  </a:lnTo>
                  <a:lnTo>
                    <a:pt x="24" y="107"/>
                  </a:lnTo>
                  <a:lnTo>
                    <a:pt x="30" y="101"/>
                  </a:lnTo>
                  <a:lnTo>
                    <a:pt x="30" y="95"/>
                  </a:lnTo>
                  <a:lnTo>
                    <a:pt x="36" y="95"/>
                  </a:lnTo>
                  <a:lnTo>
                    <a:pt x="42" y="95"/>
                  </a:lnTo>
                  <a:lnTo>
                    <a:pt x="48" y="95"/>
                  </a:lnTo>
                  <a:lnTo>
                    <a:pt x="54" y="95"/>
                  </a:lnTo>
                  <a:lnTo>
                    <a:pt x="60" y="89"/>
                  </a:lnTo>
                  <a:lnTo>
                    <a:pt x="66" y="89"/>
                  </a:lnTo>
                  <a:lnTo>
                    <a:pt x="66" y="83"/>
                  </a:lnTo>
                  <a:lnTo>
                    <a:pt x="72" y="83"/>
                  </a:lnTo>
                  <a:lnTo>
                    <a:pt x="72" y="77"/>
                  </a:lnTo>
                  <a:lnTo>
                    <a:pt x="66" y="83"/>
                  </a:lnTo>
                  <a:lnTo>
                    <a:pt x="60" y="83"/>
                  </a:lnTo>
                  <a:lnTo>
                    <a:pt x="54" y="89"/>
                  </a:lnTo>
                  <a:lnTo>
                    <a:pt x="48" y="89"/>
                  </a:lnTo>
                  <a:lnTo>
                    <a:pt x="42" y="89"/>
                  </a:lnTo>
                  <a:lnTo>
                    <a:pt x="36" y="95"/>
                  </a:lnTo>
                  <a:lnTo>
                    <a:pt x="36" y="89"/>
                  </a:lnTo>
                  <a:lnTo>
                    <a:pt x="36" y="77"/>
                  </a:lnTo>
                  <a:lnTo>
                    <a:pt x="42" y="71"/>
                  </a:lnTo>
                  <a:lnTo>
                    <a:pt x="42" y="65"/>
                  </a:lnTo>
                  <a:lnTo>
                    <a:pt x="48" y="65"/>
                  </a:lnTo>
                  <a:lnTo>
                    <a:pt x="48" y="59"/>
                  </a:lnTo>
                  <a:lnTo>
                    <a:pt x="54" y="59"/>
                  </a:lnTo>
                  <a:lnTo>
                    <a:pt x="60" y="53"/>
                  </a:lnTo>
                  <a:lnTo>
                    <a:pt x="66" y="47"/>
                  </a:lnTo>
                  <a:lnTo>
                    <a:pt x="72" y="41"/>
                  </a:lnTo>
                  <a:lnTo>
                    <a:pt x="72" y="35"/>
                  </a:lnTo>
                  <a:lnTo>
                    <a:pt x="72" y="41"/>
                  </a:lnTo>
                  <a:lnTo>
                    <a:pt x="66" y="41"/>
                  </a:lnTo>
                  <a:lnTo>
                    <a:pt x="60" y="47"/>
                  </a:lnTo>
                  <a:lnTo>
                    <a:pt x="54" y="53"/>
                  </a:lnTo>
                  <a:lnTo>
                    <a:pt x="48" y="53"/>
                  </a:lnTo>
                  <a:lnTo>
                    <a:pt x="48" y="59"/>
                  </a:lnTo>
                  <a:lnTo>
                    <a:pt x="42" y="59"/>
                  </a:lnTo>
                  <a:lnTo>
                    <a:pt x="42" y="47"/>
                  </a:lnTo>
                  <a:lnTo>
                    <a:pt x="42" y="29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42" y="6"/>
                  </a:lnTo>
                  <a:lnTo>
                    <a:pt x="42" y="18"/>
                  </a:lnTo>
                  <a:lnTo>
                    <a:pt x="42" y="35"/>
                  </a:lnTo>
                  <a:lnTo>
                    <a:pt x="36" y="53"/>
                  </a:lnTo>
                  <a:lnTo>
                    <a:pt x="36" y="65"/>
                  </a:lnTo>
                  <a:lnTo>
                    <a:pt x="36" y="59"/>
                  </a:lnTo>
                  <a:lnTo>
                    <a:pt x="30" y="59"/>
                  </a:lnTo>
                  <a:lnTo>
                    <a:pt x="30" y="53"/>
                  </a:lnTo>
                  <a:lnTo>
                    <a:pt x="30" y="47"/>
                  </a:lnTo>
                  <a:lnTo>
                    <a:pt x="24" y="41"/>
                  </a:lnTo>
                  <a:lnTo>
                    <a:pt x="18" y="35"/>
                  </a:lnTo>
                  <a:lnTo>
                    <a:pt x="12" y="29"/>
                  </a:lnTo>
                  <a:lnTo>
                    <a:pt x="6" y="29"/>
                  </a:lnTo>
                  <a:lnTo>
                    <a:pt x="12" y="29"/>
                  </a:lnTo>
                  <a:lnTo>
                    <a:pt x="12" y="35"/>
                  </a:lnTo>
                  <a:lnTo>
                    <a:pt x="18" y="41"/>
                  </a:lnTo>
                  <a:lnTo>
                    <a:pt x="24" y="53"/>
                  </a:lnTo>
                  <a:lnTo>
                    <a:pt x="30" y="59"/>
                  </a:lnTo>
                  <a:lnTo>
                    <a:pt x="30" y="65"/>
                  </a:lnTo>
                  <a:lnTo>
                    <a:pt x="30" y="71"/>
                  </a:lnTo>
                  <a:lnTo>
                    <a:pt x="30" y="77"/>
                  </a:lnTo>
                  <a:lnTo>
                    <a:pt x="30" y="89"/>
                  </a:lnTo>
                  <a:lnTo>
                    <a:pt x="24" y="89"/>
                  </a:lnTo>
                  <a:lnTo>
                    <a:pt x="18" y="89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1"/>
                  </a:lnTo>
                  <a:lnTo>
                    <a:pt x="0" y="65"/>
                  </a:lnTo>
                  <a:lnTo>
                    <a:pt x="6" y="71"/>
                  </a:lnTo>
                  <a:lnTo>
                    <a:pt x="6" y="77"/>
                  </a:lnTo>
                  <a:lnTo>
                    <a:pt x="12" y="83"/>
                  </a:lnTo>
                  <a:lnTo>
                    <a:pt x="12" y="89"/>
                  </a:lnTo>
                  <a:lnTo>
                    <a:pt x="18" y="89"/>
                  </a:lnTo>
                  <a:lnTo>
                    <a:pt x="18" y="95"/>
                  </a:lnTo>
                  <a:lnTo>
                    <a:pt x="18" y="101"/>
                  </a:lnTo>
                  <a:lnTo>
                    <a:pt x="18" y="107"/>
                  </a:lnTo>
                  <a:lnTo>
                    <a:pt x="12" y="113"/>
                  </a:lnTo>
                  <a:lnTo>
                    <a:pt x="12" y="119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27" name="Freeform 511"/>
            <p:cNvSpPr>
              <a:spLocks/>
            </p:cNvSpPr>
            <p:nvPr/>
          </p:nvSpPr>
          <p:spPr bwMode="auto">
            <a:xfrm>
              <a:off x="4875" y="1881"/>
              <a:ext cx="143" cy="114"/>
            </a:xfrm>
            <a:custGeom>
              <a:avLst/>
              <a:gdLst>
                <a:gd name="T0" fmla="*/ 137 w 143"/>
                <a:gd name="T1" fmla="*/ 102 h 114"/>
                <a:gd name="T2" fmla="*/ 125 w 143"/>
                <a:gd name="T3" fmla="*/ 96 h 114"/>
                <a:gd name="T4" fmla="*/ 119 w 143"/>
                <a:gd name="T5" fmla="*/ 96 h 114"/>
                <a:gd name="T6" fmla="*/ 113 w 143"/>
                <a:gd name="T7" fmla="*/ 90 h 114"/>
                <a:gd name="T8" fmla="*/ 113 w 143"/>
                <a:gd name="T9" fmla="*/ 66 h 114"/>
                <a:gd name="T10" fmla="*/ 113 w 143"/>
                <a:gd name="T11" fmla="*/ 42 h 114"/>
                <a:gd name="T12" fmla="*/ 113 w 143"/>
                <a:gd name="T13" fmla="*/ 48 h 114"/>
                <a:gd name="T14" fmla="*/ 107 w 143"/>
                <a:gd name="T15" fmla="*/ 78 h 114"/>
                <a:gd name="T16" fmla="*/ 101 w 143"/>
                <a:gd name="T17" fmla="*/ 78 h 114"/>
                <a:gd name="T18" fmla="*/ 89 w 143"/>
                <a:gd name="T19" fmla="*/ 66 h 114"/>
                <a:gd name="T20" fmla="*/ 77 w 143"/>
                <a:gd name="T21" fmla="*/ 60 h 114"/>
                <a:gd name="T22" fmla="*/ 77 w 143"/>
                <a:gd name="T23" fmla="*/ 12 h 114"/>
                <a:gd name="T24" fmla="*/ 71 w 143"/>
                <a:gd name="T25" fmla="*/ 0 h 114"/>
                <a:gd name="T26" fmla="*/ 71 w 143"/>
                <a:gd name="T27" fmla="*/ 18 h 114"/>
                <a:gd name="T28" fmla="*/ 71 w 143"/>
                <a:gd name="T29" fmla="*/ 54 h 114"/>
                <a:gd name="T30" fmla="*/ 47 w 143"/>
                <a:gd name="T31" fmla="*/ 36 h 114"/>
                <a:gd name="T32" fmla="*/ 18 w 143"/>
                <a:gd name="T33" fmla="*/ 18 h 114"/>
                <a:gd name="T34" fmla="*/ 6 w 143"/>
                <a:gd name="T35" fmla="*/ 6 h 114"/>
                <a:gd name="T36" fmla="*/ 12 w 143"/>
                <a:gd name="T37" fmla="*/ 12 h 114"/>
                <a:gd name="T38" fmla="*/ 30 w 143"/>
                <a:gd name="T39" fmla="*/ 30 h 114"/>
                <a:gd name="T40" fmla="*/ 59 w 143"/>
                <a:gd name="T41" fmla="*/ 54 h 114"/>
                <a:gd name="T42" fmla="*/ 71 w 143"/>
                <a:gd name="T43" fmla="*/ 60 h 114"/>
                <a:gd name="T44" fmla="*/ 65 w 143"/>
                <a:gd name="T45" fmla="*/ 60 h 114"/>
                <a:gd name="T46" fmla="*/ 41 w 143"/>
                <a:gd name="T47" fmla="*/ 66 h 114"/>
                <a:gd name="T48" fmla="*/ 18 w 143"/>
                <a:gd name="T49" fmla="*/ 60 h 114"/>
                <a:gd name="T50" fmla="*/ 0 w 143"/>
                <a:gd name="T51" fmla="*/ 54 h 114"/>
                <a:gd name="T52" fmla="*/ 6 w 143"/>
                <a:gd name="T53" fmla="*/ 66 h 114"/>
                <a:gd name="T54" fmla="*/ 30 w 143"/>
                <a:gd name="T55" fmla="*/ 66 h 114"/>
                <a:gd name="T56" fmla="*/ 59 w 143"/>
                <a:gd name="T57" fmla="*/ 72 h 114"/>
                <a:gd name="T58" fmla="*/ 71 w 143"/>
                <a:gd name="T59" fmla="*/ 72 h 114"/>
                <a:gd name="T60" fmla="*/ 83 w 143"/>
                <a:gd name="T61" fmla="*/ 78 h 114"/>
                <a:gd name="T62" fmla="*/ 95 w 143"/>
                <a:gd name="T63" fmla="*/ 90 h 114"/>
                <a:gd name="T64" fmla="*/ 83 w 143"/>
                <a:gd name="T65" fmla="*/ 96 h 114"/>
                <a:gd name="T66" fmla="*/ 65 w 143"/>
                <a:gd name="T67" fmla="*/ 102 h 114"/>
                <a:gd name="T68" fmla="*/ 53 w 143"/>
                <a:gd name="T69" fmla="*/ 108 h 114"/>
                <a:gd name="T70" fmla="*/ 53 w 143"/>
                <a:gd name="T71" fmla="*/ 108 h 114"/>
                <a:gd name="T72" fmla="*/ 65 w 143"/>
                <a:gd name="T73" fmla="*/ 108 h 114"/>
                <a:gd name="T74" fmla="*/ 89 w 143"/>
                <a:gd name="T75" fmla="*/ 102 h 114"/>
                <a:gd name="T76" fmla="*/ 101 w 143"/>
                <a:gd name="T77" fmla="*/ 96 h 114"/>
                <a:gd name="T78" fmla="*/ 113 w 143"/>
                <a:gd name="T79" fmla="*/ 96 h 114"/>
                <a:gd name="T80" fmla="*/ 125 w 143"/>
                <a:gd name="T81" fmla="*/ 102 h 114"/>
                <a:gd name="T82" fmla="*/ 131 w 143"/>
                <a:gd name="T83" fmla="*/ 108 h 114"/>
                <a:gd name="T84" fmla="*/ 143 w 143"/>
                <a:gd name="T85" fmla="*/ 114 h 1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3"/>
                <a:gd name="T130" fmla="*/ 0 h 114"/>
                <a:gd name="T131" fmla="*/ 143 w 143"/>
                <a:gd name="T132" fmla="*/ 114 h 11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3" h="114">
                  <a:moveTo>
                    <a:pt x="143" y="114"/>
                  </a:moveTo>
                  <a:lnTo>
                    <a:pt x="137" y="108"/>
                  </a:lnTo>
                  <a:lnTo>
                    <a:pt x="137" y="102"/>
                  </a:lnTo>
                  <a:lnTo>
                    <a:pt x="131" y="102"/>
                  </a:lnTo>
                  <a:lnTo>
                    <a:pt x="131" y="96"/>
                  </a:lnTo>
                  <a:lnTo>
                    <a:pt x="125" y="96"/>
                  </a:lnTo>
                  <a:lnTo>
                    <a:pt x="119" y="96"/>
                  </a:lnTo>
                  <a:lnTo>
                    <a:pt x="119" y="90"/>
                  </a:lnTo>
                  <a:lnTo>
                    <a:pt x="113" y="90"/>
                  </a:lnTo>
                  <a:lnTo>
                    <a:pt x="113" y="84"/>
                  </a:lnTo>
                  <a:lnTo>
                    <a:pt x="113" y="78"/>
                  </a:lnTo>
                  <a:lnTo>
                    <a:pt x="113" y="66"/>
                  </a:lnTo>
                  <a:lnTo>
                    <a:pt x="113" y="54"/>
                  </a:lnTo>
                  <a:lnTo>
                    <a:pt x="113" y="48"/>
                  </a:lnTo>
                  <a:lnTo>
                    <a:pt x="113" y="42"/>
                  </a:lnTo>
                  <a:lnTo>
                    <a:pt x="113" y="48"/>
                  </a:lnTo>
                  <a:lnTo>
                    <a:pt x="113" y="54"/>
                  </a:lnTo>
                  <a:lnTo>
                    <a:pt x="107" y="66"/>
                  </a:lnTo>
                  <a:lnTo>
                    <a:pt x="107" y="78"/>
                  </a:lnTo>
                  <a:lnTo>
                    <a:pt x="107" y="84"/>
                  </a:lnTo>
                  <a:lnTo>
                    <a:pt x="101" y="84"/>
                  </a:lnTo>
                  <a:lnTo>
                    <a:pt x="101" y="78"/>
                  </a:lnTo>
                  <a:lnTo>
                    <a:pt x="95" y="78"/>
                  </a:lnTo>
                  <a:lnTo>
                    <a:pt x="95" y="72"/>
                  </a:lnTo>
                  <a:lnTo>
                    <a:pt x="89" y="66"/>
                  </a:lnTo>
                  <a:lnTo>
                    <a:pt x="83" y="66"/>
                  </a:lnTo>
                  <a:lnTo>
                    <a:pt x="83" y="60"/>
                  </a:lnTo>
                  <a:lnTo>
                    <a:pt x="77" y="60"/>
                  </a:lnTo>
                  <a:lnTo>
                    <a:pt x="83" y="48"/>
                  </a:lnTo>
                  <a:lnTo>
                    <a:pt x="77" y="30"/>
                  </a:lnTo>
                  <a:lnTo>
                    <a:pt x="77" y="12"/>
                  </a:lnTo>
                  <a:lnTo>
                    <a:pt x="71" y="0"/>
                  </a:lnTo>
                  <a:lnTo>
                    <a:pt x="71" y="6"/>
                  </a:lnTo>
                  <a:lnTo>
                    <a:pt x="71" y="12"/>
                  </a:lnTo>
                  <a:lnTo>
                    <a:pt x="71" y="18"/>
                  </a:lnTo>
                  <a:lnTo>
                    <a:pt x="77" y="30"/>
                  </a:lnTo>
                  <a:lnTo>
                    <a:pt x="77" y="48"/>
                  </a:lnTo>
                  <a:lnTo>
                    <a:pt x="71" y="54"/>
                  </a:lnTo>
                  <a:lnTo>
                    <a:pt x="65" y="48"/>
                  </a:lnTo>
                  <a:lnTo>
                    <a:pt x="59" y="42"/>
                  </a:lnTo>
                  <a:lnTo>
                    <a:pt x="47" y="36"/>
                  </a:lnTo>
                  <a:lnTo>
                    <a:pt x="41" y="30"/>
                  </a:lnTo>
                  <a:lnTo>
                    <a:pt x="30" y="24"/>
                  </a:lnTo>
                  <a:lnTo>
                    <a:pt x="18" y="18"/>
                  </a:lnTo>
                  <a:lnTo>
                    <a:pt x="12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24"/>
                  </a:lnTo>
                  <a:lnTo>
                    <a:pt x="30" y="30"/>
                  </a:lnTo>
                  <a:lnTo>
                    <a:pt x="41" y="36"/>
                  </a:lnTo>
                  <a:lnTo>
                    <a:pt x="53" y="48"/>
                  </a:lnTo>
                  <a:lnTo>
                    <a:pt x="59" y="54"/>
                  </a:lnTo>
                  <a:lnTo>
                    <a:pt x="65" y="54"/>
                  </a:lnTo>
                  <a:lnTo>
                    <a:pt x="71" y="60"/>
                  </a:lnTo>
                  <a:lnTo>
                    <a:pt x="65" y="60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41" y="66"/>
                  </a:lnTo>
                  <a:lnTo>
                    <a:pt x="36" y="66"/>
                  </a:lnTo>
                  <a:lnTo>
                    <a:pt x="24" y="66"/>
                  </a:lnTo>
                  <a:lnTo>
                    <a:pt x="18" y="60"/>
                  </a:lnTo>
                  <a:lnTo>
                    <a:pt x="12" y="60"/>
                  </a:lnTo>
                  <a:lnTo>
                    <a:pt x="6" y="60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8" y="66"/>
                  </a:lnTo>
                  <a:lnTo>
                    <a:pt x="30" y="66"/>
                  </a:lnTo>
                  <a:lnTo>
                    <a:pt x="41" y="66"/>
                  </a:lnTo>
                  <a:lnTo>
                    <a:pt x="47" y="66"/>
                  </a:lnTo>
                  <a:lnTo>
                    <a:pt x="59" y="72"/>
                  </a:lnTo>
                  <a:lnTo>
                    <a:pt x="65" y="72"/>
                  </a:lnTo>
                  <a:lnTo>
                    <a:pt x="71" y="72"/>
                  </a:lnTo>
                  <a:lnTo>
                    <a:pt x="77" y="72"/>
                  </a:lnTo>
                  <a:lnTo>
                    <a:pt x="77" y="78"/>
                  </a:lnTo>
                  <a:lnTo>
                    <a:pt x="83" y="78"/>
                  </a:lnTo>
                  <a:lnTo>
                    <a:pt x="89" y="84"/>
                  </a:lnTo>
                  <a:lnTo>
                    <a:pt x="95" y="90"/>
                  </a:lnTo>
                  <a:lnTo>
                    <a:pt x="89" y="90"/>
                  </a:lnTo>
                  <a:lnTo>
                    <a:pt x="83" y="96"/>
                  </a:lnTo>
                  <a:lnTo>
                    <a:pt x="77" y="96"/>
                  </a:lnTo>
                  <a:lnTo>
                    <a:pt x="71" y="102"/>
                  </a:lnTo>
                  <a:lnTo>
                    <a:pt x="65" y="102"/>
                  </a:lnTo>
                  <a:lnTo>
                    <a:pt x="59" y="108"/>
                  </a:lnTo>
                  <a:lnTo>
                    <a:pt x="53" y="108"/>
                  </a:lnTo>
                  <a:lnTo>
                    <a:pt x="47" y="108"/>
                  </a:lnTo>
                  <a:lnTo>
                    <a:pt x="53" y="108"/>
                  </a:lnTo>
                  <a:lnTo>
                    <a:pt x="59" y="108"/>
                  </a:lnTo>
                  <a:lnTo>
                    <a:pt x="65" y="108"/>
                  </a:lnTo>
                  <a:lnTo>
                    <a:pt x="77" y="108"/>
                  </a:lnTo>
                  <a:lnTo>
                    <a:pt x="83" y="102"/>
                  </a:lnTo>
                  <a:lnTo>
                    <a:pt x="89" y="102"/>
                  </a:lnTo>
                  <a:lnTo>
                    <a:pt x="95" y="102"/>
                  </a:lnTo>
                  <a:lnTo>
                    <a:pt x="95" y="96"/>
                  </a:lnTo>
                  <a:lnTo>
                    <a:pt x="101" y="96"/>
                  </a:lnTo>
                  <a:lnTo>
                    <a:pt x="107" y="96"/>
                  </a:lnTo>
                  <a:lnTo>
                    <a:pt x="113" y="96"/>
                  </a:lnTo>
                  <a:lnTo>
                    <a:pt x="113" y="102"/>
                  </a:lnTo>
                  <a:lnTo>
                    <a:pt x="119" y="102"/>
                  </a:lnTo>
                  <a:lnTo>
                    <a:pt x="125" y="102"/>
                  </a:lnTo>
                  <a:lnTo>
                    <a:pt x="125" y="108"/>
                  </a:lnTo>
                  <a:lnTo>
                    <a:pt x="131" y="108"/>
                  </a:lnTo>
                  <a:lnTo>
                    <a:pt x="137" y="108"/>
                  </a:lnTo>
                  <a:lnTo>
                    <a:pt x="137" y="114"/>
                  </a:lnTo>
                  <a:lnTo>
                    <a:pt x="143" y="114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71" name="Picture 1038" descr="pHAO HOA"/>
          <p:cNvPicPr>
            <a:picLocks noGrp="1" noChangeAspect="1" noChangeArrowheads="1" noCrop="1"/>
          </p:cNvPicPr>
          <p:nvPr>
            <p:ph type="ctrTitle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600" y="990600"/>
            <a:ext cx="885825" cy="876300"/>
          </a:xfrm>
          <a:noFill/>
        </p:spPr>
      </p:pic>
      <p:pic>
        <p:nvPicPr>
          <p:cNvPr id="15372" name="Picture 1039" descr="pHAO HOA"/>
          <p:cNvPicPr>
            <a:picLocks noChangeAspect="1" noChangeArrowheads="1" noCrop="1"/>
          </p:cNvPicPr>
          <p:nvPr/>
        </p:nvPicPr>
        <p:blipFill>
          <a:blip r:embed="rId8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957513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WordArt 1040"/>
          <p:cNvSpPr>
            <a:spLocks noChangeArrowheads="1" noChangeShapeType="1" noTextEdit="1"/>
          </p:cNvSpPr>
          <p:nvPr/>
        </p:nvSpPr>
        <p:spPr bwMode="auto">
          <a:xfrm>
            <a:off x="804973" y="1133093"/>
            <a:ext cx="7779587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4" name="WordArt 1044"/>
          <p:cNvSpPr>
            <a:spLocks noChangeArrowheads="1" noChangeShapeType="1" noTextEdit="1"/>
          </p:cNvSpPr>
          <p:nvPr/>
        </p:nvSpPr>
        <p:spPr bwMode="auto">
          <a:xfrm>
            <a:off x="2249984" y="3590748"/>
            <a:ext cx="4442731" cy="988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21" name="WordArt 1040"/>
          <p:cNvSpPr>
            <a:spLocks noChangeArrowheads="1" noChangeShapeType="1" noTextEdit="1"/>
          </p:cNvSpPr>
          <p:nvPr/>
        </p:nvSpPr>
        <p:spPr bwMode="auto">
          <a:xfrm>
            <a:off x="2963081" y="5089507"/>
            <a:ext cx="6076927" cy="473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PHẠM THỊ THANH HƯƠNG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801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616E068-4BD1-4B74-8EDA-1B74F7FC5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05356"/>
            <a:ext cx="6942857" cy="3209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445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98EB36D-AD0E-4DA9-AE5D-66089CD8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922" y="116632"/>
            <a:ext cx="8214420" cy="1047973"/>
          </a:xfrm>
        </p:spPr>
        <p:txBody>
          <a:bodyPr/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5E5FA788-3408-40CE-B149-D49FB9C6D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9151" y="1506368"/>
            <a:ext cx="8442813" cy="5018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80" y="4015856"/>
            <a:ext cx="3104762" cy="23331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522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êu đề 1">
            <a:extLst>
              <a:ext uri="{FF2B5EF4-FFF2-40B4-BE49-F238E27FC236}">
                <a16:creationId xmlns:a16="http://schemas.microsoft.com/office/drawing/2014/main" xmlns="" id="{B4160E59-181B-43B5-8BE9-3821D9784310}"/>
              </a:ext>
            </a:extLst>
          </p:cNvPr>
          <p:cNvSpPr txBox="1">
            <a:spLocks/>
          </p:cNvSpPr>
          <p:nvPr/>
        </p:nvSpPr>
        <p:spPr>
          <a:xfrm>
            <a:off x="467544" y="6093296"/>
            <a:ext cx="8408395" cy="5189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7128792" cy="29523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84984"/>
            <a:ext cx="7128792" cy="28083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582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16631"/>
            <a:ext cx="8442813" cy="5828031"/>
          </a:xfrm>
          <a:prstGeom prst="rect">
            <a:avLst/>
          </a:prstGeom>
        </p:spPr>
      </p:pic>
      <p:sp>
        <p:nvSpPr>
          <p:cNvPr id="9" name="Tiêu đề 1">
            <a:extLst>
              <a:ext uri="{FF2B5EF4-FFF2-40B4-BE49-F238E27FC236}">
                <a16:creationId xmlns:a16="http://schemas.microsoft.com/office/drawing/2014/main" xmlns="" id="{82781AF6-076C-4F99-9240-6C279002CA39}"/>
              </a:ext>
            </a:extLst>
          </p:cNvPr>
          <p:cNvSpPr txBox="1">
            <a:spLocks/>
          </p:cNvSpPr>
          <p:nvPr/>
        </p:nvSpPr>
        <p:spPr>
          <a:xfrm>
            <a:off x="395536" y="5944663"/>
            <a:ext cx="8442813" cy="9133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90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1">
            <a:extLst>
              <a:ext uri="{FF2B5EF4-FFF2-40B4-BE49-F238E27FC236}">
                <a16:creationId xmlns:a16="http://schemas.microsoft.com/office/drawing/2014/main" xmlns="" id="{C0F38EC1-5A42-440C-9F85-C2818164BE92}"/>
              </a:ext>
            </a:extLst>
          </p:cNvPr>
          <p:cNvSpPr txBox="1">
            <a:spLocks/>
          </p:cNvSpPr>
          <p:nvPr/>
        </p:nvSpPr>
        <p:spPr>
          <a:xfrm>
            <a:off x="532911" y="1496409"/>
            <a:ext cx="8174429" cy="1283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gì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1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68C2994-6F4D-4C7E-8B03-E9785B8C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408" y="351695"/>
            <a:ext cx="5363194" cy="546461"/>
          </a:xfrm>
        </p:spPr>
        <p:txBody>
          <a:bodyPr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Loi Meo\Desktop\Đạo đức 1\b08b373f5c59a207fb48.jpg">
            <a:extLst>
              <a:ext uri="{FF2B5EF4-FFF2-40B4-BE49-F238E27FC236}">
                <a16:creationId xmlns:a16="http://schemas.microsoft.com/office/drawing/2014/main" xmlns="" id="{AEF362DA-3808-44DD-8249-F671AAA3C1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3" t="84807" r="21129" b="70"/>
          <a:stretch/>
        </p:blipFill>
        <p:spPr bwMode="auto">
          <a:xfrm>
            <a:off x="158849" y="196393"/>
            <a:ext cx="3441032" cy="9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CE578835-7782-4323-88CD-CAFD967F3FCD}"/>
              </a:ext>
            </a:extLst>
          </p:cNvPr>
          <p:cNvSpPr txBox="1"/>
          <p:nvPr/>
        </p:nvSpPr>
        <p:spPr>
          <a:xfrm>
            <a:off x="323528" y="5954603"/>
            <a:ext cx="8428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E66CF6D7-5563-4644-AE72-853D753E6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099" y="1196308"/>
            <a:ext cx="8428503" cy="4608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25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B5BEF974-65A7-4705-A333-913DF8F06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79" y="880228"/>
            <a:ext cx="8251651" cy="4584397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624ED662-DE74-450F-947F-FF305143FF9E}"/>
              </a:ext>
            </a:extLst>
          </p:cNvPr>
          <p:cNvSpPr txBox="1"/>
          <p:nvPr/>
        </p:nvSpPr>
        <p:spPr>
          <a:xfrm>
            <a:off x="496812" y="5809956"/>
            <a:ext cx="8251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gần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xmlns="" id="{C68C2994-6F4D-4C7E-8B03-E9785B8C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2239"/>
            <a:ext cx="5363194" cy="546461"/>
          </a:xfrm>
        </p:spPr>
        <p:txBody>
          <a:bodyPr/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524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345" y="4005064"/>
            <a:ext cx="8496944" cy="2088232"/>
          </a:xfrm>
        </p:spPr>
        <p:txBody>
          <a:bodyPr/>
          <a:lstStyle/>
          <a:p>
            <a:pPr algn="l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4">
            <a:extLst>
              <a:ext uri="{FF2B5EF4-FFF2-40B4-BE49-F238E27FC236}">
                <a16:creationId xmlns:a16="http://schemas.microsoft.com/office/drawing/2014/main" xmlns="" id="{E66CF6D7-5563-4644-AE72-853D753E6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1560" y="908720"/>
            <a:ext cx="3312368" cy="2797398"/>
          </a:xfrm>
          <a:prstGeom prst="rect">
            <a:avLst/>
          </a:prstGeom>
        </p:spPr>
      </p:pic>
      <p:pic>
        <p:nvPicPr>
          <p:cNvPr id="8" name="Hình ảnh 4">
            <a:extLst>
              <a:ext uri="{FF2B5EF4-FFF2-40B4-BE49-F238E27FC236}">
                <a16:creationId xmlns:a16="http://schemas.microsoft.com/office/drawing/2014/main" xmlns="" id="{B5BEF974-65A7-4705-A333-913DF8F064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368" y="908720"/>
            <a:ext cx="4536504" cy="26991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8126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210DFD3-1D88-4C9C-BBA8-0A9B6985B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306" y="921426"/>
            <a:ext cx="6100694" cy="2313481"/>
          </a:xfrm>
        </p:spPr>
        <p:txBody>
          <a:bodyPr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2E123E76-6444-4479-AE64-2B84800A8A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259" y="247738"/>
            <a:ext cx="2851048" cy="6251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458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>
            <a:extLst>
              <a:ext uri="{FF2B5EF4-FFF2-40B4-BE49-F238E27FC236}">
                <a16:creationId xmlns:a16="http://schemas.microsoft.com/office/drawing/2014/main" xmlns="" id="{979C8508-C4CC-45CD-871B-E7555D307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8840"/>
            <a:ext cx="925252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THẦY CÔ </a:t>
            </a:r>
            <a:r>
              <a:rPr lang="vi-VN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EM HỌC SINH</a:t>
            </a:r>
            <a:r>
              <a:rPr lang="vi-VN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CHĂM NGOAN, HỌC GIỎI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027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xmlns="" id="{236AB406-C8CA-49F4-97F7-F6BB019BE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759338"/>
            <a:ext cx="8693834" cy="1815882"/>
          </a:xfrm>
          <a:prstGeom prst="rect">
            <a:avLst/>
          </a:prstGeom>
          <a:noFill/>
          <a:ln w="9525">
            <a:solidFill>
              <a:srgbClr val="00808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8:PHÒNG, TRÁNH TAI NẠN THƯƠNG TÍCH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24: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PHÒNG, TRÁNH TAI NẠN GIAO THÔNG</a:t>
            </a:r>
          </a:p>
        </p:txBody>
      </p:sp>
      <p:sp>
        <p:nvSpPr>
          <p:cNvPr id="3076" name="Text Box 9">
            <a:extLst>
              <a:ext uri="{FF2B5EF4-FFF2-40B4-BE49-F238E27FC236}">
                <a16:creationId xmlns:a16="http://schemas.microsoft.com/office/drawing/2014/main" xmlns="" id="{91A96990-9A1B-4421-B004-50E24D13D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643" y="240225"/>
            <a:ext cx="2057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800" b="1" u="sng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u="sng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altLang="vi-VN" sz="2800" b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540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21274" r="28508" b="64349"/>
          <a:stretch/>
        </p:blipFill>
        <p:spPr bwMode="auto">
          <a:xfrm>
            <a:off x="0" y="-12619"/>
            <a:ext cx="2593442" cy="13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ộp chú thích: Mũi tên Xuống 10">
            <a:extLst>
              <a:ext uri="{FF2B5EF4-FFF2-40B4-BE49-F238E27FC236}">
                <a16:creationId xmlns:a16="http://schemas.microsoft.com/office/drawing/2014/main" xmlns="" id="{16DF2416-1A34-47FE-937A-9890E333AB61}"/>
              </a:ext>
            </a:extLst>
          </p:cNvPr>
          <p:cNvSpPr/>
          <p:nvPr/>
        </p:nvSpPr>
        <p:spPr>
          <a:xfrm>
            <a:off x="4566560" y="3103872"/>
            <a:ext cx="45719" cy="496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2D00EB"/>
              </a:solidFill>
            </a:endParaRPr>
          </a:p>
        </p:txBody>
      </p:sp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xmlns="" id="{B375DAD8-B4D6-46D3-A371-688E7CB289E9}"/>
              </a:ext>
            </a:extLst>
          </p:cNvPr>
          <p:cNvSpPr txBox="1">
            <a:spLocks/>
          </p:cNvSpPr>
          <p:nvPr/>
        </p:nvSpPr>
        <p:spPr>
          <a:xfrm>
            <a:off x="2480901" y="559616"/>
            <a:ext cx="6328868" cy="84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gì ?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0BEE5E8-58C0-4AB8-8859-4C9160A190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217" y="1937770"/>
            <a:ext cx="8584686" cy="46101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77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36712"/>
            <a:ext cx="8496944" cy="572817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828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12068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498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2" y="404664"/>
            <a:ext cx="9036496" cy="6048672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604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40960" cy="6048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631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Loi Meo\Desktop\Đạo đức 1\b08b373f5c59a207fb4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9" t="21274" r="28508" b="64349"/>
          <a:stretch/>
        </p:blipFill>
        <p:spPr bwMode="auto">
          <a:xfrm>
            <a:off x="0" y="-12619"/>
            <a:ext cx="2593442" cy="133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ộp chú thích: Mũi tên Xuống 10">
            <a:extLst>
              <a:ext uri="{FF2B5EF4-FFF2-40B4-BE49-F238E27FC236}">
                <a16:creationId xmlns:a16="http://schemas.microsoft.com/office/drawing/2014/main" xmlns="" id="{16DF2416-1A34-47FE-937A-9890E333AB61}"/>
              </a:ext>
            </a:extLst>
          </p:cNvPr>
          <p:cNvSpPr/>
          <p:nvPr/>
        </p:nvSpPr>
        <p:spPr>
          <a:xfrm>
            <a:off x="4566560" y="3103872"/>
            <a:ext cx="45719" cy="4963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2D00EB"/>
              </a:solidFill>
            </a:endParaRPr>
          </a:p>
        </p:txBody>
      </p:sp>
      <p:sp>
        <p:nvSpPr>
          <p:cNvPr id="10" name="Chỗ dành sẵn cho Nội dung 2">
            <a:extLst>
              <a:ext uri="{FF2B5EF4-FFF2-40B4-BE49-F238E27FC236}">
                <a16:creationId xmlns:a16="http://schemas.microsoft.com/office/drawing/2014/main" xmlns="" id="{D78A9C5D-350B-4ADE-A323-EC2B431D9744}"/>
              </a:ext>
            </a:extLst>
          </p:cNvPr>
          <p:cNvSpPr txBox="1">
            <a:spLocks/>
          </p:cNvSpPr>
          <p:nvPr/>
        </p:nvSpPr>
        <p:spPr>
          <a:xfrm>
            <a:off x="107504" y="5013176"/>
            <a:ext cx="8630257" cy="19871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sang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30BEE5E8-58C0-4AB8-8859-4C9160A190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825" y="1007136"/>
            <a:ext cx="8778907" cy="40049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44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xmlns="" id="{CF93E771-D686-469C-963B-6234D4860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83" y="443474"/>
            <a:ext cx="9144000" cy="2634511"/>
          </a:xfrm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434D5AC-018E-42B4-8119-0BDC948A4D00}"/>
              </a:ext>
            </a:extLst>
          </p:cNvPr>
          <p:cNvSpPr txBox="1">
            <a:spLocks/>
          </p:cNvSpPr>
          <p:nvPr/>
        </p:nvSpPr>
        <p:spPr>
          <a:xfrm>
            <a:off x="388953" y="3869406"/>
            <a:ext cx="8356316" cy="513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hỗ dành sẵn cho Nội dung 2">
            <a:extLst>
              <a:ext uri="{FF2B5EF4-FFF2-40B4-BE49-F238E27FC236}">
                <a16:creationId xmlns:a16="http://schemas.microsoft.com/office/drawing/2014/main" xmlns="" id="{8BCB3F32-FAE4-4EAD-8E2A-42996CF1D240}"/>
              </a:ext>
            </a:extLst>
          </p:cNvPr>
          <p:cNvSpPr txBox="1">
            <a:spLocks/>
          </p:cNvSpPr>
          <p:nvPr/>
        </p:nvSpPr>
        <p:spPr>
          <a:xfrm>
            <a:off x="377299" y="5129978"/>
            <a:ext cx="8364028" cy="50405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200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xmlns="" id="{F0991465-C59F-4D3A-A615-C982858DDF05}"/>
              </a:ext>
            </a:extLst>
          </p:cNvPr>
          <p:cNvSpPr txBox="1">
            <a:spLocks/>
          </p:cNvSpPr>
          <p:nvPr/>
        </p:nvSpPr>
        <p:spPr>
          <a:xfrm>
            <a:off x="364157" y="5858273"/>
            <a:ext cx="8244965" cy="9997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hỗ dành sẵn cho Nội dung 2">
            <a:extLst>
              <a:ext uri="{FF2B5EF4-FFF2-40B4-BE49-F238E27FC236}">
                <a16:creationId xmlns:a16="http://schemas.microsoft.com/office/drawing/2014/main" xmlns="" id="{8BCB3F32-FAE4-4EAD-8E2A-42996CF1D240}"/>
              </a:ext>
            </a:extLst>
          </p:cNvPr>
          <p:cNvSpPr txBox="1">
            <a:spLocks/>
          </p:cNvSpPr>
          <p:nvPr/>
        </p:nvSpPr>
        <p:spPr>
          <a:xfrm>
            <a:off x="388953" y="4521780"/>
            <a:ext cx="8429860" cy="6081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3200" b="1" dirty="0">
              <a:solidFill>
                <a:srgbClr val="2D00E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797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2A6311F-5099-4118-83AA-D7012E00D064"/>
  <p:tag name="ISPRING_CMI5_LAUNCH_METHOD" val="any window"/>
  <p:tag name="ISPRING_SCORM_RATE_SLIDES" val="1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Dao duc 1- PHONG TRANH TAI NAN GIAO THONG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OUTPUT_FOLDER" val="[[&quot;\uFFFD\uFFFD\uFFFD {62E865A0-4CF4-4E03-8BD2-2253FCCECB66}&quot;,&quot;C:\\Users\\Administrator\\Desktop&quot;],[&quot;3n\uFFFDr{288BE087-6712-412E-98D9-1DFD503E47EE}&quot;,&quot;C:\\Users\\NHATMINH\\Downloads&quot;]]"/>
  <p:tag name="ISPRING_SCORM_RATE_QUIZZES" val="0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159814-6848-41AD-A7D1-A5BFE8B80DB2}:28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AECDBE-D692-4949-98CF-03051C84F7E5}:29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FBD24E2-6560-45FC-8313-06348F17AD54}:29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AC18EDA-3E5C-4EA1-BD8C-2D8059A12E3B}:29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FFABAF-4971-4F44-9B30-5FF136C063F4}:29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006214-864E-439C-A1CB-22FD9FDE9AAA}:3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7E1E28-F1E7-4890-B003-9F99E238B783}:30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1ABCC53-55F3-48A5-B27F-CDF2F5C36286}:30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D46C46-643C-4804-A0C9-CE085723FBF4}:3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5AB6CE8-2072-48F6-AE8F-D167C6415732}:3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4588C8-E975-4DDB-AFED-7DD3BF6AD671}:27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0D40C88-4378-46F7-8CBF-AAF64070016D}:3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6A5752-3E5F-4B58-8653-1EB758AC0208}:28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5E4DA7-A9E7-461D-92D5-FC7A684999E4}:2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9BC63F-77CD-4005-84EB-BACBCB80CA27}:2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11C746-69A6-40EE-A9B8-80DA59ADEBD1}:28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A567E0-DADA-4E5A-BF46-0E7D886F1ED2}: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AEE0B2D-901D-4EB9-BAAF-9123FF63982B}:2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3B28F3-91AF-4316-9675-68A30A8A1760}:288"/>
</p:tagLst>
</file>

<file path=ppt/theme/theme1.xml><?xml version="1.0" encoding="utf-8"?>
<a:theme xmlns:a="http://schemas.openxmlformats.org/drawingml/2006/main" name="Bai 15 Lam dong ho de 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Bai 15 Lam dong ho de ban</Template>
  <TotalTime>297</TotalTime>
  <Words>295</Words>
  <Application>Microsoft Office PowerPoint</Application>
  <PresentationFormat>On-screen Show (4:3)</PresentationFormat>
  <Paragraphs>45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Bai 15 Lam dong ho de 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Hành vi nào là an toàn? Hành vi nào là không an toàn ? Vì sao?</vt:lpstr>
      <vt:lpstr>PowerPoint Presentation</vt:lpstr>
      <vt:lpstr>PowerPoint Presentation</vt:lpstr>
      <vt:lpstr>PowerPoint Presentation</vt:lpstr>
      <vt:lpstr>Em sẽ khuyên bạn điều gì?</vt:lpstr>
      <vt:lpstr>Em sẽ khuyên bạn điều gì?</vt:lpstr>
      <vt:lpstr>Không trèo qua dải phân cách, không thả diều gần đường tàu vì có thể dẫn đến tai nạn giao thông.</vt:lpstr>
      <vt:lpstr>Để phòng tai nạn giao thông Các em ghi nhớ thuộc lòng cùng nhau: Đi bộ quan sát trước sau Ngồi trên xe máy, mũ mau đội vào.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Dao duc 1- PHONG TRANH TAI NAN GIAO THONG</dc:title>
  <dc:creator>Windows User</dc:creator>
  <cp:lastModifiedBy>AutoBVT</cp:lastModifiedBy>
  <cp:revision>42</cp:revision>
  <dcterms:created xsi:type="dcterms:W3CDTF">2019-03-09T01:11:41Z</dcterms:created>
  <dcterms:modified xsi:type="dcterms:W3CDTF">2024-03-19T08:33:38Z</dcterms:modified>
</cp:coreProperties>
</file>