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8" r:id="rId3"/>
    <p:sldId id="397" r:id="rId4"/>
    <p:sldId id="259" r:id="rId5"/>
    <p:sldId id="260" r:id="rId6"/>
    <p:sldId id="398" r:id="rId7"/>
    <p:sldId id="399" r:id="rId8"/>
    <p:sldId id="257" r:id="rId9"/>
    <p:sldId id="387" r:id="rId10"/>
    <p:sldId id="370" r:id="rId11"/>
    <p:sldId id="389" r:id="rId12"/>
    <p:sldId id="400" r:id="rId13"/>
    <p:sldId id="401" r:id="rId14"/>
    <p:sldId id="402" r:id="rId15"/>
    <p:sldId id="403" r:id="rId16"/>
    <p:sldId id="390" r:id="rId17"/>
    <p:sldId id="376" r:id="rId18"/>
    <p:sldId id="404" r:id="rId19"/>
    <p:sldId id="405" r:id="rId20"/>
    <p:sldId id="373" r:id="rId21"/>
    <p:sldId id="395"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12-Apr-24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04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F42A3A-DBFC-4A19-9852-7C7E4A88B01D}" type="slidenum">
              <a:rPr lang="en-US" smtClean="0"/>
              <a:t>7</a:t>
            </a:fld>
            <a:endParaRPr lang="en-US"/>
          </a:p>
        </p:txBody>
      </p:sp>
    </p:spTree>
    <p:extLst>
      <p:ext uri="{BB962C8B-B14F-4D97-AF65-F5344CB8AC3E}">
        <p14:creationId xmlns:p14="http://schemas.microsoft.com/office/powerpoint/2010/main" val="165231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97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12-Apr-24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12/04/2024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35.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4.png"/><Relationship Id="rId5" Type="http://schemas.openxmlformats.org/officeDocument/2006/relationships/image" Target="../media/image34.svg"/><Relationship Id="rId10"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microsoft.com/office/2007/relationships/hdphoto" Target="../media/hdphoto2.wdp"/><Relationship Id="rId3" Type="http://schemas.openxmlformats.org/officeDocument/2006/relationships/audio" Target="../media/media2.mp3"/><Relationship Id="rId7" Type="http://schemas.openxmlformats.org/officeDocument/2006/relationships/audio" Target="../media/audio3.wav"/><Relationship Id="rId12" Type="http://schemas.openxmlformats.org/officeDocument/2006/relationships/image" Target="../media/image8.png"/><Relationship Id="rId2" Type="http://schemas.microsoft.com/office/2007/relationships/media" Target="../media/media2.mp3"/><Relationship Id="rId16" Type="http://schemas.openxmlformats.org/officeDocument/2006/relationships/image" Target="../media/image10.wmf"/><Relationship Id="rId1" Type="http://schemas.openxmlformats.org/officeDocument/2006/relationships/tags" Target="../tags/tag5.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jpe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microsoft.com/office/2007/relationships/hdphoto" Target="../media/hdphoto2.wdp"/><Relationship Id="rId3" Type="http://schemas.openxmlformats.org/officeDocument/2006/relationships/audio" Target="../media/media2.mp3"/><Relationship Id="rId7" Type="http://schemas.openxmlformats.org/officeDocument/2006/relationships/audio" Target="../media/audio3.wav"/><Relationship Id="rId12" Type="http://schemas.openxmlformats.org/officeDocument/2006/relationships/image" Target="../media/image8.png"/><Relationship Id="rId2" Type="http://schemas.microsoft.com/office/2007/relationships/media" Target="../media/media2.mp3"/><Relationship Id="rId16" Type="http://schemas.openxmlformats.org/officeDocument/2006/relationships/image" Target="../media/image10.wmf"/><Relationship Id="rId1" Type="http://schemas.openxmlformats.org/officeDocument/2006/relationships/tags" Target="../tags/tag6.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jpe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microsoft.com/office/2007/relationships/hdphoto" Target="../media/hdphoto2.wdp"/><Relationship Id="rId3" Type="http://schemas.openxmlformats.org/officeDocument/2006/relationships/audio" Target="../media/media2.mp3"/><Relationship Id="rId7" Type="http://schemas.openxmlformats.org/officeDocument/2006/relationships/audio" Target="../media/audio3.wav"/><Relationship Id="rId12" Type="http://schemas.openxmlformats.org/officeDocument/2006/relationships/image" Target="../media/image8.png"/><Relationship Id="rId2" Type="http://schemas.microsoft.com/office/2007/relationships/media" Target="../media/media2.mp3"/><Relationship Id="rId16" Type="http://schemas.openxmlformats.org/officeDocument/2006/relationships/image" Target="../media/image10.wmf"/><Relationship Id="rId1" Type="http://schemas.openxmlformats.org/officeDocument/2006/relationships/tags" Target="../tags/tag7.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microsoft.com/office/2007/relationships/hdphoto" Target="../media/hdphoto3.wdp"/><Relationship Id="rId10"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jpe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4.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5C9497-2151-AC43-8ABC-5886A6E63A66}"/>
              </a:ext>
            </a:extLst>
          </p:cNvPr>
          <p:cNvPicPr>
            <a:picLocks noChangeAspect="1"/>
          </p:cNvPicPr>
          <p:nvPr/>
        </p:nvPicPr>
        <p:blipFill>
          <a:blip r:embed="rId4"/>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xmlns="" id="{EFA54AA9-1382-2B66-9DBC-7F22BA81E4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18846" t="30472" r="19449" b="29057"/>
          <a:stretch/>
        </p:blipFill>
        <p:spPr>
          <a:xfrm>
            <a:off x="5038500" y="540682"/>
            <a:ext cx="2057848" cy="759207"/>
          </a:xfrm>
          <a:prstGeom prst="rect">
            <a:avLst/>
          </a:prstGeom>
        </p:spPr>
      </p:pic>
    </p:spTree>
    <p:custDataLst>
      <p:tags r:id="rId1"/>
    </p:custDataLst>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xmlns="" id="{7ED43A30-F21A-E070-ACA6-4277E482AD23}"/>
              </a:ext>
            </a:extLst>
          </p:cNvPr>
          <p:cNvGraphicFramePr>
            <a:graphicFrameLocks noGrp="1"/>
          </p:cNvGraphicFramePr>
          <p:nvPr>
            <p:extLst>
              <p:ext uri="{D42A27DB-BD31-4B8C-83A1-F6EECF244321}">
                <p14:modId xmlns:p14="http://schemas.microsoft.com/office/powerpoint/2010/main" val="1782909228"/>
              </p:ext>
            </p:extLst>
          </p:nvPr>
        </p:nvGraphicFramePr>
        <p:xfrm>
          <a:off x="523875" y="495301"/>
          <a:ext cx="10934701" cy="5778268"/>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xmlns="" val="2373691462"/>
                    </a:ext>
                  </a:extLst>
                </a:gridCol>
                <a:gridCol w="2527543">
                  <a:extLst>
                    <a:ext uri="{9D8B030D-6E8A-4147-A177-3AD203B41FA5}">
                      <a16:colId xmlns:a16="http://schemas.microsoft.com/office/drawing/2014/main" xmlns="" val="799566777"/>
                    </a:ext>
                  </a:extLst>
                </a:gridCol>
                <a:gridCol w="1724025">
                  <a:extLst>
                    <a:ext uri="{9D8B030D-6E8A-4147-A177-3AD203B41FA5}">
                      <a16:colId xmlns:a16="http://schemas.microsoft.com/office/drawing/2014/main" xmlns="" val="760891422"/>
                    </a:ext>
                  </a:extLst>
                </a:gridCol>
                <a:gridCol w="2066926">
                  <a:extLst>
                    <a:ext uri="{9D8B030D-6E8A-4147-A177-3AD203B41FA5}">
                      <a16:colId xmlns:a16="http://schemas.microsoft.com/office/drawing/2014/main" xmlns="" val="2575159232"/>
                    </a:ext>
                  </a:extLst>
                </a:gridCol>
              </a:tblGrid>
              <a:tr h="1186601">
                <a:tc>
                  <a:txBody>
                    <a:bodyPr/>
                    <a:lstStyle/>
                    <a:p>
                      <a:pPr marL="0" marR="0" algn="ctr">
                        <a:lnSpc>
                          <a:spcPct val="120000"/>
                        </a:lnSpc>
                        <a:spcBef>
                          <a:spcPts val="0"/>
                        </a:spcBef>
                        <a:spcAft>
                          <a:spcPts val="0"/>
                        </a:spcAft>
                      </a:pPr>
                      <a:r>
                        <a:rPr lang="vi-VN"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Câu</a:t>
                      </a:r>
                      <a:endParaRPr lang="en-US" sz="4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Tên cuốn truyện, bài thơ, bài hát</a:t>
                      </a:r>
                      <a:endParaRPr lang="en-US" sz="4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Tên tạp chí, tờ báo</a:t>
                      </a:r>
                      <a:endParaRPr lang="en-US" sz="4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Dấu câu đánh dấu tên tác phẩm/ tài liệu</a:t>
                      </a:r>
                      <a:endParaRPr lang="en-US" sz="44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716528053"/>
                  </a:ext>
                </a:extLst>
              </a:tr>
              <a:tr h="1435186">
                <a:tc>
                  <a:txBody>
                    <a:bodyPr/>
                    <a:lstStyle/>
                    <a:p>
                      <a:pPr marL="0" marR="0" algn="just">
                        <a:lnSpc>
                          <a:spcPct val="120000"/>
                        </a:lnSpc>
                        <a:spcBef>
                          <a:spcPts val="0"/>
                        </a:spcBef>
                        <a:spcAft>
                          <a:spcPts val="0"/>
                        </a:spcAft>
                      </a:pPr>
                      <a:r>
                        <a:rPr lang="en-US"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a</a:t>
                      </a:r>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Đến với “Dế Mèn phiêu lưu kí”, các bạn nhỏ được lạc vào thế giới của những loài vật gần gũi, yêu thương.</a:t>
                      </a:r>
                      <a:endParaRPr lang="en-US" sz="4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endParaRPr lang="en-US" sz="40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98479274"/>
                  </a:ext>
                </a:extLst>
              </a:tr>
              <a:tr h="1802430">
                <a:tc>
                  <a:txBody>
                    <a:bodyPr/>
                    <a:lstStyle/>
                    <a:p>
                      <a:pPr marL="0" marR="0" algn="just">
                        <a:lnSpc>
                          <a:spcPct val="120000"/>
                        </a:lnSpc>
                        <a:spcBef>
                          <a:spcPts val="0"/>
                        </a:spcBef>
                        <a:spcAft>
                          <a:spcPts val="0"/>
                        </a:spcAft>
                      </a:pPr>
                      <a:r>
                        <a:rPr lang="en-US"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b</a:t>
                      </a:r>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Nhạc sĩ Trần Hoàn đã phổ nhạc bài thơ “Khúc hát ru những em bé lớn trên lưng mẹ” thành bài hát “Lời ru trên nương”.</a:t>
                      </a:r>
                      <a:endParaRPr lang="en-US" sz="4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endParaRPr lang="en-US" sz="2000" b="1" dirty="0" smtClean="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endParaRPr lang="en-US" sz="2000" b="1" dirty="0" smtClean="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endParaRPr lang="en-US" sz="2000" b="1" dirty="0" smtClean="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endParaRPr lang="en-US" sz="2000" b="1" dirty="0" smtClean="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just">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001021954"/>
                  </a:ext>
                </a:extLst>
              </a:tr>
              <a:tr h="1262206">
                <a:tc>
                  <a:txBody>
                    <a:bodyPr/>
                    <a:lstStyle/>
                    <a:p>
                      <a:pPr marL="0" marR="0" algn="just">
                        <a:lnSpc>
                          <a:spcPct val="120000"/>
                        </a:lnSpc>
                        <a:spcBef>
                          <a:spcPts val="0"/>
                        </a:spcBef>
                        <a:spcAft>
                          <a:spcPts val="0"/>
                        </a:spcAft>
                      </a:pPr>
                      <a:r>
                        <a:rPr lang="en-US"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a:t>
                      </a:r>
                      <a:r>
                        <a:rPr lang="vi-VN"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Từ thuở thơ ấu, tôi đã có tạp chí “Văn tuổi thơ”, báo “Nhi đồng” làm bạn đồng hành.</a:t>
                      </a:r>
                      <a:endParaRPr lang="en-US" sz="4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4000" b="1"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71914889"/>
                  </a:ext>
                </a:extLst>
              </a:tr>
            </a:tbl>
          </a:graphicData>
        </a:graphic>
      </p:graphicFrame>
      <p:sp>
        <p:nvSpPr>
          <p:cNvPr id="8" name="TextBox 7">
            <a:extLst>
              <a:ext uri="{FF2B5EF4-FFF2-40B4-BE49-F238E27FC236}">
                <a16:creationId xmlns:a16="http://schemas.microsoft.com/office/drawing/2014/main" xmlns="" id="{FB249D35-CF9C-BD4E-86D6-DC10CE694B11}"/>
              </a:ext>
            </a:extLst>
          </p:cNvPr>
          <p:cNvSpPr txBox="1"/>
          <p:nvPr/>
        </p:nvSpPr>
        <p:spPr>
          <a:xfrm>
            <a:off x="5200198" y="2258148"/>
            <a:ext cx="2413262" cy="461665"/>
          </a:xfrm>
          <a:prstGeom prst="rect">
            <a:avLst/>
          </a:prstGeom>
          <a:noFill/>
        </p:spPr>
        <p:txBody>
          <a:bodyPr wrap="square">
            <a:spAutoFit/>
          </a:bodyPr>
          <a:lstStyle/>
          <a:p>
            <a:pPr>
              <a:lnSpc>
                <a:spcPct val="120000"/>
              </a:lnSpc>
            </a:pPr>
            <a:r>
              <a:rPr lang="vi-VN" sz="2000" b="1" dirty="0" smtClean="0">
                <a:latin typeface="Times New Roman" panose="02020603050405020304" pitchFamily="18" charset="0"/>
                <a:ea typeface="Cambria" panose="02040503050406030204" pitchFamily="18" charset="0"/>
                <a:cs typeface="Times New Roman" panose="02020603050405020304" pitchFamily="18" charset="0"/>
              </a:rPr>
              <a:t>Dế </a:t>
            </a:r>
            <a:r>
              <a:rPr lang="vi-VN" sz="2000" b="1" dirty="0">
                <a:latin typeface="Times New Roman" panose="02020603050405020304" pitchFamily="18" charset="0"/>
                <a:ea typeface="Cambria" panose="02040503050406030204" pitchFamily="18" charset="0"/>
                <a:cs typeface="Times New Roman" panose="02020603050405020304" pitchFamily="18" charset="0"/>
              </a:rPr>
              <a:t>Mèn phiêu lưu kí</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FB249D35-CF9C-BD4E-86D6-DC10CE694B11}"/>
              </a:ext>
            </a:extLst>
          </p:cNvPr>
          <p:cNvSpPr txBox="1"/>
          <p:nvPr/>
        </p:nvSpPr>
        <p:spPr>
          <a:xfrm>
            <a:off x="9473938" y="2258148"/>
            <a:ext cx="2413262" cy="461665"/>
          </a:xfrm>
          <a:prstGeom prst="rect">
            <a:avLst/>
          </a:prstGeom>
          <a:noFill/>
        </p:spPr>
        <p:txBody>
          <a:bodyPr wrap="square">
            <a:spAutoFit/>
          </a:bodyPr>
          <a:lstStyle/>
          <a:p>
            <a:pPr algn="just">
              <a:lnSpc>
                <a:spcPct val="120000"/>
              </a:lnSpc>
            </a:pP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 </a:t>
            </a:r>
            <a:r>
              <a:rPr lang="vi-VN" sz="2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ngoặc kép</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FB249D35-CF9C-BD4E-86D6-DC10CE694B11}"/>
              </a:ext>
            </a:extLst>
          </p:cNvPr>
          <p:cNvSpPr txBox="1"/>
          <p:nvPr/>
        </p:nvSpPr>
        <p:spPr>
          <a:xfrm>
            <a:off x="9390668" y="3749154"/>
            <a:ext cx="2413262" cy="461665"/>
          </a:xfrm>
          <a:prstGeom prst="rect">
            <a:avLst/>
          </a:prstGeom>
          <a:noFill/>
        </p:spPr>
        <p:txBody>
          <a:bodyPr wrap="square">
            <a:spAutoFit/>
          </a:bodyPr>
          <a:lstStyle/>
          <a:p>
            <a:pPr algn="just">
              <a:lnSpc>
                <a:spcPct val="120000"/>
              </a:lnSpc>
            </a:pP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 ngoặc kép</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B249D35-CF9C-BD4E-86D6-DC10CE694B11}"/>
              </a:ext>
            </a:extLst>
          </p:cNvPr>
          <p:cNvSpPr txBox="1"/>
          <p:nvPr/>
        </p:nvSpPr>
        <p:spPr>
          <a:xfrm>
            <a:off x="9473938" y="5398845"/>
            <a:ext cx="2413262" cy="461665"/>
          </a:xfrm>
          <a:prstGeom prst="rect">
            <a:avLst/>
          </a:prstGeom>
          <a:noFill/>
        </p:spPr>
        <p:txBody>
          <a:bodyPr wrap="square">
            <a:spAutoFit/>
          </a:bodyPr>
          <a:lstStyle/>
          <a:p>
            <a:pPr algn="just">
              <a:lnSpc>
                <a:spcPct val="120000"/>
              </a:lnSpc>
            </a:pP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 </a:t>
            </a:r>
            <a:r>
              <a:rPr lang="vi-VN" sz="2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ngoặc kép</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FB249D35-CF9C-BD4E-86D6-DC10CE694B11}"/>
              </a:ext>
            </a:extLst>
          </p:cNvPr>
          <p:cNvSpPr txBox="1"/>
          <p:nvPr/>
        </p:nvSpPr>
        <p:spPr>
          <a:xfrm>
            <a:off x="5128181" y="3165115"/>
            <a:ext cx="2485279" cy="1200329"/>
          </a:xfrm>
          <a:prstGeom prst="rect">
            <a:avLst/>
          </a:prstGeom>
          <a:noFill/>
        </p:spPr>
        <p:txBody>
          <a:bodyPr wrap="square">
            <a:spAutoFit/>
          </a:bodyPr>
          <a:lstStyle/>
          <a:p>
            <a:pPr>
              <a:lnSpc>
                <a:spcPct val="120000"/>
              </a:lnSpc>
            </a:pPr>
            <a:r>
              <a:rPr lang="vi-VN" sz="20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0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000" b="1" dirty="0" smtClean="0">
                <a:latin typeface="Times New Roman" panose="02020603050405020304" pitchFamily="18" charset="0"/>
                <a:ea typeface="Cambria" panose="02040503050406030204" pitchFamily="18" charset="0"/>
                <a:cs typeface="Times New Roman" panose="02020603050405020304" pitchFamily="18" charset="0"/>
              </a:rPr>
              <a:t>Khúc </a:t>
            </a:r>
            <a:r>
              <a:rPr lang="vi-VN" sz="2000" b="1" dirty="0">
                <a:latin typeface="Times New Roman" panose="02020603050405020304" pitchFamily="18" charset="0"/>
                <a:ea typeface="Cambria" panose="02040503050406030204" pitchFamily="18" charset="0"/>
                <a:cs typeface="Times New Roman" panose="02020603050405020304" pitchFamily="18" charset="0"/>
              </a:rPr>
              <a:t>hát ru những em bé lớn trên lưng mẹ</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FB249D35-CF9C-BD4E-86D6-DC10CE694B11}"/>
              </a:ext>
            </a:extLst>
          </p:cNvPr>
          <p:cNvSpPr txBox="1"/>
          <p:nvPr/>
        </p:nvSpPr>
        <p:spPr>
          <a:xfrm>
            <a:off x="4992808" y="4493789"/>
            <a:ext cx="2620652" cy="429413"/>
          </a:xfrm>
          <a:prstGeom prst="rect">
            <a:avLst/>
          </a:prstGeom>
          <a:noFill/>
        </p:spPr>
        <p:txBody>
          <a:bodyPr wrap="square">
            <a:spAutoFit/>
          </a:bodyPr>
          <a:lstStyle/>
          <a:p>
            <a:pPr algn="just">
              <a:lnSpc>
                <a:spcPct val="120000"/>
              </a:lnSpc>
            </a:pPr>
            <a:r>
              <a:rPr lang="en-US"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2000" b="1"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000" b="1" dirty="0" smtClean="0">
                <a:latin typeface="Times New Roman" panose="02020603050405020304" pitchFamily="18" charset="0"/>
                <a:ea typeface="Cambria" panose="02040503050406030204" pitchFamily="18" charset="0"/>
                <a:cs typeface="Times New Roman" panose="02020603050405020304" pitchFamily="18" charset="0"/>
              </a:rPr>
              <a:t>Lời </a:t>
            </a:r>
            <a:r>
              <a:rPr lang="vi-VN" sz="2000" b="1" dirty="0">
                <a:latin typeface="Times New Roman" panose="02020603050405020304" pitchFamily="18" charset="0"/>
                <a:ea typeface="Cambria" panose="02040503050406030204" pitchFamily="18" charset="0"/>
                <a:cs typeface="Times New Roman" panose="02020603050405020304" pitchFamily="18" charset="0"/>
              </a:rPr>
              <a:t>ru trên </a:t>
            </a:r>
            <a:r>
              <a:rPr lang="vi-VN" sz="2000" b="1" dirty="0" smtClean="0">
                <a:latin typeface="Times New Roman" panose="02020603050405020304" pitchFamily="18" charset="0"/>
                <a:ea typeface="Cambria" panose="02040503050406030204" pitchFamily="18" charset="0"/>
                <a:cs typeface="Times New Roman" panose="02020603050405020304" pitchFamily="18" charset="0"/>
              </a:rPr>
              <a:t>nương</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B249D35-CF9C-BD4E-86D6-DC10CE694B11}"/>
              </a:ext>
            </a:extLst>
          </p:cNvPr>
          <p:cNvSpPr txBox="1"/>
          <p:nvPr/>
        </p:nvSpPr>
        <p:spPr>
          <a:xfrm>
            <a:off x="7613460" y="5075680"/>
            <a:ext cx="1777208" cy="830997"/>
          </a:xfrm>
          <a:prstGeom prst="rect">
            <a:avLst/>
          </a:prstGeom>
          <a:noFill/>
        </p:spPr>
        <p:txBody>
          <a:bodyPr wrap="square">
            <a:spAutoFit/>
          </a:bodyPr>
          <a:lstStyle/>
          <a:p>
            <a:pPr algn="just">
              <a:lnSpc>
                <a:spcPct val="120000"/>
              </a:lnSpc>
            </a:pPr>
            <a:r>
              <a:rPr lang="vi-VN"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 tuổi thơ</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20000"/>
              </a:lnSpc>
            </a:pPr>
            <a:r>
              <a:rPr lang="vi-VN" sz="2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Nhi </a:t>
            </a:r>
            <a:r>
              <a:rPr lang="vi-VN" sz="2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đồng</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150830" y="160256"/>
            <a:ext cx="11858918" cy="6598763"/>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Times New Roman" panose="02020603050405020304" pitchFamily="18" charset="0"/>
                <a:cs typeface="Times New Roman" panose="02020603050405020304" pitchFamily="18" charset="0"/>
              </a:rPr>
              <a:t>2. </a:t>
            </a:r>
            <a:r>
              <a:rPr lang="vi-VN" sz="3000" b="1" dirty="0">
                <a:solidFill>
                  <a:srgbClr val="C00000"/>
                </a:solidFill>
                <a:latin typeface="Times New Roman" panose="02020603050405020304" pitchFamily="18" charset="0"/>
                <a:cs typeface="Times New Roman" panose="020206030504050203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en-US" sz="22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200" dirty="0" smtClean="0">
                <a:latin typeface="Times New Roman" panose="02020603050405020304" pitchFamily="18" charset="0"/>
                <a:ea typeface="Cambria" panose="02040503050406030204" pitchFamily="18" charset="0"/>
                <a:cs typeface="Times New Roman" panose="02020603050405020304" pitchFamily="18" charset="0"/>
              </a:rPr>
              <a:t>a</a:t>
            </a:r>
            <a:r>
              <a:rPr lang="vi-VN" sz="2200" dirty="0">
                <a:latin typeface="Times New Roman" panose="02020603050405020304" pitchFamily="18" charset="0"/>
                <a:ea typeface="Cambria" panose="02040503050406030204" pitchFamily="18" charset="0"/>
                <a:cs typeface="Times New Roman" panose="02020603050405020304" pitchFamily="18" charset="0"/>
              </a:rPr>
              <a:t>. Nhiều câu thơ trong trẻo, hồn nhiên như lời đồng dao:</a:t>
            </a:r>
            <a:r>
              <a:rPr lang="en-US" sz="2200" dirty="0">
                <a:latin typeface="Times New Roman" panose="02020603050405020304" pitchFamily="18" charset="0"/>
                <a:ea typeface="Cambria" panose="02040503050406030204" pitchFamily="18" charset="0"/>
                <a:cs typeface="Times New Roman" panose="02020603050405020304" pitchFamily="18" charset="0"/>
              </a:rPr>
              <a:t> </a:t>
            </a:r>
            <a:r>
              <a:rPr lang="vi-VN" sz="2200" dirty="0">
                <a:latin typeface="Times New Roman" panose="02020603050405020304" pitchFamily="18" charset="0"/>
                <a:ea typeface="Cambria" panose="02040503050406030204" pitchFamily="18" charset="0"/>
                <a:cs typeface="Times New Roman" panose="02020603050405020304" pitchFamily="18" charset="0"/>
              </a:rPr>
              <a:t>“Hạt gạo làng ta/ Có vị phù sa/ Của sông Kinh Thầy...</a:t>
            </a:r>
          </a:p>
          <a:p>
            <a:pPr algn="r"/>
            <a:r>
              <a:rPr lang="vi-VN" sz="2200" dirty="0">
                <a:latin typeface="Times New Roman" panose="02020603050405020304" pitchFamily="18" charset="0"/>
                <a:ea typeface="Cambria" panose="02040503050406030204" pitchFamily="18" charset="0"/>
                <a:cs typeface="Times New Roman" panose="02020603050405020304" pitchFamily="18" charset="0"/>
              </a:rPr>
              <a:t>(Theo Nguyễn Trọng)</a:t>
            </a:r>
          </a:p>
          <a:p>
            <a:r>
              <a:rPr lang="en-US" sz="22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200" dirty="0" smtClean="0">
                <a:latin typeface="Times New Roman" panose="02020603050405020304" pitchFamily="18" charset="0"/>
                <a:ea typeface="Cambria" panose="02040503050406030204" pitchFamily="18" charset="0"/>
                <a:cs typeface="Times New Roman" panose="02020603050405020304" pitchFamily="18" charset="0"/>
              </a:rPr>
              <a:t>b</a:t>
            </a:r>
            <a:r>
              <a:rPr lang="vi-VN" sz="2200" dirty="0">
                <a:latin typeface="Times New Roman" panose="02020603050405020304" pitchFamily="18" charset="0"/>
                <a:ea typeface="Cambria" panose="02040503050406030204" pitchFamily="18" charset="0"/>
                <a:cs typeface="Times New Roman" panose="02020603050405020304" pitchFamily="18" charset="0"/>
              </a:rPr>
              <a:t>.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Times New Roman" panose="02020603050405020304" pitchFamily="18" charset="0"/>
                <a:ea typeface="Cambria" panose="02040503050406030204" pitchFamily="18" charset="0"/>
                <a:cs typeface="Times New Roman" panose="02020603050405020304" pitchFamily="18" charset="0"/>
              </a:rPr>
              <a:t>(Theo Trịnh Mạnh)</a:t>
            </a:r>
          </a:p>
          <a:p>
            <a:r>
              <a:rPr lang="en-US" sz="22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2200" dirty="0" smtClean="0">
                <a:latin typeface="Times New Roman" panose="02020603050405020304" pitchFamily="18" charset="0"/>
                <a:ea typeface="Cambria" panose="02040503050406030204" pitchFamily="18" charset="0"/>
                <a:cs typeface="Times New Roman" panose="02020603050405020304" pitchFamily="18" charset="0"/>
              </a:rPr>
              <a:t>c</a:t>
            </a:r>
            <a:r>
              <a:rPr lang="vi-VN" sz="2200" dirty="0">
                <a:latin typeface="Times New Roman" panose="02020603050405020304" pitchFamily="18" charset="0"/>
                <a:ea typeface="Cambria" panose="02040503050406030204" pitchFamily="18" charset="0"/>
                <a:cs typeface="Times New Roman" panose="02020603050405020304" pitchFamily="18" charset="0"/>
              </a:rPr>
              <a:t>. Cuốn sách “Đất rừng phương Nam” giúp tôi hiểu thêm vẻ đẹp của con người và vùng đất Nam Bộ.</a:t>
            </a:r>
          </a:p>
          <a:p>
            <a:pPr algn="r"/>
            <a:r>
              <a:rPr lang="vi-VN" sz="2200" dirty="0">
                <a:latin typeface="Times New Roman" panose="02020603050405020304" pitchFamily="18" charset="0"/>
                <a:ea typeface="Cambria" panose="02040503050406030204" pitchFamily="18" charset="0"/>
                <a:cs typeface="Times New Roman" panose="02020603050405020304" pitchFamily="18" charset="0"/>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780559" y="5323296"/>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tên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tác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phẩm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tài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liệu</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4607333" y="5323296"/>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lời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đối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thoại</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8208070" y="5336402"/>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dấu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trích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dẫn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trực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tiếp</a:t>
            </a:r>
            <a:endPar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757360-670E-DA9F-B2B0-1D0BD351B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xmlns="" id="{B1A415B3-3F15-910C-20D5-DB660DBE214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l="18846" t="30472" r="19449" b="29057"/>
          <a:stretch/>
        </p:blipFill>
        <p:spPr>
          <a:xfrm>
            <a:off x="5038500" y="540682"/>
            <a:ext cx="2057848" cy="759207"/>
          </a:xfrm>
          <a:prstGeom prst="rect">
            <a:avLst/>
          </a:prstGeom>
        </p:spPr>
      </p:pic>
    </p:spTree>
    <p:custDataLst>
      <p:tags r:id="rId1"/>
    </p:custDataLst>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xmlns="" id="{9BA163A2-2C4F-D669-4E51-7028E755457A}"/>
              </a:ext>
            </a:extLst>
          </p:cNvPr>
          <p:cNvSpPr txBox="1"/>
          <p:nvPr/>
        </p:nvSpPr>
        <p:spPr>
          <a:xfrm>
            <a:off x="515823" y="449937"/>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Nguyễn Trọng)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Trịnh Mạnh)</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 Vũ Phương Thu) </a:t>
            </a:r>
          </a:p>
        </p:txBody>
      </p:sp>
      <p:sp>
        <p:nvSpPr>
          <p:cNvPr id="4" name="Rectangle: Rounded Corners 3">
            <a:extLst>
              <a:ext uri="{FF2B5EF4-FFF2-40B4-BE49-F238E27FC236}">
                <a16:creationId xmlns:a16="http://schemas.microsoft.com/office/drawing/2014/main" xmlns=""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phẩm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liệu</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thoại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phần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trích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dẫn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trực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tiếp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xmlns=""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x-none" sz="1200">
                <a:solidFill>
                  <a:prstClr val="white"/>
                </a:solidFill>
                <a:latin typeface="Calibri"/>
              </a:endParaRPr>
            </a:p>
          </p:txBody>
        </p:sp>
        <p:sp>
          <p:nvSpPr>
            <p:cNvPr id="3" name="TextBox 2">
              <a:extLst>
                <a:ext uri="{FF2B5EF4-FFF2-40B4-BE49-F238E27FC236}">
                  <a16:creationId xmlns:a16="http://schemas.microsoft.com/office/drawing/2014/main" xmlns="" id="{98D4E594-C481-E649-B3E2-AE42B106CAF8}"/>
                </a:ext>
              </a:extLst>
            </p:cNvPr>
            <p:cNvSpPr txBox="1"/>
            <p:nvPr/>
          </p:nvSpPr>
          <p:spPr>
            <a:xfrm>
              <a:off x="876301" y="5053760"/>
              <a:ext cx="10944224" cy="4662815"/>
            </a:xfrm>
            <a:prstGeom prst="rect">
              <a:avLst/>
            </a:prstGeom>
            <a:noFill/>
          </p:spPr>
          <p:txBody>
            <a:bodyPr wrap="square" rtlCol="0">
              <a:spAutoFit/>
            </a:bodyPr>
            <a:lstStyle/>
            <a:p>
              <a:pPr algn="ctr" defTabSz="609630"/>
              <a:r>
                <a:rPr lang="en-US" sz="3600" b="1" dirty="0">
                  <a:solidFill>
                    <a:srgbClr val="FF0000"/>
                  </a:solidFill>
                  <a:latin typeface="Times New Roman" panose="02020603050405020304" pitchFamily="18" charset="0"/>
                  <a:cs typeface="Times New Roman" panose="02020603050405020304" pitchFamily="18" charset="0"/>
                </a:rPr>
                <a:t>G</a:t>
              </a:r>
              <a:r>
                <a:rPr lang="vi-VN" sz="3600" b="1" dirty="0">
                  <a:solidFill>
                    <a:srgbClr val="FF0000"/>
                  </a:solidFill>
                  <a:latin typeface="Times New Roman" panose="02020603050405020304" pitchFamily="18" charset="0"/>
                  <a:cs typeface="Times New Roman" panose="02020603050405020304" pitchFamily="18" charset="0"/>
                </a:rPr>
                <a:t>hi nhớ:</a:t>
              </a:r>
            </a:p>
            <a:p>
              <a:pPr algn="just" defTabSz="609630"/>
              <a:r>
                <a:rPr lang="vi-VN" sz="3200" dirty="0">
                  <a:solidFill>
                    <a:srgbClr val="000000"/>
                  </a:solidFill>
                  <a:latin typeface="Times New Roman" panose="02020603050405020304" pitchFamily="18" charset="0"/>
                  <a:cs typeface="Times New Roman" panose="02020603050405020304" pitchFamily="18" charset="0"/>
                </a:rPr>
                <a:t>Ngoài công dụng </a:t>
              </a:r>
              <a:r>
                <a:rPr lang="vi-VN" sz="3200" b="1" dirty="0">
                  <a:solidFill>
                    <a:srgbClr val="000000"/>
                  </a:solidFill>
                  <a:latin typeface="Times New Roman" panose="02020603050405020304" pitchFamily="18" charset="0"/>
                  <a:cs typeface="Times New Roman" panose="02020603050405020304" pitchFamily="18" charset="0"/>
                </a:rPr>
                <a:t>đánh dấu phần trích dẫn trực tiếp hoặc lời đối thoại</a:t>
              </a:r>
              <a:r>
                <a:rPr lang="vi-VN" sz="3200" dirty="0">
                  <a:solidFill>
                    <a:srgbClr val="000000"/>
                  </a:solidFill>
                  <a:latin typeface="Times New Roman" panose="02020603050405020304" pitchFamily="18" charset="0"/>
                  <a:cs typeface="Times New Roman" panose="02020603050405020304" pitchFamily="18" charset="0"/>
                </a:rPr>
                <a:t>, dấu ngoặc kép có thể được dùng để </a:t>
              </a:r>
              <a:r>
                <a:rPr lang="vi-VN" sz="3200" b="1" dirty="0">
                  <a:solidFill>
                    <a:srgbClr val="000000"/>
                  </a:solidFill>
                  <a:latin typeface="Times New Roman" panose="02020603050405020304" pitchFamily="18" charset="0"/>
                  <a:cs typeface="Times New Roman" panose="02020603050405020304" pitchFamily="18" charset="0"/>
                </a:rPr>
                <a:t>đánh dấu tên tác phẩm</a:t>
              </a:r>
              <a:r>
                <a:rPr lang="vi-VN" sz="3200" dirty="0">
                  <a:solidFill>
                    <a:srgbClr val="000000"/>
                  </a:solidFill>
                  <a:latin typeface="Times New Roman" panose="02020603050405020304" pitchFamily="18" charset="0"/>
                  <a:cs typeface="Times New Roman" panose="02020603050405020304" pitchFamily="18" charset="0"/>
                </a:rPr>
                <a:t> (bài thơ, bài văn,…), </a:t>
              </a:r>
              <a:r>
                <a:rPr lang="vi-VN" sz="3200" b="1" dirty="0">
                  <a:solidFill>
                    <a:srgbClr val="000000"/>
                  </a:solidFill>
                  <a:latin typeface="Times New Roman" panose="02020603050405020304" pitchFamily="18" charset="0"/>
                  <a:cs typeface="Times New Roman" panose="02020603050405020304" pitchFamily="18" charset="0"/>
                </a:rPr>
                <a:t>tên tài liệu </a:t>
              </a:r>
              <a:r>
                <a:rPr lang="vi-VN" sz="3200" dirty="0">
                  <a:solidFill>
                    <a:srgbClr val="000000"/>
                  </a:solidFill>
                  <a:latin typeface="Times New Roman" panose="02020603050405020304" pitchFamily="18" charset="0"/>
                  <a:cs typeface="Times New Roman" panose="02020603050405020304" pitchFamily="18" charset="0"/>
                </a:rPr>
                <a:t>(tạp chí, báo,…).</a:t>
              </a:r>
            </a:p>
          </p:txBody>
        </p:sp>
      </p:grpSp>
      <p:sp>
        <p:nvSpPr>
          <p:cNvPr id="2" name="Freeform 2">
            <a:extLst>
              <a:ext uri="{FF2B5EF4-FFF2-40B4-BE49-F238E27FC236}">
                <a16:creationId xmlns:a16="http://schemas.microsoft.com/office/drawing/2014/main" xmlns="" id="{5AC9D3D7-3B1E-A3D1-27C0-EB224250092D}"/>
              </a:ext>
            </a:extLst>
          </p:cNvPr>
          <p:cNvSpPr/>
          <p:nvPr/>
        </p:nvSpPr>
        <p:spPr>
          <a:xfrm>
            <a:off x="84841" y="2600643"/>
            <a:ext cx="3685508"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ustDataLst>
      <p:tags r:id="rId1"/>
    </p:custDataLst>
    <p:extLst>
      <p:ext uri="{BB962C8B-B14F-4D97-AF65-F5344CB8AC3E}">
        <p14:creationId xmlns:p14="http://schemas.microsoft.com/office/powerpoint/2010/main" val="27819137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36F6CE8-09FA-2F4B-A3D4-708B37F47DE7}"/>
              </a:ext>
            </a:extLst>
          </p:cNvPr>
          <p:cNvPicPr>
            <a:picLocks noChangeAspect="1"/>
          </p:cNvPicPr>
          <p:nvPr/>
        </p:nvPicPr>
        <p:blipFill>
          <a:blip r:embed="rId3"/>
          <a:stretch>
            <a:fillRect/>
          </a:stretch>
        </p:blipFill>
        <p:spPr>
          <a:xfrm>
            <a:off x="2133600" y="2211535"/>
            <a:ext cx="7924800" cy="2434931"/>
          </a:xfrm>
          <a:prstGeom prst="rect">
            <a:avLst/>
          </a:prstGeom>
        </p:spPr>
      </p:pic>
    </p:spTree>
    <p:custDataLst>
      <p:tags r:id="rId1"/>
    </p:custDataLst>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1987380" y="1367768"/>
              <a:ext cx="12285274" cy="1615825"/>
            </a:xfrm>
            <a:prstGeom prst="rect">
              <a:avLst/>
            </a:prstGeom>
            <a:noFill/>
          </p:spPr>
          <p:txBody>
            <a:bodyPr wrap="square">
              <a:spAutoFit/>
            </a:bodyPr>
            <a:lstStyle/>
            <a:p>
              <a:pPr defTabSz="609630"/>
              <a:r>
                <a:rPr lang="en-US" sz="3200" b="1" dirty="0">
                  <a:solidFill>
                    <a:srgbClr val="FF0000"/>
                  </a:solidFill>
                  <a:latin typeface="Times New Roman" panose="02020603050405020304" pitchFamily="18" charset="0"/>
                  <a:cs typeface="Times New Roman" panose="02020603050405020304" pitchFamily="18" charset="0"/>
                </a:rPr>
                <a:t>3. </a:t>
              </a:r>
              <a:r>
                <a:rPr lang="vi-VN" sz="3200" b="1" dirty="0">
                  <a:solidFill>
                    <a:srgbClr val="FF0000"/>
                  </a:solidFill>
                  <a:latin typeface="Times New Roman" panose="02020603050405020304" pitchFamily="18" charset="0"/>
                  <a:cs typeface="Times New Roman" panose="020206030504050203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xmlns="" id="{7ED688DA-A3EB-2D05-ED71-D39BBF646CA9}"/>
              </a:ext>
            </a:extLst>
          </p:cNvPr>
          <p:cNvSpPr/>
          <p:nvPr/>
        </p:nvSpPr>
        <p:spPr>
          <a:xfrm>
            <a:off x="382814" y="1956163"/>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1" name="TextBox 20">
            <a:extLst>
              <a:ext uri="{FF2B5EF4-FFF2-40B4-BE49-F238E27FC236}">
                <a16:creationId xmlns:a16="http://schemas.microsoft.com/office/drawing/2014/main" xmlns="" id="{CB5230B0-71A0-141D-4527-F130F110EB59}"/>
              </a:ext>
            </a:extLst>
          </p:cNvPr>
          <p:cNvSpPr txBox="1"/>
          <p:nvPr/>
        </p:nvSpPr>
        <p:spPr>
          <a:xfrm>
            <a:off x="587722" y="2171525"/>
            <a:ext cx="11063808" cy="3970318"/>
          </a:xfrm>
          <a:prstGeom prst="rect">
            <a:avLst/>
          </a:prstGeom>
          <a:noFill/>
        </p:spPr>
        <p:txBody>
          <a:bodyPr wrap="square" rtlCol="0">
            <a:spAutoFit/>
          </a:bodyPr>
          <a:lstStyle/>
          <a:p>
            <a:r>
              <a:rPr lang="en-US" sz="3200" b="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1"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Đi </a:t>
            </a:r>
            <a:r>
              <a:rPr lang="vi-VN" sz="3600" i="1" dirty="0">
                <a:latin typeface="Times New Roman" panose="02020603050405020304" pitchFamily="18" charset="0"/>
                <a:cs typeface="Times New Roman" panose="02020603050405020304" pitchFamily="18" charset="0"/>
              </a:rPr>
              <a:t>học </a:t>
            </a:r>
            <a:r>
              <a:rPr lang="vi-VN" sz="3600" dirty="0">
                <a:latin typeface="Times New Roman" panose="02020603050405020304" pitchFamily="18" charset="0"/>
                <a:cs typeface="Times New Roman" panose="02020603050405020304" pitchFamily="18" charset="0"/>
              </a:rPr>
              <a:t>là bài thơ do Hoàng Minh Chính sáng tác, được Nhà xuất bản Kim Đồng đưa vào tuyển tập thơ thiếu nhi </a:t>
            </a:r>
            <a:r>
              <a:rPr lang="vi-VN" sz="3600" i="1" dirty="0">
                <a:latin typeface="Times New Roman" panose="02020603050405020304" pitchFamily="18" charset="0"/>
                <a:cs typeface="Times New Roman" panose="02020603050405020304" pitchFamily="18" charset="0"/>
              </a:rPr>
              <a:t>Mặt trời xanh </a:t>
            </a:r>
            <a:r>
              <a:rPr lang="vi-VN" sz="3600" dirty="0">
                <a:latin typeface="Times New Roman" panose="02020603050405020304" pitchFamily="18" charset="0"/>
                <a:cs typeface="Times New Roman" panose="02020603050405020304" pitchFamily="18" charset="0"/>
              </a:rPr>
              <a:t>(năm 1971). Năm 1976, nhạc sĩ Bùi Đình Thảo phổ nhạc cho bài thơ đó bằng một giai điệu mang âm hưởng dân ca Tày, Nùng. Từ đó trở đi, bài hát </a:t>
            </a:r>
            <a:r>
              <a:rPr lang="vi-VN" sz="3600" i="1" dirty="0">
                <a:latin typeface="Times New Roman" panose="02020603050405020304" pitchFamily="18" charset="0"/>
                <a:cs typeface="Times New Roman" panose="02020603050405020304" pitchFamily="18" charset="0"/>
              </a:rPr>
              <a:t>Đi học </a:t>
            </a:r>
            <a:r>
              <a:rPr lang="vi-VN" sz="3600" dirty="0">
                <a:latin typeface="Times New Roman" panose="02020603050405020304" pitchFamily="18" charset="0"/>
                <a:cs typeface="Times New Roman" panose="02020603050405020304" pitchFamily="18" charset="0"/>
              </a:rPr>
              <a:t>gần như đã trở thành “ca khúc của ngày tựu </a:t>
            </a:r>
            <a:r>
              <a:rPr lang="vi-VN" sz="3600" dirty="0"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Theo</a:t>
            </a:r>
            <a:r>
              <a:rPr lang="vi-VN" sz="3600" dirty="0">
                <a:latin typeface="Times New Roman" panose="02020603050405020304" pitchFamily="18" charset="0"/>
                <a:cs typeface="Times New Roman" panose="02020603050405020304" pitchFamily="18" charset="0"/>
              </a:rPr>
              <a:t> Phạm Quý Hải</a:t>
            </a:r>
            <a:r>
              <a:rPr lang="vi-VN" sz="36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48929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82814" y="87377"/>
            <a:ext cx="11552011" cy="1278468"/>
            <a:chOff x="1755504" y="1035942"/>
            <a:chExt cx="13072385" cy="1917700"/>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035942"/>
              <a:ext cx="13072385" cy="1917700"/>
              <a:chOff x="128930" y="4455"/>
              <a:chExt cx="10132038" cy="1179559"/>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4455"/>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1987380" y="1186879"/>
              <a:ext cx="12285274" cy="1615824"/>
            </a:xfrm>
            <a:prstGeom prst="rect">
              <a:avLst/>
            </a:prstGeom>
            <a:noFill/>
          </p:spPr>
          <p:txBody>
            <a:bodyPr wrap="square">
              <a:spAutoFit/>
            </a:bodyPr>
            <a:lstStyle/>
            <a:p>
              <a:pPr defTabSz="609630"/>
              <a:r>
                <a:rPr lang="en-US" sz="3200" b="1" dirty="0">
                  <a:solidFill>
                    <a:srgbClr val="FF0000"/>
                  </a:solidFill>
                  <a:latin typeface="Times New Roman" panose="02020603050405020304" pitchFamily="18" charset="0"/>
                  <a:cs typeface="Times New Roman" panose="02020603050405020304" pitchFamily="18" charset="0"/>
                </a:rPr>
                <a:t>3. </a:t>
              </a:r>
              <a:r>
                <a:rPr lang="vi-VN" sz="3200" b="1" dirty="0">
                  <a:solidFill>
                    <a:srgbClr val="FF0000"/>
                  </a:solidFill>
                  <a:latin typeface="Times New Roman" panose="02020603050405020304" pitchFamily="18" charset="0"/>
                  <a:cs typeface="Times New Roman" panose="020206030504050203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xmlns="" id="{7ED688DA-A3EB-2D05-ED71-D39BBF646CA9}"/>
              </a:ext>
            </a:extLst>
          </p:cNvPr>
          <p:cNvSpPr/>
          <p:nvPr/>
        </p:nvSpPr>
        <p:spPr>
          <a:xfrm>
            <a:off x="122548" y="1728466"/>
            <a:ext cx="11939047"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1" name="TextBox 20">
            <a:extLst>
              <a:ext uri="{FF2B5EF4-FFF2-40B4-BE49-F238E27FC236}">
                <a16:creationId xmlns:a16="http://schemas.microsoft.com/office/drawing/2014/main" xmlns="" id="{CB5230B0-71A0-141D-4527-F130F110EB59}"/>
              </a:ext>
            </a:extLst>
          </p:cNvPr>
          <p:cNvSpPr txBox="1"/>
          <p:nvPr/>
        </p:nvSpPr>
        <p:spPr>
          <a:xfrm>
            <a:off x="245097" y="1935855"/>
            <a:ext cx="11689728" cy="3970318"/>
          </a:xfrm>
          <a:prstGeom prst="rect">
            <a:avLst/>
          </a:prstGeom>
          <a:noFill/>
        </p:spPr>
        <p:txBody>
          <a:bodyPr wrap="square" rtlCol="0">
            <a:spAutoFit/>
          </a:bodyPr>
          <a:lstStyle/>
          <a:p>
            <a:r>
              <a:rPr lang="en-US" sz="3200" b="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0" i="1"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3600" i="1" dirty="0" smtClean="0">
                <a:latin typeface="Times New Roman" panose="02020603050405020304" pitchFamily="18" charset="0"/>
                <a:cs typeface="Times New Roman" panose="02020603050405020304" pitchFamily="18" charset="0"/>
              </a:rPr>
              <a:t>Đi học</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là bài thơ do Hoàng Minh Chính sáng tác, được Nhà xuất bản Kim Đồng đưa vào tuyển tập thơ thiếu nhi </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i="1" dirty="0" smtClean="0">
                <a:latin typeface="Times New Roman" panose="02020603050405020304" pitchFamily="18" charset="0"/>
                <a:cs typeface="Times New Roman" panose="02020603050405020304" pitchFamily="18" charset="0"/>
              </a:rPr>
              <a:t>Mặt </a:t>
            </a:r>
            <a:r>
              <a:rPr lang="vi-VN" sz="3600" i="1" dirty="0">
                <a:latin typeface="Times New Roman" panose="02020603050405020304" pitchFamily="18" charset="0"/>
                <a:cs typeface="Times New Roman" panose="02020603050405020304" pitchFamily="18" charset="0"/>
              </a:rPr>
              <a:t>trời </a:t>
            </a:r>
            <a:r>
              <a:rPr lang="vi-VN" sz="3600" i="1" dirty="0" smtClean="0">
                <a:latin typeface="Times New Roman" panose="02020603050405020304" pitchFamily="18" charset="0"/>
                <a:cs typeface="Times New Roman" panose="02020603050405020304" pitchFamily="18" charset="0"/>
              </a:rPr>
              <a:t>xanh</a:t>
            </a:r>
            <a:r>
              <a:rPr lang="en-US" sz="3600" i="1" dirty="0" smtClean="0">
                <a:solidFill>
                  <a:srgbClr val="FF0000"/>
                </a:solidFill>
                <a:latin typeface="Times New Roman" panose="02020603050405020304" pitchFamily="18" charset="0"/>
                <a:cs typeface="Times New Roman" panose="02020603050405020304" pitchFamily="18" charset="0"/>
              </a:rPr>
              <a:t>”</a:t>
            </a:r>
            <a:r>
              <a:rPr lang="vi-VN" sz="3600" i="1" dirty="0" smtClean="0">
                <a:solidFill>
                  <a:srgbClr val="FF0000"/>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(năm 1971). Năm 1976, nhạc sĩ Bùi Đình Thảo phổ nhạc cho bài thơ đó bằng một giai điệu mang âm hưởng dân ca Tày, Nùng. Từ đó trở đi, bài hát </a:t>
            </a:r>
            <a:r>
              <a:rPr lang="en-US" sz="3600" dirty="0" smtClean="0">
                <a:solidFill>
                  <a:srgbClr val="FF0000"/>
                </a:solidFill>
                <a:latin typeface="Times New Roman" panose="02020603050405020304" pitchFamily="18" charset="0"/>
                <a:cs typeface="Times New Roman" panose="02020603050405020304" pitchFamily="18" charset="0"/>
              </a:rPr>
              <a:t>“</a:t>
            </a:r>
            <a:r>
              <a:rPr lang="vi-VN" sz="3600" i="1" dirty="0" smtClean="0">
                <a:latin typeface="Times New Roman" panose="02020603050405020304" pitchFamily="18" charset="0"/>
                <a:cs typeface="Times New Roman" panose="02020603050405020304" pitchFamily="18" charset="0"/>
              </a:rPr>
              <a:t>Đi học</a:t>
            </a:r>
            <a:r>
              <a:rPr lang="en-US" sz="3600" i="1" dirty="0" smtClean="0">
                <a:solidFill>
                  <a:srgbClr val="FF0000"/>
                </a:solidFill>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gần như đã trở thành “ca khúc của ngày tựu </a:t>
            </a:r>
            <a:r>
              <a:rPr lang="vi-VN" sz="3600" dirty="0"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Theo</a:t>
            </a:r>
            <a:r>
              <a:rPr lang="vi-VN" sz="3600" dirty="0">
                <a:latin typeface="Times New Roman" panose="02020603050405020304" pitchFamily="18" charset="0"/>
                <a:cs typeface="Times New Roman" panose="02020603050405020304" pitchFamily="18" charset="0"/>
              </a:rPr>
              <a:t> Phạm Quý Hải</a:t>
            </a:r>
            <a:r>
              <a:rPr lang="vi-VN" sz="36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31982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xmlns=""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xmlns=""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xmlns=""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en-US" sz="3600" b="1" dirty="0" smtClean="0">
                  <a:solidFill>
                    <a:srgbClr val="C00000"/>
                  </a:solidFill>
                  <a:latin typeface="Times New Roman" panose="02020603050405020304" pitchFamily="18" charset="0"/>
                  <a:cs typeface="Times New Roman" panose="02020603050405020304" pitchFamily="18" charset="0"/>
                </a:rPr>
                <a:t>     4. </a:t>
              </a:r>
              <a:r>
                <a:rPr lang="vi-VN" sz="3600" b="1" dirty="0" smtClean="0">
                  <a:solidFill>
                    <a:srgbClr val="C00000"/>
                  </a:solidFill>
                  <a:latin typeface="Times New Roman" panose="02020603050405020304" pitchFamily="18" charset="0"/>
                  <a:cs typeface="Times New Roman" panose="02020603050405020304" pitchFamily="18" charset="0"/>
                </a:rPr>
                <a:t>Viết </a:t>
              </a:r>
              <a:r>
                <a:rPr lang="vi-VN" sz="3600" b="1" dirty="0">
                  <a:solidFill>
                    <a:srgbClr val="C00000"/>
                  </a:solidFill>
                  <a:latin typeface="Times New Roman" panose="02020603050405020304" pitchFamily="18" charset="0"/>
                  <a:cs typeface="Times New Roman" panose="02020603050405020304" pitchFamily="18" charset="0"/>
                </a:rPr>
                <a:t>1 </a:t>
              </a:r>
              <a:r>
                <a:rPr lang="en-US" sz="3600" b="1" dirty="0" smtClean="0">
                  <a:solidFill>
                    <a:srgbClr val="C00000"/>
                  </a:solidFill>
                  <a:latin typeface="Times New Roman" panose="02020603050405020304" pitchFamily="18" charset="0"/>
                  <a:cs typeface="Times New Roman" panose="02020603050405020304" pitchFamily="18" charset="0"/>
                </a:rPr>
                <a:t>-</a:t>
              </a:r>
              <a:r>
                <a:rPr lang="vi-VN" sz="3600" b="1" dirty="0" smtClean="0">
                  <a:solidFill>
                    <a:srgbClr val="C00000"/>
                  </a:solidFill>
                  <a:latin typeface="Times New Roman" panose="02020603050405020304" pitchFamily="18" charset="0"/>
                  <a:cs typeface="Times New Roman" panose="02020603050405020304" pitchFamily="18" charset="0"/>
                </a:rPr>
                <a:t> </a:t>
              </a:r>
              <a:r>
                <a:rPr lang="vi-VN" sz="3600" b="1" dirty="0">
                  <a:solidFill>
                    <a:srgbClr val="C00000"/>
                  </a:solidFill>
                  <a:latin typeface="Times New Roman" panose="02020603050405020304" pitchFamily="18" charset="0"/>
                  <a:cs typeface="Times New Roman" panose="02020603050405020304" pitchFamily="18" charset="0"/>
                </a:rPr>
                <a:t>2 câu có sử dụng dấu ngoặc kép để đánh dấu tên tác phẩm mà em yêu thích. </a:t>
              </a:r>
              <a:endParaRPr lang="vi-VN" sz="3600" dirty="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custDataLst>
      <p:tags r:id="rId1"/>
    </p:custDataLst>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2"/>
            <p:extLst>
              <p:ext uri="{DAA4B4D4-6D71-4841-9C94-3DE7FCFB9230}">
                <p14:media xmlns:p14="http://schemas.microsoft.com/office/powerpoint/2010/main" r:embed="rId3">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1931" y="978035"/>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3"/>
            <a:stretch>
              <a:fillRect/>
            </a:stretch>
          </a:blipFill>
        </p:spPr>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490225">
            <a:off x="6126562" y="105089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950696" y="1128865"/>
            <a:ext cx="5418667" cy="62833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2867" y="3403972"/>
            <a:ext cx="4919133" cy="3454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FB249D35-CF9C-BD4E-86D6-DC10CE694B11}"/>
              </a:ext>
            </a:extLst>
          </p:cNvPr>
          <p:cNvSpPr txBox="1"/>
          <p:nvPr/>
        </p:nvSpPr>
        <p:spPr>
          <a:xfrm>
            <a:off x="2211931" y="2175065"/>
            <a:ext cx="7297932" cy="1569660"/>
          </a:xfrm>
          <a:prstGeom prst="rect">
            <a:avLst/>
          </a:prstGeom>
          <a:noFill/>
        </p:spPr>
        <p:txBody>
          <a:bodyPr wrap="square">
            <a:spAutoFit/>
          </a:bodyPr>
          <a:lstStyle/>
          <a:p>
            <a:pPr algn="ctr" defTabSz="609630"/>
            <a:r>
              <a:rPr lang="en-US" sz="3600" b="1" dirty="0" smtClean="0">
                <a:solidFill>
                  <a:srgbClr val="C00000"/>
                </a:solidFill>
                <a:latin typeface="Times New Roman" panose="02020603050405020304" pitchFamily="18" charset="0"/>
                <a:cs typeface="Times New Roman" panose="02020603050405020304" pitchFamily="18" charset="0"/>
              </a:rPr>
              <a:t>     </a:t>
            </a:r>
            <a:r>
              <a:rPr lang="en-US" sz="4800" b="1" dirty="0" smtClean="0">
                <a:solidFill>
                  <a:srgbClr val="00B0F0"/>
                </a:solidFill>
                <a:latin typeface="Times New Roman" panose="02020603050405020304" pitchFamily="18" charset="0"/>
                <a:cs typeface="Times New Roman" panose="02020603050405020304" pitchFamily="18" charset="0"/>
              </a:rPr>
              <a:t>XIN CHÀO VÀ </a:t>
            </a:r>
          </a:p>
          <a:p>
            <a:pPr algn="ctr" defTabSz="609630"/>
            <a:r>
              <a:rPr lang="en-US" sz="4800" b="1" dirty="0" smtClean="0">
                <a:solidFill>
                  <a:srgbClr val="00B0F0"/>
                </a:solidFill>
                <a:latin typeface="Times New Roman" panose="02020603050405020304" pitchFamily="18" charset="0"/>
                <a:cs typeface="Times New Roman" panose="02020603050405020304" pitchFamily="18" charset="0"/>
              </a:rPr>
              <a:t>    HẸN GẶP LẠI!</a:t>
            </a:r>
            <a:endParaRPr lang="vi-VN" sz="4800" dirty="0">
              <a:solidFill>
                <a:srgbClr val="00B0F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2"/>
            <p:extLst>
              <p:ext uri="{DAA4B4D4-6D71-4841-9C94-3DE7FCFB9230}">
                <p14:media xmlns:p14="http://schemas.microsoft.com/office/powerpoint/2010/main" r:embed="rId3">
                  <p14:trim st="2057"/>
                </p14:media>
              </p:ext>
            </p:extLst>
          </p:nvPr>
        </p:nvPicPr>
        <p:blipFill>
          <a:blip r:embed="rId7"/>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smtClean="0">
                <a:ln>
                  <a:noFill/>
                </a:ln>
                <a:solidFill>
                  <a:srgbClr val="C0504D"/>
                </a:solidFill>
                <a:effectLst/>
                <a:uLnTx/>
                <a:uFillTx/>
                <a:latin typeface="Times New Roman" panose="02020603050405020304" pitchFamily="18" charset="0"/>
                <a:ea typeface="+mn-ea"/>
                <a:cs typeface="Times New Roman" panose="02020603050405020304" pitchFamily="18" charset="0"/>
              </a:rPr>
              <a:t>15</a:t>
            </a:r>
            <a:r>
              <a:rPr kumimoji="0" lang="en-US" sz="2800" b="1" i="0" u="none" strike="noStrike" kern="1200" cap="none" spc="0" normalizeH="0" noProof="0" dirty="0" smtClean="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C0504D"/>
                </a:solidFill>
                <a:effectLst/>
                <a:uLnTx/>
                <a:uFillTx/>
                <a:latin typeface="Times New Roman" panose="02020603050405020304" pitchFamily="18" charset="0"/>
                <a:ea typeface="+mn-ea"/>
                <a:cs typeface="Times New Roman" panose="02020603050405020304" pitchFamily="18" charset="0"/>
              </a:rPr>
              <a:t>giây</a:t>
            </a:r>
            <a:r>
              <a:rPr kumimoji="0" lang="en-US" sz="2800" b="1" i="0" u="none" strike="noStrike" kern="1200" cap="none" spc="0" normalizeH="0" noProof="0" dirty="0" smtClean="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smtClean="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ustDataLst>
      <p:tags r:id="rId1"/>
    </p:custDataLst>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1</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imes New Roman" panose="02020603050405020304" pitchFamily="18" charset="0"/>
                <a:cs typeface="Times New Roman" panose="02020603050405020304" pitchFamily="18" charset="0"/>
              </a:rPr>
              <a:t>Trạng ngữ chỉ phương tiện bổ sung thông tin về phương tiện thực hiện hoạt động được nói đến trong câu; trả lời cho câu hỏi có từ ngữ để hỏi: bằng </a:t>
            </a:r>
            <a:r>
              <a:rPr lang="vi-VN" sz="2800" b="1" dirty="0"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bằng </a:t>
            </a:r>
            <a:r>
              <a:rPr lang="vi-VN" sz="2800" b="1" dirty="0">
                <a:solidFill>
                  <a:srgbClr val="FF0000"/>
                </a:solidFill>
                <a:latin typeface="Times New Roman" panose="02020603050405020304" pitchFamily="18" charset="0"/>
                <a:cs typeface="Times New Roman" panose="02020603050405020304" pitchFamily="18" charset="0"/>
              </a:rPr>
              <a:t>cái gì, với cái gì,...</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5"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5"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00B050"/>
                </a:solidFill>
                <a:latin typeface="Times New Roman" panose="02020603050405020304" pitchFamily="18" charset="0"/>
                <a:cs typeface="Times New Roman" panose="02020603050405020304" pitchFamily="18" charset="0"/>
              </a:rPr>
              <a:t>Câu</a:t>
            </a:r>
            <a:r>
              <a:rPr lang="en-US" sz="4400" b="1" dirty="0">
                <a:solidFill>
                  <a:srgbClr val="00B050"/>
                </a:solidFill>
                <a:latin typeface="Times New Roman" panose="02020603050405020304" pitchFamily="18" charset="0"/>
                <a:cs typeface="Times New Roman" panose="02020603050405020304" pitchFamily="18" charset="0"/>
              </a:rPr>
              <a:t> 2</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5"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5"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smtClean="0">
                <a:ln>
                  <a:noFill/>
                </a:ln>
                <a:solidFill>
                  <a:srgbClr val="00B050"/>
                </a:solidFill>
                <a:effectLst/>
                <a:uLnTx/>
                <a:uFillTx/>
                <a:latin typeface="Times New Roman" panose="02020603050405020304" pitchFamily="18" charset="0"/>
                <a:cs typeface="Times New Roman" panose="02020603050405020304" pitchFamily="18" charset="0"/>
              </a:rPr>
              <a:t> 3</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solidFill>
                  <a:srgbClr val="FF0000"/>
                </a:solidFill>
                <a:latin typeface="Times New Roman" panose="02020603050405020304" pitchFamily="18" charset="0"/>
                <a:cs typeface="Times New Roman" panose="02020603050405020304" pitchFamily="18" charset="0"/>
              </a:rPr>
              <a:t>Bằng cái vòi dài, voi có thể dễ dàng kéo lá cây, cành cây từ trên cao xuống.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custDataLst>
      <p:tags r:id="rId1"/>
    </p:custDataLst>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5"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5"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7"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7"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7"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7"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7"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7"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7"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7"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xmlns="" id="{A0E559FB-B286-C14E-A771-7C0905ABF697}"/>
              </a:ext>
            </a:extLst>
          </p:cNvPr>
          <p:cNvSpPr/>
          <p:nvPr/>
        </p:nvSpPr>
        <p:spPr>
          <a:xfrm>
            <a:off x="2216981" y="1083443"/>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4"/>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xmlns="" id="{AB3B4ADC-CCCF-374B-8164-F5F7AF4E1C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790" y="1404595"/>
            <a:ext cx="4559542" cy="5877176"/>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xmlns="" id="{8379BE5A-587E-D243-95E8-F3B3500E0F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56372" y="3516198"/>
            <a:ext cx="4919133" cy="34068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E63CF241-50E7-3072-B945-43BFA21030B6}"/>
              </a:ext>
            </a:extLst>
          </p:cNvPr>
          <p:cNvSpPr txBox="1"/>
          <p:nvPr/>
        </p:nvSpPr>
        <p:spPr>
          <a:xfrm>
            <a:off x="887469" y="1404595"/>
            <a:ext cx="10178186" cy="2529923"/>
          </a:xfrm>
          <a:prstGeom prst="rect">
            <a:avLst/>
          </a:prstGeom>
          <a:noFill/>
        </p:spPr>
        <p:txBody>
          <a:bodyPr wrap="square">
            <a:spAutoFit/>
          </a:bodyPr>
          <a:lstStyle/>
          <a:p>
            <a:pPr marR="0" algn="ctr">
              <a:lnSpc>
                <a:spcPct val="120000"/>
              </a:lnSpc>
              <a:spcBef>
                <a:spcPts val="0"/>
              </a:spcBef>
              <a:spcAft>
                <a:spcPts val="0"/>
              </a:spcAft>
            </a:pPr>
            <a:r>
              <a:rPr lang="en-US" sz="4400" b="1" dirty="0" smtClean="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TIẾNG VIỆT 4</a:t>
            </a:r>
          </a:p>
          <a:p>
            <a:pPr marR="0" algn="ctr">
              <a:lnSpc>
                <a:spcPct val="120000"/>
              </a:lnSpc>
              <a:spcBef>
                <a:spcPts val="0"/>
              </a:spcBef>
              <a:spcAft>
                <a:spcPts val="0"/>
              </a:spcAft>
            </a:pP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Luyện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câu</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p>
          <a:p>
            <a:pPr marR="0" algn="ctr">
              <a:lnSpc>
                <a:spcPct val="120000"/>
              </a:lnSpc>
              <a:spcBef>
                <a:spcPts val="0"/>
              </a:spcBef>
              <a:spcAft>
                <a:spcPts val="0"/>
              </a:spcAft>
            </a:pPr>
            <a:r>
              <a:rPr lang="en-US" sz="44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DẤU NGOẶC KÉP</a:t>
            </a:r>
            <a:endParaRPr lang="en-US" sz="44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06FA80-C22C-5F47-9D6A-95AA6FB7B2BD}"/>
              </a:ext>
            </a:extLst>
          </p:cNvPr>
          <p:cNvPicPr>
            <a:picLocks noChangeAspect="1"/>
          </p:cNvPicPr>
          <p:nvPr/>
        </p:nvPicPr>
        <p:blipFill>
          <a:blip r:embed="rId4"/>
          <a:stretch>
            <a:fillRect/>
          </a:stretch>
        </p:blipFill>
        <p:spPr>
          <a:xfrm>
            <a:off x="3050112" y="1013218"/>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xmlns="" id="{5B586891-1C6A-84AF-ABC0-FFA353689C8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772998"/>
            <a:ext cx="6230462" cy="61755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xmlns=""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xmlns="" id="{5FC26E00-1470-774E-BD4E-58A1DB74FEA2}"/>
              </a:ext>
            </a:extLst>
          </p:cNvPr>
          <p:cNvSpPr txBox="1"/>
          <p:nvPr/>
        </p:nvSpPr>
        <p:spPr>
          <a:xfrm>
            <a:off x="428625" y="547515"/>
            <a:ext cx="11210925" cy="1015663"/>
          </a:xfrm>
          <a:prstGeom prst="rect">
            <a:avLst/>
          </a:prstGeom>
          <a:noFill/>
        </p:spPr>
        <p:txBody>
          <a:bodyPr wrap="square" rtlCol="0">
            <a:spAutoFit/>
          </a:bodyPr>
          <a:lstStyle/>
          <a:p>
            <a:pPr algn="ctr" defTabSz="609630"/>
            <a:r>
              <a:rPr lang="en-US" sz="3000" b="1" dirty="0">
                <a:solidFill>
                  <a:srgbClr val="C00000"/>
                </a:solidFill>
                <a:latin typeface="Times New Roman" panose="02020603050405020304" pitchFamily="18" charset="0"/>
                <a:cs typeface="Times New Roman" panose="02020603050405020304" pitchFamily="18" charset="0"/>
              </a:rPr>
              <a:t>1. </a:t>
            </a:r>
            <a:r>
              <a:rPr lang="vi-VN" sz="3000" b="1" dirty="0">
                <a:solidFill>
                  <a:srgbClr val="C00000"/>
                </a:solidFill>
                <a:latin typeface="Times New Roman" panose="02020603050405020304" pitchFamily="18" charset="0"/>
                <a:cs typeface="Times New Roman" panose="020206030504050203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xmlns="" id="{9BA163A2-2C4F-D669-4E51-7028E755457A}"/>
              </a:ext>
            </a:extLst>
          </p:cNvPr>
          <p:cNvSpPr txBox="1"/>
          <p:nvPr/>
        </p:nvSpPr>
        <p:spPr>
          <a:xfrm>
            <a:off x="800100" y="1971675"/>
            <a:ext cx="10839450" cy="3539430"/>
          </a:xfrm>
          <a:prstGeom prst="rect">
            <a:avLst/>
          </a:prstGeom>
          <a:noFill/>
        </p:spPr>
        <p:txBody>
          <a:bodyPr wrap="square" rtlCol="0">
            <a:spAutoFit/>
          </a:bodyPr>
          <a:lstStyle/>
          <a:p>
            <a:pPr algn="just" rtl="0" latinLnBrk="0"/>
            <a:r>
              <a:rPr lang="en-US" sz="32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2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Đến với “Dế Mèn phiêu lưu kí”, các bạn nhỏ được lạc vào thế giới của những loài vật gần gũi, thân thương.</a:t>
            </a:r>
          </a:p>
          <a:p>
            <a:pPr algn="just" rtl="0" latinLnBrk="0"/>
            <a:r>
              <a:rPr lang="en-US" sz="32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2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Nhạc sĩ Trần Hoàn đã phổ nhạc bài thơ</a:t>
            </a:r>
            <a:r>
              <a:rPr lang="en-US"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“Khúc hát ru những em bé lớn trên lưng mẹ” thành bài hát “Lời ru trên nương”.</a:t>
            </a:r>
          </a:p>
          <a:p>
            <a:pPr algn="just" rtl="0" latinLnBrk="0"/>
            <a:r>
              <a:rPr lang="en-US" sz="32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200" b="0" i="0" dirty="0" smtClean="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Từ thuở ấu thơ, tôi đã có tạp chí“Văn tuổi thơ, báo “Nhi đồng” làm bạn đồng hành.</a:t>
            </a:r>
          </a:p>
        </p:txBody>
      </p:sp>
    </p:spTree>
    <p:custDataLst>
      <p:tags r:id="rId1"/>
    </p:custDataLst>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BCB584A-E697-4AA7-81C2-F8825FC39C3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111\\k4&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Dau ngoac kep"/>
</p:tagLst>
</file>

<file path=ppt/tags/tag10.xml><?xml version="1.0" encoding="utf-8"?>
<p:tagLst xmlns:a="http://schemas.openxmlformats.org/drawingml/2006/main" xmlns:r="http://schemas.openxmlformats.org/officeDocument/2006/relationships" xmlns:p="http://schemas.openxmlformats.org/presentationml/2006/main">
  <p:tag name="GENSWF_SLIDE_UID" val="{8A61A76D-77B0-4D1D-846D-B422D4A941F6}:370"/>
</p:tagLst>
</file>

<file path=ppt/tags/tag11.xml><?xml version="1.0" encoding="utf-8"?>
<p:tagLst xmlns:a="http://schemas.openxmlformats.org/drawingml/2006/main" xmlns:r="http://schemas.openxmlformats.org/officeDocument/2006/relationships" xmlns:p="http://schemas.openxmlformats.org/presentationml/2006/main">
  <p:tag name="GENSWF_SLIDE_UID" val="{4CAEDF68-592B-4ABB-B4EE-5B8E3517E249}:389"/>
</p:tagLst>
</file>

<file path=ppt/tags/tag12.xml><?xml version="1.0" encoding="utf-8"?>
<p:tagLst xmlns:a="http://schemas.openxmlformats.org/drawingml/2006/main" xmlns:r="http://schemas.openxmlformats.org/officeDocument/2006/relationships" xmlns:p="http://schemas.openxmlformats.org/presentationml/2006/main">
  <p:tag name="GENSWF_SLIDE_UID" val="{4231AC9C-BF1E-448B-A170-216E6E36031F}:400"/>
</p:tagLst>
</file>

<file path=ppt/tags/tag13.xml><?xml version="1.0" encoding="utf-8"?>
<p:tagLst xmlns:a="http://schemas.openxmlformats.org/drawingml/2006/main" xmlns:r="http://schemas.openxmlformats.org/officeDocument/2006/relationships" xmlns:p="http://schemas.openxmlformats.org/presentationml/2006/main">
  <p:tag name="GENSWF_SLIDE_UID" val="{11E825E8-3D02-4B53-BF4A-BBF13CE9B5CC}:401"/>
</p:tagLst>
</file>

<file path=ppt/tags/tag14.xml><?xml version="1.0" encoding="utf-8"?>
<p:tagLst xmlns:a="http://schemas.openxmlformats.org/drawingml/2006/main" xmlns:r="http://schemas.openxmlformats.org/officeDocument/2006/relationships" xmlns:p="http://schemas.openxmlformats.org/presentationml/2006/main">
  <p:tag name="GENSWF_SLIDE_UID" val="{25BBA904-D997-4B4C-9EB0-0B627B9F7EFC}:402"/>
</p:tagLst>
</file>

<file path=ppt/tags/tag15.xml><?xml version="1.0" encoding="utf-8"?>
<p:tagLst xmlns:a="http://schemas.openxmlformats.org/drawingml/2006/main" xmlns:r="http://schemas.openxmlformats.org/officeDocument/2006/relationships" xmlns:p="http://schemas.openxmlformats.org/presentationml/2006/main">
  <p:tag name="GENSWF_SLIDE_UID" val="{484B2207-CEBC-4501-A7EE-5FACCFB5514C}:403"/>
</p:tagLst>
</file>

<file path=ppt/tags/tag16.xml><?xml version="1.0" encoding="utf-8"?>
<p:tagLst xmlns:a="http://schemas.openxmlformats.org/drawingml/2006/main" xmlns:r="http://schemas.openxmlformats.org/officeDocument/2006/relationships" xmlns:p="http://schemas.openxmlformats.org/presentationml/2006/main">
  <p:tag name="GENSWF_SLIDE_UID" val="{4B38BD15-0908-4D3B-8827-A6819BF52EDF}:390"/>
</p:tagLst>
</file>

<file path=ppt/tags/tag17.xml><?xml version="1.0" encoding="utf-8"?>
<p:tagLst xmlns:a="http://schemas.openxmlformats.org/drawingml/2006/main" xmlns:r="http://schemas.openxmlformats.org/officeDocument/2006/relationships" xmlns:p="http://schemas.openxmlformats.org/presentationml/2006/main">
  <p:tag name="GENSWF_SLIDE_UID" val="{D1FD303D-DF87-4AF1-A132-B305792C1148}:376"/>
</p:tagLst>
</file>

<file path=ppt/tags/tag18.xml><?xml version="1.0" encoding="utf-8"?>
<p:tagLst xmlns:a="http://schemas.openxmlformats.org/drawingml/2006/main" xmlns:r="http://schemas.openxmlformats.org/officeDocument/2006/relationships" xmlns:p="http://schemas.openxmlformats.org/presentationml/2006/main">
  <p:tag name="GENSWF_SLIDE_UID" val="{A08FA4C0-928A-4342-A9D4-2D9959703C6E}:404"/>
</p:tagLst>
</file>

<file path=ppt/tags/tag19.xml><?xml version="1.0" encoding="utf-8"?>
<p:tagLst xmlns:a="http://schemas.openxmlformats.org/drawingml/2006/main" xmlns:r="http://schemas.openxmlformats.org/officeDocument/2006/relationships" xmlns:p="http://schemas.openxmlformats.org/presentationml/2006/main">
  <p:tag name="GENSWF_SLIDE_UID" val="{B54D4F49-6728-44F5-A703-B693A2F3F63D}:405"/>
</p:tagLst>
</file>

<file path=ppt/tags/tag2.xml><?xml version="1.0" encoding="utf-8"?>
<p:tagLst xmlns:a="http://schemas.openxmlformats.org/drawingml/2006/main" xmlns:r="http://schemas.openxmlformats.org/officeDocument/2006/relationships" xmlns:p="http://schemas.openxmlformats.org/presentationml/2006/main">
  <p:tag name="GENSWF_SLIDE_UID" val="{DB2254EB-9110-4304-8F42-3955FB1EF1CC}: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0DAB24A0-CFFB-4267-8A59-D92BF9D74ED2}:373"/>
</p:tagLst>
</file>

<file path=ppt/tags/tag21.xml><?xml version="1.0" encoding="utf-8"?>
<p:tagLst xmlns:a="http://schemas.openxmlformats.org/drawingml/2006/main" xmlns:r="http://schemas.openxmlformats.org/officeDocument/2006/relationships" xmlns:p="http://schemas.openxmlformats.org/presentationml/2006/main">
  <p:tag name="GENSWF_SLIDE_UID" val="{1C76F0BD-F616-49E0-8F41-A425D742199F}:395"/>
</p:tagLst>
</file>

<file path=ppt/tags/tag3.xml><?xml version="1.0" encoding="utf-8"?>
<p:tagLst xmlns:a="http://schemas.openxmlformats.org/drawingml/2006/main" xmlns:r="http://schemas.openxmlformats.org/officeDocument/2006/relationships" xmlns:p="http://schemas.openxmlformats.org/presentationml/2006/main">
  <p:tag name="GENSWF_SLIDE_UID" val="{65B96A28-04B7-4341-A3FA-57002AECE90C}:397"/>
</p:tagLst>
</file>

<file path=ppt/tags/tag4.xml><?xml version="1.0" encoding="utf-8"?>
<p:tagLst xmlns:a="http://schemas.openxmlformats.org/drawingml/2006/main" xmlns:r="http://schemas.openxmlformats.org/officeDocument/2006/relationships" xmlns:p="http://schemas.openxmlformats.org/presentationml/2006/main">
  <p:tag name="GENSWF_SLIDE_UID" val="{0EBE87AB-2953-4FF1-B765-C42AD39F624C}:259"/>
</p:tagLst>
</file>

<file path=ppt/tags/tag5.xml><?xml version="1.0" encoding="utf-8"?>
<p:tagLst xmlns:a="http://schemas.openxmlformats.org/drawingml/2006/main" xmlns:r="http://schemas.openxmlformats.org/officeDocument/2006/relationships" xmlns:p="http://schemas.openxmlformats.org/presentationml/2006/main">
  <p:tag name="GENSWF_SLIDE_UID" val="{FE8B2553-C60D-4717-9B6B-235B131C63DE}:260"/>
</p:tagLst>
</file>

<file path=ppt/tags/tag6.xml><?xml version="1.0" encoding="utf-8"?>
<p:tagLst xmlns:a="http://schemas.openxmlformats.org/drawingml/2006/main" xmlns:r="http://schemas.openxmlformats.org/officeDocument/2006/relationships" xmlns:p="http://schemas.openxmlformats.org/presentationml/2006/main">
  <p:tag name="GENSWF_SLIDE_UID" val="{A37C1547-723D-413E-ADAE-EBD46191DD27}:398"/>
</p:tagLst>
</file>

<file path=ppt/tags/tag7.xml><?xml version="1.0" encoding="utf-8"?>
<p:tagLst xmlns:a="http://schemas.openxmlformats.org/drawingml/2006/main" xmlns:r="http://schemas.openxmlformats.org/officeDocument/2006/relationships" xmlns:p="http://schemas.openxmlformats.org/presentationml/2006/main">
  <p:tag name="GENSWF_SLIDE_UID" val="{C446B913-F437-4F9B-8130-A677F49259FF}:399"/>
</p:tagLst>
</file>

<file path=ppt/tags/tag8.xml><?xml version="1.0" encoding="utf-8"?>
<p:tagLst xmlns:a="http://schemas.openxmlformats.org/drawingml/2006/main" xmlns:r="http://schemas.openxmlformats.org/officeDocument/2006/relationships" xmlns:p="http://schemas.openxmlformats.org/presentationml/2006/main">
  <p:tag name="GENSWF_SLIDE_UID" val="{81369FA7-F0B4-471F-891B-A24D4F5ED50E}:257"/>
</p:tagLst>
</file>

<file path=ppt/tags/tag9.xml><?xml version="1.0" encoding="utf-8"?>
<p:tagLst xmlns:a="http://schemas.openxmlformats.org/drawingml/2006/main" xmlns:r="http://schemas.openxmlformats.org/officeDocument/2006/relationships" xmlns:p="http://schemas.openxmlformats.org/presentationml/2006/main">
  <p:tag name="GENSWF_SLIDE_UID" val="{63D9BEC1-5261-40C7-9200-460AC394F7A2}:38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1032</Words>
  <Application>Microsoft Office PowerPoint</Application>
  <PresentationFormat>Widescreen</PresentationFormat>
  <Paragraphs>146</Paragraphs>
  <Slides>20</Slides>
  <Notes>10</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 ngoac kep</dc:title>
  <dc:creator>Thao Tran</dc:creator>
  <cp:lastModifiedBy>AutoBVT</cp:lastModifiedBy>
  <cp:revision>44</cp:revision>
  <dcterms:created xsi:type="dcterms:W3CDTF">2023-12-18T11:53:25Z</dcterms:created>
  <dcterms:modified xsi:type="dcterms:W3CDTF">2024-04-12T16:01:58Z</dcterms:modified>
</cp:coreProperties>
</file>