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65" r:id="rId4"/>
    <p:sldId id="267" r:id="rId5"/>
    <p:sldId id="268" r:id="rId6"/>
  </p:sldIdLst>
  <p:sldSz cx="16276638" cy="9144000"/>
  <p:notesSz cx="6858000" cy="9144000"/>
  <p:custDataLst>
    <p:tags r:id="rId8"/>
  </p:custDataLst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00FF"/>
    <a:srgbClr val="A1DFFB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720" y="54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22-Apr-24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97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285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072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9711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22-Apr-24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22-Apr-24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22-Apr-24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22-Apr-24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22-Apr-24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22-Apr-24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22-Apr-24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22-Apr-24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22-Apr-24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22-Apr-24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22-Apr-24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22-Apr-24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image" Target="../media/image2.jpg"/><Relationship Id="rId9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QUANG TRUNG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801792" y="3045332"/>
            <a:ext cx="14566900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73 </a:t>
            </a: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 thập, phân loại, ghi chép số liệu. Bảng số liệu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206889" y="877811"/>
            <a:ext cx="10367196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BÀI 73 - THU THẬP, PHÂN LOẠI, GHI CHÉP SỐ LIỆU. 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BẢNG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SỐ LIỆU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66"/>
          <a:stretch/>
        </p:blipFill>
        <p:spPr>
          <a:xfrm>
            <a:off x="8138319" y="2014913"/>
            <a:ext cx="7858616" cy="625415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75519" y="1896008"/>
            <a:ext cx="27366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Khám phá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5519" y="3352800"/>
            <a:ext cx="16722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Nam: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75719" y="3365500"/>
            <a:ext cx="50346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Ném được 7 quả vào rổ, 3 quả trượt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75519" y="4959171"/>
            <a:ext cx="1518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Việt: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75719" y="4971871"/>
            <a:ext cx="50346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Ném được 10 quả vào rổ, không trượt quả nào.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75519" y="6635571"/>
            <a:ext cx="1518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Mai: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75719" y="6648271"/>
            <a:ext cx="50346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i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Ném được 5 quả vào rổ, 5 quả trượt.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0719" y="8269066"/>
            <a:ext cx="15087600" cy="64633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 à Nam có 7 lần, Việt có 10 lần và Mai có 5 lần đưa được bóng vào rổ.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1" grpId="0"/>
      <p:bldP spid="22" grpId="0"/>
      <p:bldP spid="23" grpId="0"/>
      <p:bldP spid="24" grpId="0"/>
      <p:bldP spid="25" grpId="0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Box 75">
            <a:extLst>
              <a:ext uri="{FF2B5EF4-FFF2-40B4-BE49-F238E27FC236}">
                <a16:creationId xmlns="" xmlns:a16="http://schemas.microsoft.com/office/drawing/2014/main" id="{DF0137F1-D6B9-767E-1ACD-F969B4B904DA}"/>
              </a:ext>
            </a:extLst>
          </p:cNvPr>
          <p:cNvSpPr txBox="1"/>
          <p:nvPr/>
        </p:nvSpPr>
        <p:spPr>
          <a:xfrm>
            <a:off x="669679" y="4891076"/>
            <a:ext cx="15576472" cy="418576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742950" indent="-742950" algn="l"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vi-VN" sz="3600" b="1" i="0" dirty="0">
                <a:solidFill>
                  <a:srgbClr val="FF0000"/>
                </a:solidFill>
                <a:effectLst/>
                <a:latin typeface="+mj-lt"/>
              </a:rPr>
              <a:t>Các bạn lớp 3A đã góp những loại đồ dùng học tập nào?</a:t>
            </a:r>
            <a:endParaRPr lang="en-US" sz="3600" b="1" i="0" dirty="0">
              <a:solidFill>
                <a:srgbClr val="FF0000"/>
              </a:solidFill>
              <a:effectLst/>
              <a:latin typeface="+mj-lt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vi-VN" sz="3600" b="1" i="0" dirty="0">
              <a:solidFill>
                <a:srgbClr val="FF0000"/>
              </a:solidFill>
              <a:effectLst/>
              <a:latin typeface="+mj-lt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vi-VN" sz="3600" b="1" i="0" dirty="0">
                <a:solidFill>
                  <a:srgbClr val="FF0000"/>
                </a:solidFill>
                <a:effectLst/>
                <a:latin typeface="+mj-lt"/>
              </a:rPr>
              <a:t>b) Các bạn đã góp được bao nhiêu đồ vật mỗi loại?</a:t>
            </a:r>
            <a:endParaRPr lang="en-US" sz="3600" b="1" i="0" dirty="0">
              <a:solidFill>
                <a:srgbClr val="FF0000"/>
              </a:solidFill>
              <a:effectLst/>
              <a:latin typeface="+mj-lt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vi-VN" sz="3600" b="1" i="0" dirty="0">
              <a:solidFill>
                <a:srgbClr val="FF0000"/>
              </a:solidFill>
              <a:effectLst/>
              <a:latin typeface="+mj-lt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vi-VN" sz="3600" b="1" i="0" dirty="0">
                <a:solidFill>
                  <a:srgbClr val="FF0000"/>
                </a:solidFill>
                <a:effectLst/>
                <a:latin typeface="+mj-lt"/>
              </a:rPr>
              <a:t>c) Trong số đồ vật góp được, đồ vật nào có nhiều nhất? Đồ vật nào có ít nhất?</a:t>
            </a:r>
            <a:endParaRPr lang="en-US" sz="3600" b="1" i="0" dirty="0">
              <a:solidFill>
                <a:srgbClr val="FF0000"/>
              </a:solidFill>
              <a:effectLst/>
              <a:latin typeface="+mj-lt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vi-VN" sz="3600" b="1" i="0" dirty="0">
              <a:solidFill>
                <a:srgbClr val="FF0000"/>
              </a:solidFill>
              <a:effectLst/>
              <a:latin typeface="+mj-lt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E8934EA2-4224-D270-802D-1402C2C457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519" y="2743200"/>
            <a:ext cx="10358147" cy="232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69679" y="1884677"/>
            <a:ext cx="15456754" cy="1204675"/>
            <a:chOff x="1470819" y="1943100"/>
            <a:chExt cx="15456754" cy="1204675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4809054" cy="1200329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vi-VN" sz="3600" b="1" i="0" dirty="0">
                  <a:solidFill>
                    <a:srgbClr val="FF0000"/>
                  </a:solidFill>
                  <a:effectLst/>
                  <a:latin typeface="+mj-lt"/>
                </a:rPr>
                <a:t>Để thực hiện kế hoạch nhỏ của lớp, các bạn lớp 3A đã góp một số đồ dùng </a:t>
              </a:r>
              <a:endParaRPr lang="en-US" sz="3600" b="1" i="0" dirty="0">
                <a:solidFill>
                  <a:srgbClr val="FF0000"/>
                </a:solidFill>
                <a:effectLst/>
                <a:latin typeface="+mj-lt"/>
              </a:endParaRPr>
            </a:p>
            <a:p>
              <a:r>
                <a:rPr lang="vi-VN" sz="3600" b="1" i="0" dirty="0">
                  <a:solidFill>
                    <a:srgbClr val="FF0000"/>
                  </a:solidFill>
                  <a:effectLst/>
                  <a:latin typeface="+mj-lt"/>
                </a:rPr>
                <a:t>học tập với số lượng được ghi chép lại như sau:</a:t>
              </a:r>
              <a:endParaRPr lang="en-US" sz="3600" b="1" dirty="0">
                <a:solidFill>
                  <a:srgbClr val="FF0000"/>
                </a:solidFill>
                <a:latin typeface="+mj-lt"/>
                <a:cs typeface="Times New Roman" pitchFamily="18" charset="0"/>
              </a:endParaRPr>
            </a:p>
          </p:txBody>
        </p:sp>
      </p:grpSp>
      <p:sp>
        <p:nvSpPr>
          <p:cNvPr id="75" name="Text Box 14">
            <a:extLst>
              <a:ext uri="{FF2B5EF4-FFF2-40B4-BE49-F238E27FC236}">
                <a16:creationId xmlns="" xmlns:a16="http://schemas.microsoft.com/office/drawing/2014/main" id="{504333E9-2013-EE34-A8C5-8558547EC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889" y="877811"/>
            <a:ext cx="10367196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BÀI 73 - THU THẬP, PHÂN LOẠI, GHI CHÉP SỐ LIỆU. 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BẢNG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SỐ LIỆU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="" xmlns:a16="http://schemas.microsoft.com/office/drawing/2014/main" id="{770172B2-2E62-C637-27D6-5149B66B6588}"/>
              </a:ext>
            </a:extLst>
          </p:cNvPr>
          <p:cNvSpPr txBox="1"/>
          <p:nvPr/>
        </p:nvSpPr>
        <p:spPr>
          <a:xfrm>
            <a:off x="736769" y="5486151"/>
            <a:ext cx="15576472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vi-VN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 bạn lớp 3A đã góp được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vi-VN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loại đồ dùng học tập là: vở, bút chì, bút mực.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vi-VN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vi-VN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 bạn đã góp được 18 quyển vở, 29 cái bút chì, 6 cái bút mực.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vi-VN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vi-VN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 số 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ó,</a:t>
            </a:r>
            <a:r>
              <a:rPr lang="vi-VN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bút chì có nhiều nhất và bút mực có ít nhất.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746919" y="1986472"/>
            <a:ext cx="14630400" cy="1758672"/>
            <a:chOff x="1470819" y="1943100"/>
            <a:chExt cx="16259063" cy="1758672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endParaRPr lang="en-US" sz="3600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781483" y="1943100"/>
                <a:ext cx="46175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just"/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5611362" cy="1754326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3600" b="1" i="0" dirty="0">
                  <a:solidFill>
                    <a:srgbClr val="FF0000"/>
                  </a:solidFill>
                  <a:effectLst/>
                  <a:latin typeface="+mj-lt"/>
                </a:rPr>
                <a:t>Quan sát, phân loại, đếm và ghi chép số lượng đồ vật trong phòng học </a:t>
              </a:r>
              <a:endParaRPr lang="en-US" sz="3600" b="1" i="0" dirty="0">
                <a:solidFill>
                  <a:srgbClr val="FF0000"/>
                </a:solidFill>
                <a:effectLst/>
                <a:latin typeface="+mj-lt"/>
              </a:endParaRPr>
            </a:p>
            <a:p>
              <a:pPr algn="just"/>
              <a:r>
                <a:rPr lang="vi-VN" sz="3600" b="1" i="0" dirty="0">
                  <a:solidFill>
                    <a:srgbClr val="FF0000"/>
                  </a:solidFill>
                  <a:effectLst/>
                  <a:latin typeface="+mj-lt"/>
                </a:rPr>
                <a:t>theo dạng hình tròn, hình tam giác, hình vuông. Cho biết dạng hình nào có nhiều nhất, dạng hình nào có ít nhất.</a:t>
              </a:r>
              <a:endParaRPr lang="en-US" sz="3600" b="1" dirty="0">
                <a:solidFill>
                  <a:srgbClr val="FF0000"/>
                </a:solidFill>
                <a:latin typeface="+mj-lt"/>
                <a:cs typeface="Times New Roman" pitchFamily="18" charset="0"/>
              </a:endParaRPr>
            </a:p>
          </p:txBody>
        </p:sp>
      </p:grpSp>
      <p:sp>
        <p:nvSpPr>
          <p:cNvPr id="24" name="Text Box 14">
            <a:extLst>
              <a:ext uri="{FF2B5EF4-FFF2-40B4-BE49-F238E27FC236}">
                <a16:creationId xmlns="" xmlns:a16="http://schemas.microsoft.com/office/drawing/2014/main" id="{54CC0B22-CBC7-629B-1C79-0DF05F51B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889" y="877811"/>
            <a:ext cx="10367196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BÀI 73 - THU THẬP, PHÂN LOẠI, GHI CHÉP SỐ LIỆU. 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BẢNG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SỐ LIỆU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966363"/>
              </p:ext>
            </p:extLst>
          </p:nvPr>
        </p:nvGraphicFramePr>
        <p:xfrm>
          <a:off x="1301959" y="4075329"/>
          <a:ext cx="14075361" cy="3151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96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76300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91235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Đồ</a:t>
                      </a:r>
                      <a:r>
                        <a:rPr lang="en-US" baseline="0" dirty="0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endParaRPr lang="en-US" dirty="0">
                        <a:solidFill>
                          <a:srgbClr val="FF33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Kí</a:t>
                      </a:r>
                      <a:r>
                        <a:rPr lang="en-US" baseline="0" dirty="0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endParaRPr lang="en-US" dirty="0">
                        <a:solidFill>
                          <a:srgbClr val="FF33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dirty="0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FF33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lượng</a:t>
                      </a:r>
                      <a:endParaRPr lang="en-US" dirty="0">
                        <a:solidFill>
                          <a:srgbClr val="FF3399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91235">
                <a:tc>
                  <a:txBody>
                    <a:bodyPr/>
                    <a:lstStyle/>
                    <a:p>
                      <a:pPr algn="l"/>
                      <a:r>
                        <a:rPr lang="en-US" sz="3600" b="1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Bàn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91235">
                <a:tc>
                  <a:txBody>
                    <a:bodyPr/>
                    <a:lstStyle/>
                    <a:p>
                      <a:pPr algn="l"/>
                      <a:r>
                        <a:rPr lang="en-US" sz="3600" b="1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Quạt điện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1235">
                <a:tc>
                  <a:txBody>
                    <a:bodyPr/>
                    <a:lstStyle/>
                    <a:p>
                      <a:pPr algn="l"/>
                      <a:r>
                        <a:rPr lang="en-US" sz="3600" b="1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Cửa sổ</a:t>
                      </a: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91235">
                <a:tc>
                  <a:txBody>
                    <a:bodyPr/>
                    <a:lstStyle/>
                    <a:p>
                      <a:pPr algn="l"/>
                      <a:r>
                        <a:rPr lang="en-US" sz="3600" b="1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Bóng</a:t>
                      </a:r>
                      <a:r>
                        <a:rPr lang="en-US" sz="3600" b="1" baseline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đèn</a:t>
                      </a:r>
                      <a:endParaRPr lang="en-US" sz="3600" b="1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b="1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600" b="1" dirty="0"/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" name="Isosceles Triangle 18"/>
          <p:cNvSpPr/>
          <p:nvPr/>
        </p:nvSpPr>
        <p:spPr>
          <a:xfrm>
            <a:off x="4861719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861719" y="5435600"/>
            <a:ext cx="375191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877324" y="6146800"/>
            <a:ext cx="339995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gular Pentagon 22"/>
          <p:cNvSpPr/>
          <p:nvPr/>
        </p:nvSpPr>
        <p:spPr>
          <a:xfrm>
            <a:off x="4885211" y="6705600"/>
            <a:ext cx="355600" cy="381000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7078358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/>
          <p:cNvSpPr/>
          <p:nvPr/>
        </p:nvSpPr>
        <p:spPr>
          <a:xfrm>
            <a:off x="7795356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/>
          <p:cNvSpPr/>
          <p:nvPr/>
        </p:nvSpPr>
        <p:spPr>
          <a:xfrm>
            <a:off x="8398056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/>
          <p:cNvSpPr/>
          <p:nvPr/>
        </p:nvSpPr>
        <p:spPr>
          <a:xfrm>
            <a:off x="8976519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/>
          <p:cNvSpPr/>
          <p:nvPr/>
        </p:nvSpPr>
        <p:spPr>
          <a:xfrm>
            <a:off x="9586119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/>
          <p:cNvSpPr/>
          <p:nvPr/>
        </p:nvSpPr>
        <p:spPr>
          <a:xfrm>
            <a:off x="10589367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>
            <a:off x="11306365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/>
          <p:cNvSpPr/>
          <p:nvPr/>
        </p:nvSpPr>
        <p:spPr>
          <a:xfrm>
            <a:off x="11909065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>
            <a:off x="12487528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/>
          <p:cNvSpPr/>
          <p:nvPr/>
        </p:nvSpPr>
        <p:spPr>
          <a:xfrm>
            <a:off x="13097128" y="48006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>
            <a:off x="14011528" y="48133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/>
          <p:cNvSpPr/>
          <p:nvPr/>
        </p:nvSpPr>
        <p:spPr>
          <a:xfrm>
            <a:off x="14621128" y="4813300"/>
            <a:ext cx="375191" cy="38100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7075977" y="5435600"/>
            <a:ext cx="375191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7791067" y="5435600"/>
            <a:ext cx="375191" cy="381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075977" y="6146800"/>
            <a:ext cx="339995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7812953" y="6146800"/>
            <a:ext cx="339995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8398056" y="6146800"/>
            <a:ext cx="339995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9014326" y="6146800"/>
            <a:ext cx="339995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gular Pentagon 52"/>
          <p:cNvSpPr/>
          <p:nvPr/>
        </p:nvSpPr>
        <p:spPr>
          <a:xfrm>
            <a:off x="7060372" y="6705600"/>
            <a:ext cx="355600" cy="381000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gular Pentagon 53"/>
          <p:cNvSpPr/>
          <p:nvPr/>
        </p:nvSpPr>
        <p:spPr>
          <a:xfrm>
            <a:off x="7791067" y="6705600"/>
            <a:ext cx="355600" cy="381000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gular Pentagon 54"/>
          <p:cNvSpPr/>
          <p:nvPr/>
        </p:nvSpPr>
        <p:spPr>
          <a:xfrm>
            <a:off x="8417647" y="6705600"/>
            <a:ext cx="355600" cy="381000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gular Pentagon 55"/>
          <p:cNvSpPr/>
          <p:nvPr/>
        </p:nvSpPr>
        <p:spPr>
          <a:xfrm>
            <a:off x="9014326" y="6718300"/>
            <a:ext cx="355600" cy="381000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B813129E-3E0C-4B81-BB78-7512CB39E6B4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\uFFFD\uFFFD {62E865A0-4CF4-4E03-8BD2-2253FCCECB66}&quot;,&quot;C:\\Users\\Administrator\\Downloads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ai 73 Thu thap phan loai ghi chep so lieu Bang so lieu (1)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74C6CC5-0965-4CE2-9B2C-1900A5062454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764B839-9E10-44BC-8531-F3949811C504}:25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F81F184-B206-4174-A76F-672559A1BE46}:26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FF63E37-9383-48BE-8B92-36FA1B951775}:26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6A132BB-F913-4373-BF7C-8FD040AA25EA}:26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1226</TotalTime>
  <Words>399</Words>
  <Application>Microsoft Office PowerPoint</Application>
  <PresentationFormat>Custom</PresentationFormat>
  <Paragraphs>53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73 Thu thap phan loai ghi chep so lieu Bang so lieu (1)</dc:title>
  <dc:creator>Admin</dc:creator>
  <cp:lastModifiedBy>AutoBVT</cp:lastModifiedBy>
  <cp:revision>182</cp:revision>
  <dcterms:created xsi:type="dcterms:W3CDTF">2022-07-10T01:37:20Z</dcterms:created>
  <dcterms:modified xsi:type="dcterms:W3CDTF">2024-04-22T02:07:09Z</dcterms:modified>
</cp:coreProperties>
</file>