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7" r:id="rId2"/>
    <p:sldId id="439" r:id="rId3"/>
    <p:sldId id="427" r:id="rId4"/>
    <p:sldId id="428" r:id="rId5"/>
    <p:sldId id="426" r:id="rId6"/>
    <p:sldId id="436" r:id="rId7"/>
    <p:sldId id="437" r:id="rId8"/>
    <p:sldId id="441" r:id="rId9"/>
    <p:sldId id="450" r:id="rId10"/>
    <p:sldId id="438" r:id="rId11"/>
    <p:sldId id="433" r:id="rId12"/>
    <p:sldId id="442" r:id="rId13"/>
    <p:sldId id="446" r:id="rId14"/>
    <p:sldId id="440" r:id="rId15"/>
    <p:sldId id="447" r:id="rId16"/>
    <p:sldId id="448" r:id="rId17"/>
    <p:sldId id="449" r:id="rId18"/>
    <p:sldId id="340"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CCCC"/>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1" d="100"/>
          <a:sy n="51" d="100"/>
        </p:scale>
        <p:origin x="510"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1512104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21496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186600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12</a:t>
            </a:fld>
            <a:endParaRPr lang="en-US" altLang="en-US"/>
          </a:p>
        </p:txBody>
      </p:sp>
    </p:spTree>
    <p:extLst>
      <p:ext uri="{BB962C8B-B14F-4D97-AF65-F5344CB8AC3E}">
        <p14:creationId xmlns:p14="http://schemas.microsoft.com/office/powerpoint/2010/main" val="173530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13</a:t>
            </a:fld>
            <a:endParaRPr lang="en-US" altLang="en-US"/>
          </a:p>
        </p:txBody>
      </p:sp>
    </p:spTree>
    <p:extLst>
      <p:ext uri="{BB962C8B-B14F-4D97-AF65-F5344CB8AC3E}">
        <p14:creationId xmlns:p14="http://schemas.microsoft.com/office/powerpoint/2010/main" val="273678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14</a:t>
            </a:fld>
            <a:endParaRPr lang="en-US" altLang="en-US"/>
          </a:p>
        </p:txBody>
      </p:sp>
    </p:spTree>
    <p:extLst>
      <p:ext uri="{BB962C8B-B14F-4D97-AF65-F5344CB8AC3E}">
        <p14:creationId xmlns:p14="http://schemas.microsoft.com/office/powerpoint/2010/main" val="131745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3119012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324208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17</a:t>
            </a:fld>
            <a:endParaRPr lang="en-US" altLang="en-US"/>
          </a:p>
        </p:txBody>
      </p:sp>
    </p:spTree>
    <p:extLst>
      <p:ext uri="{BB962C8B-B14F-4D97-AF65-F5344CB8AC3E}">
        <p14:creationId xmlns:p14="http://schemas.microsoft.com/office/powerpoint/2010/main" val="332170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73290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309396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17204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350559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334149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325657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346467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167080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6412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 QUANG TRUNG</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35967" y="3051154"/>
            <a:ext cx="127254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Ngọn lửa Ô-lim-pích (tiết 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805967" y="6229986"/>
            <a:ext cx="2767410"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5852319" y="1266918"/>
            <a:ext cx="701345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3170099"/>
            </a:xfrm>
            <a:prstGeom prst="rect">
              <a:avLst/>
            </a:prstGeom>
          </p:spPr>
          <p:txBody>
            <a:bodyPr>
              <a:spAutoFit/>
            </a:bodyPr>
            <a:lstStyle/>
            <a:p>
              <a:pPr algn="just"/>
              <a:r>
                <a:rPr lang="en-US" sz="4000" b="1" i="1" dirty="0" err="1">
                  <a:solidFill>
                    <a:srgbClr val="0000CC"/>
                  </a:solidFill>
                  <a:effectLst/>
                  <a:latin typeface="Times New Roman" panose="02020603050405020304" pitchFamily="18" charset="0"/>
                  <a:ea typeface="Times New Roman" panose="02020603050405020304" pitchFamily="18" charset="0"/>
                </a:rPr>
                <a:t>Bài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văn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cho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biết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thể</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thao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có</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khả</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năng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nối</a:t>
              </a:r>
              <a:r>
                <a:rPr lang="en-US" sz="4000" b="1" i="1" dirty="0">
                  <a:solidFill>
                    <a:srgbClr val="0000CC"/>
                  </a:solidFill>
                  <a:effectLst/>
                  <a:latin typeface="Times New Roman" panose="02020603050405020304" pitchFamily="18" charset="0"/>
                  <a:ea typeface="Times New Roman" panose="02020603050405020304" pitchFamily="18" charset="0"/>
                </a:rPr>
                <a:t> con </a:t>
              </a:r>
              <a:r>
                <a:rPr lang="en-US" sz="4000" b="1" i="1" dirty="0" err="1">
                  <a:solidFill>
                    <a:srgbClr val="0000CC"/>
                  </a:solidFill>
                  <a:effectLst/>
                  <a:latin typeface="Times New Roman" panose="02020603050405020304" pitchFamily="18" charset="0"/>
                  <a:ea typeface="Times New Roman" panose="02020603050405020304" pitchFamily="18" charset="0"/>
                </a:rPr>
                <a:t>người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nhau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đem</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lại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không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khí</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hoà</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bình</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hữu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nghị</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a:t>
              </a:r>
              <a:endParaRPr lang="en-US" sz="4000" b="1" dirty="0">
                <a:solidFill>
                  <a:srgbClr val="0000CC"/>
                </a:solidFill>
                <a:effectLst/>
                <a:latin typeface="Times New Roman" panose="02020603050405020304" pitchFamily="18" charset="0"/>
                <a:ea typeface="Times New Roman" panose="02020603050405020304" pitchFamily="18" charset="0"/>
              </a:endParaRPr>
            </a:p>
            <a:p>
              <a:pPr algn="just"/>
              <a:r>
                <a:rPr lang="nl-NL" sz="4000"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grpSp>
      <p:sp>
        <p:nvSpPr>
          <p:cNvPr id="40" name="Rectangle 39">
            <a:extLst>
              <a:ext uri="{FF2B5EF4-FFF2-40B4-BE49-F238E27FC236}">
                <a16:creationId xmlns="" xmlns:a16="http://schemas.microsoft.com/office/drawing/2014/main" id="{70799D57-01BD-C8B1-EAEF-C0D071A18EA5}"/>
              </a:ext>
            </a:extLst>
          </p:cNvPr>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3E7CF232-689B-B493-403D-F4604EFE37D5}"/>
              </a:ext>
            </a:extLst>
          </p:cNvPr>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5D7751FB-A74A-8423-AF64-63088EC741D6}"/>
              </a:ext>
            </a:extLst>
          </p:cNvPr>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 xmlns:a16="http://schemas.microsoft.com/office/drawing/2014/main" id="{F0C9A11D-9445-0722-0393-B31FF812A00A}"/>
              </a:ext>
            </a:extLst>
          </p:cNvPr>
          <p:cNvSpPr/>
          <p:nvPr/>
        </p:nvSpPr>
        <p:spPr>
          <a:xfrm>
            <a:off x="2622476" y="3622021"/>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34C8C978-4024-B406-3169-D0A731F09DA2}"/>
              </a:ext>
            </a:extLst>
          </p:cNvPr>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 xmlns:a16="http://schemas.microsoft.com/office/drawing/2014/main" id="{48D75C00-E3DD-69A0-9AB0-9C64B475B6EB}"/>
              </a:ext>
            </a:extLst>
          </p:cNvPr>
          <p:cNvSpPr/>
          <p:nvPr/>
        </p:nvSpPr>
        <p:spPr>
          <a:xfrm>
            <a:off x="2063675" y="4448276"/>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 xmlns:a16="http://schemas.microsoft.com/office/drawing/2014/main" id="{2C24BE42-BD7C-9ABB-6661-6096E0E4AE87}"/>
              </a:ext>
            </a:extLst>
          </p:cNvPr>
          <p:cNvSpPr/>
          <p:nvPr/>
        </p:nvSpPr>
        <p:spPr>
          <a:xfrm>
            <a:off x="325553" y="5209051"/>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Ngọn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hữu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70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500668" y="175991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nl-NL" sz="3600" b="1" dirty="0">
                  <a:solidFill>
                    <a:srgbClr val="FF0000"/>
                  </a:solidFill>
                  <a:effectLst/>
                  <a:latin typeface="Times New Roman" panose="02020603050405020304" pitchFamily="18" charset="0"/>
                  <a:ea typeface="Times New Roman" panose="02020603050405020304" pitchFamily="18" charset="0"/>
                </a:rPr>
                <a:t>ĐẤT QUÝ, ĐẤT YÊU</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503421" y="2505908"/>
            <a:ext cx="11609898"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Nghe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Đất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đất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yêu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 xmlns:a16="http://schemas.microsoft.com/office/drawing/2014/main" id="{75FC5D3C-DD8F-0694-4FE3-7CF613B4236E}"/>
              </a:ext>
            </a:extLst>
          </p:cNvPr>
          <p:cNvPicPr>
            <a:picLocks noChangeAspect="1"/>
          </p:cNvPicPr>
          <p:nvPr/>
        </p:nvPicPr>
        <p:blipFill>
          <a:blip r:embed="rId4"/>
          <a:stretch>
            <a:fillRect/>
          </a:stretch>
        </p:blipFill>
        <p:spPr>
          <a:xfrm>
            <a:off x="1406914" y="3814019"/>
            <a:ext cx="6141920" cy="5253465"/>
          </a:xfrm>
          <a:prstGeom prst="rect">
            <a:avLst/>
          </a:prstGeom>
        </p:spPr>
      </p:pic>
      <p:pic>
        <p:nvPicPr>
          <p:cNvPr id="26" name="Picture 25">
            <a:extLst>
              <a:ext uri="{FF2B5EF4-FFF2-40B4-BE49-F238E27FC236}">
                <a16:creationId xmlns="" xmlns:a16="http://schemas.microsoft.com/office/drawing/2014/main" id="{2E429271-F90A-4387-CBAA-94A8E14489F1}"/>
              </a:ext>
            </a:extLst>
          </p:cNvPr>
          <p:cNvPicPr>
            <a:picLocks noChangeAspect="1"/>
          </p:cNvPicPr>
          <p:nvPr/>
        </p:nvPicPr>
        <p:blipFill>
          <a:blip r:embed="rId5"/>
          <a:stretch>
            <a:fillRect/>
          </a:stretch>
        </p:blipFill>
        <p:spPr>
          <a:xfrm>
            <a:off x="9175617" y="3890535"/>
            <a:ext cx="6680468" cy="5253465"/>
          </a:xfrm>
          <a:prstGeom prst="rect">
            <a:avLst/>
          </a:prstGeom>
        </p:spPr>
      </p:pic>
      <p:sp>
        <p:nvSpPr>
          <p:cNvPr id="29" name="Rectangle 28">
            <a:extLst>
              <a:ext uri="{FF2B5EF4-FFF2-40B4-BE49-F238E27FC236}">
                <a16:creationId xmlns="" xmlns:a16="http://schemas.microsoft.com/office/drawing/2014/main" id="{4BE6C19B-F4FA-5082-B1CE-78F4F1BD40C8}"/>
              </a:ext>
            </a:extLst>
          </p:cNvPr>
          <p:cNvSpPr/>
          <p:nvPr/>
        </p:nvSpPr>
        <p:spPr>
          <a:xfrm>
            <a:off x="155575" y="3213854"/>
            <a:ext cx="15526544" cy="1200329"/>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Quan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Em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dự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chuyên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nói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điều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xảy</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ra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như</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70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12">
            <a:extLst>
              <a:ext uri="{FF2B5EF4-FFF2-40B4-BE49-F238E27FC236}">
                <a16:creationId xmlns="" xmlns:a16="http://schemas.microsoft.com/office/drawing/2014/main" id="{BF29F0ED-249C-C345-C467-4595482C728E}"/>
              </a:ext>
            </a:extLst>
          </p:cNvPr>
          <p:cNvPicPr>
            <a:picLocks noChangeAspect="1"/>
          </p:cNvPicPr>
          <p:nvPr/>
        </p:nvPicPr>
        <p:blipFill>
          <a:blip r:embed="rId4"/>
          <a:stretch>
            <a:fillRect/>
          </a:stretch>
        </p:blipFill>
        <p:spPr>
          <a:xfrm>
            <a:off x="2194719" y="3910489"/>
            <a:ext cx="5561149" cy="4716415"/>
          </a:xfrm>
          <a:prstGeom prst="rect">
            <a:avLst/>
          </a:prstGeom>
        </p:spPr>
      </p:pic>
      <p:pic>
        <p:nvPicPr>
          <p:cNvPr id="21" name="Picture 20">
            <a:extLst>
              <a:ext uri="{FF2B5EF4-FFF2-40B4-BE49-F238E27FC236}">
                <a16:creationId xmlns="" xmlns:a16="http://schemas.microsoft.com/office/drawing/2014/main" id="{D976DC68-786F-5655-CECB-009091D60C9E}"/>
              </a:ext>
            </a:extLst>
          </p:cNvPr>
          <p:cNvPicPr>
            <a:picLocks noChangeAspect="1"/>
          </p:cNvPicPr>
          <p:nvPr/>
        </p:nvPicPr>
        <p:blipFill>
          <a:blip r:embed="rId5"/>
          <a:stretch>
            <a:fillRect/>
          </a:stretch>
        </p:blipFill>
        <p:spPr>
          <a:xfrm>
            <a:off x="9069841" y="3618131"/>
            <a:ext cx="5561147" cy="5048938"/>
          </a:xfrm>
          <a:prstGeom prst="rect">
            <a:avLst/>
          </a:prstGeom>
        </p:spPr>
      </p:pic>
    </p:spTree>
    <p:custDataLst>
      <p:tags r:id="rId1"/>
    </p:custDataLst>
    <p:extLst>
      <p:ext uri="{BB962C8B-B14F-4D97-AF65-F5344CB8AC3E}">
        <p14:creationId xmlns:p14="http://schemas.microsoft.com/office/powerpoint/2010/main" val="289970481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93E62-D2DF-C88C-85B6-7CD8CA5667AA}"/>
              </a:ext>
            </a:extLst>
          </p:cNvPr>
          <p:cNvSpPr>
            <a:spLocks noGrp="1"/>
          </p:cNvSpPr>
          <p:nvPr>
            <p:ph type="title"/>
          </p:nvPr>
        </p:nvSpPr>
        <p:spPr>
          <a:xfrm>
            <a:off x="813831" y="609600"/>
            <a:ext cx="15020687" cy="8305799"/>
          </a:xfrm>
        </p:spPr>
        <p:txBody>
          <a:bodyPr/>
          <a:lstStyle/>
          <a:p>
            <a:pPr algn="l"/>
            <a:r>
              <a:rPr lang="en-US" sz="3200" b="1" dirty="0">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xưa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du </a:t>
            </a:r>
            <a:r>
              <a:rPr lang="en-US" sz="3200" b="1" dirty="0" err="1">
                <a:solidFill>
                  <a:srgbClr val="0000CC"/>
                </a:solidFill>
                <a:latin typeface="Times New Roman" panose="02020603050405020304" pitchFamily="18" charset="0"/>
                <a:cs typeface="Times New Roman" panose="02020603050405020304" pitchFamily="18" charset="0"/>
              </a:rPr>
              <a:t>lịch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đến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khắp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thăm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đường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xá</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núi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đồi</a:t>
            </a:r>
            <a:r>
              <a:rPr lang="en-US" sz="3200" b="1" dirty="0">
                <a:solidFill>
                  <a:srgbClr val="0000CC"/>
                </a:solidFill>
                <a:latin typeface="Times New Roman" panose="02020603050405020304" pitchFamily="18" charset="0"/>
                <a:cs typeface="Times New Roman" panose="02020603050405020304" pitchFamily="18" charset="0"/>
              </a:rPr>
              <a:t>, song </a:t>
            </a:r>
            <a:r>
              <a:rPr lang="en-US" sz="3200" b="1" dirty="0" err="1">
                <a:solidFill>
                  <a:srgbClr val="0000CC"/>
                </a:solidFill>
                <a:latin typeface="Times New Roman" panose="02020603050405020304" pitchFamily="18" charset="0"/>
                <a:cs typeface="Times New Roman" panose="02020603050405020304" pitchFamily="18" charset="0"/>
              </a:rPr>
              <a:t>ngòi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 ô-pi-a </a:t>
            </a:r>
            <a:r>
              <a:rPr lang="en-US" sz="3200" b="1" dirty="0" err="1">
                <a:solidFill>
                  <a:srgbClr val="0000CC"/>
                </a:solidFill>
                <a:latin typeface="Times New Roman" panose="02020603050405020304" pitchFamily="18" charset="0"/>
                <a:cs typeface="Times New Roman" panose="02020603050405020304" pitchFamily="18" charset="0"/>
              </a:rPr>
              <a:t>mời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cung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tiệc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chiêu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tặng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a:t>
            </a:r>
            <a:r>
              <a:rPr lang="en-US" sz="3200" b="1" dirty="0">
                <a:solidFill>
                  <a:srgbClr val="0000CC"/>
                </a:solidFill>
                <a:latin typeface="Times New Roman" panose="02020603050405020304" pitchFamily="18" charset="0"/>
                <a:cs typeface="Times New Roman" panose="02020603050405020304" pitchFamily="18" charset="0"/>
              </a:rPr>
              <a:t> bao </a:t>
            </a:r>
            <a:r>
              <a:rPr lang="en-US" sz="3200" b="1" dirty="0" err="1">
                <a:solidFill>
                  <a:srgbClr val="0000CC"/>
                </a:solidFill>
                <a:latin typeface="Times New Roman" panose="02020603050405020304" pitchFamily="18" charset="0"/>
                <a:cs typeface="Times New Roman" panose="02020603050405020304" pitchFamily="18" charset="0"/>
              </a:rPr>
              <a:t>nhiêu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Sau </a:t>
            </a:r>
            <a:r>
              <a:rPr lang="en-US" sz="3200" b="1" dirty="0" err="1">
                <a:solidFill>
                  <a:srgbClr val="0000CC"/>
                </a:solidFill>
                <a:latin typeface="Times New Roman" panose="02020603050405020304" pitchFamily="18" charset="0"/>
                <a:cs typeface="Times New Roman" panose="02020603050405020304" pitchFamily="18" charset="0"/>
              </a:rPr>
              <a:t>đó</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đưa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Lúc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định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cởi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về</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 Hai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nhiên</a:t>
            </a:r>
            <a:r>
              <a:rPr lang="en-US" sz="3200" b="1" dirty="0">
                <a:solidFill>
                  <a:srgbClr val="0000CC"/>
                </a:solidFill>
                <a:latin typeface="Times New Roman" panose="02020603050405020304" pitchFamily="18" charset="0"/>
                <a:cs typeface="Times New Roman" panose="02020603050405020304" pitchFamily="18" charset="0"/>
              </a:rPr>
              <a:t> , </a:t>
            </a:r>
            <a:r>
              <a:rPr lang="en-US" sz="3200" b="1" dirty="0" err="1">
                <a:solidFill>
                  <a:srgbClr val="0000CC"/>
                </a:solidFill>
                <a:latin typeface="Times New Roman" panose="02020603050405020304" pitchFamily="18" charset="0"/>
                <a:cs typeface="Times New Roman" panose="02020603050405020304" pitchFamily="18" charset="0"/>
              </a:rPr>
              <a:t>hỏi</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vậy</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err="1">
                <a:solidFill>
                  <a:srgbClr val="0000CC"/>
                </a:solidFill>
                <a:latin typeface="Times New Roman" panose="02020603050405020304" pitchFamily="18" charset="0"/>
                <a:cs typeface="Times New Roman" panose="02020603050405020304" pitchFamily="18" charset="0"/>
              </a:rPr>
              <a:t>Trước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sự</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giải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thích</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sinh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chết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cũng</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trồng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trọt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chăn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nuôi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cha,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anh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ruột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thịt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tiếp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như</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những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đã</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tặng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nhiều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sản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vật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hiếm</a:t>
            </a:r>
            <a:r>
              <a:rPr lang="en-US" sz="3200" b="1" dirty="0">
                <a:solidFill>
                  <a:srgbClr val="0000CC"/>
                </a:solidFill>
                <a:latin typeface="Times New Roman" panose="02020603050405020304" pitchFamily="18" charset="0"/>
                <a:cs typeface="Times New Roman" panose="02020603050405020304" pitchFamily="18" charset="0"/>
              </a:rPr>
              <a:t>. Song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 </a:t>
            </a:r>
            <a:r>
              <a:rPr lang="en-US" sz="3200" b="1" dirty="0" err="1">
                <a:solidFill>
                  <a:srgbClr val="0000CC"/>
                </a:solidFill>
                <a:latin typeface="Times New Roman" panose="02020603050405020304" pitchFamily="18" charset="0"/>
                <a:cs typeface="Times New Roman" panose="02020603050405020304" pitchFamily="18" charset="0"/>
              </a:rPr>
              <a:t>đối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thiêng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liêng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cao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tôi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mang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dù</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chỉ</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một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hạt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nhỏ</a:t>
            </a:r>
            <a:r>
              <a:rPr lang="en-US" sz="3200" b="1" dirty="0">
                <a:solidFill>
                  <a:srgbClr val="0000CC"/>
                </a:solidFill>
                <a:latin typeface="Times New Roman" panose="02020603050405020304" pitchFamily="18" charset="0"/>
                <a:cs typeface="Times New Roman" panose="02020603050405020304" pitchFamily="18" charset="0"/>
              </a:rPr>
              <a:t>.</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Nghe </a:t>
            </a:r>
            <a:r>
              <a:rPr lang="en-US" sz="3200" b="1" dirty="0" err="1">
                <a:solidFill>
                  <a:srgbClr val="0000CC"/>
                </a:solidFill>
                <a:latin typeface="Times New Roman" panose="02020603050405020304" pitchFamily="18" charset="0"/>
                <a:cs typeface="Times New Roman" panose="02020603050405020304" pitchFamily="18" charset="0"/>
              </a:rPr>
              <a:t>những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nói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thêm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khâm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phục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tấm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lòng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yêu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quý</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mảnh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quê</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hương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Ê-</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-ô-pi-a</a:t>
            </a:r>
            <a:br>
              <a:rPr lang="en-US" sz="3200" b="1" dirty="0">
                <a:solidFill>
                  <a:srgbClr val="0000CC"/>
                </a:solidFill>
                <a:latin typeface="Times New Roman" panose="02020603050405020304" pitchFamily="18" charset="0"/>
                <a:cs typeface="Times New Roman" panose="02020603050405020304" pitchFamily="18" charset="0"/>
              </a:rPr>
            </a:b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Trích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dân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gian</a:t>
            </a:r>
            <a:r>
              <a:rPr lang="en-US" sz="3200" b="1" dirty="0">
                <a:solidFill>
                  <a:srgbClr val="0000CC"/>
                </a:solidFill>
                <a:latin typeface="Times New Roman" panose="02020603050405020304" pitchFamily="18" charset="0"/>
                <a:cs typeface="Times New Roman" panose="02020603050405020304" pitchFamily="18" charset="0"/>
              </a:rPr>
              <a:t> Ê –</a:t>
            </a:r>
            <a:r>
              <a:rPr lang="en-US" sz="3200" b="1" dirty="0" err="1">
                <a:solidFill>
                  <a:srgbClr val="0000CC"/>
                </a:solidFill>
                <a:latin typeface="Times New Roman" panose="02020603050405020304" pitchFamily="18" charset="0"/>
                <a:cs typeface="Times New Roman" panose="02020603050405020304" pitchFamily="18" charset="0"/>
              </a:rPr>
              <a:t>ti</a:t>
            </a:r>
            <a:r>
              <a:rPr lang="en-US" sz="3200" b="1" dirty="0">
                <a:solidFill>
                  <a:srgbClr val="0000CC"/>
                </a:solidFill>
                <a:latin typeface="Times New Roman" panose="02020603050405020304" pitchFamily="18" charset="0"/>
                <a:cs typeface="Times New Roman" panose="02020603050405020304" pitchFamily="18" charset="0"/>
              </a:rPr>
              <a:t> –ô-pi-a, Mai </a:t>
            </a:r>
            <a:r>
              <a:rPr lang="en-US" sz="3200" b="1" dirty="0" err="1">
                <a:solidFill>
                  <a:srgbClr val="0000CC"/>
                </a:solidFill>
                <a:latin typeface="Times New Roman" panose="02020603050405020304" pitchFamily="18" charset="0"/>
                <a:cs typeface="Times New Roman" panose="02020603050405020304" pitchFamily="18" charset="0"/>
              </a:rPr>
              <a:t>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dịch</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838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Học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sinh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quan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thảo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luận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nhóm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tập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tùng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đọan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hỏi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gợi</a:t>
            </a:r>
            <a:r>
              <a:rPr lang="en-US" sz="3600" b="1" i="1" dirty="0">
                <a:solidFill>
                  <a:srgbClr val="0000CC"/>
                </a:solidFill>
                <a:latin typeface="Times New Roman" pitchFamily="18" charset="0"/>
                <a:cs typeface="Times New Roman" pitchFamily="18" charset="0"/>
              </a:rPr>
              <a:t> ý</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 xmlns:a16="http://schemas.microsoft.com/office/drawing/2014/main" id="{A14904C0-D9DA-01F7-4A26-48F8FA60B88F}"/>
              </a:ext>
            </a:extLst>
          </p:cNvPr>
          <p:cNvPicPr>
            <a:picLocks noChangeAspect="1"/>
          </p:cNvPicPr>
          <p:nvPr/>
        </p:nvPicPr>
        <p:blipFill>
          <a:blip r:embed="rId4"/>
          <a:stretch>
            <a:fillRect/>
          </a:stretch>
        </p:blipFill>
        <p:spPr>
          <a:xfrm>
            <a:off x="765887" y="4123256"/>
            <a:ext cx="5811314" cy="48711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 xmlns:a16="http://schemas.microsoft.com/office/drawing/2014/main" id="{0A4FAD3C-00CE-2CB8-FC8A-F8055584DF1C}"/>
              </a:ext>
            </a:extLst>
          </p:cNvPr>
          <p:cNvSpPr/>
          <p:nvPr/>
        </p:nvSpPr>
        <p:spPr>
          <a:xfrm>
            <a:off x="6765268" y="5004532"/>
            <a:ext cx="9511370" cy="120032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i="1" dirty="0" err="1">
                <a:solidFill>
                  <a:srgbClr val="0000CC"/>
                </a:solidFill>
                <a:latin typeface="Times New Roman" pitchFamily="18" charset="0"/>
                <a:cs typeface="Times New Roman" pitchFamily="18" charset="0"/>
              </a:rPr>
              <a:t>Vua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nước</a:t>
            </a:r>
            <a:r>
              <a:rPr lang="en-US" sz="3600" b="1" i="1" dirty="0">
                <a:solidFill>
                  <a:srgbClr val="0000CC"/>
                </a:solidFill>
                <a:latin typeface="Times New Roman" pitchFamily="18" charset="0"/>
                <a:cs typeface="Times New Roman" pitchFamily="18" charset="0"/>
              </a:rPr>
              <a:t> Ê-</a:t>
            </a:r>
            <a:r>
              <a:rPr lang="en-US" sz="3600" b="1" i="1" dirty="0" err="1">
                <a:solidFill>
                  <a:srgbClr val="0000CC"/>
                </a:solidFill>
                <a:latin typeface="Times New Roman" pitchFamily="18" charset="0"/>
                <a:cs typeface="Times New Roman" pitchFamily="18" charset="0"/>
              </a:rPr>
              <a:t>ti</a:t>
            </a:r>
            <a:r>
              <a:rPr lang="en-US" sz="3600" b="1" i="1" dirty="0">
                <a:solidFill>
                  <a:srgbClr val="0000CC"/>
                </a:solidFill>
                <a:latin typeface="Times New Roman" pitchFamily="18" charset="0"/>
                <a:cs typeface="Times New Roman" pitchFamily="18" charset="0"/>
              </a:rPr>
              <a:t>-ô-pi-a </a:t>
            </a:r>
            <a:r>
              <a:rPr lang="en-US" sz="3600" b="1" i="1" dirty="0" err="1">
                <a:solidFill>
                  <a:srgbClr val="0000CC"/>
                </a:solidFill>
                <a:latin typeface="Times New Roman" pitchFamily="18" charset="0"/>
                <a:cs typeface="Times New Roman" pitchFamily="18" charset="0"/>
              </a:rPr>
              <a:t>đã</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đón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tiếp</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hai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người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khách</a:t>
            </a:r>
            <a:r>
              <a:rPr lang="en-US" sz="3600" b="1" i="1" dirty="0">
                <a:solidFill>
                  <a:srgbClr val="0000CC"/>
                </a:solidFill>
                <a:latin typeface="Times New Roman" pitchFamily="18" charset="0"/>
                <a:cs typeface="Times New Roman" pitchFamily="18" charset="0"/>
              </a:rPr>
              <a:t> du </a:t>
            </a:r>
            <a:r>
              <a:rPr lang="en-US" sz="3600" b="1" i="1" dirty="0" err="1">
                <a:solidFill>
                  <a:srgbClr val="0000CC"/>
                </a:solidFill>
                <a:latin typeface="Times New Roman" pitchFamily="18" charset="0"/>
                <a:cs typeface="Times New Roman" pitchFamily="18" charset="0"/>
              </a:rPr>
              <a:t>lịch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như</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thế</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nào</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7DB79EDF-04D0-0807-C2B0-FB21C1216A3A}"/>
              </a:ext>
            </a:extLst>
          </p:cNvPr>
          <p:cNvSpPr/>
          <p:nvPr/>
        </p:nvSpPr>
        <p:spPr>
          <a:xfrm>
            <a:off x="8231900" y="4143582"/>
            <a:ext cx="3106819" cy="646331"/>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vẽ</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gì</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 xmlns:a16="http://schemas.microsoft.com/office/drawing/2014/main" id="{2357E975-4CB4-30DD-9DCF-71ACC08A095B}"/>
              </a:ext>
            </a:extLst>
          </p:cNvPr>
          <p:cNvSpPr/>
          <p:nvPr/>
        </p:nvSpPr>
        <p:spPr>
          <a:xfrm>
            <a:off x="6999190" y="6411187"/>
            <a:ext cx="9043526" cy="23083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i="1" dirty="0" err="1">
                <a:solidFill>
                  <a:srgbClr val="0000CC"/>
                </a:solidFill>
                <a:latin typeface="Times New Roman" pitchFamily="18" charset="0"/>
                <a:cs typeface="Times New Roman" pitchFamily="18" charset="0"/>
              </a:rPr>
              <a:t>Vua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nước</a:t>
            </a:r>
            <a:r>
              <a:rPr lang="en-US" sz="3600" b="1" i="1" dirty="0">
                <a:solidFill>
                  <a:srgbClr val="0000CC"/>
                </a:solidFill>
                <a:latin typeface="Times New Roman" pitchFamily="18" charset="0"/>
                <a:cs typeface="Times New Roman" pitchFamily="18" charset="0"/>
              </a:rPr>
              <a:t> Ê-</a:t>
            </a:r>
            <a:r>
              <a:rPr lang="en-US" sz="3600" b="1" i="1" dirty="0" err="1">
                <a:solidFill>
                  <a:srgbClr val="0000CC"/>
                </a:solidFill>
                <a:latin typeface="Times New Roman" pitchFamily="18" charset="0"/>
                <a:cs typeface="Times New Roman" pitchFamily="18" charset="0"/>
              </a:rPr>
              <a:t>ti</a:t>
            </a:r>
            <a:r>
              <a:rPr lang="en-US" sz="3600" b="1" i="1" dirty="0">
                <a:solidFill>
                  <a:srgbClr val="0000CC"/>
                </a:solidFill>
                <a:latin typeface="Times New Roman" pitchFamily="18" charset="0"/>
                <a:cs typeface="Times New Roman" pitchFamily="18" charset="0"/>
              </a:rPr>
              <a:t>-ô-pi-a </a:t>
            </a:r>
            <a:r>
              <a:rPr lang="en-US" sz="3600" b="1" i="1" dirty="0" err="1">
                <a:solidFill>
                  <a:srgbClr val="0000CC"/>
                </a:solidFill>
                <a:latin typeface="Times New Roman" pitchFamily="18" charset="0"/>
                <a:cs typeface="Times New Roman" pitchFamily="18" charset="0"/>
              </a:rPr>
              <a:t>đã</a:t>
            </a:r>
            <a:r>
              <a:rPr lang="en-US" sz="3600" b="1" i="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mở</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a:t>
            </a:r>
            <a:r>
              <a:rPr lang="en-US" sz="3600" b="1" dirty="0">
                <a:solidFill>
                  <a:srgbClr val="0000CC"/>
                </a:solidFill>
                <a:latin typeface="Times New Roman" panose="02020603050405020304" pitchFamily="18" charset="0"/>
                <a:cs typeface="Times New Roman" panose="02020603050405020304" pitchFamily="18" charset="0"/>
              </a:rPr>
              <a:t> bao </a:t>
            </a:r>
            <a:r>
              <a:rPr lang="en-US" sz="3600" b="1" dirty="0" err="1">
                <a:solidFill>
                  <a:srgbClr val="0000CC"/>
                </a:solidFill>
                <a:latin typeface="Times New Roman" panose="02020603050405020304" pitchFamily="18" charset="0"/>
                <a:cs typeface="Times New Roman" panose="02020603050405020304" pitchFamily="18" charset="0"/>
              </a:rPr>
              <a:t>nhiêu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quý</a:t>
            </a:r>
            <a:r>
              <a:rPr lang="en-US" sz="3600" b="1" dirty="0">
                <a:solidFill>
                  <a:srgbClr val="0000CC"/>
                </a:solidFill>
                <a:latin typeface="Times New Roman" panose="02020603050405020304" pitchFamily="18" charset="0"/>
                <a:cs typeface="Times New Roman" panose="02020603050405020304" pitchFamily="18" charset="0"/>
              </a:rPr>
              <a:t>. Sau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quan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xuống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tàu</a:t>
            </a:r>
            <a:r>
              <a:rPr lang="en-US" sz="3600" b="1" dirty="0">
                <a:solidFill>
                  <a:srgbClr val="0000CC"/>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 xmlns:a16="http://schemas.microsoft.com/office/drawing/2014/main" id="{0A4FAD3C-00CE-2CB8-FC8A-F8055584DF1C}"/>
              </a:ext>
            </a:extLst>
          </p:cNvPr>
          <p:cNvSpPr/>
          <p:nvPr/>
        </p:nvSpPr>
        <p:spPr>
          <a:xfrm>
            <a:off x="6943392" y="5061640"/>
            <a:ext cx="8891127" cy="120032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Viên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làm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điều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khiến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hai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rất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ngạc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nhiên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 xmlns:a16="http://schemas.microsoft.com/office/drawing/2014/main" id="{7DB79EDF-04D0-0807-C2B0-FB21C1216A3A}"/>
              </a:ext>
            </a:extLst>
          </p:cNvPr>
          <p:cNvSpPr/>
          <p:nvPr/>
        </p:nvSpPr>
        <p:spPr>
          <a:xfrm>
            <a:off x="7223919" y="4248834"/>
            <a:ext cx="3398692" cy="64633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 xmlns:a16="http://schemas.microsoft.com/office/drawing/2014/main" id="{EFA4FCC4-C7E2-3D90-C498-E6E3EE19E0CC}"/>
              </a:ext>
            </a:extLst>
          </p:cNvPr>
          <p:cNvPicPr>
            <a:picLocks noChangeAspect="1"/>
          </p:cNvPicPr>
          <p:nvPr/>
        </p:nvPicPr>
        <p:blipFill rotWithShape="1">
          <a:blip r:embed="rId4"/>
          <a:srcRect l="9720" r="10827" b="23025"/>
          <a:stretch/>
        </p:blipFill>
        <p:spPr>
          <a:xfrm>
            <a:off x="943196" y="4143582"/>
            <a:ext cx="5822072" cy="4850845"/>
          </a:xfrm>
          <a:prstGeom prst="rect">
            <a:avLst/>
          </a:prstGeom>
          <a:ln w="190500" cap="sq">
            <a:solidFill>
              <a:srgbClr val="C8C6BD"/>
            </a:solidFill>
            <a:prstDash val="solid"/>
            <a:miter lim="800000"/>
          </a:ln>
          <a:effectLst>
            <a:innerShdw blurRad="63500" dist="50800" dir="10800000">
              <a:prstClr val="black">
                <a:alpha val="50000"/>
              </a:prstClr>
            </a:inn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Rectangle 19">
            <a:extLst>
              <a:ext uri="{FF2B5EF4-FFF2-40B4-BE49-F238E27FC236}">
                <a16:creationId xmlns="" xmlns:a16="http://schemas.microsoft.com/office/drawing/2014/main" id="{5428EDB1-5DD3-A132-556A-07C8BE141462}"/>
              </a:ext>
            </a:extLst>
          </p:cNvPr>
          <p:cNvSpPr/>
          <p:nvPr/>
        </p:nvSpPr>
        <p:spPr>
          <a:xfrm>
            <a:off x="7223919" y="6428444"/>
            <a:ext cx="8305798" cy="2062103"/>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lvl="0" algn="just">
              <a:defRPr/>
            </a:pPr>
            <a:r>
              <a:rPr lang="en-US" sz="3200" b="1" dirty="0" err="1">
                <a:solidFill>
                  <a:srgbClr val="0000CC"/>
                </a:solidFill>
                <a:latin typeface="Times New Roman" panose="02020603050405020304" pitchFamily="18" charset="0"/>
                <a:cs typeface="Times New Roman" panose="02020603050405020304" pitchFamily="18" charset="0"/>
              </a:rPr>
              <a:t>Lúc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định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quan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bảo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dừng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cởi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sai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người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cạo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đất</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đế</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giày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khách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rồi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mới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học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bước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xuống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tàu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trở</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về</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nước</a:t>
            </a:r>
            <a:r>
              <a:rPr lang="en-US" sz="3200" b="1" dirty="0">
                <a:solidFill>
                  <a:srgbClr val="0000CC"/>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780867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2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145770" y="2722029"/>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 xmlns:a16="http://schemas.microsoft.com/office/drawing/2014/main" id="{0A4FAD3C-00CE-2CB8-FC8A-F8055584DF1C}"/>
              </a:ext>
            </a:extLst>
          </p:cNvPr>
          <p:cNvSpPr/>
          <p:nvPr/>
        </p:nvSpPr>
        <p:spPr>
          <a:xfrm>
            <a:off x="6309519" y="3897290"/>
            <a:ext cx="9753599" cy="1077218"/>
          </a:xfrm>
          <a:prstGeom prst="rect">
            <a:avLst/>
          </a:prstGeom>
          <a:solidFill>
            <a:srgbClr val="00FFFF"/>
          </a:solidFill>
          <a:scene3d>
            <a:camera prst="orthographicFront"/>
            <a:lightRig rig="threePt" dir="t"/>
          </a:scene3d>
          <a:sp3d>
            <a:bevelT/>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Viên</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đã</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giải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thích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như</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thế</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nào</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với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hai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về</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hành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động</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của</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mình</a:t>
            </a:r>
            <a:r>
              <a:rPr kumimoji="0" lang="en-US" sz="32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2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 xmlns:a16="http://schemas.microsoft.com/office/drawing/2014/main" id="{7DB79EDF-04D0-0807-C2B0-FB21C1216A3A}"/>
              </a:ext>
            </a:extLst>
          </p:cNvPr>
          <p:cNvSpPr/>
          <p:nvPr/>
        </p:nvSpPr>
        <p:spPr>
          <a:xfrm>
            <a:off x="9344683" y="3414406"/>
            <a:ext cx="2743199" cy="646331"/>
          </a:xfrm>
          <a:prstGeom prst="rect">
            <a:avLst/>
          </a:prstGeom>
          <a:solidFill>
            <a:srgbClr val="FFFF00"/>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 xmlns:a16="http://schemas.microsoft.com/office/drawing/2014/main" id="{7FFCFC75-FE0F-3767-3497-8291D7B9DFB0}"/>
              </a:ext>
            </a:extLst>
          </p:cNvPr>
          <p:cNvPicPr>
            <a:picLocks noChangeAspect="1"/>
          </p:cNvPicPr>
          <p:nvPr/>
        </p:nvPicPr>
        <p:blipFill>
          <a:blip r:embed="rId4"/>
          <a:stretch>
            <a:fillRect/>
          </a:stretch>
        </p:blipFill>
        <p:spPr>
          <a:xfrm>
            <a:off x="739742" y="3968025"/>
            <a:ext cx="5219092" cy="4516522"/>
          </a:xfrm>
          <a:prstGeom prst="rect">
            <a:avLst/>
          </a:prstGeom>
          <a:scene3d>
            <a:camera prst="orthographicFront"/>
            <a:lightRig rig="threePt" dir="t"/>
          </a:scene3d>
          <a:sp3d>
            <a:bevelT/>
          </a:sp3d>
        </p:spPr>
      </p:pic>
      <p:sp>
        <p:nvSpPr>
          <p:cNvPr id="20" name="Rectangle 19">
            <a:extLst>
              <a:ext uri="{FF2B5EF4-FFF2-40B4-BE49-F238E27FC236}">
                <a16:creationId xmlns="" xmlns:a16="http://schemas.microsoft.com/office/drawing/2014/main" id="{C2362E26-CE29-C1B5-DB4F-A3E634BB35B4}"/>
              </a:ext>
            </a:extLst>
          </p:cNvPr>
          <p:cNvSpPr/>
          <p:nvPr/>
        </p:nvSpPr>
        <p:spPr>
          <a:xfrm>
            <a:off x="6309519" y="4943215"/>
            <a:ext cx="9653111" cy="3539430"/>
          </a:xfrm>
          <a:prstGeom prst="rect">
            <a:avLst/>
          </a:prstGeom>
          <a:solidFill>
            <a:srgbClr val="00FFFF"/>
          </a:solidFill>
          <a:scene3d>
            <a:camera prst="orthographicFront"/>
            <a:lightRig rig="threePt" dir="t"/>
          </a:scene3d>
          <a:sp3d>
            <a:bevelT/>
          </a:sp3d>
        </p:spPr>
        <p:txBody>
          <a:bodyPr wrap="square">
            <a:spAutoFit/>
          </a:bodyPr>
          <a:lstStyle/>
          <a:p>
            <a:pPr lvl="0" algn="just">
              <a:defRPr/>
            </a:pP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yêu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cũng</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đây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trồng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trọt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chăn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nuôi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Ê-</a:t>
            </a:r>
            <a:r>
              <a:rPr lang="en-US" sz="2800" b="1" dirty="0" err="1">
                <a:solidFill>
                  <a:srgbClr val="0000CC"/>
                </a:solidFill>
                <a:latin typeface="Times New Roman" panose="02020603050405020304" pitchFamily="18" charset="0"/>
                <a:cs typeface="Times New Roman" panose="02020603050405020304" pitchFamily="18" charset="0"/>
              </a:rPr>
              <a:t>ti</a:t>
            </a:r>
            <a:r>
              <a:rPr lang="en-US" sz="2800" b="1" dirty="0">
                <a:solidFill>
                  <a:srgbClr val="0000CC"/>
                </a:solidFill>
                <a:latin typeface="Times New Roman" panose="02020603050405020304" pitchFamily="18" charset="0"/>
                <a:cs typeface="Times New Roman" panose="02020603050405020304" pitchFamily="18" charset="0"/>
              </a:rPr>
              <a:t>-ô-pi-a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cha,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ruột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thịt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tiếp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vua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tặng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nhiều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sản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hiếm</a:t>
            </a:r>
            <a:r>
              <a:rPr lang="en-US" sz="2800" b="1" dirty="0">
                <a:solidFill>
                  <a:srgbClr val="0000CC"/>
                </a:solidFill>
                <a:latin typeface="Times New Roman" panose="02020603050405020304" pitchFamily="18" charset="0"/>
                <a:cs typeface="Times New Roman" panose="02020603050405020304" pitchFamily="18" charset="0"/>
              </a:rPr>
              <a:t>. Song </a:t>
            </a:r>
            <a:r>
              <a:rPr lang="en-US" sz="2800" b="1" dirty="0" err="1">
                <a:solidFill>
                  <a:srgbClr val="0000CC"/>
                </a:solidFill>
                <a:latin typeface="Times New Roman" panose="02020603050405020304" pitchFamily="18" charset="0"/>
                <a:cs typeface="Times New Roman" panose="02020603050405020304" pitchFamily="18" charset="0"/>
              </a:rPr>
              <a:t>đất</a:t>
            </a:r>
            <a:r>
              <a:rPr lang="en-US" sz="2800" b="1" dirty="0">
                <a:solidFill>
                  <a:srgbClr val="0000CC"/>
                </a:solidFill>
                <a:latin typeface="Times New Roman" panose="02020603050405020304" pitchFamily="18" charset="0"/>
                <a:cs typeface="Times New Roman" panose="02020603050405020304" pitchFamily="18" charset="0"/>
              </a:rPr>
              <a:t> Ê-</a:t>
            </a:r>
            <a:r>
              <a:rPr lang="en-US" sz="2800" b="1" dirty="0" err="1">
                <a:solidFill>
                  <a:srgbClr val="0000CC"/>
                </a:solidFill>
                <a:latin typeface="Times New Roman" panose="02020603050405020304" pitchFamily="18" charset="0"/>
                <a:cs typeface="Times New Roman" panose="02020603050405020304" pitchFamily="18" charset="0"/>
              </a:rPr>
              <a:t>ti</a:t>
            </a:r>
            <a:r>
              <a:rPr lang="en-US" sz="2800" b="1" dirty="0">
                <a:solidFill>
                  <a:srgbClr val="0000CC"/>
                </a:solidFill>
                <a:latin typeface="Times New Roman" panose="02020603050405020304" pitchFamily="18" charset="0"/>
                <a:cs typeface="Times New Roman" panose="02020603050405020304" pitchFamily="18" charset="0"/>
              </a:rPr>
              <a:t>-ô-pi-a </a:t>
            </a:r>
            <a:r>
              <a:rPr lang="en-US" sz="2800" b="1" dirty="0" err="1">
                <a:solidFill>
                  <a:srgbClr val="0000CC"/>
                </a:solidFill>
                <a:latin typeface="Times New Roman" panose="02020603050405020304" pitchFamily="18" charset="0"/>
                <a:cs typeface="Times New Roman" panose="02020603050405020304" pitchFamily="18" charset="0"/>
              </a:rPr>
              <a:t>đối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thiêng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liêng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cao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tôi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mang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chỉ</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nhỏ</a:t>
            </a:r>
            <a:r>
              <a:rPr lang="en-US" sz="2800" b="1" dirty="0">
                <a:solidFill>
                  <a:srgbClr val="0000CC"/>
                </a:solidFill>
                <a:latin typeface="Times New Roman" panose="02020603050405020304" pitchFamily="18" charset="0"/>
                <a:cs typeface="Times New Roman" panose="02020603050405020304" pitchFamily="18" charset="0"/>
              </a:rPr>
              <a:t>.</a:t>
            </a:r>
            <a:br>
              <a:rPr lang="en-US" sz="2800" b="1" dirty="0">
                <a:solidFill>
                  <a:srgbClr val="0000CC"/>
                </a:solidFill>
                <a:latin typeface="Times New Roman" panose="02020603050405020304" pitchFamily="18" charset="0"/>
                <a:cs typeface="Times New Roman" panose="02020603050405020304" pitchFamily="18" charset="0"/>
              </a:rPr>
            </a:br>
            <a:endParaRPr kumimoji="0" lang="en-US" sz="2800" b="1" i="0"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5266660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6477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và</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nghe</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ĐẤT QUÝ, ĐẤT YÊU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2" y="2922927"/>
            <a:ext cx="14122805" cy="120032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Bài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Học</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sinh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sát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thảo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luận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nhóm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tập</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kể</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lại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tùng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đọan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chuyện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theo</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và</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câu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hỏi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gợi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ý</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22">
            <a:extLst>
              <a:ext uri="{FF2B5EF4-FFF2-40B4-BE49-F238E27FC236}">
                <a16:creationId xmlns="" xmlns:a16="http://schemas.microsoft.com/office/drawing/2014/main" id="{0A4FAD3C-00CE-2CB8-FC8A-F8055584DF1C}"/>
              </a:ext>
            </a:extLst>
          </p:cNvPr>
          <p:cNvSpPr/>
          <p:nvPr/>
        </p:nvSpPr>
        <p:spPr>
          <a:xfrm>
            <a:off x="6009903" y="4888865"/>
            <a:ext cx="10266735" cy="1200329"/>
          </a:xfrm>
          <a:prstGeom prst="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Hai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nhận</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ra</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điều</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đáng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ở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Ê-</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-ô-pi-a?</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4" name="Rectangle 23">
            <a:extLst>
              <a:ext uri="{FF2B5EF4-FFF2-40B4-BE49-F238E27FC236}">
                <a16:creationId xmlns="" xmlns:a16="http://schemas.microsoft.com/office/drawing/2014/main" id="{7DB79EDF-04D0-0807-C2B0-FB21C1216A3A}"/>
              </a:ext>
            </a:extLst>
          </p:cNvPr>
          <p:cNvSpPr/>
          <p:nvPr/>
        </p:nvSpPr>
        <p:spPr>
          <a:xfrm>
            <a:off x="6308334" y="4182895"/>
            <a:ext cx="3200403" cy="646331"/>
          </a:xfrm>
          <a:prstGeom prst="rect">
            <a:avLst/>
          </a:prstGeom>
          <a:solidFill>
            <a:srgbClr val="00B0F0"/>
          </a:solidFill>
          <a:scene3d>
            <a:camera prst="orthographicFront"/>
            <a:lightRig rig="threePt" dir="t"/>
          </a:scene3d>
          <a:sp3d>
            <a:bevelT w="114300" prst="artDeco"/>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Tranh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vẽ</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gì</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7" name="Picture 6">
            <a:extLst>
              <a:ext uri="{FF2B5EF4-FFF2-40B4-BE49-F238E27FC236}">
                <a16:creationId xmlns="" xmlns:a16="http://schemas.microsoft.com/office/drawing/2014/main" id="{2A445CBF-C502-0F79-936C-85CADA146626}"/>
              </a:ext>
            </a:extLst>
          </p:cNvPr>
          <p:cNvPicPr>
            <a:picLocks noChangeAspect="1"/>
          </p:cNvPicPr>
          <p:nvPr/>
        </p:nvPicPr>
        <p:blipFill>
          <a:blip r:embed="rId4"/>
          <a:stretch>
            <a:fillRect/>
          </a:stretch>
        </p:blipFill>
        <p:spPr>
          <a:xfrm>
            <a:off x="1167305" y="4373725"/>
            <a:ext cx="4761213" cy="4239018"/>
          </a:xfrm>
          <a:prstGeom prst="rect">
            <a:avLst/>
          </a:prstGeom>
        </p:spPr>
      </p:pic>
      <p:sp>
        <p:nvSpPr>
          <p:cNvPr id="20" name="Rectangle 19">
            <a:extLst>
              <a:ext uri="{FF2B5EF4-FFF2-40B4-BE49-F238E27FC236}">
                <a16:creationId xmlns="" xmlns:a16="http://schemas.microsoft.com/office/drawing/2014/main" id="{3798E785-CBD2-89E0-584D-18D68752812D}"/>
              </a:ext>
            </a:extLst>
          </p:cNvPr>
          <p:cNvSpPr/>
          <p:nvPr/>
        </p:nvSpPr>
        <p:spPr>
          <a:xfrm>
            <a:off x="6023687" y="6254638"/>
            <a:ext cx="10266735" cy="1200329"/>
          </a:xfrm>
          <a:prstGeom prst="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Hai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người</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khách</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càng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thêm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khâm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phục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tấm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lòng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yêu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quý</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mảnh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đất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quê</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hương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của</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Ê-</a:t>
            </a:r>
            <a:r>
              <a:rPr lang="en-US" sz="3600" b="1" i="1" dirty="0" err="1">
                <a:solidFill>
                  <a:srgbClr val="0000CC"/>
                </a:solidFill>
                <a:latin typeface="Times New Roman" panose="02020603050405020304" pitchFamily="18" charset="0"/>
                <a:cs typeface="Times New Roman" panose="02020603050405020304" pitchFamily="18" charset="0"/>
              </a:rPr>
              <a:t>ti</a:t>
            </a:r>
            <a:r>
              <a:rPr lang="en-US" sz="3600" b="1" i="1" dirty="0">
                <a:solidFill>
                  <a:srgbClr val="0000CC"/>
                </a:solidFill>
                <a:latin typeface="Times New Roman" panose="02020603050405020304" pitchFamily="18" charset="0"/>
                <a:cs typeface="Times New Roman" panose="02020603050405020304" pitchFamily="18" charset="0"/>
              </a:rPr>
              <a:t>-ô-pi-a.</a:t>
            </a:r>
            <a:endParaRPr kumimoji="0" lang="en-US" sz="3600" b="1" i="1" u="none" strike="noStrike" kern="1200" cap="none" spc="0" normalizeH="0" baseline="0" noProof="0" dirty="0">
              <a:ln>
                <a:noFill/>
              </a:ln>
              <a:solidFill>
                <a:srgbClr val="0000CC"/>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587598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DAADA85-B0D5-7DB9-53D3-6DBBE3F173E0}"/>
              </a:ext>
            </a:extLst>
          </p:cNvPr>
          <p:cNvPicPr>
            <a:picLocks noChangeAspect="1"/>
          </p:cNvPicPr>
          <p:nvPr/>
        </p:nvPicPr>
        <p:blipFill>
          <a:blip r:embed="rId4"/>
          <a:stretch>
            <a:fillRect/>
          </a:stretch>
        </p:blipFill>
        <p:spPr>
          <a:xfrm>
            <a:off x="365919" y="381000"/>
            <a:ext cx="15392400" cy="8458200"/>
          </a:xfrm>
          <a:prstGeom prst="rect">
            <a:avLst/>
          </a:prstGeom>
        </p:spPr>
      </p:pic>
    </p:spTree>
    <p:custDataLst>
      <p:tags r:id="rId1"/>
    </p:custDataLst>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92713" y="1266918"/>
            <a:ext cx="813660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NGỌN LỬA O LIM PICH(T1,2)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751715"/>
          </a:xfrm>
          <a:prstGeom prst="rect">
            <a:avLst/>
          </a:prstGeom>
        </p:spPr>
        <p:txBody>
          <a:bodyPr wrap="square">
            <a:spAutoFit/>
          </a:bodyPr>
          <a:lstStyle/>
          <a:p>
            <a:pPr>
              <a:lnSpc>
                <a:spcPct val="150000"/>
              </a:lnSpc>
            </a:pP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1: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đầu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đến</a:t>
            </a:r>
            <a:r>
              <a:rPr lang="en-US" sz="4000" b="1" dirty="0">
                <a:solidFill>
                  <a:srgbClr val="0000CC"/>
                </a:solidFill>
                <a:latin typeface="Times New Roman" pitchFamily="18" charset="0"/>
                <a:cs typeface="Times New Roman" pitchFamily="18" charset="0"/>
              </a:rPr>
              <a:t> </a:t>
            </a:r>
            <a:r>
              <a:rPr lang="en-US" sz="4000" b="1" i="1" dirty="0">
                <a:solidFill>
                  <a:srgbClr val="0000CC"/>
                </a:solidFill>
                <a:latin typeface="Times New Roman" pitchFamily="18" charset="0"/>
                <a:cs typeface="Times New Roman" pitchFamily="18" charset="0"/>
              </a:rPr>
              <a:t>ở </a:t>
            </a:r>
            <a:r>
              <a:rPr lang="en-US" sz="4000" b="1" i="1" dirty="0" err="1">
                <a:solidFill>
                  <a:srgbClr val="0000CC"/>
                </a:solidFill>
                <a:latin typeface="Times New Roman" pitchFamily="18" charset="0"/>
                <a:cs typeface="Times New Roman" pitchFamily="18" charset="0"/>
              </a:rPr>
              <a:t>nước</a:t>
            </a:r>
            <a:r>
              <a:rPr lang="en-US" sz="4000" b="1" i="1" dirty="0">
                <a:solidFill>
                  <a:srgbClr val="0000CC"/>
                </a:solidFill>
                <a:latin typeface="Times New Roman" pitchFamily="18" charset="0"/>
                <a:cs typeface="Times New Roman" pitchFamily="18" charset="0"/>
              </a:rPr>
              <a:t> Hy – </a:t>
            </a:r>
            <a:r>
              <a:rPr lang="en-US" sz="4000" b="1" i="1" dirty="0" err="1">
                <a:solidFill>
                  <a:srgbClr val="0000CC"/>
                </a:solidFill>
                <a:latin typeface="Times New Roman" pitchFamily="18" charset="0"/>
                <a:cs typeface="Times New Roman" pitchFamily="18" charset="0"/>
              </a:rPr>
              <a:t>lạp</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cổ</a:t>
            </a:r>
            <a:r>
              <a:rPr lang="en-US" sz="4000" b="1" dirty="0">
                <a:solidFill>
                  <a:srgbClr val="0000CC"/>
                </a:solidFill>
                <a:latin typeface="Times New Roman" pitchFamily="18" charset="0"/>
                <a:cs typeface="Times New Roman" pitchFamily="18" charset="0"/>
              </a:rPr>
              <a:t>.</a:t>
            </a:r>
          </a:p>
          <a:p>
            <a:pPr>
              <a:lnSpc>
                <a:spcPct val="150000"/>
              </a:lnSpc>
            </a:pP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2: </a:t>
            </a:r>
            <a:r>
              <a:rPr lang="en-US" sz="4000" b="1" dirty="0" err="1">
                <a:solidFill>
                  <a:srgbClr val="0000CC"/>
                </a:solidFill>
                <a:latin typeface="Times New Roman" pitchFamily="18" charset="0"/>
                <a:cs typeface="Times New Roman" pitchFamily="18" charset="0"/>
              </a:rPr>
              <a:t>Tiếp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theo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đến</a:t>
            </a:r>
            <a:r>
              <a:rPr lang="en-US" sz="4000" b="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người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tứ</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xứ</a:t>
            </a:r>
            <a:r>
              <a:rPr lang="en-US" sz="4000" b="1" dirty="0">
                <a:solidFill>
                  <a:srgbClr val="0000CC"/>
                </a:solidFill>
                <a:latin typeface="Times New Roman" pitchFamily="18" charset="0"/>
                <a:cs typeface="Times New Roman" pitchFamily="18" charset="0"/>
              </a:rPr>
              <a:t>.</a:t>
            </a:r>
          </a:p>
          <a:p>
            <a:pPr>
              <a:lnSpc>
                <a:spcPct val="150000"/>
              </a:lnSpc>
            </a:pP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Đoạn</a:t>
            </a:r>
            <a:r>
              <a:rPr lang="en-US" sz="4000" b="1" dirty="0">
                <a:solidFill>
                  <a:srgbClr val="0000CC"/>
                </a:solidFill>
                <a:latin typeface="Times New Roman" pitchFamily="18" charset="0"/>
                <a:cs typeface="Times New Roman" pitchFamily="18" charset="0"/>
              </a:rPr>
              <a:t> 3: </a:t>
            </a:r>
            <a:r>
              <a:rPr lang="en-US" sz="4000" b="1" dirty="0" err="1">
                <a:solidFill>
                  <a:srgbClr val="0000CC"/>
                </a:solidFill>
                <a:latin typeface="Times New Roman" pitchFamily="18" charset="0"/>
                <a:cs typeface="Times New Roman" pitchFamily="18" charset="0"/>
              </a:rPr>
              <a:t>Còn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lại</a:t>
            </a:r>
            <a:r>
              <a:rPr lang="en-US" sz="40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21445" y="3056395"/>
            <a:ext cx="2524691"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i="1" dirty="0" err="1">
                <a:solidFill>
                  <a:srgbClr val="0000CC"/>
                </a:solidFill>
                <a:latin typeface="Times New Roman" panose="02020603050405020304" pitchFamily="18" charset="0"/>
                <a:cs typeface="Times New Roman" panose="02020603050405020304" pitchFamily="18" charset="0"/>
              </a:rPr>
              <a:t>ai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i="1" dirty="0" err="1">
                <a:solidFill>
                  <a:srgbClr val="0000CC"/>
                </a:solidFill>
                <a:latin typeface="Times New Roman" panose="02020603050405020304" pitchFamily="18" charset="0"/>
                <a:cs typeface="Times New Roman" panose="02020603050405020304" pitchFamily="18" charset="0"/>
              </a:rPr>
              <a:t>áng</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4144780"/>
            <a:ext cx="14048298" cy="2923877"/>
          </a:xfrm>
          <a:prstGeom prst="rect">
            <a:avLst/>
          </a:prstGeom>
        </p:spPr>
        <p:txBody>
          <a:bodyPr wrap="square">
            <a:spAutoFit/>
          </a:bodyPr>
          <a:lstStyle/>
          <a:p>
            <a:r>
              <a:rPr lang="en-US" sz="4000" b="1" dirty="0">
                <a:solidFill>
                  <a:srgbClr val="0000CC"/>
                </a:solidFill>
                <a:latin typeface="Times New Roman" pitchFamily="18" charset="0"/>
                <a:cs typeface="Times New Roman" pitchFamily="18" charset="0"/>
              </a:rPr>
              <a:t>      </a:t>
            </a:r>
            <a:r>
              <a:rPr lang="en-US" sz="3600" b="1" dirty="0">
                <a:solidFill>
                  <a:srgbClr val="0000CC"/>
                </a:solidFill>
                <a:latin typeface="Times New Roman" panose="02020603050405020304" pitchFamily="18" charset="0"/>
                <a:cs typeface="Times New Roman" panose="02020603050405020304" pitchFamily="18" charset="0"/>
              </a:rPr>
              <a:t>Trai </a:t>
            </a:r>
            <a:r>
              <a:rPr lang="en-US" sz="3600" b="1" dirty="0" err="1">
                <a:solidFill>
                  <a:srgbClr val="0000CC"/>
                </a:solidFill>
                <a:latin typeface="Times New Roman" panose="02020603050405020304" pitchFamily="18" charset="0"/>
                <a:cs typeface="Times New Roman" panose="02020603050405020304" pitchFamily="18" charset="0"/>
              </a:rPr>
              <a:t>tráng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Hy </a:t>
            </a:r>
            <a:r>
              <a:rPr lang="en-US" sz="3600" b="1" dirty="0" err="1">
                <a:solidFill>
                  <a:srgbClr val="0000CC"/>
                </a:solidFill>
                <a:latin typeface="Times New Roman" panose="02020603050405020304" pitchFamily="18" charset="0"/>
                <a:cs typeface="Times New Roman" panose="02020603050405020304" pitchFamily="18" charset="0"/>
              </a:rPr>
              <a:t>Lạp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nhảy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ngựa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đĩa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nguyệt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tượng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quang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thắng</a:t>
            </a:r>
            <a:r>
              <a:rPr lang="en-US" sz="3600" b="1" smtClean="0">
                <a:solidFill>
                  <a:srgbClr val="0000CC"/>
                </a:solidFill>
                <a:latin typeface="Times New Roman" panose="02020603050405020304" pitchFamily="18" charset="0"/>
                <a:cs typeface="Times New Roman" panose="02020603050405020304" pitchFamily="18" charset="0"/>
              </a:rPr>
              <a:t>.</a:t>
            </a:r>
            <a:r>
              <a:rPr lang="en-US" sz="3600" b="1"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4079461" y="3077886"/>
            <a:ext cx="1447800" cy="707886"/>
          </a:xfrm>
          <a:prstGeom prst="rect">
            <a:avLst/>
          </a:prstGeom>
        </p:spPr>
        <p:txBody>
          <a:bodyPr wrap="square">
            <a:spAutoFit/>
          </a:bodyPr>
          <a:lstStyle/>
          <a:p>
            <a:pPr algn="just"/>
            <a:r>
              <a:rPr lang="en-US" i="1" dirty="0"/>
              <a:t> </a:t>
            </a:r>
            <a:r>
              <a:rPr lang="en-US" sz="4000" b="1" i="1" dirty="0" err="1">
                <a:solidFill>
                  <a:srgbClr val="0000CC"/>
                </a:solidFill>
                <a:latin typeface="Times New Roman" panose="02020603050405020304" pitchFamily="18" charset="0"/>
                <a:cs typeface="Times New Roman" panose="02020603050405020304" pitchFamily="18" charset="0"/>
              </a:rPr>
              <a:t>đ</a:t>
            </a:r>
            <a:r>
              <a:rPr lang="en-US" sz="4000" b="1" i="1" dirty="0" err="1">
                <a:solidFill>
                  <a:srgbClr val="FF0000"/>
                </a:solidFill>
                <a:latin typeface="Times New Roman" panose="02020603050405020304" pitchFamily="18" charset="0"/>
                <a:cs typeface="Times New Roman" panose="02020603050405020304" pitchFamily="18" charset="0"/>
              </a:rPr>
              <a:t>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460586" y="3077886"/>
            <a:ext cx="1638301"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i="1" dirty="0" err="1">
                <a:solidFill>
                  <a:srgbClr val="0000CC"/>
                </a:solidFill>
                <a:latin typeface="Times New Roman" panose="02020603050405020304" pitchFamily="18" charset="0"/>
                <a:cs typeface="Times New Roman" panose="02020603050405020304"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043206" y="3112844"/>
            <a:ext cx="1447800"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x</a:t>
            </a:r>
            <a:r>
              <a:rPr lang="en-US" sz="4000" b="1" i="1" dirty="0" err="1">
                <a:solidFill>
                  <a:srgbClr val="0000CC"/>
                </a:solidFill>
                <a:latin typeface="Times New Roman" panose="02020603050405020304" pitchFamily="18" charset="0"/>
                <a:cs typeface="Times New Roman" panose="02020603050405020304"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596988" y="3077886"/>
            <a:ext cx="2330949" cy="707886"/>
          </a:xfrm>
          <a:prstGeom prst="rect">
            <a:avLst/>
          </a:prstGeom>
        </p:spPr>
        <p:txBody>
          <a:bodyPr wrap="square">
            <a:spAutoFit/>
          </a:bodyPr>
          <a:lstStyle/>
          <a:p>
            <a:pPr algn="just"/>
            <a:r>
              <a:rPr lang="en-US" sz="4000" b="1" i="1" dirty="0" err="1">
                <a:solidFill>
                  <a:srgbClr val="FF0000"/>
                </a:solidFill>
                <a:latin typeface="Times New Roman" panose="02020603050405020304" pitchFamily="18" charset="0"/>
                <a:cs typeface="Times New Roman" panose="02020603050405020304" pitchFamily="18" charset="0"/>
              </a:rPr>
              <a:t>s</a:t>
            </a:r>
            <a:r>
              <a:rPr lang="en-US" sz="4000" b="1" i="1" dirty="0" err="1">
                <a:solidFill>
                  <a:srgbClr val="0000CC"/>
                </a:solidFill>
                <a:latin typeface="Times New Roman" panose="02020603050405020304" pitchFamily="18" charset="0"/>
                <a:cs typeface="Times New Roman" panose="02020603050405020304" pitchFamily="18" charset="0"/>
              </a:rPr>
              <a:t>áng</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852319" y="1266918"/>
            <a:ext cx="6553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NGỌN LỬA Ô-LIM -PÍCH</a:t>
            </a:r>
          </a:p>
        </p:txBody>
      </p:sp>
      <p:sp>
        <p:nvSpPr>
          <p:cNvPr id="25" name="Rectangle 24"/>
          <p:cNvSpPr/>
          <p:nvPr/>
        </p:nvSpPr>
        <p:spPr>
          <a:xfrm>
            <a:off x="10195719" y="3112844"/>
            <a:ext cx="1676400" cy="707886"/>
          </a:xfrm>
          <a:prstGeom prst="rect">
            <a:avLst/>
          </a:prstGeom>
        </p:spPr>
        <p:txBody>
          <a:bodyPr wrap="square">
            <a:spAutoFit/>
          </a:bodyPr>
          <a:lstStyle/>
          <a:p>
            <a:pPr algn="just"/>
            <a:r>
              <a:rPr lang="en-US" sz="4000" b="1" i="1" dirty="0" err="1">
                <a:solidFill>
                  <a:srgbClr val="0000CC"/>
                </a:solidFill>
                <a:latin typeface="Times New Roman" panose="02020603050405020304" pitchFamily="18" charset="0"/>
                <a:cs typeface="Times New Roman" panose="02020603050405020304" pitchFamily="18" charset="0"/>
              </a:rPr>
              <a:t>h</a:t>
            </a:r>
            <a:r>
              <a:rPr lang="en-US" sz="4000" b="1" i="1" dirty="0" err="1">
                <a:solidFill>
                  <a:srgbClr val="FF0000"/>
                </a:solidFill>
                <a:latin typeface="Times New Roman" panose="02020603050405020304" pitchFamily="18" charset="0"/>
                <a:cs typeface="Times New Roman" panose="02020603050405020304" pitchFamily="18" charset="0"/>
              </a:rPr>
              <a:t>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bao </a:t>
            </a:r>
            <a:r>
              <a:rPr lang="en-US" sz="3600" b="1" dirty="0" err="1">
                <a:solidFill>
                  <a:srgbClr val="FF0000"/>
                </a:solidFill>
                <a:latin typeface="Times New Roman" panose="02020603050405020304" pitchFamily="18" charset="0"/>
                <a:cs typeface="Times New Roman" panose="02020603050405020304" pitchFamily="18" charset="0"/>
              </a:rPr>
              <a:t>giờ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25553" y="4927581"/>
            <a:ext cx="5006181" cy="3970318"/>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Trai </a:t>
            </a:r>
            <a:r>
              <a:rPr lang="en-US" sz="3600" b="1" dirty="0" err="1">
                <a:solidFill>
                  <a:srgbClr val="0000CC"/>
                </a:solidFill>
                <a:latin typeface="Times New Roman" panose="02020603050405020304" pitchFamily="18" charset="0"/>
                <a:cs typeface="Times New Roman" panose="02020603050405020304" pitchFamily="18" charset="0"/>
              </a:rPr>
              <a:t>tráng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nước</a:t>
            </a:r>
            <a:r>
              <a:rPr lang="en-US" sz="3600" b="1" dirty="0">
                <a:solidFill>
                  <a:srgbClr val="0000CC"/>
                </a:solidFill>
                <a:latin typeface="Times New Roman" panose="02020603050405020304" pitchFamily="18" charset="0"/>
                <a:cs typeface="Times New Roman" panose="02020603050405020304" pitchFamily="18" charset="0"/>
              </a:rPr>
              <a:t> Hy </a:t>
            </a:r>
            <a:r>
              <a:rPr lang="en-US" sz="3600" b="1" dirty="0" err="1">
                <a:solidFill>
                  <a:srgbClr val="0000CC"/>
                </a:solidFill>
                <a:latin typeface="Times New Roman" panose="02020603050405020304" pitchFamily="18" charset="0"/>
                <a:cs typeface="Times New Roman" panose="02020603050405020304" pitchFamily="18" charset="0"/>
              </a:rPr>
              <a:t>Lạp</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itchFamily="18" charset="0"/>
                <a:cs typeface="Times New Roman" pitchFamily="18" charset="0"/>
              </a:rPr>
              <a:t>nhảy</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ngựa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đĩa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ném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lao</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dirty="0">
                <a:solidFill>
                  <a:srgbClr val="0000FF"/>
                </a:solidFill>
                <a:latin typeface="Times New Roman" panose="02020603050405020304" pitchFamily="18" charset="0"/>
                <a:cs typeface="Times New Roman" panose="02020603050405020304" pitchFamily="18" charset="0"/>
              </a:rPr>
              <a:t>Đại hội thể thao Ô-lim-pích có từ gần 3 000 năm trước ở Hy Lạp cổ.</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852319" y="1266918"/>
            <a:ext cx="6629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3" name="Rectangle 32"/>
          <p:cNvSpPr/>
          <p:nvPr/>
        </p:nvSpPr>
        <p:spPr>
          <a:xfrm>
            <a:off x="325553" y="2795766"/>
            <a:ext cx="263116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602938" y="3508534"/>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484097" y="3503652"/>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622338" y="4172664"/>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518624" y="4167782"/>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p:cNvSpPr/>
          <p:nvPr/>
        </p:nvSpPr>
        <p:spPr>
          <a:xfrm>
            <a:off x="5623879" y="5602817"/>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7891" y="691274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Những môn thể thao được thi đấu trong đại hội là chạy, nhảy, bắn cung, đua ngựa, ném đĩa, ném lao, đấu vật,..</a:t>
            </a:r>
            <a:endParaRPr lang="en-US" sz="36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53573174-48EA-F82A-BF10-054F5F92AB2D}"/>
              </a:ext>
            </a:extLst>
          </p:cNvPr>
          <p:cNvPicPr>
            <a:picLocks noChangeAspect="1"/>
          </p:cNvPicPr>
          <p:nvPr/>
        </p:nvPicPr>
        <p:blipFill>
          <a:blip r:embed="rId4"/>
          <a:stretch>
            <a:fillRect/>
          </a:stretch>
        </p:blipFill>
        <p:spPr>
          <a:xfrm flipH="1">
            <a:off x="14269635" y="292033"/>
            <a:ext cx="1531754" cy="2396370"/>
          </a:xfrm>
          <a:prstGeom prst="rect">
            <a:avLst/>
          </a:prstGeom>
        </p:spPr>
      </p:pic>
    </p:spTree>
    <p:custDataLst>
      <p:tags r:id="rId1"/>
    </p:custDataLst>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2308324"/>
          </a:xfrm>
          <a:prstGeom prst="rect">
            <a:avLst/>
          </a:prstGeom>
        </p:spPr>
        <p:txBody>
          <a:bodyPr wrap="square">
            <a:spAutoFit/>
          </a:bodyPr>
          <a:lstStyle/>
          <a:p>
            <a:pPr algn="just">
              <a:lnSpc>
                <a:spcPct val="150000"/>
              </a:lnSpc>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Khung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lễ</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325553" y="5208544"/>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nguyệt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itchFamily="18" charset="0"/>
                <a:cs typeface="Times New Roman" pitchFamily="18" charset="0"/>
              </a:rPr>
              <a:t>tượng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339351" y="5013109"/>
            <a:ext cx="10210801" cy="2485745"/>
          </a:xfrm>
          <a:prstGeom prst="rect">
            <a:avLst/>
          </a:prstGeom>
        </p:spPr>
        <p:txBody>
          <a:bodyPr wrap="square">
            <a:spAutoFit/>
          </a:bodyPr>
          <a:lstStyle/>
          <a:p>
            <a:pPr algn="just">
              <a:lnSpc>
                <a:spcPct val="150000"/>
              </a:lnSpc>
            </a:pPr>
            <a:r>
              <a:rPr lang="nl-NL" sz="3600" b="1" dirty="0">
                <a:solidFill>
                  <a:srgbClr val="0000CC"/>
                </a:solidFill>
                <a:latin typeface="Times New Roman" pitchFamily="18" charset="0"/>
                <a:cs typeface="Times New Roman" pitchFamily="18" charset="0"/>
              </a:rPr>
              <a:t> Khung cảnh thành phố trong những ngày diễn ra lễ hội rất tưng bừng, náo nhiệt nhưng cũng rất yên bình vì mọi cuộc xung đột đều phải tạm ngừng</a:t>
            </a:r>
            <a:endParaRPr lang="en-US" sz="36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4175919" y="1266918"/>
            <a:ext cx="8000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3" name="Rectangle 32"/>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p:cNvSpPr/>
          <p:nvPr/>
        </p:nvSpPr>
        <p:spPr>
          <a:xfrm>
            <a:off x="3186946" y="2738392"/>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
        <p:nvSpPr>
          <p:cNvPr id="35" name="Rectangle 34"/>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2983470" y="3577709"/>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2889519" y="4325422"/>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41" name="Picture 40">
            <a:extLst>
              <a:ext uri="{FF2B5EF4-FFF2-40B4-BE49-F238E27FC236}">
                <a16:creationId xmlns="" xmlns:a16="http://schemas.microsoft.com/office/drawing/2014/main" id="{2277E5EB-13C4-D95C-5775-698181D485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3735508" y="515004"/>
            <a:ext cx="1379224" cy="2308324"/>
          </a:xfrm>
          <a:prstGeom prst="rect">
            <a:avLst/>
          </a:prstGeom>
        </p:spPr>
      </p:pic>
    </p:spTree>
    <p:custDataLst>
      <p:tags r:id="rId1"/>
    </p:custDataLst>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5" name="Rectangle 44"/>
          <p:cNvSpPr/>
          <p:nvPr/>
        </p:nvSpPr>
        <p:spPr>
          <a:xfrm>
            <a:off x="325553" y="5209051"/>
            <a:ext cx="5006181" cy="3970318"/>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Ngọn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lửa</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phố</a:t>
            </a:r>
            <a:r>
              <a:rPr lang="en-US" sz="3600" b="1" dirty="0">
                <a:solidFill>
                  <a:srgbClr val="0000CC"/>
                </a:solidFill>
                <a:latin typeface="Times New Roman" panose="02020603050405020304" pitchFamily="18" charset="0"/>
                <a:cs typeface="Times New Roman" panose="02020603050405020304" pitchFamily="18" charset="0"/>
              </a:rPr>
              <a:t> Ô-</a:t>
            </a:r>
            <a:r>
              <a:rPr lang="en-US" sz="3600" b="1" dirty="0" err="1">
                <a:solidFill>
                  <a:srgbClr val="0000CC"/>
                </a:solidFill>
                <a:latin typeface="Times New Roman" panose="02020603050405020304" pitchFamily="18" charset="0"/>
                <a:cs typeface="Times New Roman" panose="02020603050405020304" pitchFamily="18" charset="0"/>
              </a:rPr>
              <a:t>lim</a:t>
            </a:r>
            <a:r>
              <a:rPr lang="en-US" sz="3600" b="1" dirty="0">
                <a:solidFill>
                  <a:srgbClr val="0000CC"/>
                </a:solidFill>
                <a:latin typeface="Times New Roman" panose="02020603050405020304" pitchFamily="18" charset="0"/>
                <a:cs typeface="Times New Roman" panose="02020603050405020304" pitchFamily="18" charset="0"/>
              </a:rPr>
              <a:t>-pi-a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thắp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giờ</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khai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mạc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hiệu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đua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hữu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nghị</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08639" y="6153533"/>
            <a:ext cx="10439400" cy="23083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Ngọn lửa Ô-lim-pích mang từ thành phố Ô-lim-pi-a tới được thắp sáng trong giờ khai mạc, báo hiệu bắt đầu những cuộc đua tài theo tinh thần hoà bình và hữu nghị.</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852319" y="1266918"/>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25: NGỌN LỬA Ô-LIM -PÍCH</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 xmlns:a16="http://schemas.microsoft.com/office/drawing/2014/main" id="{1C3D6B44-B67F-1D67-BD45-74CD1AF6DAB1}"/>
              </a:ext>
            </a:extLst>
          </p:cNvPr>
          <p:cNvSpPr/>
          <p:nvPr/>
        </p:nvSpPr>
        <p:spPr>
          <a:xfrm>
            <a:off x="325553" y="2795766"/>
            <a:ext cx="2659545"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ai</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EBE55356-0A91-21A7-46B8-D8CE9F3F8379}"/>
              </a:ext>
            </a:extLst>
          </p:cNvPr>
          <p:cNvSpPr/>
          <p:nvPr/>
        </p:nvSpPr>
        <p:spPr>
          <a:xfrm>
            <a:off x="2724214" y="2834640"/>
            <a:ext cx="205950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đoạt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27EB47F2-A210-AEBE-1BE7-D168C0B3AE0B}"/>
              </a:ext>
            </a:extLst>
          </p:cNvPr>
          <p:cNvSpPr/>
          <p:nvPr/>
        </p:nvSpPr>
        <p:spPr>
          <a:xfrm>
            <a:off x="511512" y="3574810"/>
            <a:ext cx="1638301"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ưng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B773F185-31D4-0080-B7D8-FD5EA3E07737}"/>
              </a:ext>
            </a:extLst>
          </p:cNvPr>
          <p:cNvSpPr/>
          <p:nvPr/>
        </p:nvSpPr>
        <p:spPr>
          <a:xfrm>
            <a:off x="2622476" y="3622021"/>
            <a:ext cx="22629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x</a:t>
            </a:r>
            <a:r>
              <a:rPr lang="en-US" sz="4000" b="1" i="1" dirty="0" err="1">
                <a:solidFill>
                  <a:srgbClr val="0000FF"/>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 xmlns:a16="http://schemas.microsoft.com/office/drawing/2014/main" id="{1F567A7F-D7D6-3F51-154A-D5DC23BB5B00}"/>
              </a:ext>
            </a:extLst>
          </p:cNvPr>
          <p:cNvSpPr/>
          <p:nvPr/>
        </p:nvSpPr>
        <p:spPr>
          <a:xfrm>
            <a:off x="508228" y="4382796"/>
            <a:ext cx="2349273"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áng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8272F1BD-81DC-24BE-BBA8-5EAE804607C3}"/>
              </a:ext>
            </a:extLst>
          </p:cNvPr>
          <p:cNvSpPr/>
          <p:nvPr/>
        </p:nvSpPr>
        <p:spPr>
          <a:xfrm>
            <a:off x="2594435" y="4465966"/>
            <a:ext cx="16764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hữu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9B7BBC93-09C7-1524-BE03-1DF1C0345E2A}"/>
              </a:ext>
            </a:extLst>
          </p:cNvPr>
          <p:cNvPicPr>
            <a:picLocks noChangeAspect="1"/>
          </p:cNvPicPr>
          <p:nvPr/>
        </p:nvPicPr>
        <p:blipFill>
          <a:blip r:embed="rId4"/>
          <a:stretch>
            <a:fillRect/>
          </a:stretch>
        </p:blipFill>
        <p:spPr>
          <a:xfrm>
            <a:off x="8183945" y="3551659"/>
            <a:ext cx="4450173" cy="2475191"/>
          </a:xfrm>
          <a:prstGeom prst="rect">
            <a:avLst/>
          </a:prstGeom>
        </p:spPr>
      </p:pic>
      <p:pic>
        <p:nvPicPr>
          <p:cNvPr id="48" name="Picture 47">
            <a:extLst>
              <a:ext uri="{FF2B5EF4-FFF2-40B4-BE49-F238E27FC236}">
                <a16:creationId xmlns="" xmlns:a16="http://schemas.microsoft.com/office/drawing/2014/main" id="{956509AA-F7F5-875A-6E1F-DB904D0C83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3517" y="338348"/>
            <a:ext cx="1463468" cy="2235426"/>
          </a:xfrm>
          <a:prstGeom prst="rect">
            <a:avLst/>
          </a:prstGeom>
        </p:spPr>
      </p:pic>
    </p:spTree>
    <p:custDataLst>
      <p:tags r:id="rId1"/>
    </p:custDataLst>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5" name="Rectangle 44"/>
          <p:cNvSpPr/>
          <p:nvPr/>
        </p:nvSpPr>
        <p:spPr>
          <a:xfrm>
            <a:off x="325553" y="5209051"/>
            <a:ext cx="5006181"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Ngọn</a:t>
            </a:r>
            <a:r>
              <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lửa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mang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từ</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phố</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Ô-</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lim</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-pi-a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tới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thắp</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sáng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giờ</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khai</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mạc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báo</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những</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cuộc</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đua</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tài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theo</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tinh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thần</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hoà</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bình</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hữu</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nghị</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p:cNvSpPr/>
          <p:nvPr/>
        </p:nvSpPr>
        <p:spPr>
          <a:xfrm>
            <a:off x="5544685" y="4204875"/>
            <a:ext cx="10439400" cy="4401205"/>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Đại hội thể thao Ô-lim-pích là tục lệ tốt đẹp vì đại hội đã đem đến cho thành phố không khí tưng bừng, náo nhiệt.</a:t>
            </a:r>
            <a:endParaRPr lang="en-US"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-Đại hội thể thao Ô-lim-pích là tục lệ tốt đẹp vì thông qua các môn thể thao lễ hội đã đem đến không khí hoà bình, hữu nghị cho các quốc gia trên thế giới./...</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5852319" y="1266918"/>
            <a:ext cx="6781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25: NGỌN LỬA Ô-LIM -PÍCH</a:t>
            </a:r>
          </a:p>
        </p:txBody>
      </p:sp>
      <p:sp>
        <p:nvSpPr>
          <p:cNvPr id="40" name="Rectangle 39">
            <a:extLst>
              <a:ext uri="{FF2B5EF4-FFF2-40B4-BE49-F238E27FC236}">
                <a16:creationId xmlns="" xmlns:a16="http://schemas.microsoft.com/office/drawing/2014/main" id="{1C3D6B44-B67F-1D67-BD45-74CD1AF6DAB1}"/>
              </a:ext>
            </a:extLst>
          </p:cNvPr>
          <p:cNvSpPr/>
          <p:nvPr/>
        </p:nvSpPr>
        <p:spPr>
          <a:xfrm>
            <a:off x="325553" y="2795766"/>
            <a:ext cx="265954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ai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1" name="Rectangle 40">
            <a:extLst>
              <a:ext uri="{FF2B5EF4-FFF2-40B4-BE49-F238E27FC236}">
                <a16:creationId xmlns="" xmlns:a16="http://schemas.microsoft.com/office/drawing/2014/main" id="{EBE55356-0A91-21A7-46B8-D8CE9F3F8379}"/>
              </a:ext>
            </a:extLst>
          </p:cNvPr>
          <p:cNvSpPr/>
          <p:nvPr/>
        </p:nvSpPr>
        <p:spPr>
          <a:xfrm>
            <a:off x="2724214" y="2834640"/>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đoạt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 xmlns:a16="http://schemas.microsoft.com/office/drawing/2014/main" id="{27EB47F2-A210-AEBE-1BE7-D168C0B3AE0B}"/>
              </a:ext>
            </a:extLst>
          </p:cNvPr>
          <p:cNvSpPr/>
          <p:nvPr/>
        </p:nvSpPr>
        <p:spPr>
          <a:xfrm>
            <a:off x="511512" y="3574810"/>
            <a:ext cx="1638301"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ưng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4" name="Rectangle 43">
            <a:extLst>
              <a:ext uri="{FF2B5EF4-FFF2-40B4-BE49-F238E27FC236}">
                <a16:creationId xmlns="" xmlns:a16="http://schemas.microsoft.com/office/drawing/2014/main" id="{B773F185-31D4-0080-B7D8-FD5EA3E07737}"/>
              </a:ext>
            </a:extLst>
          </p:cNvPr>
          <p:cNvSpPr/>
          <p:nvPr/>
        </p:nvSpPr>
        <p:spPr>
          <a:xfrm>
            <a:off x="2622476" y="3622021"/>
            <a:ext cx="2262982"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ung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 xmlns:a16="http://schemas.microsoft.com/office/drawing/2014/main" id="{1F567A7F-D7D6-3F51-154A-D5DC23BB5B00}"/>
              </a:ext>
            </a:extLst>
          </p:cNvPr>
          <p:cNvSpPr/>
          <p:nvPr/>
        </p:nvSpPr>
        <p:spPr>
          <a:xfrm>
            <a:off x="508228" y="4382796"/>
            <a:ext cx="2349273"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 xmlns:a16="http://schemas.microsoft.com/office/drawing/2014/main" id="{8272F1BD-81DC-24BE-BBA8-5EAE804607C3}"/>
              </a:ext>
            </a:extLst>
          </p:cNvPr>
          <p:cNvSpPr/>
          <p:nvPr/>
        </p:nvSpPr>
        <p:spPr>
          <a:xfrm>
            <a:off x="2594435" y="446596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hữu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127700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2CE498-5A67-E736-4CF2-F4BC5A08C30B}"/>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 xmlns:a16="http://schemas.microsoft.com/office/drawing/2014/main" id="{66357784-3A9F-7741-EFE3-9EBF02A718B0}"/>
              </a:ext>
            </a:extLst>
          </p:cNvPr>
          <p:cNvSpPr>
            <a:spLocks noGrp="1"/>
          </p:cNvSpPr>
          <p:nvPr>
            <p:ph idx="1"/>
          </p:nvPr>
        </p:nvSpPr>
        <p:spPr>
          <a:xfrm>
            <a:off x="675542" y="1714209"/>
            <a:ext cx="15601095" cy="6034088"/>
          </a:xfrm>
        </p:spPr>
        <p:txBody>
          <a:bodyPr/>
          <a:lstStyle/>
          <a:p>
            <a:pPr lvl="1"/>
            <a:r>
              <a:rPr lang="en-US" dirty="0"/>
              <a:t>`</a:t>
            </a:r>
          </a:p>
        </p:txBody>
      </p:sp>
      <p:sp>
        <p:nvSpPr>
          <p:cNvPr id="4" name="TextBox 3">
            <a:extLst>
              <a:ext uri="{FF2B5EF4-FFF2-40B4-BE49-F238E27FC236}">
                <a16:creationId xmlns="" xmlns:a16="http://schemas.microsoft.com/office/drawing/2014/main" id="{FBD84AD8-B6C4-CEE5-C453-DFF60AA25862}"/>
              </a:ext>
            </a:extLst>
          </p:cNvPr>
          <p:cNvSpPr txBox="1"/>
          <p:nvPr/>
        </p:nvSpPr>
        <p:spPr>
          <a:xfrm>
            <a:off x="431567" y="2177769"/>
            <a:ext cx="4566066"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thời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gian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lễ</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hội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mọi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cuộc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xung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đột</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đều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phải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tạm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ngừng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5" name="TextBox 4">
            <a:extLst>
              <a:ext uri="{FF2B5EF4-FFF2-40B4-BE49-F238E27FC236}">
                <a16:creationId xmlns="" xmlns:a16="http://schemas.microsoft.com/office/drawing/2014/main" id="{B8A37DDE-6B87-9A80-8058-718530CCF2AF}"/>
              </a:ext>
            </a:extLst>
          </p:cNvPr>
          <p:cNvSpPr txBox="1"/>
          <p:nvPr/>
        </p:nvSpPr>
        <p:spPr>
          <a:xfrm>
            <a:off x="380143" y="3629554"/>
            <a:ext cx="3429539"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Khuyến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khích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việc rèn luyện th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ể</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dục thể thao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6" name="TextBox 5">
            <a:extLst>
              <a:ext uri="{FF2B5EF4-FFF2-40B4-BE49-F238E27FC236}">
                <a16:creationId xmlns="" xmlns:a16="http://schemas.microsoft.com/office/drawing/2014/main" id="{C97E8BAE-1F40-4141-2F47-04925A8D8CA4}"/>
              </a:ext>
            </a:extLst>
          </p:cNvPr>
          <p:cNvSpPr txBox="1"/>
          <p:nvPr/>
        </p:nvSpPr>
        <p:spPr>
          <a:xfrm>
            <a:off x="380143" y="5197664"/>
            <a:ext cx="4035845"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cuộc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đua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tài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theo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tinh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thần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hòa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bình</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và</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hữu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nghị</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7" name="TextBox 6">
            <a:extLst>
              <a:ext uri="{FF2B5EF4-FFF2-40B4-BE49-F238E27FC236}">
                <a16:creationId xmlns="" xmlns:a16="http://schemas.microsoft.com/office/drawing/2014/main" id="{30A91D02-C55E-3057-E861-6758AB4F1EEF}"/>
              </a:ext>
            </a:extLst>
          </p:cNvPr>
          <p:cNvSpPr txBox="1"/>
          <p:nvPr/>
        </p:nvSpPr>
        <p:spPr>
          <a:xfrm>
            <a:off x="10742888" y="2333319"/>
            <a:ext cx="4268951" cy="44267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ã có từ gần 3.000 năm trước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endPar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8" name="TextBox 7">
            <a:extLst>
              <a:ext uri="{FF2B5EF4-FFF2-40B4-BE49-F238E27FC236}">
                <a16:creationId xmlns="" xmlns:a16="http://schemas.microsoft.com/office/drawing/2014/main" id="{1C4ED6D8-8425-FD1A-3635-7860EE26B55D}"/>
              </a:ext>
            </a:extLst>
          </p:cNvPr>
          <p:cNvSpPr txBox="1"/>
          <p:nvPr/>
        </p:nvSpPr>
        <p:spPr>
          <a:xfrm>
            <a:off x="11521433" y="3587978"/>
            <a:ext cx="3703486"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Trai tráng từ khắp nơi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về</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tài</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thể</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thao</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9" name="TextBox 8">
            <a:extLst>
              <a:ext uri="{FF2B5EF4-FFF2-40B4-BE49-F238E27FC236}">
                <a16:creationId xmlns="" xmlns:a16="http://schemas.microsoft.com/office/drawing/2014/main" id="{F3C02677-4929-C7A5-509E-B8D2F65A6559}"/>
              </a:ext>
            </a:extLst>
          </p:cNvPr>
          <p:cNvSpPr txBox="1"/>
          <p:nvPr/>
        </p:nvSpPr>
        <p:spPr>
          <a:xfrm>
            <a:off x="11159622" y="5244743"/>
            <a:ext cx="3496827" cy="783193"/>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thêm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sự</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tham</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gia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của</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các</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vận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động</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viên</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2000" b="1" i="0" u="none" strike="noStrike" kern="0" cap="none" spc="0" normalizeH="0" baseline="0" noProof="0" dirty="0" err="1">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nữ</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Box 9">
            <a:extLst>
              <a:ext uri="{FF2B5EF4-FFF2-40B4-BE49-F238E27FC236}">
                <a16:creationId xmlns="" xmlns:a16="http://schemas.microsoft.com/office/drawing/2014/main" id="{400847D5-72FB-9FCE-4D4A-A33F793C6DEC}"/>
              </a:ext>
            </a:extLst>
          </p:cNvPr>
          <p:cNvSpPr txBox="1"/>
          <p:nvPr/>
        </p:nvSpPr>
        <p:spPr>
          <a:xfrm>
            <a:off x="10224761" y="6785301"/>
            <a:ext cx="4116586" cy="1123712"/>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gười đoạt giải được tấu nhạc chúc mừng và được đặt một vòng nguyệt quế lên đầu</a:t>
            </a: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vi-VN"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a:t>
            </a:r>
            <a:endPar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1" name="TextBox 10">
            <a:extLst>
              <a:ext uri="{FF2B5EF4-FFF2-40B4-BE49-F238E27FC236}">
                <a16:creationId xmlns="" xmlns:a16="http://schemas.microsoft.com/office/drawing/2014/main" id="{7315F943-0431-3C4D-DAA0-44A6F55EB7B3}"/>
              </a:ext>
            </a:extLst>
          </p:cNvPr>
          <p:cNvSpPr txBox="1"/>
          <p:nvPr/>
        </p:nvSpPr>
        <p:spPr>
          <a:xfrm>
            <a:off x="590221" y="7312268"/>
            <a:ext cx="4293013" cy="44267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nvGrpSpPr>
          <p:cNvPr id="12" name="Group 11">
            <a:extLst>
              <a:ext uri="{FF2B5EF4-FFF2-40B4-BE49-F238E27FC236}">
                <a16:creationId xmlns="" xmlns:a16="http://schemas.microsoft.com/office/drawing/2014/main" id="{6C1AC948-0FF0-E785-C329-050AFD57C12F}"/>
              </a:ext>
            </a:extLst>
          </p:cNvPr>
          <p:cNvGrpSpPr/>
          <p:nvPr/>
        </p:nvGrpSpPr>
        <p:grpSpPr>
          <a:xfrm>
            <a:off x="4859994" y="3646648"/>
            <a:ext cx="5032839" cy="2242831"/>
            <a:chOff x="3921294" y="2655085"/>
            <a:chExt cx="5032839" cy="2242831"/>
          </a:xfrm>
        </p:grpSpPr>
        <p:pic>
          <p:nvPicPr>
            <p:cNvPr id="13" name="Picture 12" descr="A white plate with a black background&#10;&#10;Description automatically generated with low confidence">
              <a:extLst>
                <a:ext uri="{FF2B5EF4-FFF2-40B4-BE49-F238E27FC236}">
                  <a16:creationId xmlns="" xmlns:a16="http://schemas.microsoft.com/office/drawing/2014/main" id="{9E949E74-702A-E85D-5F60-160A5AF67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294" y="2655085"/>
              <a:ext cx="5032839" cy="2242831"/>
            </a:xfrm>
            <a:prstGeom prst="rect">
              <a:avLst/>
            </a:prstGeom>
          </p:spPr>
        </p:pic>
        <p:sp>
          <p:nvSpPr>
            <p:cNvPr id="14" name="TextBox 13">
              <a:extLst>
                <a:ext uri="{FF2B5EF4-FFF2-40B4-BE49-F238E27FC236}">
                  <a16:creationId xmlns="" xmlns:a16="http://schemas.microsoft.com/office/drawing/2014/main" id="{5666E9B1-35FE-DA9D-DCCD-D52970FE0604}"/>
                </a:ext>
              </a:extLst>
            </p:cNvPr>
            <p:cNvSpPr txBox="1"/>
            <p:nvPr/>
          </p:nvSpPr>
          <p:spPr>
            <a:xfrm>
              <a:off x="4315399" y="3479540"/>
              <a:ext cx="4397028" cy="830997"/>
            </a:xfrm>
            <a:prstGeom prst="rect">
              <a:avLst/>
            </a:prstGeom>
            <a:noFill/>
          </p:spPr>
          <p:txBody>
            <a:bodyPr wrap="square">
              <a:spAutoFit/>
            </a:bodyPr>
            <a:lstStyle/>
            <a:p>
              <a:pPr algn="ctr" eaLnBrk="1" fontAlgn="auto" hangingPunct="1">
                <a:spcBef>
                  <a:spcPts val="0"/>
                </a:spcBef>
                <a:spcAft>
                  <a:spcPts val="0"/>
                </a:spcAft>
              </a:pP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Đại</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hội</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thao</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Ô-</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lim</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pích</a:t>
              </a:r>
              <a:endPar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p>
              <a:pPr algn="ctr" eaLnBrk="1" fontAlgn="auto" hangingPunct="1">
                <a:spcBef>
                  <a:spcPts val="0"/>
                </a:spcBef>
                <a:spcAft>
                  <a:spcPts val="0"/>
                </a:spcAft>
              </a:pP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là</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tục</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lệ</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tốt</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đẹp</a:t>
              </a:r>
              <a:r>
                <a:rPr lang="en-US" sz="24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endParaRPr lang="en-US" sz="2400" dirty="0">
                <a:solidFill>
                  <a:srgbClr val="C00000"/>
                </a:solidFill>
                <a:latin typeface="Calibri" panose="020F0502020204030204"/>
              </a:endParaRPr>
            </a:p>
          </p:txBody>
        </p:sp>
      </p:grpSp>
      <p:sp>
        <p:nvSpPr>
          <p:cNvPr id="15" name="Freeform: Shape 14">
            <a:extLst>
              <a:ext uri="{FF2B5EF4-FFF2-40B4-BE49-F238E27FC236}">
                <a16:creationId xmlns="" xmlns:a16="http://schemas.microsoft.com/office/drawing/2014/main" id="{5107BB65-1BDD-A7C8-BEC2-D42482DBA395}"/>
              </a:ext>
            </a:extLst>
          </p:cNvPr>
          <p:cNvSpPr/>
          <p:nvPr/>
        </p:nvSpPr>
        <p:spPr>
          <a:xfrm rot="20700148" flipH="1">
            <a:off x="4993639" y="2556913"/>
            <a:ext cx="934044" cy="976225"/>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37EBBD52-D2B7-5FEC-DE45-6AC7CF9C77B1}"/>
              </a:ext>
            </a:extLst>
          </p:cNvPr>
          <p:cNvSpPr/>
          <p:nvPr/>
        </p:nvSpPr>
        <p:spPr>
          <a:xfrm>
            <a:off x="9320019" y="2508406"/>
            <a:ext cx="1154854" cy="970115"/>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 xmlns:a16="http://schemas.microsoft.com/office/drawing/2014/main" id="{F5A761C4-D2E0-5B4C-CAE3-128E46D32AD6}"/>
              </a:ext>
            </a:extLst>
          </p:cNvPr>
          <p:cNvSpPr/>
          <p:nvPr/>
        </p:nvSpPr>
        <p:spPr>
          <a:xfrm flipV="1">
            <a:off x="9916073" y="3649565"/>
            <a:ext cx="1575045" cy="591754"/>
          </a:xfrm>
          <a:custGeom>
            <a:avLst/>
            <a:gdLst>
              <a:gd name="connsiteX0" fmla="*/ 0 w 1188720"/>
              <a:gd name="connsiteY0" fmla="*/ 83629 h 337629"/>
              <a:gd name="connsiteX1" fmla="*/ 579120 w 1188720"/>
              <a:gd name="connsiteY1" fmla="*/ 2349 h 337629"/>
              <a:gd name="connsiteX2" fmla="*/ 995680 w 1188720"/>
              <a:gd name="connsiteY2" fmla="*/ 164909 h 337629"/>
              <a:gd name="connsiteX3" fmla="*/ 1188720 w 1188720"/>
              <a:gd name="connsiteY3" fmla="*/ 337629 h 337629"/>
            </a:gdLst>
            <a:ahLst/>
            <a:cxnLst>
              <a:cxn ang="0">
                <a:pos x="connsiteX0" y="connsiteY0"/>
              </a:cxn>
              <a:cxn ang="0">
                <a:pos x="connsiteX1" y="connsiteY1"/>
              </a:cxn>
              <a:cxn ang="0">
                <a:pos x="connsiteX2" y="connsiteY2"/>
              </a:cxn>
              <a:cxn ang="0">
                <a:pos x="connsiteX3" y="connsiteY3"/>
              </a:cxn>
            </a:cxnLst>
            <a:rect l="l" t="t" r="r" b="b"/>
            <a:pathLst>
              <a:path w="1188720" h="337629">
                <a:moveTo>
                  <a:pt x="0" y="83629"/>
                </a:moveTo>
                <a:cubicBezTo>
                  <a:pt x="206586" y="36215"/>
                  <a:pt x="413173" y="-11198"/>
                  <a:pt x="579120" y="2349"/>
                </a:cubicBezTo>
                <a:cubicBezTo>
                  <a:pt x="745067" y="15896"/>
                  <a:pt x="894080" y="109029"/>
                  <a:pt x="995680" y="164909"/>
                </a:cubicBezTo>
                <a:cubicBezTo>
                  <a:pt x="1097280" y="220789"/>
                  <a:pt x="1143000" y="279209"/>
                  <a:pt x="1188720" y="337629"/>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019D0B5C-3DF6-1766-38F7-20442BBD78CE}"/>
              </a:ext>
            </a:extLst>
          </p:cNvPr>
          <p:cNvSpPr/>
          <p:nvPr/>
        </p:nvSpPr>
        <p:spPr>
          <a:xfrm>
            <a:off x="9916073" y="5004413"/>
            <a:ext cx="1134117" cy="408956"/>
          </a:xfrm>
          <a:custGeom>
            <a:avLst/>
            <a:gdLst>
              <a:gd name="connsiteX0" fmla="*/ 0 w 772160"/>
              <a:gd name="connsiteY0" fmla="*/ 0 h 274320"/>
              <a:gd name="connsiteX1" fmla="*/ 193040 w 772160"/>
              <a:gd name="connsiteY1" fmla="*/ 203200 h 274320"/>
              <a:gd name="connsiteX2" fmla="*/ 772160 w 772160"/>
              <a:gd name="connsiteY2" fmla="*/ 274320 h 274320"/>
            </a:gdLst>
            <a:ahLst/>
            <a:cxnLst>
              <a:cxn ang="0">
                <a:pos x="connsiteX0" y="connsiteY0"/>
              </a:cxn>
              <a:cxn ang="0">
                <a:pos x="connsiteX1" y="connsiteY1"/>
              </a:cxn>
              <a:cxn ang="0">
                <a:pos x="connsiteX2" y="connsiteY2"/>
              </a:cxn>
            </a:cxnLst>
            <a:rect l="l" t="t" r="r" b="b"/>
            <a:pathLst>
              <a:path w="772160" h="274320">
                <a:moveTo>
                  <a:pt x="0" y="0"/>
                </a:moveTo>
                <a:cubicBezTo>
                  <a:pt x="32173" y="78740"/>
                  <a:pt x="64347" y="157480"/>
                  <a:pt x="193040" y="203200"/>
                </a:cubicBezTo>
                <a:cubicBezTo>
                  <a:pt x="321733" y="248920"/>
                  <a:pt x="546946" y="261620"/>
                  <a:pt x="772160" y="274320"/>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 xmlns:a16="http://schemas.microsoft.com/office/drawing/2014/main" id="{7435A2A2-1431-7CDB-1BC9-66CF937A98BD}"/>
              </a:ext>
            </a:extLst>
          </p:cNvPr>
          <p:cNvSpPr/>
          <p:nvPr/>
        </p:nvSpPr>
        <p:spPr>
          <a:xfrm>
            <a:off x="8841257" y="5370769"/>
            <a:ext cx="1298183" cy="1547831"/>
          </a:xfrm>
          <a:custGeom>
            <a:avLst/>
            <a:gdLst>
              <a:gd name="connsiteX0" fmla="*/ 121409 w 923842"/>
              <a:gd name="connsiteY0" fmla="*/ 0 h 1343608"/>
              <a:gd name="connsiteX1" fmla="*/ 111 w 923842"/>
              <a:gd name="connsiteY1" fmla="*/ 373224 h 1343608"/>
              <a:gd name="connsiteX2" fmla="*/ 140070 w 923842"/>
              <a:gd name="connsiteY2" fmla="*/ 755779 h 1343608"/>
              <a:gd name="connsiteX3" fmla="*/ 401328 w 923842"/>
              <a:gd name="connsiteY3" fmla="*/ 1026367 h 1343608"/>
              <a:gd name="connsiteX4" fmla="*/ 923842 w 923842"/>
              <a:gd name="connsiteY4" fmla="*/ 1343608 h 134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842" h="1343608">
                <a:moveTo>
                  <a:pt x="121409" y="0"/>
                </a:moveTo>
                <a:cubicBezTo>
                  <a:pt x="59205" y="123630"/>
                  <a:pt x="-2999" y="247261"/>
                  <a:pt x="111" y="373224"/>
                </a:cubicBezTo>
                <a:cubicBezTo>
                  <a:pt x="3221" y="499187"/>
                  <a:pt x="73201" y="646922"/>
                  <a:pt x="140070" y="755779"/>
                </a:cubicBezTo>
                <a:cubicBezTo>
                  <a:pt x="206939" y="864636"/>
                  <a:pt x="270699" y="928396"/>
                  <a:pt x="401328" y="1026367"/>
                </a:cubicBezTo>
                <a:cubicBezTo>
                  <a:pt x="531957" y="1124338"/>
                  <a:pt x="727899" y="1233973"/>
                  <a:pt x="923842" y="1343608"/>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 xmlns:a16="http://schemas.microsoft.com/office/drawing/2014/main" id="{73C4C9D4-572A-990E-E05D-9BD959DA8C98}"/>
              </a:ext>
            </a:extLst>
          </p:cNvPr>
          <p:cNvSpPr/>
          <p:nvPr/>
        </p:nvSpPr>
        <p:spPr>
          <a:xfrm>
            <a:off x="3826124" y="3880336"/>
            <a:ext cx="1274563" cy="292907"/>
          </a:xfrm>
          <a:custGeom>
            <a:avLst/>
            <a:gdLst>
              <a:gd name="connsiteX0" fmla="*/ 717630 w 717630"/>
              <a:gd name="connsiteY0" fmla="*/ 138896 h 138896"/>
              <a:gd name="connsiteX1" fmla="*/ 462987 w 717630"/>
              <a:gd name="connsiteY1" fmla="*/ 0 h 138896"/>
              <a:gd name="connsiteX2" fmla="*/ 0 w 717630"/>
              <a:gd name="connsiteY2" fmla="*/ 138896 h 138896"/>
            </a:gdLst>
            <a:ahLst/>
            <a:cxnLst>
              <a:cxn ang="0">
                <a:pos x="connsiteX0" y="connsiteY0"/>
              </a:cxn>
              <a:cxn ang="0">
                <a:pos x="connsiteX1" y="connsiteY1"/>
              </a:cxn>
              <a:cxn ang="0">
                <a:pos x="connsiteX2" y="connsiteY2"/>
              </a:cxn>
            </a:cxnLst>
            <a:rect l="l" t="t" r="r" b="b"/>
            <a:pathLst>
              <a:path w="717630" h="138896">
                <a:moveTo>
                  <a:pt x="717630" y="138896"/>
                </a:moveTo>
                <a:cubicBezTo>
                  <a:pt x="650111" y="69448"/>
                  <a:pt x="582592" y="0"/>
                  <a:pt x="462987" y="0"/>
                </a:cubicBezTo>
                <a:cubicBezTo>
                  <a:pt x="343382" y="0"/>
                  <a:pt x="171691" y="69448"/>
                  <a:pt x="0" y="138896"/>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 xmlns:a16="http://schemas.microsoft.com/office/drawing/2014/main" id="{263C78CD-2A58-163D-C7D5-6AEC72D9CCCD}"/>
              </a:ext>
            </a:extLst>
          </p:cNvPr>
          <p:cNvSpPr/>
          <p:nvPr/>
        </p:nvSpPr>
        <p:spPr>
          <a:xfrm>
            <a:off x="4489887" y="5271313"/>
            <a:ext cx="1134319" cy="198913"/>
          </a:xfrm>
          <a:custGeom>
            <a:avLst/>
            <a:gdLst>
              <a:gd name="connsiteX0" fmla="*/ 1134319 w 1134319"/>
              <a:gd name="connsiteY0" fmla="*/ 0 h 198913"/>
              <a:gd name="connsiteX1" fmla="*/ 868101 w 1134319"/>
              <a:gd name="connsiteY1" fmla="*/ 185195 h 198913"/>
              <a:gd name="connsiteX2" fmla="*/ 289367 w 1134319"/>
              <a:gd name="connsiteY2" fmla="*/ 185195 h 198913"/>
              <a:gd name="connsiteX3" fmla="*/ 0 w 1134319"/>
              <a:gd name="connsiteY3" fmla="*/ 185195 h 198913"/>
            </a:gdLst>
            <a:ahLst/>
            <a:cxnLst>
              <a:cxn ang="0">
                <a:pos x="connsiteX0" y="connsiteY0"/>
              </a:cxn>
              <a:cxn ang="0">
                <a:pos x="connsiteX1" y="connsiteY1"/>
              </a:cxn>
              <a:cxn ang="0">
                <a:pos x="connsiteX2" y="connsiteY2"/>
              </a:cxn>
              <a:cxn ang="0">
                <a:pos x="connsiteX3" y="connsiteY3"/>
              </a:cxn>
            </a:cxnLst>
            <a:rect l="l" t="t" r="r" b="b"/>
            <a:pathLst>
              <a:path w="1134319" h="198913">
                <a:moveTo>
                  <a:pt x="1134319" y="0"/>
                </a:moveTo>
                <a:cubicBezTo>
                  <a:pt x="1071622" y="77164"/>
                  <a:pt x="1008926" y="154329"/>
                  <a:pt x="868101" y="185195"/>
                </a:cubicBezTo>
                <a:cubicBezTo>
                  <a:pt x="727276" y="216061"/>
                  <a:pt x="289367" y="185195"/>
                  <a:pt x="289367" y="185195"/>
                </a:cubicBezTo>
                <a:lnTo>
                  <a:pt x="0" y="185195"/>
                </a:ln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81A779FD-8D6F-4111-E5CF-EC6409CF1E5B}"/>
              </a:ext>
            </a:extLst>
          </p:cNvPr>
          <p:cNvSpPr/>
          <p:nvPr/>
        </p:nvSpPr>
        <p:spPr>
          <a:xfrm>
            <a:off x="4944018" y="6270100"/>
            <a:ext cx="833377" cy="1122745"/>
          </a:xfrm>
          <a:custGeom>
            <a:avLst/>
            <a:gdLst>
              <a:gd name="connsiteX0" fmla="*/ 833377 w 833377"/>
              <a:gd name="connsiteY0" fmla="*/ 0 h 1122745"/>
              <a:gd name="connsiteX1" fmla="*/ 752354 w 833377"/>
              <a:gd name="connsiteY1" fmla="*/ 451413 h 1122745"/>
              <a:gd name="connsiteX2" fmla="*/ 520860 w 833377"/>
              <a:gd name="connsiteY2" fmla="*/ 925975 h 1122745"/>
              <a:gd name="connsiteX3" fmla="*/ 0 w 833377"/>
              <a:gd name="connsiteY3" fmla="*/ 1122745 h 1122745"/>
            </a:gdLst>
            <a:ahLst/>
            <a:cxnLst>
              <a:cxn ang="0">
                <a:pos x="connsiteX0" y="connsiteY0"/>
              </a:cxn>
              <a:cxn ang="0">
                <a:pos x="connsiteX1" y="connsiteY1"/>
              </a:cxn>
              <a:cxn ang="0">
                <a:pos x="connsiteX2" y="connsiteY2"/>
              </a:cxn>
              <a:cxn ang="0">
                <a:pos x="connsiteX3" y="connsiteY3"/>
              </a:cxn>
            </a:cxnLst>
            <a:rect l="l" t="t" r="r" b="b"/>
            <a:pathLst>
              <a:path w="833377" h="1122745">
                <a:moveTo>
                  <a:pt x="833377" y="0"/>
                </a:moveTo>
                <a:cubicBezTo>
                  <a:pt x="818908" y="148542"/>
                  <a:pt x="804440" y="297084"/>
                  <a:pt x="752354" y="451413"/>
                </a:cubicBezTo>
                <a:cubicBezTo>
                  <a:pt x="700268" y="605742"/>
                  <a:pt x="646252" y="814086"/>
                  <a:pt x="520860" y="925975"/>
                </a:cubicBezTo>
                <a:cubicBezTo>
                  <a:pt x="395468" y="1037864"/>
                  <a:pt x="197734" y="1080304"/>
                  <a:pt x="0" y="1122745"/>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 xmlns:a16="http://schemas.microsoft.com/office/drawing/2014/main" id="{E0468CEB-051A-2FD0-7925-43ACCC5D47C5}"/>
              </a:ext>
            </a:extLst>
          </p:cNvPr>
          <p:cNvSpPr txBox="1"/>
          <p:nvPr/>
        </p:nvSpPr>
        <p:spPr>
          <a:xfrm>
            <a:off x="3929261" y="634329"/>
            <a:ext cx="8268737" cy="1200329"/>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457200" marR="0" lvl="1"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Theo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em</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vì</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sao</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nói</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Đại</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hội</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Thể</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thao</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Ô-</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lim</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pích</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là</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tục</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lệ</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tốt</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3600" b="1" i="0" u="none" strike="noStrike" kern="0" cap="none" spc="0" normalizeH="0" baseline="0" noProof="0" dirty="0" err="1">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đẹp</a:t>
            </a:r>
            <a:r>
              <a:rPr kumimoji="0" lang="en-US" sz="3600" b="1" i="0" u="none" strike="noStrike" kern="0" cap="none" spc="0" normalizeH="0" baseline="0" noProof="0" dirty="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 ?</a:t>
            </a:r>
          </a:p>
        </p:txBody>
      </p:sp>
    </p:spTree>
    <p:custDataLst>
      <p:tags r:id="rId1"/>
    </p:custDataLst>
    <p:extLst>
      <p:ext uri="{BB962C8B-B14F-4D97-AF65-F5344CB8AC3E}">
        <p14:creationId xmlns:p14="http://schemas.microsoft.com/office/powerpoint/2010/main" val="98249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CE_TITLE" val="Tiếng Việt 3. Đọc. Ngọn lửa Ô-lim-pích (tiết 1+2)"/>
  <p:tag name="ISPRING_ULTRA_SCORM_COURSE_ID" val="E2B1C2F1-BA8D-4495-BCF4-E74D8A47534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ng Việt 3. Đọc. Ngọn lửa Ô-lim-pích (tiết 1+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5A91023-EC90-406A-AFB8-65A5395FE8FC}:450"/>
</p:tagLst>
</file>

<file path=ppt/tags/tag11.xml><?xml version="1.0" encoding="utf-8"?>
<p:tagLst xmlns:a="http://schemas.openxmlformats.org/drawingml/2006/main" xmlns:r="http://schemas.openxmlformats.org/officeDocument/2006/relationships" xmlns:p="http://schemas.openxmlformats.org/presentationml/2006/main">
  <p:tag name="GENSWF_SLIDE_UID" val="{B150962D-B8C3-4812-BEB5-DE122F6038B9}:438"/>
</p:tagLst>
</file>

<file path=ppt/tags/tag12.xml><?xml version="1.0" encoding="utf-8"?>
<p:tagLst xmlns:a="http://schemas.openxmlformats.org/drawingml/2006/main" xmlns:r="http://schemas.openxmlformats.org/officeDocument/2006/relationships" xmlns:p="http://schemas.openxmlformats.org/presentationml/2006/main">
  <p:tag name="GENSWF_SLIDE_UID" val="{DD6EE1A4-8487-41FD-ABB2-9F895E4D2987}:433"/>
</p:tagLst>
</file>

<file path=ppt/tags/tag13.xml><?xml version="1.0" encoding="utf-8"?>
<p:tagLst xmlns:a="http://schemas.openxmlformats.org/drawingml/2006/main" xmlns:r="http://schemas.openxmlformats.org/officeDocument/2006/relationships" xmlns:p="http://schemas.openxmlformats.org/presentationml/2006/main">
  <p:tag name="GENSWF_SLIDE_UID" val="{5C1B7D85-AE55-4A84-8439-0E2B03ADACA9}:442"/>
</p:tagLst>
</file>

<file path=ppt/tags/tag14.xml><?xml version="1.0" encoding="utf-8"?>
<p:tagLst xmlns:a="http://schemas.openxmlformats.org/drawingml/2006/main" xmlns:r="http://schemas.openxmlformats.org/officeDocument/2006/relationships" xmlns:p="http://schemas.openxmlformats.org/presentationml/2006/main">
  <p:tag name="GENSWF_SLIDE_UID" val="{112CE227-DA9B-4CB9-80DD-D2E1662E0A51}:446"/>
</p:tagLst>
</file>

<file path=ppt/tags/tag15.xml><?xml version="1.0" encoding="utf-8"?>
<p:tagLst xmlns:a="http://schemas.openxmlformats.org/drawingml/2006/main" xmlns:r="http://schemas.openxmlformats.org/officeDocument/2006/relationships" xmlns:p="http://schemas.openxmlformats.org/presentationml/2006/main">
  <p:tag name="GENSWF_SLIDE_UID" val="{21AC30E3-33EB-4897-B053-2838CE9453BC}:440"/>
</p:tagLst>
</file>

<file path=ppt/tags/tag16.xml><?xml version="1.0" encoding="utf-8"?>
<p:tagLst xmlns:a="http://schemas.openxmlformats.org/drawingml/2006/main" xmlns:r="http://schemas.openxmlformats.org/officeDocument/2006/relationships" xmlns:p="http://schemas.openxmlformats.org/presentationml/2006/main">
  <p:tag name="GENSWF_SLIDE_UID" val="{41563BD6-2041-47FD-8E99-74C90F23D508}:447"/>
</p:tagLst>
</file>

<file path=ppt/tags/tag17.xml><?xml version="1.0" encoding="utf-8"?>
<p:tagLst xmlns:a="http://schemas.openxmlformats.org/drawingml/2006/main" xmlns:r="http://schemas.openxmlformats.org/officeDocument/2006/relationships" xmlns:p="http://schemas.openxmlformats.org/presentationml/2006/main">
  <p:tag name="GENSWF_SLIDE_UID" val="{7A51DC6A-5B2E-4767-97A4-851C95461491}:448"/>
</p:tagLst>
</file>

<file path=ppt/tags/tag18.xml><?xml version="1.0" encoding="utf-8"?>
<p:tagLst xmlns:a="http://schemas.openxmlformats.org/drawingml/2006/main" xmlns:r="http://schemas.openxmlformats.org/officeDocument/2006/relationships" xmlns:p="http://schemas.openxmlformats.org/presentationml/2006/main">
  <p:tag name="GENSWF_SLIDE_UID" val="{85074C27-E9B6-4553-9999-4A759DD3FA48}:449"/>
</p:tagLst>
</file>

<file path=ppt/tags/tag19.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42EB9022-E32B-4871-A5AF-78C7A6E9639B}:340"/>
</p:tagLst>
</file>

<file path=ppt/tags/tag2.xml><?xml version="1.0" encoding="utf-8"?>
<p:tagLst xmlns:a="http://schemas.openxmlformats.org/drawingml/2006/main" xmlns:r="http://schemas.openxmlformats.org/officeDocument/2006/relationships" xmlns:p="http://schemas.openxmlformats.org/presentationml/2006/main">
  <p:tag name="GENSWF_SLIDE_UID" val="{1B16E498-4B00-4804-B236-16046C1A08BA}:327"/>
</p:tagLst>
</file>

<file path=ppt/tags/tag3.xml><?xml version="1.0" encoding="utf-8"?>
<p:tagLst xmlns:a="http://schemas.openxmlformats.org/drawingml/2006/main" xmlns:r="http://schemas.openxmlformats.org/officeDocument/2006/relationships" xmlns:p="http://schemas.openxmlformats.org/presentationml/2006/main">
  <p:tag name="GENSWF_SLIDE_UID" val="{97B2ACEB-FB27-400D-ACE9-A4BB5450E847}:439"/>
</p:tagLst>
</file>

<file path=ppt/tags/tag4.xml><?xml version="1.0" encoding="utf-8"?>
<p:tagLst xmlns:a="http://schemas.openxmlformats.org/drawingml/2006/main" xmlns:r="http://schemas.openxmlformats.org/officeDocument/2006/relationships" xmlns:p="http://schemas.openxmlformats.org/presentationml/2006/main">
  <p:tag name="GENSWF_SLIDE_UID" val="{C4623503-13F4-45DA-A6F8-967DAB548663}:427"/>
</p:tagLst>
</file>

<file path=ppt/tags/tag5.xml><?xml version="1.0" encoding="utf-8"?>
<p:tagLst xmlns:a="http://schemas.openxmlformats.org/drawingml/2006/main" xmlns:r="http://schemas.openxmlformats.org/officeDocument/2006/relationships" xmlns:p="http://schemas.openxmlformats.org/presentationml/2006/main">
  <p:tag name="GENSWF_SLIDE_UID" val="{C0E72A03-D977-48E7-9D10-294FCC58C90F}:428"/>
</p:tagLst>
</file>

<file path=ppt/tags/tag6.xml><?xml version="1.0" encoding="utf-8"?>
<p:tagLst xmlns:a="http://schemas.openxmlformats.org/drawingml/2006/main" xmlns:r="http://schemas.openxmlformats.org/officeDocument/2006/relationships" xmlns:p="http://schemas.openxmlformats.org/presentationml/2006/main">
  <p:tag name="GENSWF_SLIDE_UID" val="{37E70AF0-6C17-42D2-A582-4A0FFF0D1A93}:426"/>
</p:tagLst>
</file>

<file path=ppt/tags/tag7.xml><?xml version="1.0" encoding="utf-8"?>
<p:tagLst xmlns:a="http://schemas.openxmlformats.org/drawingml/2006/main" xmlns:r="http://schemas.openxmlformats.org/officeDocument/2006/relationships" xmlns:p="http://schemas.openxmlformats.org/presentationml/2006/main">
  <p:tag name="GENSWF_SLIDE_UID" val="{5E8886C9-D118-4A81-BDD5-EBCC273826E9}:436"/>
</p:tagLst>
</file>

<file path=ppt/tags/tag8.xml><?xml version="1.0" encoding="utf-8"?>
<p:tagLst xmlns:a="http://schemas.openxmlformats.org/drawingml/2006/main" xmlns:r="http://schemas.openxmlformats.org/officeDocument/2006/relationships" xmlns:p="http://schemas.openxmlformats.org/presentationml/2006/main">
  <p:tag name="GENSWF_SLIDE_UID" val="{2A725D51-F2FA-4DD1-A6D4-745C11FEB81B}:437"/>
</p:tagLst>
</file>

<file path=ppt/tags/tag9.xml><?xml version="1.0" encoding="utf-8"?>
<p:tagLst xmlns:a="http://schemas.openxmlformats.org/drawingml/2006/main" xmlns:r="http://schemas.openxmlformats.org/officeDocument/2006/relationships" xmlns:p="http://schemas.openxmlformats.org/presentationml/2006/main">
  <p:tag name="GENSWF_SLIDE_UID" val="{B092B0C1-110E-47AD-9D46-8923164D2D64}:44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9582</TotalTime>
  <Words>1641</Words>
  <Application>Microsoft Office PowerPoint</Application>
  <PresentationFormat>Custom</PresentationFormat>
  <Paragraphs>174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AvantGarde</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   Ngày xưa ,có hai người khách du lịch đến nước Ê-ti-ô-pi-a .Họ đi khắp đất nước thăm đường xá, núi đồi, song ngòi. Vua nước Ê-ti- ô-pi-a mời họ vào cung điện, mở tiệc chiêu đãi và tặng họ bao nhiêu vật quý. Sau đó, vua sai một viên quan đưa khách xuống tàu.      Lúc hai người khách định bước xuống tàu, viên quan bảo khách dừng lại, cởi giày ra. Ông sai người cạo sạch đất ở đế giày khách rồi mới để học bước xuống tàu trở về nước. Hai người khách rất ngạc nhiên , hỏi: - Tại sao các ông lại phải làm như vậy? Trước sự ngạc nhiên của hai người khách, viên quan đã giải thích:  -Đây là mảnh đất yêu quý của chúng tôi. Chúng tôi sinh ra ở đây, chết cũng ở đây, Trên mảnh đất này, chúng tôi trồng trọt, chăn nuôi. Đất Ê-ti-ô-pi-a là cha, là mẹ, là anh em ruột thịt của chúng tôi. Chúng tôi đã tiếp các ông như những khách quý. Nhà vua đã tặng các ông nhiều sản vật hiếm. Song đất Ê-ti-ô-pi-a đối với chúng tôi là thiêng liêng cao quý nhất. Chúng tôi không thể để các ông mang đi, dù chỉ là một hạt cát nhỏ.        Nghe những lời nói chân tình của viên quan, hai người khách càng thêm khâm phục tấm lòng yêu quý mảnh đất quê hương của người Ê-ti-ô-pi-a                                                       Trích dân gian Ê –ti –ô-pi-a, Mai Hà dịch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3. Đọc. Ngọn lửa Ô-lim-pích (tiết 1+2)</dc:title>
  <dc:creator>Le Hong Minh</dc:creator>
  <cp:lastModifiedBy>AutoBVT</cp:lastModifiedBy>
  <cp:revision>1029</cp:revision>
  <dcterms:created xsi:type="dcterms:W3CDTF">2008-09-09T22:52:10Z</dcterms:created>
  <dcterms:modified xsi:type="dcterms:W3CDTF">2024-04-22T01:58:59Z</dcterms:modified>
</cp:coreProperties>
</file>