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11088401" r:id="rId2"/>
    <p:sldId id="256" r:id="rId3"/>
    <p:sldId id="11088439" r:id="rId4"/>
    <p:sldId id="11088440" r:id="rId5"/>
    <p:sldId id="276" r:id="rId6"/>
    <p:sldId id="11088444" r:id="rId7"/>
    <p:sldId id="11088443" r:id="rId8"/>
    <p:sldId id="280" r:id="rId9"/>
    <p:sldId id="281" r:id="rId10"/>
    <p:sldId id="11088446" r:id="rId11"/>
    <p:sldId id="11088447" r:id="rId12"/>
    <p:sldId id="11088448" r:id="rId13"/>
    <p:sldId id="11088445" r:id="rId14"/>
    <p:sldId id="282" r:id="rId15"/>
    <p:sldId id="11088449" r:id="rId16"/>
    <p:sldId id="286" r:id="rId17"/>
    <p:sldId id="11088451" r:id="rId18"/>
    <p:sldId id="11088452" r:id="rId19"/>
    <p:sldId id="11088450" r:id="rId20"/>
    <p:sldId id="11088453" r:id="rId21"/>
    <p:sldId id="287" r:id="rId22"/>
    <p:sldId id="11088454" r:id="rId23"/>
  </p:sldIdLst>
  <p:sldSz cx="12192000" cy="6858000"/>
  <p:notesSz cx="6858000" cy="9144000"/>
  <p:custDataLst>
    <p:tags r:id="rId25"/>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5BDD-F1EE-44EE-887D-04E298FFCEE0}" type="slidenum">
              <a:rPr lang="en-US" smtClean="0"/>
              <a:t>2</a:t>
            </a:fld>
            <a:endParaRPr lang="en-US"/>
          </a:p>
        </p:txBody>
      </p:sp>
    </p:spTree>
    <p:extLst>
      <p:ext uri="{BB962C8B-B14F-4D97-AF65-F5344CB8AC3E}">
        <p14:creationId xmlns:p14="http://schemas.microsoft.com/office/powerpoint/2010/main" val="396048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3</a:t>
            </a:fld>
            <a:endParaRPr lang="en-US"/>
          </a:p>
        </p:txBody>
      </p:sp>
    </p:spTree>
    <p:extLst>
      <p:ext uri="{BB962C8B-B14F-4D97-AF65-F5344CB8AC3E}">
        <p14:creationId xmlns:p14="http://schemas.microsoft.com/office/powerpoint/2010/main" val="256052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4</a:t>
            </a:fld>
            <a:endParaRPr lang="en-US"/>
          </a:p>
        </p:txBody>
      </p:sp>
    </p:spTree>
    <p:extLst>
      <p:ext uri="{BB962C8B-B14F-4D97-AF65-F5344CB8AC3E}">
        <p14:creationId xmlns:p14="http://schemas.microsoft.com/office/powerpoint/2010/main" val="11363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363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jpeg"/><Relationship Id="rId5" Type="http://schemas.microsoft.com/office/2007/relationships/hdphoto" Target="../media/hdphoto4.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jp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4"/>
          <a:stretch>
            <a:fillRect/>
          </a:stretch>
        </p:blipFill>
        <p:spPr>
          <a:xfrm>
            <a:off x="-17444" y="3178647"/>
            <a:ext cx="12209444" cy="3679353"/>
          </a:xfrm>
          <a:prstGeom prst="rect">
            <a:avLst/>
          </a:prstGeom>
        </p:spPr>
      </p:pic>
      <p:pic>
        <p:nvPicPr>
          <p:cNvPr id="3" name="1"/>
          <p:cNvPicPr>
            <a:picLocks noChangeAspect="1"/>
          </p:cNvPicPr>
          <p:nvPr/>
        </p:nvPicPr>
        <p:blipFill>
          <a:blip r:embed="rId5"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6"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7"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8"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9"/>
          <a:stretch>
            <a:fillRect/>
          </a:stretch>
        </p:blipFill>
        <p:spPr>
          <a:xfrm>
            <a:off x="4935853" y="3415699"/>
            <a:ext cx="2005965" cy="2819400"/>
          </a:xfrm>
          <a:prstGeom prst="rect">
            <a:avLst/>
          </a:prstGeom>
        </p:spPr>
      </p:pic>
    </p:spTree>
    <p:custDataLst>
      <p:tags r:id="rId1"/>
    </p:custDataLst>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868054"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 </a:t>
            </a:r>
            <a:r>
              <a:rPr lang="vi-VN" sz="3200" dirty="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4" name="Picture 3">
            <a:extLst>
              <a:ext uri="{FF2B5EF4-FFF2-40B4-BE49-F238E27FC236}">
                <a16:creationId xmlns:a16="http://schemas.microsoft.com/office/drawing/2014/main" id="{CEF6E9CA-4A7B-42BA-92D8-B069A3D9D44C}"/>
              </a:ext>
            </a:extLst>
          </p:cNvPr>
          <p:cNvPicPr>
            <a:picLocks noChangeAspect="1"/>
          </p:cNvPicPr>
          <p:nvPr/>
        </p:nvPicPr>
        <p:blipFill>
          <a:blip r:embed="rId3"/>
          <a:stretch>
            <a:fillRect/>
          </a:stretch>
        </p:blipFill>
        <p:spPr>
          <a:xfrm>
            <a:off x="1115438" y="1831358"/>
            <a:ext cx="9961123" cy="4605577"/>
          </a:xfrm>
          <a:prstGeom prst="rect">
            <a:avLst/>
          </a:prstGeom>
        </p:spPr>
      </p:pic>
      <p:sp>
        <p:nvSpPr>
          <p:cNvPr id="12" name="TextBox 11">
            <a:extLst>
              <a:ext uri="{FF2B5EF4-FFF2-40B4-BE49-F238E27FC236}">
                <a16:creationId xmlns:a16="http://schemas.microsoft.com/office/drawing/2014/main" id="{E5036210-5F4C-421E-BC07-7475A05F4CCA}"/>
              </a:ext>
            </a:extLst>
          </p:cNvPr>
          <p:cNvSpPr txBox="1"/>
          <p:nvPr/>
        </p:nvSpPr>
        <p:spPr>
          <a:xfrm>
            <a:off x="0" y="5657671"/>
            <a:ext cx="1219200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200" b="0" i="0" dirty="0">
                <a:solidFill>
                  <a:srgbClr val="000000"/>
                </a:solidFill>
                <a:effectLst/>
                <a:latin typeface="Arial" panose="020B0604020202020204" pitchFamily="34" charset="0"/>
                <a:cs typeface="Arial" panose="020B0604020202020204" pitchFamily="34" charset="0"/>
              </a:rPr>
              <a:t>Hoạt động phá rừng sẽ làm tăng thiên tai vì đã phá hoại môi trường đất, gây hạn hán và sói mòn đất.</a:t>
            </a:r>
            <a:endParaRPr lang="en-US"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61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868054"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 </a:t>
            </a:r>
            <a:r>
              <a:rPr lang="vi-VN" sz="3200" dirty="0">
                <a:latin typeface="Arial" panose="020B0604020202020204" pitchFamily="34" charset="0"/>
                <a:cs typeface="Arial" panose="020B0604020202020204" pitchFamily="34" charset="0"/>
              </a:rPr>
              <a:t>Hoạt động nào của con người trong các hình sau có thể làm giảm hoặc tăng thêm thiên tai? Vì sao?</a:t>
            </a:r>
          </a:p>
        </p:txBody>
      </p:sp>
      <p:pic>
        <p:nvPicPr>
          <p:cNvPr id="9" name="Picture 8">
            <a:extLst>
              <a:ext uri="{FF2B5EF4-FFF2-40B4-BE49-F238E27FC236}">
                <a16:creationId xmlns:a16="http://schemas.microsoft.com/office/drawing/2014/main" id="{973331EC-C421-48B7-A770-B68BBD4D2EF0}"/>
              </a:ext>
            </a:extLst>
          </p:cNvPr>
          <p:cNvPicPr>
            <a:picLocks noChangeAspect="1"/>
          </p:cNvPicPr>
          <p:nvPr/>
        </p:nvPicPr>
        <p:blipFill>
          <a:blip r:embed="rId3"/>
          <a:stretch>
            <a:fillRect/>
          </a:stretch>
        </p:blipFill>
        <p:spPr>
          <a:xfrm>
            <a:off x="0" y="2401468"/>
            <a:ext cx="12191999" cy="4456532"/>
          </a:xfrm>
          <a:prstGeom prst="rect">
            <a:avLst/>
          </a:prstGeom>
        </p:spPr>
      </p:pic>
      <p:sp>
        <p:nvSpPr>
          <p:cNvPr id="6" name="TextBox 5">
            <a:extLst>
              <a:ext uri="{FF2B5EF4-FFF2-40B4-BE49-F238E27FC236}">
                <a16:creationId xmlns:a16="http://schemas.microsoft.com/office/drawing/2014/main" id="{68E45D59-7DEA-4457-8A91-B35A7EEC6CB7}"/>
              </a:ext>
            </a:extLst>
          </p:cNvPr>
          <p:cNvSpPr txBox="1"/>
          <p:nvPr/>
        </p:nvSpPr>
        <p:spPr>
          <a:xfrm>
            <a:off x="1" y="1848646"/>
            <a:ext cx="6303522"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200" b="0" i="0" dirty="0">
                <a:solidFill>
                  <a:srgbClr val="000000"/>
                </a:solidFill>
                <a:effectLst/>
                <a:latin typeface="Arial" panose="020B0604020202020204" pitchFamily="34" charset="0"/>
                <a:cs typeface="Arial" panose="020B0604020202020204" pitchFamily="34" charset="0"/>
              </a:rPr>
              <a:t>Hoạt động trồng rừng của con người sẽ làm giảm thiên tai vì khi trồng rừng sẽ cung cấp ôxi, hạn chế sói mòm đất và sạt lở do bão, lũ.</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29F287-0369-4F70-8DD2-BC85D4CB1744}"/>
              </a:ext>
            </a:extLst>
          </p:cNvPr>
          <p:cNvSpPr txBox="1"/>
          <p:nvPr/>
        </p:nvSpPr>
        <p:spPr>
          <a:xfrm>
            <a:off x="6485105" y="1848646"/>
            <a:ext cx="5706896"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200" b="0" i="0" dirty="0">
                <a:solidFill>
                  <a:srgbClr val="000000"/>
                </a:solidFill>
                <a:effectLst/>
                <a:latin typeface="Arial" panose="020B0604020202020204" pitchFamily="34" charset="0"/>
                <a:cs typeface="Arial" panose="020B0604020202020204" pitchFamily="34" charset="0"/>
              </a:rPr>
              <a:t>Hoạt động đốt rừng sẽ làm tăng thiên tai vì đã phá hoại môi trường đất, gây hạn hán và sói mòn đất.</a:t>
            </a:r>
            <a:endParaRPr lang="en-US"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972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60E12-76D3-4A3D-BB31-A8853A8A9E7E}"/>
              </a:ext>
            </a:extLst>
          </p:cNvPr>
          <p:cNvPicPr>
            <a:picLocks noChangeAspect="1"/>
          </p:cNvPicPr>
          <p:nvPr/>
        </p:nvPicPr>
        <p:blipFill>
          <a:blip r:embed="rId3"/>
          <a:stretch>
            <a:fillRect/>
          </a:stretch>
        </p:blipFill>
        <p:spPr>
          <a:xfrm>
            <a:off x="156754" y="1287773"/>
            <a:ext cx="11824470" cy="4551027"/>
          </a:xfrm>
          <a:prstGeom prst="rect">
            <a:avLst/>
          </a:prstGeom>
        </p:spPr>
      </p:pic>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178316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180973" y="1259838"/>
            <a:ext cx="3964299" cy="1323439"/>
            <a:chOff x="563030" y="1233713"/>
            <a:chExt cx="3025821" cy="1323439"/>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28</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563030" y="1233713"/>
              <a:ext cx="3025821" cy="1323439"/>
            </a:xfrm>
            <a:prstGeom prst="rect">
              <a:avLst/>
            </a:prstGeom>
            <a:noFill/>
          </p:spPr>
          <p:txBody>
            <a:bodyPr wrap="square" rtlCol="0">
              <a:spAutoFit/>
            </a:bodyPr>
            <a:lstStyle/>
            <a:p>
              <a:pPr algn="ctr"/>
              <a:r>
                <a:rPr lang="vi-VN" sz="8000">
                  <a:solidFill>
                    <a:srgbClr val="FF6969"/>
                  </a:solidFill>
                  <a:latin typeface="+mj-lt"/>
                </a:rPr>
                <a:t>BÀI </a:t>
              </a:r>
              <a:r>
                <a:rPr lang="en-US" sz="8000">
                  <a:solidFill>
                    <a:srgbClr val="FF6969"/>
                  </a:solidFill>
                  <a:latin typeface="+mj-lt"/>
                </a:rPr>
                <a:t>29</a:t>
              </a:r>
              <a:endParaRPr lang="vi-VN" sz="8000" dirty="0">
                <a:solidFill>
                  <a:srgbClr val="FF6969"/>
                </a:solidFill>
                <a:latin typeface="+mj-lt"/>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180973" y="4098896"/>
            <a:ext cx="7108340" cy="1938992"/>
          </a:xfrm>
          <a:prstGeom prst="rect">
            <a:avLst/>
          </a:prstGeom>
          <a:noFill/>
        </p:spPr>
        <p:txBody>
          <a:bodyPr wrap="square" rtlCol="0">
            <a:spAutoFit/>
          </a:bodyPr>
          <a:lstStyle/>
          <a:p>
            <a:r>
              <a:rPr lang="en-US" sz="6000" dirty="0" err="1">
                <a:ln>
                  <a:solidFill>
                    <a:srgbClr val="FA2C42"/>
                  </a:solidFill>
                </a:ln>
                <a:solidFill>
                  <a:srgbClr val="FF6969"/>
                </a:solidFill>
                <a:latin typeface="+mj-lt"/>
              </a:rPr>
              <a:t>Một</a:t>
            </a:r>
            <a:r>
              <a:rPr lang="en-US" sz="6000" dirty="0">
                <a:ln>
                  <a:solidFill>
                    <a:srgbClr val="FA2C42"/>
                  </a:solidFill>
                </a:ln>
                <a:solidFill>
                  <a:srgbClr val="FF6969"/>
                </a:solidFill>
                <a:latin typeface="+mj-lt"/>
              </a:rPr>
              <a:t> </a:t>
            </a:r>
            <a:r>
              <a:rPr lang="en-US" sz="6000" dirty="0" err="1">
                <a:ln>
                  <a:solidFill>
                    <a:srgbClr val="FA2C42"/>
                  </a:solidFill>
                </a:ln>
                <a:solidFill>
                  <a:srgbClr val="FF6969"/>
                </a:solidFill>
                <a:latin typeface="+mj-lt"/>
              </a:rPr>
              <a:t>số</a:t>
            </a:r>
            <a:r>
              <a:rPr lang="en-US" sz="6000" dirty="0">
                <a:ln>
                  <a:solidFill>
                    <a:srgbClr val="FA2C42"/>
                  </a:solidFill>
                </a:ln>
                <a:solidFill>
                  <a:srgbClr val="FF6969"/>
                </a:solidFill>
                <a:latin typeface="+mj-lt"/>
              </a:rPr>
              <a:t> </a:t>
            </a:r>
            <a:r>
              <a:rPr lang="en-US" sz="6000" dirty="0" err="1">
                <a:ln>
                  <a:solidFill>
                    <a:srgbClr val="FA2C42"/>
                  </a:solidFill>
                </a:ln>
                <a:solidFill>
                  <a:srgbClr val="FF6969"/>
                </a:solidFill>
                <a:latin typeface="+mj-lt"/>
              </a:rPr>
              <a:t>thiên</a:t>
            </a:r>
            <a:r>
              <a:rPr lang="en-US" sz="6000" dirty="0">
                <a:ln>
                  <a:solidFill>
                    <a:srgbClr val="FA2C42"/>
                  </a:solidFill>
                </a:ln>
                <a:solidFill>
                  <a:srgbClr val="FF6969"/>
                </a:solidFill>
                <a:latin typeface="+mj-lt"/>
              </a:rPr>
              <a:t> tai </a:t>
            </a:r>
            <a:r>
              <a:rPr lang="en-US" sz="6000" dirty="0" err="1">
                <a:ln>
                  <a:solidFill>
                    <a:srgbClr val="FA2C42"/>
                  </a:solidFill>
                </a:ln>
                <a:solidFill>
                  <a:srgbClr val="FF6969"/>
                </a:solidFill>
                <a:latin typeface="+mj-lt"/>
              </a:rPr>
              <a:t>thường</a:t>
            </a:r>
            <a:r>
              <a:rPr lang="en-US" sz="6000" dirty="0">
                <a:ln>
                  <a:solidFill>
                    <a:srgbClr val="FA2C42"/>
                  </a:solidFill>
                </a:ln>
                <a:solidFill>
                  <a:srgbClr val="FF6969"/>
                </a:solidFill>
                <a:latin typeface="+mj-lt"/>
              </a:rPr>
              <a:t> </a:t>
            </a:r>
            <a:r>
              <a:rPr lang="en-US" sz="6000" dirty="0" err="1">
                <a:ln>
                  <a:solidFill>
                    <a:srgbClr val="FA2C42"/>
                  </a:solidFill>
                </a:ln>
                <a:solidFill>
                  <a:srgbClr val="FF6969"/>
                </a:solidFill>
                <a:latin typeface="+mj-lt"/>
              </a:rPr>
              <a:t>gặp</a:t>
            </a:r>
            <a:r>
              <a:rPr lang="en-US" sz="6000" dirty="0">
                <a:ln>
                  <a:solidFill>
                    <a:srgbClr val="FA2C42"/>
                  </a:solidFill>
                </a:ln>
                <a:solidFill>
                  <a:srgbClr val="FF6969"/>
                </a:solidFill>
                <a:latin typeface="+mj-lt"/>
              </a:rPr>
              <a:t> (</a:t>
            </a:r>
            <a:r>
              <a:rPr lang="en-US" sz="6000" dirty="0" err="1">
                <a:ln>
                  <a:solidFill>
                    <a:srgbClr val="FA2C42"/>
                  </a:solidFill>
                </a:ln>
                <a:solidFill>
                  <a:srgbClr val="FF6969"/>
                </a:solidFill>
                <a:latin typeface="+mj-lt"/>
              </a:rPr>
              <a:t>tiết</a:t>
            </a:r>
            <a:r>
              <a:rPr lang="en-US" sz="6000" dirty="0">
                <a:ln>
                  <a:solidFill>
                    <a:srgbClr val="FA2C42"/>
                  </a:solidFill>
                </a:ln>
                <a:solidFill>
                  <a:srgbClr val="FF6969"/>
                </a:solidFill>
                <a:latin typeface="+mj-lt"/>
              </a:rPr>
              <a:t> 2)</a:t>
            </a:r>
            <a:endParaRPr lang="vi-VN" sz="6000" dirty="0">
              <a:ln>
                <a:solidFill>
                  <a:srgbClr val="FA2C42"/>
                </a:solidFill>
              </a:ln>
              <a:solidFill>
                <a:srgbClr val="FF6969"/>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1928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96902" y="30133"/>
            <a:ext cx="7996137"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Em hãy đọc thông tin sau và kể tên các thiên tai đã xảy ra ở nước ta.</a:t>
            </a:r>
          </a:p>
        </p:txBody>
      </p:sp>
      <p:pic>
        <p:nvPicPr>
          <p:cNvPr id="4" name="Picture 3">
            <a:extLst>
              <a:ext uri="{FF2B5EF4-FFF2-40B4-BE49-F238E27FC236}">
                <a16:creationId xmlns:a16="http://schemas.microsoft.com/office/drawing/2014/main" id="{10CD14E3-559C-4259-A42F-54EEF975153D}"/>
              </a:ext>
            </a:extLst>
          </p:cNvPr>
          <p:cNvPicPr>
            <a:picLocks noChangeAspect="1"/>
          </p:cNvPicPr>
          <p:nvPr/>
        </p:nvPicPr>
        <p:blipFill>
          <a:blip r:embed="rId3"/>
          <a:stretch>
            <a:fillRect/>
          </a:stretch>
        </p:blipFill>
        <p:spPr>
          <a:xfrm>
            <a:off x="0" y="1165421"/>
            <a:ext cx="6906638" cy="5692580"/>
          </a:xfrm>
          <a:prstGeom prst="rect">
            <a:avLst/>
          </a:prstGeom>
        </p:spPr>
      </p:pic>
      <p:sp>
        <p:nvSpPr>
          <p:cNvPr id="8" name="TextBox 7">
            <a:extLst>
              <a:ext uri="{FF2B5EF4-FFF2-40B4-BE49-F238E27FC236}">
                <a16:creationId xmlns:a16="http://schemas.microsoft.com/office/drawing/2014/main" id="{D1941A18-ADFA-4937-B684-A1C750994255}"/>
              </a:ext>
            </a:extLst>
          </p:cNvPr>
          <p:cNvSpPr txBox="1"/>
          <p:nvPr/>
        </p:nvSpPr>
        <p:spPr>
          <a:xfrm>
            <a:off x="7222787" y="1703387"/>
            <a:ext cx="4969213" cy="4524315"/>
          </a:xfrm>
          <a:prstGeom prst="rect">
            <a:avLst/>
          </a:prstGeom>
          <a:noFill/>
        </p:spPr>
        <p:txBody>
          <a:bodyPr wrap="square">
            <a:spAutoFit/>
          </a:bodyPr>
          <a:lstStyle/>
          <a:p>
            <a:r>
              <a:rPr lang="vi-VN" sz="3600" b="0" i="0" dirty="0">
                <a:solidFill>
                  <a:srgbClr val="000000"/>
                </a:solidFill>
                <a:effectLst/>
                <a:latin typeface="Arial" panose="020B0604020202020204" pitchFamily="34" charset="0"/>
                <a:cs typeface="Arial" panose="020B0604020202020204" pitchFamily="34" charset="0"/>
              </a:rPr>
              <a:t>Các thiên tai đã xảy ra ở nước ta là: </a:t>
            </a:r>
            <a:endParaRPr lang="en-US" sz="3600" b="0" i="0" dirty="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Bão</a:t>
            </a:r>
            <a:endParaRPr lang="en-US" sz="3600" b="0" i="0" dirty="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mưa lớn</a:t>
            </a:r>
            <a:endParaRPr lang="en-US" sz="3600" dirty="0">
              <a:solidFill>
                <a:srgbClr val="00000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lũ quét</a:t>
            </a:r>
            <a:endParaRPr lang="en-US" sz="3600" b="0" i="0" dirty="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ngập lụt</a:t>
            </a:r>
            <a:endParaRPr lang="en-US" sz="3600" b="0" i="0" dirty="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lốc xoáy</a:t>
            </a:r>
            <a:endParaRPr lang="en-US" sz="3600" b="0" i="0" dirty="0">
              <a:solidFill>
                <a:srgbClr val="000000"/>
              </a:solidFill>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vi-VN" sz="3600" b="0" i="0" dirty="0">
                <a:solidFill>
                  <a:srgbClr val="000000"/>
                </a:solidFill>
                <a:effectLst/>
                <a:latin typeface="Arial" panose="020B0604020202020204" pitchFamily="34" charset="0"/>
                <a:cs typeface="Arial" panose="020B0604020202020204" pitchFamily="34" charset="0"/>
              </a:rPr>
              <a:t>sạt lở đất.</a:t>
            </a:r>
            <a:endParaRPr lang="en-US" sz="3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8732" y="0"/>
            <a:ext cx="7548666"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 </a:t>
            </a:r>
            <a:r>
              <a:rPr lang="vi-VN" sz="3200" dirty="0">
                <a:latin typeface="Arial" panose="020B0604020202020204" pitchFamily="34" charset="0"/>
                <a:cs typeface="Arial" panose="020B0604020202020204" pitchFamily="34" charset="0"/>
              </a:rPr>
              <a:t>Nói với bạn về thiệt hại do những thiên tai đó gây ra theo sơ đồ gợi ý sau:</a:t>
            </a:r>
          </a:p>
        </p:txBody>
      </p:sp>
      <p:pic>
        <p:nvPicPr>
          <p:cNvPr id="3" name="Picture 2">
            <a:extLst>
              <a:ext uri="{FF2B5EF4-FFF2-40B4-BE49-F238E27FC236}">
                <a16:creationId xmlns:a16="http://schemas.microsoft.com/office/drawing/2014/main" id="{B9B21C6C-D967-4225-BCBB-A87ADB8688CD}"/>
              </a:ext>
            </a:extLst>
          </p:cNvPr>
          <p:cNvPicPr>
            <a:picLocks noChangeAspect="1"/>
          </p:cNvPicPr>
          <p:nvPr/>
        </p:nvPicPr>
        <p:blipFill>
          <a:blip r:embed="rId3"/>
          <a:stretch>
            <a:fillRect/>
          </a:stretch>
        </p:blipFill>
        <p:spPr>
          <a:xfrm>
            <a:off x="0" y="1912903"/>
            <a:ext cx="12192000" cy="5045374"/>
          </a:xfrm>
          <a:prstGeom prst="rect">
            <a:avLst/>
          </a:prstGeom>
        </p:spPr>
      </p:pic>
      <p:sp>
        <p:nvSpPr>
          <p:cNvPr id="7" name="TextBox 6">
            <a:extLst>
              <a:ext uri="{FF2B5EF4-FFF2-40B4-BE49-F238E27FC236}">
                <a16:creationId xmlns:a16="http://schemas.microsoft.com/office/drawing/2014/main" id="{BA94D222-3B6D-44C3-88C1-A8FD17E5BB52}"/>
              </a:ext>
            </a:extLst>
          </p:cNvPr>
          <p:cNvSpPr txBox="1"/>
          <p:nvPr/>
        </p:nvSpPr>
        <p:spPr>
          <a:xfrm>
            <a:off x="8910139" y="2055754"/>
            <a:ext cx="3145277" cy="954107"/>
          </a:xfrm>
          <a:prstGeom prst="rect">
            <a:avLst/>
          </a:prstGeom>
          <a:solidFill>
            <a:schemeClr val="accent2">
              <a:lumMod val="60000"/>
              <a:lumOff val="40000"/>
            </a:schemeClr>
          </a:solidFill>
        </p:spPr>
        <p:txBody>
          <a:bodyPr wrap="square" rtlCol="0">
            <a:spAutoFit/>
          </a:bodyPr>
          <a:lstStyle/>
          <a:p>
            <a:r>
              <a:rPr lang="en-US" sz="2800" dirty="0">
                <a:latin typeface="Arial" panose="020B0604020202020204" pitchFamily="34" charset="0"/>
                <a:cs typeface="Arial" panose="020B0604020202020204" pitchFamily="34" charset="0"/>
              </a:rPr>
              <a:t>41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endParaRPr lang="vi-VN"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2215AE8-9882-4501-B470-CA7B255EB6CD}"/>
              </a:ext>
            </a:extLst>
          </p:cNvPr>
          <p:cNvSpPr txBox="1"/>
          <p:nvPr/>
        </p:nvSpPr>
        <p:spPr>
          <a:xfrm>
            <a:off x="8936082" y="3061678"/>
            <a:ext cx="3119334" cy="954107"/>
          </a:xfrm>
          <a:prstGeom prst="rect">
            <a:avLst/>
          </a:prstGeom>
          <a:solidFill>
            <a:schemeClr val="accent2">
              <a:lumMod val="60000"/>
              <a:lumOff val="40000"/>
            </a:schemeClr>
          </a:solidFill>
        </p:spPr>
        <p:txBody>
          <a:bodyPr wrap="square" rtlCol="0">
            <a:spAutoFit/>
          </a:bodyPr>
          <a:lstStyle/>
          <a:p>
            <a:r>
              <a:rPr lang="en-US" sz="2800" dirty="0">
                <a:latin typeface="Arial" panose="020B0604020202020204" pitchFamily="34" charset="0"/>
                <a:cs typeface="Arial" panose="020B0604020202020204" pitchFamily="34" charset="0"/>
              </a:rPr>
              <a:t>30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thương</a:t>
            </a:r>
            <a:endParaRPr lang="vi-VN"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DF9202A-A216-4BA2-844C-6D668C2C8DE4}"/>
              </a:ext>
            </a:extLst>
          </p:cNvPr>
          <p:cNvSpPr txBox="1"/>
          <p:nvPr/>
        </p:nvSpPr>
        <p:spPr>
          <a:xfrm>
            <a:off x="8936082" y="4623333"/>
            <a:ext cx="3145277" cy="954107"/>
          </a:xfrm>
          <a:prstGeom prst="rect">
            <a:avLst/>
          </a:prstGeom>
          <a:solidFill>
            <a:schemeClr val="accent2">
              <a:lumMod val="60000"/>
              <a:lumOff val="40000"/>
            </a:schemeClr>
          </a:solidFill>
        </p:spPr>
        <p:txBody>
          <a:bodyPr wrap="square" rtlCol="0">
            <a:spAutoFit/>
          </a:bodyPr>
          <a:lstStyle/>
          <a:p>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trôi</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46B6DA-8CE1-4C5F-84F7-27CEBAC9817B}"/>
              </a:ext>
            </a:extLst>
          </p:cNvPr>
          <p:cNvSpPr txBox="1"/>
          <p:nvPr/>
        </p:nvSpPr>
        <p:spPr>
          <a:xfrm>
            <a:off x="8936082" y="5720291"/>
            <a:ext cx="3145277" cy="954107"/>
          </a:xfrm>
          <a:prstGeom prst="rect">
            <a:avLst/>
          </a:prstGeom>
          <a:solidFill>
            <a:schemeClr val="accent2">
              <a:lumMod val="60000"/>
              <a:lumOff val="40000"/>
            </a:schemeClr>
          </a:solidFill>
        </p:spPr>
        <p:txBody>
          <a:bodyPr wrap="square" rtlCol="0">
            <a:spAutoFit/>
          </a:bodyPr>
          <a:lstStyle/>
          <a:p>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hủy</a:t>
            </a:r>
            <a:endParaRPr lang="vi-VN"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55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1930" y="0"/>
            <a:ext cx="7270032" cy="1631216"/>
          </a:xfrm>
          <a:prstGeom prst="rect">
            <a:avLst/>
          </a:prstGeom>
          <a:noFill/>
        </p:spPr>
        <p:txBody>
          <a:bodyPr wrap="square" rtlCol="0">
            <a:spAutoFit/>
          </a:bodyPr>
          <a:lstStyle/>
          <a:p>
            <a:pPr>
              <a:lnSpc>
                <a:spcPts val="4000"/>
              </a:lnSpc>
            </a:pPr>
            <a:r>
              <a:rPr lang="en-US" sz="3600" dirty="0">
                <a:latin typeface="Arial" panose="020B0604020202020204" pitchFamily="34" charset="0"/>
                <a:cs typeface="Arial" panose="020B0604020202020204" pitchFamily="34" charset="0"/>
              </a:rPr>
              <a:t>1. </a:t>
            </a:r>
            <a:r>
              <a:rPr lang="vi-VN" sz="3600" dirty="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ACF284-9513-42E4-9E87-A076E8A986E8}"/>
              </a:ext>
            </a:extLst>
          </p:cNvPr>
          <p:cNvPicPr>
            <a:picLocks noChangeAspect="1"/>
          </p:cNvPicPr>
          <p:nvPr/>
        </p:nvPicPr>
        <p:blipFill>
          <a:blip r:embed="rId3"/>
          <a:stretch>
            <a:fillRect/>
          </a:stretch>
        </p:blipFill>
        <p:spPr>
          <a:xfrm>
            <a:off x="0" y="1631216"/>
            <a:ext cx="12192000" cy="5226785"/>
          </a:xfrm>
          <a:prstGeom prst="rect">
            <a:avLst/>
          </a:prstGeom>
        </p:spPr>
      </p:pic>
      <p:sp>
        <p:nvSpPr>
          <p:cNvPr id="16" name="TextBox 15">
            <a:extLst>
              <a:ext uri="{FF2B5EF4-FFF2-40B4-BE49-F238E27FC236}">
                <a16:creationId xmlns:a16="http://schemas.microsoft.com/office/drawing/2014/main" id="{4165858D-36B1-4C67-9E2D-AABBC1786BB0}"/>
              </a:ext>
            </a:extLst>
          </p:cNvPr>
          <p:cNvSpPr txBox="1"/>
          <p:nvPr/>
        </p:nvSpPr>
        <p:spPr>
          <a:xfrm>
            <a:off x="8631689" y="3388893"/>
            <a:ext cx="2535651" cy="605294"/>
          </a:xfrm>
          <a:prstGeom prst="rect">
            <a:avLst/>
          </a:prstGeom>
          <a:noFill/>
        </p:spPr>
        <p:txBody>
          <a:bodyPr wrap="square" rtlCol="0">
            <a:spAutoFit/>
          </a:bodyPr>
          <a:lstStyle/>
          <a:p>
            <a:pPr>
              <a:lnSpc>
                <a:spcPts val="4000"/>
              </a:lnSpc>
            </a:pPr>
            <a:r>
              <a:rPr lang="en-US" sz="2800" b="1" dirty="0" err="1">
                <a:solidFill>
                  <a:srgbClr val="FA2C42"/>
                </a:solidFill>
                <a:latin typeface="Arial" panose="020B0604020202020204" pitchFamily="34" charset="0"/>
                <a:cs typeface="Arial" panose="020B0604020202020204" pitchFamily="34" charset="0"/>
              </a:rPr>
              <a:t>Lũ</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lụt</a:t>
            </a:r>
            <a:endParaRPr lang="en-US" sz="28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D503B3E-61D7-4684-82B9-F22CE2650658}"/>
              </a:ext>
            </a:extLst>
          </p:cNvPr>
          <p:cNvSpPr txBox="1"/>
          <p:nvPr/>
        </p:nvSpPr>
        <p:spPr>
          <a:xfrm>
            <a:off x="8772417" y="3895748"/>
            <a:ext cx="3229545" cy="605294"/>
          </a:xfrm>
          <a:prstGeom prst="rect">
            <a:avLst/>
          </a:prstGeom>
          <a:noFill/>
        </p:spPr>
        <p:txBody>
          <a:bodyPr wrap="square" rtlCol="0">
            <a:spAutoFit/>
          </a:bodyPr>
          <a:lstStyle/>
          <a:p>
            <a:pPr>
              <a:lnSpc>
                <a:spcPts val="4000"/>
              </a:lnSpc>
            </a:pPr>
            <a:r>
              <a:rPr lang="en-US" sz="2800" b="1" dirty="0" err="1">
                <a:solidFill>
                  <a:srgbClr val="FA2C42"/>
                </a:solidFill>
                <a:latin typeface="Arial" panose="020B0604020202020204" pitchFamily="34" charset="0"/>
                <a:cs typeface="Arial" panose="020B0604020202020204" pitchFamily="34" charset="0"/>
              </a:rPr>
              <a:t>Tháng</a:t>
            </a:r>
            <a:r>
              <a:rPr lang="en-US" sz="2800" b="1" dirty="0">
                <a:solidFill>
                  <a:srgbClr val="FA2C42"/>
                </a:solidFill>
                <a:latin typeface="Arial" panose="020B0604020202020204" pitchFamily="34" charset="0"/>
                <a:cs typeface="Arial" panose="020B0604020202020204" pitchFamily="34" charset="0"/>
              </a:rPr>
              <a:t> 6/2020</a:t>
            </a:r>
          </a:p>
        </p:txBody>
      </p:sp>
      <p:sp>
        <p:nvSpPr>
          <p:cNvPr id="18" name="TextBox 17">
            <a:extLst>
              <a:ext uri="{FF2B5EF4-FFF2-40B4-BE49-F238E27FC236}">
                <a16:creationId xmlns:a16="http://schemas.microsoft.com/office/drawing/2014/main" id="{B0B395F5-A95C-4956-A29A-93CF1C73CDA3}"/>
              </a:ext>
            </a:extLst>
          </p:cNvPr>
          <p:cNvSpPr txBox="1"/>
          <p:nvPr/>
        </p:nvSpPr>
        <p:spPr>
          <a:xfrm>
            <a:off x="7724596" y="4451890"/>
            <a:ext cx="4584970" cy="1118255"/>
          </a:xfrm>
          <a:prstGeom prst="rect">
            <a:avLst/>
          </a:prstGeom>
          <a:noFill/>
        </p:spPr>
        <p:txBody>
          <a:bodyPr wrap="square" rtlCol="0">
            <a:spAutoFit/>
          </a:bodyPr>
          <a:lstStyle/>
          <a:p>
            <a:pPr>
              <a:lnSpc>
                <a:spcPts val="4000"/>
              </a:lnSpc>
            </a:pPr>
            <a:r>
              <a:rPr lang="en-US" sz="2800" b="1" dirty="0" err="1">
                <a:solidFill>
                  <a:srgbClr val="FA2C42"/>
                </a:solidFill>
                <a:latin typeface="Arial" panose="020B0604020202020204" pitchFamily="34" charset="0"/>
                <a:cs typeface="Arial" panose="020B0604020202020204" pitchFamily="34" charset="0"/>
              </a:rPr>
              <a:t>Cánh</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đồng</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bị</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phá</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hủy</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hoa</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màu</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bị</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ngập</a:t>
            </a:r>
            <a:r>
              <a:rPr lang="en-US" sz="2800" b="1" dirty="0">
                <a:solidFill>
                  <a:srgbClr val="FA2C42"/>
                </a:solidFill>
                <a:latin typeface="Arial" panose="020B0604020202020204" pitchFamily="34" charset="0"/>
                <a:cs typeface="Arial" panose="020B0604020202020204" pitchFamily="34" charset="0"/>
              </a:rPr>
              <a:t> </a:t>
            </a:r>
            <a:r>
              <a:rPr lang="en-US" sz="2800" b="1" dirty="0" err="1">
                <a:solidFill>
                  <a:srgbClr val="FA2C42"/>
                </a:solidFill>
                <a:latin typeface="Arial" panose="020B0604020202020204" pitchFamily="34" charset="0"/>
                <a:cs typeface="Arial" panose="020B0604020202020204" pitchFamily="34" charset="0"/>
              </a:rPr>
              <a:t>nước</a:t>
            </a:r>
            <a:endParaRPr lang="en-US" sz="2800" b="1" dirty="0">
              <a:solidFill>
                <a:srgbClr val="FA2C4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9" y="51558"/>
            <a:ext cx="7270032" cy="1631216"/>
          </a:xfrm>
          <a:prstGeom prst="rect">
            <a:avLst/>
          </a:prstGeom>
          <a:noFill/>
        </p:spPr>
        <p:txBody>
          <a:bodyPr wrap="square" rtlCol="0">
            <a:spAutoFit/>
          </a:bodyPr>
          <a:lstStyle/>
          <a:p>
            <a:pPr>
              <a:lnSpc>
                <a:spcPts val="4000"/>
              </a:lnSpc>
            </a:pPr>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ACF284-9513-42E4-9E87-A076E8A986E8}"/>
              </a:ext>
            </a:extLst>
          </p:cNvPr>
          <p:cNvPicPr>
            <a:picLocks noChangeAspect="1"/>
          </p:cNvPicPr>
          <p:nvPr/>
        </p:nvPicPr>
        <p:blipFill>
          <a:blip r:embed="rId3"/>
          <a:stretch>
            <a:fillRect/>
          </a:stretch>
        </p:blipFill>
        <p:spPr>
          <a:xfrm>
            <a:off x="0" y="1682774"/>
            <a:ext cx="12198484" cy="5175227"/>
          </a:xfrm>
          <a:prstGeom prst="rect">
            <a:avLst/>
          </a:prstGeom>
        </p:spPr>
      </p:pic>
      <p:sp>
        <p:nvSpPr>
          <p:cNvPr id="16" name="TextBox 15">
            <a:extLst>
              <a:ext uri="{FF2B5EF4-FFF2-40B4-BE49-F238E27FC236}">
                <a16:creationId xmlns:a16="http://schemas.microsoft.com/office/drawing/2014/main" id="{4165858D-36B1-4C67-9E2D-AABBC1786BB0}"/>
              </a:ext>
            </a:extLst>
          </p:cNvPr>
          <p:cNvSpPr txBox="1"/>
          <p:nvPr/>
        </p:nvSpPr>
        <p:spPr>
          <a:xfrm>
            <a:off x="8494547" y="3414672"/>
            <a:ext cx="2535651" cy="570477"/>
          </a:xfrm>
          <a:prstGeom prst="rect">
            <a:avLst/>
          </a:prstGeom>
          <a:noFill/>
        </p:spPr>
        <p:txBody>
          <a:bodyPr wrap="square" rtlCol="0">
            <a:spAutoFit/>
          </a:bodyPr>
          <a:lstStyle/>
          <a:p>
            <a:pPr>
              <a:lnSpc>
                <a:spcPts val="4000"/>
              </a:lnSpc>
            </a:pPr>
            <a:r>
              <a:rPr lang="en-US" sz="3200" b="1" dirty="0" err="1">
                <a:solidFill>
                  <a:srgbClr val="FA2C42"/>
                </a:solidFill>
                <a:latin typeface="Arial" panose="020B0604020202020204" pitchFamily="34" charset="0"/>
                <a:cs typeface="Arial" panose="020B0604020202020204" pitchFamily="34" charset="0"/>
              </a:rPr>
              <a:t>bão</a:t>
            </a:r>
            <a:endParaRPr lang="en-US" sz="32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D503B3E-61D7-4684-82B9-F22CE2650658}"/>
              </a:ext>
            </a:extLst>
          </p:cNvPr>
          <p:cNvSpPr txBox="1"/>
          <p:nvPr/>
        </p:nvSpPr>
        <p:spPr>
          <a:xfrm>
            <a:off x="8831826" y="3954887"/>
            <a:ext cx="3229545" cy="570477"/>
          </a:xfrm>
          <a:prstGeom prst="rect">
            <a:avLst/>
          </a:prstGeom>
          <a:noFill/>
        </p:spPr>
        <p:txBody>
          <a:bodyPr wrap="square" rtlCol="0">
            <a:spAutoFit/>
          </a:bodyPr>
          <a:lstStyle/>
          <a:p>
            <a:pPr>
              <a:lnSpc>
                <a:spcPts val="4000"/>
              </a:lnSpc>
            </a:pPr>
            <a:r>
              <a:rPr lang="en-US" sz="3200" b="1" dirty="0" err="1">
                <a:solidFill>
                  <a:srgbClr val="FA2C42"/>
                </a:solidFill>
                <a:latin typeface="Arial" panose="020B0604020202020204" pitchFamily="34" charset="0"/>
                <a:cs typeface="Arial" panose="020B0604020202020204" pitchFamily="34" charset="0"/>
              </a:rPr>
              <a:t>Tháng</a:t>
            </a:r>
            <a:r>
              <a:rPr lang="en-US" sz="3200" b="1" dirty="0">
                <a:solidFill>
                  <a:srgbClr val="FA2C42"/>
                </a:solidFill>
                <a:latin typeface="Arial" panose="020B0604020202020204" pitchFamily="34" charset="0"/>
                <a:cs typeface="Arial" panose="020B0604020202020204" pitchFamily="34" charset="0"/>
              </a:rPr>
              <a:t> 5/2019</a:t>
            </a:r>
          </a:p>
        </p:txBody>
      </p:sp>
      <p:sp>
        <p:nvSpPr>
          <p:cNvPr id="18" name="TextBox 17">
            <a:extLst>
              <a:ext uri="{FF2B5EF4-FFF2-40B4-BE49-F238E27FC236}">
                <a16:creationId xmlns:a16="http://schemas.microsoft.com/office/drawing/2014/main" id="{B0B395F5-A95C-4956-A29A-93CF1C73CDA3}"/>
              </a:ext>
            </a:extLst>
          </p:cNvPr>
          <p:cNvSpPr txBox="1"/>
          <p:nvPr/>
        </p:nvSpPr>
        <p:spPr>
          <a:xfrm>
            <a:off x="5904412" y="4484671"/>
            <a:ext cx="6156960" cy="1118255"/>
          </a:xfrm>
          <a:prstGeom prst="rect">
            <a:avLst/>
          </a:prstGeom>
          <a:noFill/>
        </p:spPr>
        <p:txBody>
          <a:bodyPr wrap="square" rtlCol="0">
            <a:spAutoFit/>
          </a:bodyPr>
          <a:lstStyle/>
          <a:p>
            <a:pPr>
              <a:lnSpc>
                <a:spcPts val="4000"/>
              </a:lnSpc>
            </a:pPr>
            <a:r>
              <a:rPr lang="en-US" sz="3200" b="1" dirty="0" smtClean="0">
                <a:solidFill>
                  <a:srgbClr val="FA2C42"/>
                </a:solidFill>
                <a:latin typeface="Arial" panose="020B0604020202020204" pitchFamily="34" charset="0"/>
                <a:cs typeface="Arial" panose="020B0604020202020204" pitchFamily="34" charset="0"/>
              </a:rPr>
              <a:t>                 </a:t>
            </a:r>
            <a:r>
              <a:rPr lang="en-US" sz="3200" b="1" dirty="0" err="1" smtClean="0">
                <a:solidFill>
                  <a:srgbClr val="FA2C42"/>
                </a:solidFill>
                <a:latin typeface="Arial" panose="020B0604020202020204" pitchFamily="34" charset="0"/>
                <a:cs typeface="Arial" panose="020B0604020202020204" pitchFamily="34" charset="0"/>
              </a:rPr>
              <a:t>Cây</a:t>
            </a:r>
            <a:r>
              <a:rPr lang="en-US" sz="3200" b="1" dirty="0" smtClean="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cối</a:t>
            </a:r>
            <a:r>
              <a:rPr lang="en-US" sz="3200" b="1" dirty="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bị</a:t>
            </a:r>
            <a:r>
              <a:rPr lang="en-US" sz="3200" b="1" dirty="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đổ</a:t>
            </a:r>
            <a:r>
              <a:rPr lang="en-US" sz="3200" b="1" dirty="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hoa</a:t>
            </a:r>
            <a:r>
              <a:rPr lang="en-US" sz="3200" b="1" dirty="0">
                <a:solidFill>
                  <a:srgbClr val="FA2C42"/>
                </a:solidFill>
                <a:latin typeface="Arial" panose="020B0604020202020204" pitchFamily="34" charset="0"/>
                <a:cs typeface="Arial" panose="020B0604020202020204" pitchFamily="34" charset="0"/>
              </a:rPr>
              <a:t> </a:t>
            </a:r>
            <a:endParaRPr lang="en-US" sz="3200" b="1" dirty="0" smtClean="0">
              <a:solidFill>
                <a:srgbClr val="FA2C42"/>
              </a:solidFill>
              <a:latin typeface="Arial" panose="020B0604020202020204" pitchFamily="34" charset="0"/>
              <a:cs typeface="Arial" panose="020B0604020202020204" pitchFamily="34" charset="0"/>
            </a:endParaRPr>
          </a:p>
          <a:p>
            <a:pPr>
              <a:lnSpc>
                <a:spcPts val="4000"/>
              </a:lnSpc>
            </a:pPr>
            <a:r>
              <a:rPr lang="en-US" sz="3200" b="1" dirty="0" err="1" smtClean="0">
                <a:solidFill>
                  <a:srgbClr val="FA2C42"/>
                </a:solidFill>
                <a:latin typeface="Arial" panose="020B0604020202020204" pitchFamily="34" charset="0"/>
                <a:cs typeface="Arial" panose="020B0604020202020204" pitchFamily="34" charset="0"/>
              </a:rPr>
              <a:t>màu</a:t>
            </a:r>
            <a:r>
              <a:rPr lang="en-US" sz="3200" b="1" dirty="0" smtClean="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bị</a:t>
            </a:r>
            <a:r>
              <a:rPr lang="en-US" sz="3200" b="1" dirty="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hỏng</a:t>
            </a:r>
            <a:r>
              <a:rPr lang="en-US" sz="3200" b="1" dirty="0">
                <a:solidFill>
                  <a:srgbClr val="FA2C42"/>
                </a:solidFill>
                <a:latin typeface="Arial" panose="020B0604020202020204" pitchFamily="34" charset="0"/>
                <a:cs typeface="Arial" panose="020B0604020202020204" pitchFamily="34" charset="0"/>
              </a:rPr>
              <a:t>, </a:t>
            </a:r>
            <a:r>
              <a:rPr lang="en-US" sz="3200" b="1" dirty="0" err="1">
                <a:solidFill>
                  <a:srgbClr val="FA2C42"/>
                </a:solidFill>
                <a:latin typeface="Arial" panose="020B0604020202020204" pitchFamily="34" charset="0"/>
                <a:cs typeface="Arial" panose="020B0604020202020204" pitchFamily="34" charset="0"/>
              </a:rPr>
              <a:t>nát</a:t>
            </a:r>
            <a:endParaRPr lang="en-US" sz="3200" b="1" dirty="0">
              <a:solidFill>
                <a:srgbClr val="FA2C4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7360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9" y="51558"/>
            <a:ext cx="7270032" cy="1631216"/>
          </a:xfrm>
          <a:prstGeom prst="rect">
            <a:avLst/>
          </a:prstGeom>
          <a:noFill/>
        </p:spPr>
        <p:txBody>
          <a:bodyPr wrap="square" rtlCol="0">
            <a:spAutoFit/>
          </a:bodyPr>
          <a:lstStyle/>
          <a:p>
            <a:pPr>
              <a:lnSpc>
                <a:spcPts val="4000"/>
              </a:lnSpc>
            </a:pPr>
            <a:r>
              <a:rPr lang="en-US" sz="3600">
                <a:latin typeface="Arial" panose="020B0604020202020204" pitchFamily="34" charset="0"/>
                <a:cs typeface="Arial" panose="020B0604020202020204" pitchFamily="34" charset="0"/>
              </a:rPr>
              <a:t>1. </a:t>
            </a:r>
            <a:r>
              <a:rPr lang="vi-VN" sz="3600">
                <a:latin typeface="Arial" panose="020B0604020202020204" pitchFamily="34" charset="0"/>
                <a:cs typeface="Arial" panose="020B0604020202020204" pitchFamily="34" charset="0"/>
              </a:rPr>
              <a:t>Hỏi người thân về thiên tai gần nhất xảy ra ở địa phương và hoàn thành theo phiếu gợi ý sau:</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ACF284-9513-42E4-9E87-A076E8A986E8}"/>
              </a:ext>
            </a:extLst>
          </p:cNvPr>
          <p:cNvPicPr>
            <a:picLocks noChangeAspect="1"/>
          </p:cNvPicPr>
          <p:nvPr/>
        </p:nvPicPr>
        <p:blipFill>
          <a:blip r:embed="rId3"/>
          <a:stretch>
            <a:fillRect/>
          </a:stretch>
        </p:blipFill>
        <p:spPr>
          <a:xfrm>
            <a:off x="0" y="1682774"/>
            <a:ext cx="12198484" cy="5175227"/>
          </a:xfrm>
          <a:prstGeom prst="rect">
            <a:avLst/>
          </a:prstGeom>
        </p:spPr>
      </p:pic>
      <p:sp>
        <p:nvSpPr>
          <p:cNvPr id="16" name="TextBox 15">
            <a:extLst>
              <a:ext uri="{FF2B5EF4-FFF2-40B4-BE49-F238E27FC236}">
                <a16:creationId xmlns:a16="http://schemas.microsoft.com/office/drawing/2014/main" id="{4165858D-36B1-4C67-9E2D-AABBC1786BB0}"/>
              </a:ext>
            </a:extLst>
          </p:cNvPr>
          <p:cNvSpPr txBox="1"/>
          <p:nvPr/>
        </p:nvSpPr>
        <p:spPr>
          <a:xfrm>
            <a:off x="8450131" y="3362446"/>
            <a:ext cx="2535651" cy="605294"/>
          </a:xfrm>
          <a:prstGeom prst="rect">
            <a:avLst/>
          </a:prstGeom>
          <a:noFill/>
        </p:spPr>
        <p:txBody>
          <a:bodyPr wrap="square" rtlCol="0">
            <a:spAutoFit/>
          </a:bodyPr>
          <a:lstStyle/>
          <a:p>
            <a:pPr>
              <a:lnSpc>
                <a:spcPts val="4000"/>
              </a:lnSpc>
            </a:pPr>
            <a:r>
              <a:rPr lang="en-US" sz="2400" b="1" dirty="0" err="1">
                <a:solidFill>
                  <a:srgbClr val="FA2C42"/>
                </a:solidFill>
                <a:latin typeface="Arial" panose="020B0604020202020204" pitchFamily="34" charset="0"/>
                <a:cs typeface="Arial" panose="020B0604020202020204" pitchFamily="34" charset="0"/>
              </a:rPr>
              <a:t>Lụt</a:t>
            </a:r>
            <a:endParaRPr lang="en-US" sz="2400" b="1" dirty="0">
              <a:solidFill>
                <a:srgbClr val="FA2C4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D503B3E-61D7-4684-82B9-F22CE2650658}"/>
              </a:ext>
            </a:extLst>
          </p:cNvPr>
          <p:cNvSpPr txBox="1"/>
          <p:nvPr/>
        </p:nvSpPr>
        <p:spPr>
          <a:xfrm>
            <a:off x="8962456" y="3923783"/>
            <a:ext cx="2506734" cy="605294"/>
          </a:xfrm>
          <a:prstGeom prst="rect">
            <a:avLst/>
          </a:prstGeom>
          <a:noFill/>
        </p:spPr>
        <p:txBody>
          <a:bodyPr wrap="square" rtlCol="0">
            <a:spAutoFit/>
          </a:bodyPr>
          <a:lstStyle/>
          <a:p>
            <a:pPr>
              <a:lnSpc>
                <a:spcPts val="4000"/>
              </a:lnSpc>
            </a:pPr>
            <a:r>
              <a:rPr lang="en-US" sz="2400" b="1" dirty="0" err="1">
                <a:solidFill>
                  <a:srgbClr val="FA2C42"/>
                </a:solidFill>
                <a:latin typeface="Arial" panose="020B0604020202020204" pitchFamily="34" charset="0"/>
                <a:cs typeface="Arial" panose="020B0604020202020204" pitchFamily="34" charset="0"/>
              </a:rPr>
              <a:t>Tháng</a:t>
            </a:r>
            <a:r>
              <a:rPr lang="en-US" sz="2400" b="1" dirty="0">
                <a:solidFill>
                  <a:srgbClr val="FA2C42"/>
                </a:solidFill>
                <a:latin typeface="Arial" panose="020B0604020202020204" pitchFamily="34" charset="0"/>
                <a:cs typeface="Arial" panose="020B0604020202020204" pitchFamily="34" charset="0"/>
              </a:rPr>
              <a:t> 10</a:t>
            </a:r>
          </a:p>
        </p:txBody>
      </p:sp>
      <p:sp>
        <p:nvSpPr>
          <p:cNvPr id="18" name="TextBox 17">
            <a:extLst>
              <a:ext uri="{FF2B5EF4-FFF2-40B4-BE49-F238E27FC236}">
                <a16:creationId xmlns:a16="http://schemas.microsoft.com/office/drawing/2014/main" id="{B0B395F5-A95C-4956-A29A-93CF1C73CDA3}"/>
              </a:ext>
            </a:extLst>
          </p:cNvPr>
          <p:cNvSpPr txBox="1"/>
          <p:nvPr/>
        </p:nvSpPr>
        <p:spPr>
          <a:xfrm>
            <a:off x="6021977" y="4472021"/>
            <a:ext cx="6048103" cy="1118255"/>
          </a:xfrm>
          <a:prstGeom prst="rect">
            <a:avLst/>
          </a:prstGeom>
          <a:noFill/>
        </p:spPr>
        <p:txBody>
          <a:bodyPr wrap="square" rtlCol="0">
            <a:spAutoFit/>
          </a:bodyPr>
          <a:lstStyle/>
          <a:p>
            <a:pPr>
              <a:lnSpc>
                <a:spcPts val="4000"/>
              </a:lnSpc>
            </a:pPr>
            <a:r>
              <a:rPr lang="en-US" sz="2400" b="1" dirty="0" smtClean="0">
                <a:solidFill>
                  <a:srgbClr val="FA2C42"/>
                </a:solidFill>
                <a:latin typeface="Arial" panose="020B0604020202020204" pitchFamily="34" charset="0"/>
                <a:cs typeface="Arial" panose="020B0604020202020204" pitchFamily="34" charset="0"/>
              </a:rPr>
              <a:t>                    </a:t>
            </a:r>
            <a:r>
              <a:rPr lang="vi-VN" sz="2400" b="1" dirty="0" smtClean="0">
                <a:solidFill>
                  <a:srgbClr val="FA2C42"/>
                </a:solidFill>
                <a:latin typeface="Arial" panose="020B0604020202020204" pitchFamily="34" charset="0"/>
                <a:cs typeface="Arial" panose="020B0604020202020204" pitchFamily="34" charset="0"/>
              </a:rPr>
              <a:t>Nước </a:t>
            </a:r>
            <a:r>
              <a:rPr lang="vi-VN" sz="2400" b="1" dirty="0">
                <a:solidFill>
                  <a:srgbClr val="FA2C42"/>
                </a:solidFill>
                <a:latin typeface="Arial" panose="020B0604020202020204" pitchFamily="34" charset="0"/>
                <a:cs typeface="Arial" panose="020B0604020202020204" pitchFamily="34" charset="0"/>
              </a:rPr>
              <a:t>dâng cao khiến người dân đi lại khó khăn, cuốn trôi hoa màu</a:t>
            </a:r>
            <a:endParaRPr lang="en-US" sz="2400" b="1" dirty="0">
              <a:solidFill>
                <a:srgbClr val="FA2C4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760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8238" y="51558"/>
            <a:ext cx="7277697" cy="1118255"/>
          </a:xfrm>
          <a:prstGeom prst="rect">
            <a:avLst/>
          </a:prstGeom>
          <a:noFill/>
        </p:spPr>
        <p:txBody>
          <a:bodyPr wrap="square" rtlCol="0">
            <a:spAutoFit/>
          </a:bodyPr>
          <a:lstStyle/>
          <a:p>
            <a:pPr>
              <a:lnSpc>
                <a:spcPts val="4000"/>
              </a:lnSpc>
            </a:pPr>
            <a:r>
              <a:rPr lang="vi-VN" sz="3600" b="1">
                <a:latin typeface="Arial" panose="020B0604020202020204" pitchFamily="34" charset="0"/>
                <a:cs typeface="Arial" panose="020B0604020202020204" pitchFamily="34" charset="0"/>
              </a:rPr>
              <a:t>2.</a:t>
            </a:r>
            <a:r>
              <a:rPr lang="vi-VN" sz="3600">
                <a:latin typeface="Arial" panose="020B0604020202020204" pitchFamily="34" charset="0"/>
                <a:cs typeface="Arial" panose="020B0604020202020204" pitchFamily="34" charset="0"/>
              </a:rPr>
              <a:t> Nói với bạn những điều em đã tìm hiểu được về thiên tai.</a:t>
            </a:r>
            <a:endParaRPr lang="en-US"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C6BC820-E082-4160-8A9C-8277C4F594EC}"/>
              </a:ext>
            </a:extLst>
          </p:cNvPr>
          <p:cNvSpPr txBox="1"/>
          <p:nvPr/>
        </p:nvSpPr>
        <p:spPr>
          <a:xfrm>
            <a:off x="350196" y="2240791"/>
            <a:ext cx="11841804" cy="1754326"/>
          </a:xfrm>
          <a:prstGeom prst="rect">
            <a:avLst/>
          </a:prstGeom>
          <a:noFill/>
        </p:spPr>
        <p:txBody>
          <a:bodyPr wrap="square">
            <a:spAutoFit/>
          </a:bodyPr>
          <a:lstStyle/>
          <a:p>
            <a:pPr marL="571500" indent="-571500">
              <a:buFont typeface="Wingdings" panose="05000000000000000000" pitchFamily="2" charset="2"/>
              <a:buChar char="§"/>
            </a:pPr>
            <a:r>
              <a:rPr lang="vi-VN" sz="3600" b="0" i="0" dirty="0">
                <a:solidFill>
                  <a:srgbClr val="000000"/>
                </a:solidFill>
                <a:effectLst/>
                <a:latin typeface="Arial" panose="020B0604020202020204" pitchFamily="34" charset="0"/>
                <a:cs typeface="Arial" panose="020B0604020202020204" pitchFamily="34" charset="0"/>
              </a:rPr>
              <a:t>Các hiện tượng thiên tai như bão, lũ, lụt, giông sét, hạn hán, giá rét, động đất,… rất nguy hiểm.</a:t>
            </a:r>
          </a:p>
          <a:p>
            <a:pPr marL="571500" indent="-571500">
              <a:buFont typeface="Wingdings" panose="05000000000000000000" pitchFamily="2" charset="2"/>
              <a:buChar char="§"/>
            </a:pPr>
            <a:r>
              <a:rPr lang="vi-VN" sz="3600" b="0" i="0" dirty="0">
                <a:solidFill>
                  <a:srgbClr val="000000"/>
                </a:solidFill>
                <a:effectLst/>
                <a:latin typeface="Arial" panose="020B0604020202020204" pitchFamily="34" charset="0"/>
                <a:cs typeface="Arial" panose="020B0604020202020204" pitchFamily="34" charset="0"/>
              </a:rPr>
              <a:t>Có thể gây ra thiều thiệt hại về người và tài sản,…</a:t>
            </a:r>
          </a:p>
        </p:txBody>
      </p:sp>
    </p:spTree>
    <p:custDataLst>
      <p:tags r:id="rId1"/>
    </p:custDataLst>
    <p:extLst>
      <p:ext uri="{BB962C8B-B14F-4D97-AF65-F5344CB8AC3E}">
        <p14:creationId xmlns:p14="http://schemas.microsoft.com/office/powerpoint/2010/main" val="30720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180973" y="1259838"/>
            <a:ext cx="3964299" cy="1323439"/>
            <a:chOff x="563030" y="1233713"/>
            <a:chExt cx="3025821" cy="1323439"/>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mj-lt"/>
                </a:rPr>
                <a:t>BÀI </a:t>
              </a:r>
              <a:r>
                <a:rPr lang="en-US" sz="8000" dirty="0">
                  <a:solidFill>
                    <a:schemeClr val="bg1"/>
                  </a:solidFill>
                  <a:latin typeface="+mj-lt"/>
                </a:rPr>
                <a:t>28</a:t>
              </a:r>
              <a:endParaRPr lang="vi-VN" sz="8000" dirty="0">
                <a:solidFill>
                  <a:schemeClr val="bg1"/>
                </a:solidFill>
                <a:latin typeface="+mj-lt"/>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563030" y="1233713"/>
              <a:ext cx="3025821" cy="1323439"/>
            </a:xfrm>
            <a:prstGeom prst="rect">
              <a:avLst/>
            </a:prstGeom>
            <a:noFill/>
          </p:spPr>
          <p:txBody>
            <a:bodyPr wrap="square" rtlCol="0">
              <a:spAutoFit/>
            </a:bodyPr>
            <a:lstStyle/>
            <a:p>
              <a:pPr algn="ctr"/>
              <a:r>
                <a:rPr lang="vi-VN" sz="8000">
                  <a:solidFill>
                    <a:srgbClr val="FF6969"/>
                  </a:solidFill>
                  <a:latin typeface="+mj-lt"/>
                </a:rPr>
                <a:t>BÀI </a:t>
              </a:r>
              <a:r>
                <a:rPr lang="en-US" sz="8000">
                  <a:solidFill>
                    <a:srgbClr val="FF6969"/>
                  </a:solidFill>
                  <a:latin typeface="+mj-lt"/>
                </a:rPr>
                <a:t>29</a:t>
              </a:r>
              <a:endParaRPr lang="vi-VN" sz="8000" dirty="0">
                <a:solidFill>
                  <a:srgbClr val="FF6969"/>
                </a:solidFill>
                <a:latin typeface="+mj-lt"/>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180973" y="3497910"/>
            <a:ext cx="7328661" cy="2123658"/>
          </a:xfrm>
          <a:prstGeom prst="rect">
            <a:avLst/>
          </a:prstGeom>
          <a:noFill/>
        </p:spPr>
        <p:txBody>
          <a:bodyPr wrap="square" rtlCol="0">
            <a:spAutoFit/>
          </a:bodyPr>
          <a:lstStyle/>
          <a:p>
            <a:r>
              <a:rPr lang="en-US" sz="6600" dirty="0" err="1">
                <a:ln>
                  <a:solidFill>
                    <a:srgbClr val="FA2C42"/>
                  </a:solidFill>
                </a:ln>
                <a:solidFill>
                  <a:srgbClr val="FF6969"/>
                </a:solidFill>
                <a:latin typeface="+mj-lt"/>
              </a:rPr>
              <a:t>Một</a:t>
            </a:r>
            <a:r>
              <a:rPr lang="en-US" sz="6600" dirty="0">
                <a:ln>
                  <a:solidFill>
                    <a:srgbClr val="FA2C42"/>
                  </a:solidFill>
                </a:ln>
                <a:solidFill>
                  <a:srgbClr val="FF6969"/>
                </a:solidFill>
                <a:latin typeface="+mj-lt"/>
              </a:rPr>
              <a:t> </a:t>
            </a:r>
            <a:r>
              <a:rPr lang="en-US" sz="6600" dirty="0" err="1">
                <a:ln>
                  <a:solidFill>
                    <a:srgbClr val="FA2C42"/>
                  </a:solidFill>
                </a:ln>
                <a:solidFill>
                  <a:srgbClr val="FF6969"/>
                </a:solidFill>
                <a:latin typeface="+mj-lt"/>
              </a:rPr>
              <a:t>số</a:t>
            </a:r>
            <a:r>
              <a:rPr lang="en-US" sz="6600" dirty="0">
                <a:ln>
                  <a:solidFill>
                    <a:srgbClr val="FA2C42"/>
                  </a:solidFill>
                </a:ln>
                <a:solidFill>
                  <a:srgbClr val="FF6969"/>
                </a:solidFill>
                <a:latin typeface="+mj-lt"/>
              </a:rPr>
              <a:t> </a:t>
            </a:r>
            <a:r>
              <a:rPr lang="en-US" sz="6600" dirty="0" err="1">
                <a:ln>
                  <a:solidFill>
                    <a:srgbClr val="FA2C42"/>
                  </a:solidFill>
                </a:ln>
                <a:solidFill>
                  <a:srgbClr val="FF6969"/>
                </a:solidFill>
                <a:latin typeface="+mj-lt"/>
              </a:rPr>
              <a:t>thiên</a:t>
            </a:r>
            <a:r>
              <a:rPr lang="en-US" sz="6600" dirty="0">
                <a:ln>
                  <a:solidFill>
                    <a:srgbClr val="FA2C42"/>
                  </a:solidFill>
                </a:ln>
                <a:solidFill>
                  <a:srgbClr val="FF6969"/>
                </a:solidFill>
                <a:latin typeface="+mj-lt"/>
              </a:rPr>
              <a:t> tai </a:t>
            </a:r>
            <a:r>
              <a:rPr lang="en-US" sz="6600" dirty="0" err="1">
                <a:ln>
                  <a:solidFill>
                    <a:srgbClr val="FA2C42"/>
                  </a:solidFill>
                </a:ln>
                <a:solidFill>
                  <a:srgbClr val="FF6969"/>
                </a:solidFill>
                <a:latin typeface="+mj-lt"/>
              </a:rPr>
              <a:t>thường</a:t>
            </a:r>
            <a:r>
              <a:rPr lang="en-US" sz="6600" dirty="0">
                <a:ln>
                  <a:solidFill>
                    <a:srgbClr val="FA2C42"/>
                  </a:solidFill>
                </a:ln>
                <a:solidFill>
                  <a:srgbClr val="FF6969"/>
                </a:solidFill>
                <a:latin typeface="+mj-lt"/>
              </a:rPr>
              <a:t> </a:t>
            </a:r>
            <a:r>
              <a:rPr lang="en-US" sz="6600" dirty="0" err="1">
                <a:ln>
                  <a:solidFill>
                    <a:srgbClr val="FA2C42"/>
                  </a:solidFill>
                </a:ln>
                <a:solidFill>
                  <a:srgbClr val="FF6969"/>
                </a:solidFill>
                <a:latin typeface="+mj-lt"/>
              </a:rPr>
              <a:t>gặp</a:t>
            </a:r>
            <a:r>
              <a:rPr lang="en-US" sz="6600" dirty="0">
                <a:ln>
                  <a:solidFill>
                    <a:srgbClr val="FA2C42"/>
                  </a:solidFill>
                </a:ln>
                <a:solidFill>
                  <a:srgbClr val="FF6969"/>
                </a:solidFill>
                <a:latin typeface="+mj-lt"/>
              </a:rPr>
              <a:t> (</a:t>
            </a:r>
            <a:r>
              <a:rPr lang="en-US" sz="6600" dirty="0" err="1">
                <a:ln>
                  <a:solidFill>
                    <a:srgbClr val="FA2C42"/>
                  </a:solidFill>
                </a:ln>
                <a:solidFill>
                  <a:srgbClr val="FF6969"/>
                </a:solidFill>
                <a:latin typeface="+mj-lt"/>
              </a:rPr>
              <a:t>tiết</a:t>
            </a:r>
            <a:r>
              <a:rPr lang="en-US" sz="6600" dirty="0">
                <a:ln>
                  <a:solidFill>
                    <a:srgbClr val="FA2C42"/>
                  </a:solidFill>
                </a:ln>
                <a:solidFill>
                  <a:srgbClr val="FF6969"/>
                </a:solidFill>
                <a:latin typeface="+mj-lt"/>
              </a:rPr>
              <a:t> 1)</a:t>
            </a:r>
            <a:endParaRPr lang="vi-VN" sz="6600" dirty="0">
              <a:ln>
                <a:solidFill>
                  <a:srgbClr val="FA2C42"/>
                </a:solidFill>
              </a:ln>
              <a:solidFill>
                <a:srgbClr val="FF6969"/>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915" t="322" r="909" b="10517"/>
          <a:stretch/>
        </p:blipFill>
        <p:spPr bwMode="auto">
          <a:xfrm>
            <a:off x="7509634" y="1733461"/>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733905" y="1921557"/>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3953" y="5942263"/>
            <a:ext cx="7550331" cy="646331"/>
          </a:xfrm>
          <a:prstGeom prst="rect">
            <a:avLst/>
          </a:prstGeom>
          <a:noFill/>
        </p:spPr>
        <p:txBody>
          <a:bodyPr wrap="square" rtlCol="0">
            <a:spAutoFit/>
          </a:bodyPr>
          <a:lstStyle/>
          <a:p>
            <a:pPr algn="ctr"/>
            <a:r>
              <a:rPr lang="en-US" sz="3600" b="1" dirty="0" smtClean="0">
                <a:solidFill>
                  <a:schemeClr val="accent6"/>
                </a:solidFill>
                <a:latin typeface="Times New Roman" panose="02020603050405020304" pitchFamily="18" charset="0"/>
                <a:cs typeface="Times New Roman" panose="02020603050405020304" pitchFamily="18" charset="0"/>
              </a:rPr>
              <a:t>GV: PHẠM THỊ THANH HƯƠNG</a:t>
            </a:r>
            <a:endParaRPr lang="en-US" sz="3600" b="1" dirty="0">
              <a:solidFill>
                <a:schemeClr val="accent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07943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3144" y="51558"/>
            <a:ext cx="7768856" cy="1631216"/>
          </a:xfrm>
          <a:prstGeom prst="rect">
            <a:avLst/>
          </a:prstGeom>
          <a:noFill/>
        </p:spPr>
        <p:txBody>
          <a:bodyPr wrap="square" rtlCol="0">
            <a:spAutoFit/>
          </a:bodyPr>
          <a:lstStyle/>
          <a:p>
            <a:pPr>
              <a:lnSpc>
                <a:spcPts val="4000"/>
              </a:lnSpc>
            </a:pPr>
            <a:r>
              <a:rPr lang="en-US" sz="3600" b="1">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Em sẽ làm gì để chia sẻ với các bạn học sinh gặp khó khăn ở những vùng bị thiên tai?</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761EF29-27DD-4E24-9EAD-4E3D9204F3E6}"/>
              </a:ext>
            </a:extLst>
          </p:cNvPr>
          <p:cNvSpPr txBox="1"/>
          <p:nvPr/>
        </p:nvSpPr>
        <p:spPr>
          <a:xfrm>
            <a:off x="0" y="2376124"/>
            <a:ext cx="12192000" cy="2308324"/>
          </a:xfrm>
          <a:prstGeom prst="rect">
            <a:avLst/>
          </a:prstGeom>
          <a:noFill/>
        </p:spPr>
        <p:txBody>
          <a:bodyPr wrap="square">
            <a:spAutoFit/>
          </a:bodyPr>
          <a:lstStyle/>
          <a:p>
            <a:pPr marL="571500" indent="-571500">
              <a:buFont typeface="Wingdings" panose="05000000000000000000" pitchFamily="2" charset="2"/>
              <a:buChar char="§"/>
            </a:pPr>
            <a:r>
              <a:rPr lang="vi-VN" sz="3600" b="0" i="0">
                <a:solidFill>
                  <a:srgbClr val="000000"/>
                </a:solidFill>
                <a:effectLst/>
                <a:latin typeface="Arial" panose="020B0604020202020204" pitchFamily="34" charset="0"/>
                <a:cs typeface="Arial" panose="020B0604020202020204" pitchFamily="34" charset="0"/>
              </a:rPr>
              <a:t>Em sẽ chia sẻ với các bạn học sinh gặp khó khăn ở những vùng bị thiên tai bằng cách khuyên góp tiền, sách vở, đồ dùng học tập, quần áo cũ vẫn còn mặc được.</a:t>
            </a:r>
            <a:endParaRPr lang="en-US" sz="36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988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D6515A-DE19-482C-81B8-BE8082FD9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Tree>
    <p:custDataLst>
      <p:tags r:id="rId1"/>
    </p:custDataLst>
    <p:extLst>
      <p:ext uri="{BB962C8B-B14F-4D97-AF65-F5344CB8AC3E}">
        <p14:creationId xmlns:p14="http://schemas.microsoft.com/office/powerpoint/2010/main" val="44064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 name="Picture 2">
            <a:extLst>
              <a:ext uri="{FF2B5EF4-FFF2-40B4-BE49-F238E27FC236}">
                <a16:creationId xmlns:a16="http://schemas.microsoft.com/office/drawing/2014/main" id="{192C5EAE-FB4A-4DAC-AB5F-1E62EADFA105}"/>
              </a:ext>
            </a:extLst>
          </p:cNvPr>
          <p:cNvPicPr>
            <a:picLocks noChangeAspect="1"/>
          </p:cNvPicPr>
          <p:nvPr/>
        </p:nvPicPr>
        <p:blipFill>
          <a:blip r:embed="rId4"/>
          <a:stretch>
            <a:fillRect/>
          </a:stretch>
        </p:blipFill>
        <p:spPr>
          <a:xfrm>
            <a:off x="0" y="1214693"/>
            <a:ext cx="12192000" cy="4667086"/>
          </a:xfrm>
          <a:prstGeom prst="rect">
            <a:avLst/>
          </a:prstGeom>
        </p:spPr>
      </p:pic>
    </p:spTree>
    <p:custDataLst>
      <p:tags r:id="rId1"/>
    </p:custDataLst>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78D58-7419-4AFF-A744-35E50A73DC8B}"/>
              </a:ext>
            </a:extLst>
          </p:cNvPr>
          <p:cNvPicPr>
            <a:picLocks noChangeAspect="1"/>
          </p:cNvPicPr>
          <p:nvPr/>
        </p:nvPicPr>
        <p:blipFill>
          <a:blip r:embed="rId4"/>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Arial" panose="020B0604020202020204" pitchFamily="34" charset="0"/>
                <a:cs typeface="Arial" panose="020B0604020202020204" pitchFamily="34" charset="0"/>
              </a:rPr>
              <a:t>Điều gì sẽ xảy ra khi mưa quá to và gió quá lớn?</a:t>
            </a:r>
            <a:endParaRPr lang="en-US" sz="36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9B0E66E-7819-4B71-AE7B-37D2FD92BFEF}"/>
              </a:ext>
            </a:extLst>
          </p:cNvPr>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mở đầu</a:t>
            </a:r>
            <a:endParaRPr lang="zh-CN" altLang="en-US" sz="3600" dirty="0">
              <a:solidFill>
                <a:srgbClr val="00808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9" name="Rectangle 2"/>
          <p:cNvSpPr txBox="1">
            <a:spLocks noChangeArrowheads="1"/>
          </p:cNvSpPr>
          <p:nvPr/>
        </p:nvSpPr>
        <p:spPr bwMode="auto">
          <a:xfrm>
            <a:off x="1722822" y="41432"/>
            <a:ext cx="9059863" cy="744136"/>
          </a:xfrm>
          <a:prstGeom prst="rect">
            <a:avLst/>
          </a:prstGeom>
          <a:noFill/>
          <a:ln w="9525">
            <a:noFill/>
            <a:miter lim="800000"/>
            <a:headEnd/>
            <a:tailEnd/>
          </a:ln>
          <a:effectLst/>
        </p:spPr>
        <p:txBody>
          <a:bodyPr anchor="ctr"/>
          <a:lstStyle/>
          <a:p>
            <a:pPr algn="ctr" eaLnBrk="1" hangingPunct="1">
              <a:defRPr/>
            </a:pPr>
            <a:r>
              <a:rPr lang="en-US" sz="3600" b="1" kern="0">
                <a:latin typeface="Arial" panose="020B0604020202020204" pitchFamily="34" charset="0"/>
                <a:cs typeface="Arial" panose="020B0604020202020204" pitchFamily="34" charset="0"/>
              </a:rPr>
              <a:t>Bài 29: </a:t>
            </a:r>
            <a:r>
              <a:rPr lang="en-US" sz="3600" b="1" kern="0">
                <a:solidFill>
                  <a:srgbClr val="FF0000"/>
                </a:solidFill>
                <a:latin typeface="Arial" panose="020B0604020202020204" pitchFamily="34" charset="0"/>
                <a:cs typeface="Arial" panose="020B0604020202020204" pitchFamily="34" charset="0"/>
              </a:rPr>
              <a:t>Một số thiên tai thường gặp</a:t>
            </a:r>
          </a:p>
        </p:txBody>
      </p:sp>
      <p:sp>
        <p:nvSpPr>
          <p:cNvPr id="10" name="Rectangle 9">
            <a:extLst>
              <a:ext uri="{FF2B5EF4-FFF2-40B4-BE49-F238E27FC236}">
                <a16:creationId xmlns:a16="http://schemas.microsoft.com/office/drawing/2014/main" id="{87DB9019-2523-486C-903D-2443AA0C92AE}"/>
              </a:ext>
            </a:extLst>
          </p:cNvPr>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Arial" panose="020B0604020202020204" pitchFamily="34" charset="0"/>
                <a:cs typeface="Arial" panose="020B0604020202020204" pitchFamily="34" charset="0"/>
              </a:rPr>
              <a:t>Khi mưa quá to có thể sẽ gây lũ lụt, </a:t>
            </a:r>
            <a:r>
              <a:rPr lang="en-US" sz="3600">
                <a:latin typeface="Arial" panose="020B0604020202020204" pitchFamily="34" charset="0"/>
                <a:cs typeface="Arial" panose="020B0604020202020204" pitchFamily="34" charset="0"/>
              </a:rPr>
              <a:t>đường bị ngập nước; </a:t>
            </a:r>
            <a:r>
              <a:rPr lang="vi-VN" sz="3600">
                <a:latin typeface="Arial" panose="020B0604020202020204" pitchFamily="34" charset="0"/>
                <a:cs typeface="Arial" panose="020B0604020202020204" pitchFamily="34" charset="0"/>
              </a:rPr>
              <a:t>gió quá lớn gây đổ cây, sạt lở</a:t>
            </a:r>
            <a:r>
              <a:rPr lang="en-US" sz="3600">
                <a:latin typeface="Arial" panose="020B0604020202020204" pitchFamily="34" charset="0"/>
                <a:cs typeface="Arial" panose="020B0604020202020204" pitchFamily="34" charset="0"/>
              </a:rPr>
              <a:t>, bay mái nhà nếu không kiên cố,..</a:t>
            </a:r>
            <a:r>
              <a:rPr lang="vi-VN" sz="360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9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80407-1BA3-4DFD-9884-162C85B8E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 y="1"/>
            <a:ext cx="5127171" cy="3553096"/>
          </a:xfrm>
          <a:prstGeom prst="rect">
            <a:avLst/>
          </a:prstGeom>
        </p:spPr>
      </p:pic>
      <p:pic>
        <p:nvPicPr>
          <p:cNvPr id="5" name="Picture 4">
            <a:extLst>
              <a:ext uri="{FF2B5EF4-FFF2-40B4-BE49-F238E27FC236}">
                <a16:creationId xmlns:a16="http://schemas.microsoft.com/office/drawing/2014/main" id="{17E403D9-B469-4CDE-AF59-12C19A26B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0" y="0"/>
            <a:ext cx="6604000" cy="3553097"/>
          </a:xfrm>
          <a:prstGeom prst="rect">
            <a:avLst/>
          </a:prstGeom>
        </p:spPr>
      </p:pic>
      <p:pic>
        <p:nvPicPr>
          <p:cNvPr id="8" name="Picture 7">
            <a:extLst>
              <a:ext uri="{FF2B5EF4-FFF2-40B4-BE49-F238E27FC236}">
                <a16:creationId xmlns:a16="http://schemas.microsoft.com/office/drawing/2014/main" id="{E2D338BA-C005-4E69-BB5A-B56849FE7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59" y="3657600"/>
            <a:ext cx="5715000" cy="3200400"/>
          </a:xfrm>
          <a:prstGeom prst="rect">
            <a:avLst/>
          </a:prstGeom>
        </p:spPr>
      </p:pic>
      <p:pic>
        <p:nvPicPr>
          <p:cNvPr id="15" name="Picture 14">
            <a:extLst>
              <a:ext uri="{FF2B5EF4-FFF2-40B4-BE49-F238E27FC236}">
                <a16:creationId xmlns:a16="http://schemas.microsoft.com/office/drawing/2014/main" id="{77506FF0-D588-4C6C-BF17-B1023C7336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4229" y="3657600"/>
            <a:ext cx="5955211" cy="3108960"/>
          </a:xfrm>
          <a:prstGeom prst="rect">
            <a:avLst/>
          </a:prstGeom>
        </p:spPr>
      </p:pic>
    </p:spTree>
    <p:custDataLst>
      <p:tags r:id="rId1"/>
    </p:custDataLst>
    <p:extLst>
      <p:ext uri="{BB962C8B-B14F-4D97-AF65-F5344CB8AC3E}">
        <p14:creationId xmlns:p14="http://schemas.microsoft.com/office/powerpoint/2010/main" val="36234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 </a:t>
            </a:r>
            <a:r>
              <a:rPr lang="vi-VN" sz="3200" dirty="0">
                <a:latin typeface="Arial" panose="020B0604020202020204" pitchFamily="34" charset="0"/>
                <a:cs typeface="Arial" panose="020B0604020202020204" pitchFamily="34" charset="0"/>
              </a:rPr>
              <a:t>Em đã thấy hiện tượng thiên tai nào </a:t>
            </a:r>
            <a:r>
              <a:rPr lang="en-US" sz="3200" dirty="0" err="1">
                <a:latin typeface="Arial" panose="020B0604020202020204" pitchFamily="34" charset="0"/>
                <a:cs typeface="Arial" panose="020B0604020202020204" pitchFamily="34" charset="0"/>
              </a:rPr>
              <a:t>như</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9" name="Picture 8">
            <a:extLst>
              <a:ext uri="{FF2B5EF4-FFF2-40B4-BE49-F238E27FC236}">
                <a16:creationId xmlns:a16="http://schemas.microsoft.com/office/drawing/2014/main" id="{297306A6-C4C3-4CB9-ACD9-B3ABADAAC0F9}"/>
              </a:ext>
            </a:extLst>
          </p:cNvPr>
          <p:cNvPicPr>
            <a:picLocks noChangeAspect="1"/>
          </p:cNvPicPr>
          <p:nvPr/>
        </p:nvPicPr>
        <p:blipFill>
          <a:blip r:embed="rId3"/>
          <a:stretch>
            <a:fillRect/>
          </a:stretch>
        </p:blipFill>
        <p:spPr>
          <a:xfrm>
            <a:off x="0" y="2630176"/>
            <a:ext cx="6096001" cy="4170247"/>
          </a:xfrm>
          <a:prstGeom prst="rect">
            <a:avLst/>
          </a:prstGeom>
        </p:spPr>
      </p:pic>
      <p:sp>
        <p:nvSpPr>
          <p:cNvPr id="16" name="TextBox 15">
            <a:extLst>
              <a:ext uri="{FF2B5EF4-FFF2-40B4-BE49-F238E27FC236}">
                <a16:creationId xmlns:a16="http://schemas.microsoft.com/office/drawing/2014/main" id="{3205F8F0-A199-4881-8FBD-1B8F66608B33}"/>
              </a:ext>
            </a:extLst>
          </p:cNvPr>
          <p:cNvSpPr txBox="1"/>
          <p:nvPr/>
        </p:nvSpPr>
        <p:spPr>
          <a:xfrm>
            <a:off x="577196" y="1876824"/>
            <a:ext cx="3746750" cy="523220"/>
          </a:xfrm>
          <a:prstGeom prst="rect">
            <a:avLst/>
          </a:prstGeom>
          <a:noFill/>
        </p:spPr>
        <p:txBody>
          <a:bodyPr wrap="square" rtlCol="0">
            <a:spAutoFit/>
          </a:bodyPr>
          <a:lstStyle/>
          <a:p>
            <a:pPr algn="ctr"/>
            <a:r>
              <a:rPr lang="en-US" sz="2800" b="1">
                <a:ln>
                  <a:solidFill>
                    <a:schemeClr val="accent1"/>
                  </a:solidFill>
                </a:ln>
                <a:solidFill>
                  <a:srgbClr val="84A8AC"/>
                </a:solidFill>
                <a:latin typeface="Arial" panose="020B0604020202020204" pitchFamily="34" charset="0"/>
                <a:cs typeface="Arial" panose="020B0604020202020204" pitchFamily="34" charset="0"/>
              </a:rPr>
              <a:t>Sấm sét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5A7B03B-311A-4D02-A7A8-D2D6C7F95F65}"/>
              </a:ext>
            </a:extLst>
          </p:cNvPr>
          <p:cNvPicPr>
            <a:picLocks noChangeAspect="1"/>
          </p:cNvPicPr>
          <p:nvPr/>
        </p:nvPicPr>
        <p:blipFill>
          <a:blip r:embed="rId4"/>
          <a:stretch>
            <a:fillRect/>
          </a:stretch>
        </p:blipFill>
        <p:spPr>
          <a:xfrm>
            <a:off x="6217921" y="2567995"/>
            <a:ext cx="6096000" cy="4255698"/>
          </a:xfrm>
          <a:prstGeom prst="rect">
            <a:avLst/>
          </a:prstGeom>
        </p:spPr>
      </p:pic>
      <p:sp>
        <p:nvSpPr>
          <p:cNvPr id="19" name="TextBox 18">
            <a:extLst>
              <a:ext uri="{FF2B5EF4-FFF2-40B4-BE49-F238E27FC236}">
                <a16:creationId xmlns:a16="http://schemas.microsoft.com/office/drawing/2014/main" id="{B6F09AD1-E765-4DB3-A407-F380532794BE}"/>
              </a:ext>
            </a:extLst>
          </p:cNvPr>
          <p:cNvSpPr txBox="1"/>
          <p:nvPr/>
        </p:nvSpPr>
        <p:spPr>
          <a:xfrm>
            <a:off x="7299424" y="1876824"/>
            <a:ext cx="3746750" cy="523220"/>
          </a:xfrm>
          <a:prstGeom prst="rect">
            <a:avLst/>
          </a:prstGeom>
          <a:noFill/>
        </p:spPr>
        <p:txBody>
          <a:bodyPr wrap="square" rtlCol="0">
            <a:spAutoFit/>
          </a:bodyPr>
          <a:lstStyle/>
          <a:p>
            <a:pPr algn="ctr"/>
            <a:r>
              <a:rPr lang="en-US" sz="2800" b="1" dirty="0" err="1">
                <a:ln>
                  <a:solidFill>
                    <a:schemeClr val="accent1"/>
                  </a:solidFill>
                </a:ln>
                <a:solidFill>
                  <a:srgbClr val="84A8AC"/>
                </a:solidFill>
                <a:latin typeface="Arial" panose="020B0604020202020204" pitchFamily="34" charset="0"/>
                <a:cs typeface="Arial" panose="020B0604020202020204" pitchFamily="34" charset="0"/>
              </a:rPr>
              <a:t>Sạt</a:t>
            </a:r>
            <a:r>
              <a:rPr lang="en-US" sz="2800" b="1" dirty="0">
                <a:ln>
                  <a:solidFill>
                    <a:schemeClr val="accent1"/>
                  </a:solidFill>
                </a:ln>
                <a:solidFill>
                  <a:srgbClr val="84A8AC"/>
                </a:solidFill>
                <a:latin typeface="Arial" panose="020B0604020202020204" pitchFamily="34" charset="0"/>
                <a:cs typeface="Arial" panose="020B0604020202020204" pitchFamily="34" charset="0"/>
              </a:rPr>
              <a:t> </a:t>
            </a:r>
            <a:r>
              <a:rPr lang="en-US" sz="2800" b="1" dirty="0" err="1">
                <a:ln>
                  <a:solidFill>
                    <a:schemeClr val="accent1"/>
                  </a:solidFill>
                </a:ln>
                <a:solidFill>
                  <a:srgbClr val="84A8AC"/>
                </a:solidFill>
                <a:latin typeface="Arial" panose="020B0604020202020204" pitchFamily="34" charset="0"/>
                <a:cs typeface="Arial" panose="020B0604020202020204" pitchFamily="34" charset="0"/>
              </a:rPr>
              <a:t>lở</a:t>
            </a:r>
            <a:r>
              <a:rPr lang="en-US" sz="2800" b="1" dirty="0">
                <a:ln>
                  <a:solidFill>
                    <a:schemeClr val="accent1"/>
                  </a:solidFill>
                </a:ln>
                <a:solidFill>
                  <a:srgbClr val="84A8AC"/>
                </a:solidFill>
                <a:latin typeface="Arial" panose="020B0604020202020204" pitchFamily="34" charset="0"/>
                <a:cs typeface="Arial" panose="020B0604020202020204" pitchFamily="34" charset="0"/>
              </a:rPr>
              <a:t> </a:t>
            </a:r>
            <a:r>
              <a:rPr lang="en-US" sz="2800" b="1" dirty="0" err="1">
                <a:ln>
                  <a:solidFill>
                    <a:schemeClr val="accent1"/>
                  </a:solidFill>
                </a:ln>
                <a:solidFill>
                  <a:srgbClr val="84A8AC"/>
                </a:solidFill>
                <a:latin typeface="Arial" panose="020B0604020202020204" pitchFamily="34" charset="0"/>
                <a:cs typeface="Arial" panose="020B0604020202020204" pitchFamily="34" charset="0"/>
              </a:rPr>
              <a:t>đất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99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6DC98C6F-E118-4577-860F-93A0DE1A52C3}"/>
              </a:ext>
            </a:extLst>
          </p:cNvPr>
          <p:cNvPicPr>
            <a:picLocks noChangeAspect="1"/>
          </p:cNvPicPr>
          <p:nvPr/>
        </p:nvPicPr>
        <p:blipFill>
          <a:blip r:embed="rId3"/>
          <a:stretch>
            <a:fillRect/>
          </a:stretch>
        </p:blipFill>
        <p:spPr>
          <a:xfrm>
            <a:off x="18335" y="2677303"/>
            <a:ext cx="6077666" cy="4185562"/>
          </a:xfrm>
          <a:prstGeom prst="rect">
            <a:avLst/>
          </a:prstGeom>
        </p:spPr>
      </p:pic>
      <p:sp>
        <p:nvSpPr>
          <p:cNvPr id="6" name="TextBox 5">
            <a:extLst>
              <a:ext uri="{FF2B5EF4-FFF2-40B4-BE49-F238E27FC236}">
                <a16:creationId xmlns:a16="http://schemas.microsoft.com/office/drawing/2014/main" id="{20BA522C-E579-44A6-BCBD-F573C43C8C2E}"/>
              </a:ext>
            </a:extLst>
          </p:cNvPr>
          <p:cNvSpPr txBox="1"/>
          <p:nvPr/>
        </p:nvSpPr>
        <p:spPr>
          <a:xfrm>
            <a:off x="2119830"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Bão</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6EF8AA2-9849-43C3-BF2B-F988C3306A3E}"/>
              </a:ext>
            </a:extLst>
          </p:cNvPr>
          <p:cNvPicPr>
            <a:picLocks noChangeAspect="1"/>
          </p:cNvPicPr>
          <p:nvPr/>
        </p:nvPicPr>
        <p:blipFill>
          <a:blip r:embed="rId4"/>
          <a:stretch>
            <a:fillRect/>
          </a:stretch>
        </p:blipFill>
        <p:spPr>
          <a:xfrm>
            <a:off x="6036693" y="2677303"/>
            <a:ext cx="6136973" cy="4206796"/>
          </a:xfrm>
          <a:prstGeom prst="rect">
            <a:avLst/>
          </a:prstGeom>
        </p:spPr>
      </p:pic>
      <p:sp>
        <p:nvSpPr>
          <p:cNvPr id="9" name="TextBox 8">
            <a:extLst>
              <a:ext uri="{FF2B5EF4-FFF2-40B4-BE49-F238E27FC236}">
                <a16:creationId xmlns:a16="http://schemas.microsoft.com/office/drawing/2014/main" id="{5FD6BFA7-E2F1-4DA4-835C-0193DB6410A6}"/>
              </a:ext>
            </a:extLst>
          </p:cNvPr>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Tuyết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54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1. </a:t>
            </a:r>
            <a:r>
              <a:rPr lang="vi-VN" sz="3200">
                <a:latin typeface="Arial" panose="020B0604020202020204" pitchFamily="34" charset="0"/>
                <a:cs typeface="Arial" panose="020B0604020202020204" pitchFamily="34" charset="0"/>
              </a:rPr>
              <a:t>Em đã thấy hiện tượng thiên tai nào </a:t>
            </a:r>
            <a:r>
              <a:rPr lang="en-US" sz="3200">
                <a:latin typeface="Arial" panose="020B0604020202020204" pitchFamily="34" charset="0"/>
                <a:cs typeface="Arial" panose="020B0604020202020204" pitchFamily="34" charset="0"/>
              </a:rPr>
              <a:t>như </a:t>
            </a:r>
            <a:r>
              <a:rPr lang="vi-VN" sz="3200">
                <a:latin typeface="Arial" panose="020B0604020202020204" pitchFamily="34" charset="0"/>
                <a:cs typeface="Arial" panose="020B0604020202020204" pitchFamily="34"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1AF1D7A5-289D-452C-9D49-7A1DA23F0438}"/>
              </a:ext>
            </a:extLst>
          </p:cNvPr>
          <p:cNvPicPr>
            <a:picLocks noChangeAspect="1"/>
          </p:cNvPicPr>
          <p:nvPr/>
        </p:nvPicPr>
        <p:blipFill>
          <a:blip r:embed="rId3"/>
          <a:stretch>
            <a:fillRect/>
          </a:stretch>
        </p:blipFill>
        <p:spPr>
          <a:xfrm>
            <a:off x="0" y="2748779"/>
            <a:ext cx="6096001" cy="4070312"/>
          </a:xfrm>
          <a:prstGeom prst="rect">
            <a:avLst/>
          </a:prstGeom>
        </p:spPr>
      </p:pic>
      <p:sp>
        <p:nvSpPr>
          <p:cNvPr id="6" name="TextBox 5">
            <a:extLst>
              <a:ext uri="{FF2B5EF4-FFF2-40B4-BE49-F238E27FC236}">
                <a16:creationId xmlns:a16="http://schemas.microsoft.com/office/drawing/2014/main" id="{4E1C43AF-7DF9-48B8-B64F-F48790AF781D}"/>
              </a:ext>
            </a:extLst>
          </p:cNvPr>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Hạn hán</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EEACBDB-4190-4845-B2C0-75EA7016A9DB}"/>
              </a:ext>
            </a:extLst>
          </p:cNvPr>
          <p:cNvPicPr>
            <a:picLocks noChangeAspect="1"/>
          </p:cNvPicPr>
          <p:nvPr/>
        </p:nvPicPr>
        <p:blipFill>
          <a:blip r:embed="rId4"/>
          <a:stretch>
            <a:fillRect/>
          </a:stretch>
        </p:blipFill>
        <p:spPr>
          <a:xfrm>
            <a:off x="6095999" y="2739562"/>
            <a:ext cx="6096001" cy="4166563"/>
          </a:xfrm>
          <a:prstGeom prst="rect">
            <a:avLst/>
          </a:prstGeom>
        </p:spPr>
      </p:pic>
      <p:sp>
        <p:nvSpPr>
          <p:cNvPr id="8" name="TextBox 7">
            <a:extLst>
              <a:ext uri="{FF2B5EF4-FFF2-40B4-BE49-F238E27FC236}">
                <a16:creationId xmlns:a16="http://schemas.microsoft.com/office/drawing/2014/main" id="{E32D4A9B-FA52-4DDA-947A-86F8738D341E}"/>
              </a:ext>
            </a:extLst>
          </p:cNvPr>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Arial" panose="020B0604020202020204" pitchFamily="34" charset="0"/>
                <a:cs typeface="Arial" panose="020B0604020202020204" pitchFamily="34" charset="0"/>
              </a:rPr>
              <a:t>Lũ lụt</a:t>
            </a:r>
            <a:endParaRPr lang="en-US" sz="2800" b="1" dirty="0">
              <a:ln>
                <a:solidFill>
                  <a:schemeClr val="accent1"/>
                </a:solidFill>
              </a:ln>
              <a:solidFill>
                <a:srgbClr val="84A8A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490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260" y="195756"/>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dựa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cụm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gợi</a:t>
            </a:r>
            <a:r>
              <a:rPr lang="en-US" sz="3600" dirty="0">
                <a:latin typeface="Arial" panose="020B0604020202020204" pitchFamily="34" charset="0"/>
                <a:cs typeface="Arial" panose="020B0604020202020204" pitchFamily="34" charset="0"/>
              </a:rPr>
              <a:t> ý: </a:t>
            </a:r>
            <a:r>
              <a:rPr lang="vi-VN" sz="3600" dirty="0">
                <a:solidFill>
                  <a:srgbClr val="0070C0"/>
                </a:solidFill>
                <a:latin typeface="Arial" panose="020B0604020202020204" pitchFamily="34" charset="0"/>
                <a:cs typeface="Arial" panose="020B0604020202020204" pitchFamily="34" charset="0"/>
              </a:rPr>
              <a:t>có sấm sét, gió giật, nước</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sông</a:t>
            </a:r>
            <a:r>
              <a:rPr lang="vi-VN" sz="3600" dirty="0">
                <a:solidFill>
                  <a:srgbClr val="0070C0"/>
                </a:solidFill>
                <a:latin typeface="Arial" panose="020B0604020202020204" pitchFamily="34" charset="0"/>
                <a:cs typeface="Arial" panose="020B0604020202020204" pitchFamily="34" charset="0"/>
              </a:rPr>
              <a:t> dâng cao, ruộng nứt nẻ,…</a:t>
            </a:r>
            <a:endParaRPr lang="en-US" sz="3600"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16928231"/>
              </p:ext>
            </p:extLst>
          </p:nvPr>
        </p:nvGraphicFramePr>
        <p:xfrm>
          <a:off x="408562" y="1440341"/>
          <a:ext cx="11400817" cy="4633890"/>
        </p:xfrm>
        <a:graphic>
          <a:graphicData uri="http://schemas.openxmlformats.org/drawingml/2006/table">
            <a:tbl>
              <a:tblPr firstRow="1" bandRow="1">
                <a:tableStyleId>{21E4AEA4-8DFA-4A89-87EB-49C32662AFE0}</a:tableStyleId>
              </a:tblPr>
              <a:tblGrid>
                <a:gridCol w="3892479">
                  <a:extLst>
                    <a:ext uri="{9D8B030D-6E8A-4147-A177-3AD203B41FA5}">
                      <a16:colId xmlns:a16="http://schemas.microsoft.com/office/drawing/2014/main" val="3189826449"/>
                    </a:ext>
                  </a:extLst>
                </a:gridCol>
                <a:gridCol w="7508338">
                  <a:extLst>
                    <a:ext uri="{9D8B030D-6E8A-4147-A177-3AD203B41FA5}">
                      <a16:colId xmlns:a16="http://schemas.microsoft.com/office/drawing/2014/main" val="2481372178"/>
                    </a:ext>
                  </a:extLst>
                </a:gridCol>
              </a:tblGrid>
              <a:tr h="926778">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4122601535"/>
                  </a:ext>
                </a:extLst>
              </a:tr>
              <a:tr h="926778">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88679029"/>
                  </a:ext>
                </a:extLst>
              </a:tr>
              <a:tr h="926778">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409369509"/>
                  </a:ext>
                </a:extLst>
              </a:tr>
              <a:tr h="926778">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938067859"/>
                  </a:ext>
                </a:extLst>
              </a:tr>
              <a:tr h="926778">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988386292"/>
                  </a:ext>
                </a:extLst>
              </a:tr>
            </a:tbl>
          </a:graphicData>
        </a:graphic>
      </p:graphicFrame>
      <p:sp>
        <p:nvSpPr>
          <p:cNvPr id="15" name="Rectangle 14">
            <a:extLst>
              <a:ext uri="{FF2B5EF4-FFF2-40B4-BE49-F238E27FC236}">
                <a16:creationId xmlns:a16="http://schemas.microsoft.com/office/drawing/2014/main" id="{5DCEC088-AE71-47D0-9D74-8C9907120A34}"/>
              </a:ext>
            </a:extLst>
          </p:cNvPr>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có sấm sét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6" name="Rectangle 15">
            <a:extLst>
              <a:ext uri="{FF2B5EF4-FFF2-40B4-BE49-F238E27FC236}">
                <a16:creationId xmlns:a16="http://schemas.microsoft.com/office/drawing/2014/main" id="{52A2A751-DB27-4F78-8A6B-E141645A51DE}"/>
              </a:ext>
            </a:extLst>
          </p:cNvPr>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ruộng nứt nẻ</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7" name="Rectangle 16">
            <a:extLst>
              <a:ext uri="{FF2B5EF4-FFF2-40B4-BE49-F238E27FC236}">
                <a16:creationId xmlns:a16="http://schemas.microsoft.com/office/drawing/2014/main" id="{3E9E4B8E-437C-4EAA-A111-E3E2A424139B}"/>
              </a:ext>
            </a:extLst>
          </p:cNvPr>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nước </a:t>
            </a:r>
            <a:r>
              <a:rPr lang="en-US" sz="3600">
                <a:solidFill>
                  <a:srgbClr val="0070C0"/>
                </a:solidFill>
                <a:latin typeface="Arial" panose="020B0604020202020204" pitchFamily="34" charset="0"/>
                <a:cs typeface="Arial" panose="020B0604020202020204" pitchFamily="34" charset="0"/>
              </a:rPr>
              <a:t>sông </a:t>
            </a:r>
            <a:r>
              <a:rPr lang="vi-VN" sz="3600">
                <a:solidFill>
                  <a:srgbClr val="0070C0"/>
                </a:solidFill>
                <a:latin typeface="Arial" panose="020B0604020202020204" pitchFamily="34" charset="0"/>
                <a:cs typeface="Arial" panose="020B0604020202020204" pitchFamily="34" charset="0"/>
              </a:rPr>
              <a:t>dâng cao</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Rectangle 17">
            <a:extLst>
              <a:ext uri="{FF2B5EF4-FFF2-40B4-BE49-F238E27FC236}">
                <a16:creationId xmlns:a16="http://schemas.microsoft.com/office/drawing/2014/main" id="{E223EABF-53ED-45D7-94B0-DC023DBD405E}"/>
              </a:ext>
            </a:extLst>
          </p:cNvPr>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Arial" panose="020B0604020202020204" pitchFamily="34" charset="0"/>
                <a:cs typeface="Arial" panose="020B0604020202020204" pitchFamily="34" charset="0"/>
              </a:rPr>
              <a:t>gió giật</a:t>
            </a:r>
            <a:endParaRPr lang="zh-CN" altLang="en-US" sz="36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8346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210"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dirty="0">
                <a:latin typeface="Arial" panose="020B0604020202020204" pitchFamily="34" charset="0"/>
                <a:cs typeface="Arial" panose="020B0604020202020204" pitchFamily="34" charset="0"/>
              </a:rPr>
              <a:t>Nêu một số rủi ro dẫn đến thiệt hại về con người và tài sản khi xảy ra những thiên tai đó.</a:t>
            </a:r>
            <a:endParaRPr lang="en-US" sz="3600" dirty="0">
              <a:latin typeface="Arial" panose="020B0604020202020204" pitchFamily="34" charset="0"/>
              <a:cs typeface="Arial" panose="020B0604020202020204" pitchFamily="34" charset="0"/>
            </a:endParaRPr>
          </a:p>
        </p:txBody>
      </p:sp>
      <p:sp>
        <p:nvSpPr>
          <p:cNvPr id="11" name="TextBox 10"/>
          <p:cNvSpPr txBox="1"/>
          <p:nvPr/>
        </p:nvSpPr>
        <p:spPr>
          <a:xfrm>
            <a:off x="417541" y="1444661"/>
            <a:ext cx="11669956" cy="1631216"/>
          </a:xfrm>
          <a:prstGeom prst="rect">
            <a:avLst/>
          </a:prstGeom>
          <a:noFill/>
        </p:spPr>
        <p:txBody>
          <a:bodyPr wrap="square" rtlCol="0">
            <a:spAutoFit/>
          </a:bodyPr>
          <a:lstStyle/>
          <a:p>
            <a:pPr marL="285750" indent="-285750">
              <a:lnSpc>
                <a:spcPts val="4000"/>
              </a:lnSpc>
              <a:buFontTx/>
              <a:buChar char="-"/>
            </a:pPr>
            <a:r>
              <a:rPr lang="vi-VN" sz="3600" dirty="0">
                <a:latin typeface="Arial" panose="020B0604020202020204" pitchFamily="34" charset="0"/>
                <a:cs typeface="Arial" panose="020B0604020202020204" pitchFamily="34" charset="0"/>
              </a:rPr>
              <a:t>Khi xảy ra thiên tai đó có thể gây nhiều thiệt hại như mất mùa, vật nuôi bị chết, nhà cửa bị cuốn trôi, con người nguy hiểm đến tính mạng,…</a:t>
            </a:r>
            <a:endParaRPr lang="en-US" sz="3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80E019A-BF50-41A6-B786-9059C7F8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a:extLst>
              <a:ext uri="{FF2B5EF4-FFF2-40B4-BE49-F238E27FC236}">
                <a16:creationId xmlns:a16="http://schemas.microsoft.com/office/drawing/2014/main" id="{25AFDAC7-0254-42B9-9FFB-7B70B5FF9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custDataLst>
      <p:tags r:id="rId1"/>
    </p:custDataLst>
    <p:extLst>
      <p:ext uri="{BB962C8B-B14F-4D97-AF65-F5344CB8AC3E}">
        <p14:creationId xmlns:p14="http://schemas.microsoft.com/office/powerpoint/2010/main" val="18036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D5EE25-1E1F-4BA3-B2DF-B79F7C59C10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3n\uFFFDr{288BE087-6712-412E-98D9-1DFD503E47EE}&quot;,&quot;C:\\Users\\NHATMINH\\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NXH 2- Bai 29 Mot so thien tai thuong gap"/>
</p:tagLst>
</file>

<file path=ppt/tags/tag10.xml><?xml version="1.0" encoding="utf-8"?>
<p:tagLst xmlns:a="http://schemas.openxmlformats.org/drawingml/2006/main" xmlns:r="http://schemas.openxmlformats.org/officeDocument/2006/relationships" xmlns:p="http://schemas.openxmlformats.org/presentationml/2006/main">
  <p:tag name="GENSWF_SLIDE_UID" val="{FA7D5027-77E2-4790-9EBE-767358F30CC9}:281"/>
</p:tagLst>
</file>

<file path=ppt/tags/tag11.xml><?xml version="1.0" encoding="utf-8"?>
<p:tagLst xmlns:a="http://schemas.openxmlformats.org/drawingml/2006/main" xmlns:r="http://schemas.openxmlformats.org/officeDocument/2006/relationships" xmlns:p="http://schemas.openxmlformats.org/presentationml/2006/main">
  <p:tag name="GENSWF_SLIDE_UID" val="{7BAFF222-283C-4432-AEC9-B44C8CBEFC2C}:11088446"/>
</p:tagLst>
</file>

<file path=ppt/tags/tag12.xml><?xml version="1.0" encoding="utf-8"?>
<p:tagLst xmlns:a="http://schemas.openxmlformats.org/drawingml/2006/main" xmlns:r="http://schemas.openxmlformats.org/officeDocument/2006/relationships" xmlns:p="http://schemas.openxmlformats.org/presentationml/2006/main">
  <p:tag name="GENSWF_SLIDE_UID" val="{1CA5AEDE-A525-4267-AA15-2E707E07C040}:11088447"/>
</p:tagLst>
</file>

<file path=ppt/tags/tag13.xml><?xml version="1.0" encoding="utf-8"?>
<p:tagLst xmlns:a="http://schemas.openxmlformats.org/drawingml/2006/main" xmlns:r="http://schemas.openxmlformats.org/officeDocument/2006/relationships" xmlns:p="http://schemas.openxmlformats.org/presentationml/2006/main">
  <p:tag name="GENSWF_SLIDE_UID" val="{8C2D8E5F-E6D7-484C-9219-E0F64EF9C4F9}:11088448"/>
</p:tagLst>
</file>

<file path=ppt/tags/tag14.xml><?xml version="1.0" encoding="utf-8"?>
<p:tagLst xmlns:a="http://schemas.openxmlformats.org/drawingml/2006/main" xmlns:r="http://schemas.openxmlformats.org/officeDocument/2006/relationships" xmlns:p="http://schemas.openxmlformats.org/presentationml/2006/main">
  <p:tag name="GENSWF_SLIDE_UID" val="{DCEFE786-A9C6-4D43-BF83-E0D7D8BCC2BB}:11088445"/>
</p:tagLst>
</file>

<file path=ppt/tags/tag15.xml><?xml version="1.0" encoding="utf-8"?>
<p:tagLst xmlns:a="http://schemas.openxmlformats.org/drawingml/2006/main" xmlns:r="http://schemas.openxmlformats.org/officeDocument/2006/relationships" xmlns:p="http://schemas.openxmlformats.org/presentationml/2006/main">
  <p:tag name="GENSWF_SLIDE_UID" val="{6BBAA167-C191-490C-AC06-28840292B99B}:282"/>
</p:tagLst>
</file>

<file path=ppt/tags/tag16.xml><?xml version="1.0" encoding="utf-8"?>
<p:tagLst xmlns:a="http://schemas.openxmlformats.org/drawingml/2006/main" xmlns:r="http://schemas.openxmlformats.org/officeDocument/2006/relationships" xmlns:p="http://schemas.openxmlformats.org/presentationml/2006/main">
  <p:tag name="GENSWF_SLIDE_UID" val="{E2275EB6-E615-4933-8A36-D3CB526A606F}:11088449"/>
</p:tagLst>
</file>

<file path=ppt/tags/tag17.xml><?xml version="1.0" encoding="utf-8"?>
<p:tagLst xmlns:a="http://schemas.openxmlformats.org/drawingml/2006/main" xmlns:r="http://schemas.openxmlformats.org/officeDocument/2006/relationships" xmlns:p="http://schemas.openxmlformats.org/presentationml/2006/main">
  <p:tag name="GENSWF_SLIDE_UID" val="{6F1FE0CA-2A20-4AD3-A6A5-566072270489}:286"/>
</p:tagLst>
</file>

<file path=ppt/tags/tag18.xml><?xml version="1.0" encoding="utf-8"?>
<p:tagLst xmlns:a="http://schemas.openxmlformats.org/drawingml/2006/main" xmlns:r="http://schemas.openxmlformats.org/officeDocument/2006/relationships" xmlns:p="http://schemas.openxmlformats.org/presentationml/2006/main">
  <p:tag name="GENSWF_SLIDE_UID" val="{31F61B3E-F877-4866-AF91-23F0CA77EC71}:11088451"/>
</p:tagLst>
</file>

<file path=ppt/tags/tag19.xml><?xml version="1.0" encoding="utf-8"?>
<p:tagLst xmlns:a="http://schemas.openxmlformats.org/drawingml/2006/main" xmlns:r="http://schemas.openxmlformats.org/officeDocument/2006/relationships" xmlns:p="http://schemas.openxmlformats.org/presentationml/2006/main">
  <p:tag name="GENSWF_SLIDE_UID" val="{B1941E1F-A843-4663-842A-3E49EE8318DA}:11088452"/>
</p:tagLst>
</file>

<file path=ppt/tags/tag2.xml><?xml version="1.0" encoding="utf-8"?>
<p:tagLst xmlns:a="http://schemas.openxmlformats.org/drawingml/2006/main" xmlns:r="http://schemas.openxmlformats.org/officeDocument/2006/relationships" xmlns:p="http://schemas.openxmlformats.org/presentationml/2006/main">
  <p:tag name="GENSWF_SLIDE_UID" val="{DC52EDAD-B1B7-4E06-9FD4-946AFAAF3137}:11088401"/>
</p:tagLst>
</file>

<file path=ppt/tags/tag20.xml><?xml version="1.0" encoding="utf-8"?>
<p:tagLst xmlns:a="http://schemas.openxmlformats.org/drawingml/2006/main" xmlns:r="http://schemas.openxmlformats.org/officeDocument/2006/relationships" xmlns:p="http://schemas.openxmlformats.org/presentationml/2006/main">
  <p:tag name="GENSWF_SLIDE_UID" val="{5C30137D-1B62-49CF-AE50-32C00CB50409}:11088450"/>
</p:tagLst>
</file>

<file path=ppt/tags/tag21.xml><?xml version="1.0" encoding="utf-8"?>
<p:tagLst xmlns:a="http://schemas.openxmlformats.org/drawingml/2006/main" xmlns:r="http://schemas.openxmlformats.org/officeDocument/2006/relationships" xmlns:p="http://schemas.openxmlformats.org/presentationml/2006/main">
  <p:tag name="GENSWF_SLIDE_UID" val="{252F64D4-E043-4C62-8515-4FC28281F4D9}:11088453"/>
</p:tagLst>
</file>

<file path=ppt/tags/tag22.xml><?xml version="1.0" encoding="utf-8"?>
<p:tagLst xmlns:a="http://schemas.openxmlformats.org/drawingml/2006/main" xmlns:r="http://schemas.openxmlformats.org/officeDocument/2006/relationships" xmlns:p="http://schemas.openxmlformats.org/presentationml/2006/main">
  <p:tag name="GENSWF_SLIDE_UID" val="{06DF8DEA-AD68-4EA6-A01C-EA08B63A65FD}:287"/>
</p:tagLst>
</file>

<file path=ppt/tags/tag23.xml><?xml version="1.0" encoding="utf-8"?>
<p:tagLst xmlns:a="http://schemas.openxmlformats.org/drawingml/2006/main" xmlns:r="http://schemas.openxmlformats.org/officeDocument/2006/relationships" xmlns:p="http://schemas.openxmlformats.org/presentationml/2006/main">
  <p:tag name="GENSWF_SLIDE_UID" val="{365FA7D7-F724-4F18-97BE-2AC4806B58FD}:11088454"/>
</p:tagLst>
</file>

<file path=ppt/tags/tag3.xml><?xml version="1.0" encoding="utf-8"?>
<p:tagLst xmlns:a="http://schemas.openxmlformats.org/drawingml/2006/main" xmlns:r="http://schemas.openxmlformats.org/officeDocument/2006/relationships" xmlns:p="http://schemas.openxmlformats.org/presentationml/2006/main">
  <p:tag name="GENSWF_SLIDE_UID" val="{8CA013AA-7035-41FD-B846-B06C47B460D2}:256"/>
</p:tagLst>
</file>

<file path=ppt/tags/tag4.xml><?xml version="1.0" encoding="utf-8"?>
<p:tagLst xmlns:a="http://schemas.openxmlformats.org/drawingml/2006/main" xmlns:r="http://schemas.openxmlformats.org/officeDocument/2006/relationships" xmlns:p="http://schemas.openxmlformats.org/presentationml/2006/main">
  <p:tag name="GENSWF_SLIDE_UID" val="{91B1BBF1-336C-4579-9801-1735845A8193}:11088439"/>
</p:tagLst>
</file>

<file path=ppt/tags/tag5.xml><?xml version="1.0" encoding="utf-8"?>
<p:tagLst xmlns:a="http://schemas.openxmlformats.org/drawingml/2006/main" xmlns:r="http://schemas.openxmlformats.org/officeDocument/2006/relationships" xmlns:p="http://schemas.openxmlformats.org/presentationml/2006/main">
  <p:tag name="GENSWF_SLIDE_UID" val="{B916FC4D-7479-46B5-BFF1-BD255379D8C5}:11088440"/>
</p:tagLst>
</file>

<file path=ppt/tags/tag6.xml><?xml version="1.0" encoding="utf-8"?>
<p:tagLst xmlns:a="http://schemas.openxmlformats.org/drawingml/2006/main" xmlns:r="http://schemas.openxmlformats.org/officeDocument/2006/relationships" xmlns:p="http://schemas.openxmlformats.org/presentationml/2006/main">
  <p:tag name="GENSWF_SLIDE_UID" val="{48DDB683-6754-4B17-8359-D0F43AD1FE89}:276"/>
</p:tagLst>
</file>

<file path=ppt/tags/tag7.xml><?xml version="1.0" encoding="utf-8"?>
<p:tagLst xmlns:a="http://schemas.openxmlformats.org/drawingml/2006/main" xmlns:r="http://schemas.openxmlformats.org/officeDocument/2006/relationships" xmlns:p="http://schemas.openxmlformats.org/presentationml/2006/main">
  <p:tag name="GENSWF_SLIDE_UID" val="{0898BC7D-36D9-4BA0-860F-83A76E24658E}:11088444"/>
</p:tagLst>
</file>

<file path=ppt/tags/tag8.xml><?xml version="1.0" encoding="utf-8"?>
<p:tagLst xmlns:a="http://schemas.openxmlformats.org/drawingml/2006/main" xmlns:r="http://schemas.openxmlformats.org/officeDocument/2006/relationships" xmlns:p="http://schemas.openxmlformats.org/presentationml/2006/main">
  <p:tag name="GENSWF_SLIDE_UID" val="{465F4019-3046-4AEE-B84E-717E7993D238}:11088443"/>
</p:tagLst>
</file>

<file path=ppt/tags/tag9.xml><?xml version="1.0" encoding="utf-8"?>
<p:tagLst xmlns:a="http://schemas.openxmlformats.org/drawingml/2006/main" xmlns:r="http://schemas.openxmlformats.org/officeDocument/2006/relationships" xmlns:p="http://schemas.openxmlformats.org/presentationml/2006/main">
  <p:tag name="GENSWF_SLIDE_UID" val="{27830919-8570-4884-A198-EDEC3DDC7615}: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782</Words>
  <Application>Microsoft Office PowerPoint</Application>
  <PresentationFormat>Widescreen</PresentationFormat>
  <Paragraphs>82</Paragraphs>
  <Slides>22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等线</vt:lpstr>
      <vt:lpstr>Times New Roman</vt:lpstr>
      <vt:lpstr>UTM Avo</vt:lpstr>
      <vt:lpstr>UTM Cookies</vt:lpstr>
      <vt:lpstr>Wingdings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TNXH 2- Bai 29 Mot so thien tai thuong gap</dc:title>
  <dc:creator>Phạm Thanh Hằng (ADAS – GV)</dc:creator>
  <cp:lastModifiedBy>THANH HƯƠNG</cp:lastModifiedBy>
  <cp:revision>148</cp:revision>
  <dcterms:created xsi:type="dcterms:W3CDTF">2021-06-02T02:35:09Z</dcterms:created>
  <dcterms:modified xsi:type="dcterms:W3CDTF">2024-04-19T14:21:45Z</dcterms:modified>
</cp:coreProperties>
</file>