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744" r:id="rId2"/>
    <p:sldId id="660" r:id="rId3"/>
    <p:sldId id="745" r:id="rId4"/>
    <p:sldId id="763" r:id="rId5"/>
    <p:sldId id="764" r:id="rId6"/>
    <p:sldId id="765" r:id="rId7"/>
    <p:sldId id="786" r:id="rId8"/>
    <p:sldId id="785" r:id="rId9"/>
    <p:sldId id="770" r:id="rId10"/>
    <p:sldId id="772" r:id="rId11"/>
    <p:sldId id="783" r:id="rId12"/>
    <p:sldId id="755" r:id="rId13"/>
    <p:sldId id="720" r:id="rId14"/>
    <p:sldId id="730" r:id="rId15"/>
    <p:sldId id="722" r:id="rId16"/>
    <p:sldId id="781" r:id="rId17"/>
    <p:sldId id="758" r:id="rId18"/>
    <p:sldId id="723" r:id="rId19"/>
    <p:sldId id="774" r:id="rId20"/>
    <p:sldId id="775" r:id="rId21"/>
    <p:sldId id="698" r:id="rId22"/>
    <p:sldId id="760" r:id="rId23"/>
    <p:sldId id="784" r:id="rId24"/>
  </p:sldIdLst>
  <p:sldSz cx="12161838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ondrina Solid" panose="020B0604020202020204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AvantGarde" panose="00000400000000000000" charset="-93"/>
      <p:regular r:id="rId35"/>
    </p:embeddedFont>
    <p:embeddedFont>
      <p:font typeface=".TMC-Ong Do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FD2"/>
    <a:srgbClr val="20DBFA"/>
    <a:srgbClr val="CAF5B5"/>
    <a:srgbClr val="D1EDF8"/>
    <a:srgbClr val="AED9F3"/>
    <a:srgbClr val="F8D2E4"/>
    <a:srgbClr val="FEDD98"/>
    <a:srgbClr val="A3BAD9"/>
    <a:srgbClr val="47E1FB"/>
    <a:srgbClr val="C0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140157-ECE1-4FC2-97AC-F8D410F6F7BB}">
  <a:tblStyle styleId="{03140157-ECE1-4FC2-97AC-F8D410F6F7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18" autoAdjust="0"/>
    <p:restoredTop sz="88398" autoAdjust="0"/>
  </p:normalViewPr>
  <p:slideViewPr>
    <p:cSldViewPr snapToGrid="0">
      <p:cViewPr varScale="1">
        <p:scale>
          <a:sx n="60" d="100"/>
          <a:sy n="60" d="100"/>
        </p:scale>
        <p:origin x="38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010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1551c9198ce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1" name="Google Shape;4381;g1551c9198ce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493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1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5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5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2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có thể HDHS hđ trước rồi làm vào vở ô li sau</a:t>
            </a:r>
          </a:p>
        </p:txBody>
      </p:sp>
    </p:spTree>
    <p:extLst>
      <p:ext uri="{BB962C8B-B14F-4D97-AF65-F5344CB8AC3E}">
        <p14:creationId xmlns:p14="http://schemas.microsoft.com/office/powerpoint/2010/main" val="2924141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có thể HDHS hđ trước rồi làm vào vở ô li sau</a:t>
            </a:r>
          </a:p>
        </p:txBody>
      </p:sp>
    </p:spTree>
    <p:extLst>
      <p:ext uri="{BB962C8B-B14F-4D97-AF65-F5344CB8AC3E}">
        <p14:creationId xmlns:p14="http://schemas.microsoft.com/office/powerpoint/2010/main" val="74021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472784" y="399490"/>
            <a:ext cx="278839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191987" y="31024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84013" y="63032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5692" y="1787267"/>
            <a:ext cx="278842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54527" y="2244605"/>
            <a:ext cx="6653567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54527" y="3372597"/>
            <a:ext cx="6653567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68860" y="6144053"/>
            <a:ext cx="24038292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491" y="-188798"/>
            <a:ext cx="335427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8999832" y="-188798"/>
            <a:ext cx="335427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1177" y="5416959"/>
            <a:ext cx="2211510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57746" y="5787599"/>
            <a:ext cx="1428313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29523" y="5745256"/>
            <a:ext cx="641505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7750" y="6464513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28745" y="6543670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5534" y="4512560"/>
            <a:ext cx="357518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20072" y="316025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57098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48747" y="1568467"/>
            <a:ext cx="10264543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44971" y="292533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281244" y="347126"/>
            <a:ext cx="8884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13255" y="149639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30063" y="454423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15374" y="180666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36992" y="14965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1971644" y="738327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62520" y="564825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25584" y="3067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2275" y="4312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407" y="19883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2866" y="347110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06997" y="3471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26624" y="132371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2591" y="1922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1629" y="408489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6525" y="1661057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74918" y="4046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44124" y="1207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19269" y="306743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69621" y="1207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33308" y="120723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24184" y="294224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679274" y="1760013"/>
            <a:ext cx="89060" cy="88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18858" y="2278952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17448" y="1988451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02757" y="1125468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0510" y="952251"/>
            <a:ext cx="89020" cy="8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26337" y="404759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55493" y="2671141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29363" y="183769"/>
            <a:ext cx="89020" cy="8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292934" y="119698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880220" y="56487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2147" y="183741"/>
            <a:ext cx="89060" cy="88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60669" y="192363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5970" y="776088"/>
            <a:ext cx="89020" cy="8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1624" y="431334"/>
            <a:ext cx="89107" cy="888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0480" y="166100"/>
            <a:ext cx="89107" cy="88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594" y="8371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6752" y="25490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80266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50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AD1C9-6CAA-4A5C-B0D9-1A4199DA1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4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091729E-37B2-44FF-B629-B4E778C33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6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61838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3339" y="2404534"/>
            <a:ext cx="7747721" cy="1646302"/>
          </a:xfrm>
        </p:spPr>
        <p:txBody>
          <a:bodyPr anchor="b">
            <a:noAutofit/>
          </a:bodyPr>
          <a:lstStyle>
            <a:lvl1pPr algn="r">
              <a:defRPr sz="5387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3339" y="4050834"/>
            <a:ext cx="7747721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8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 rot="10800000" flipH="1">
            <a:off x="9126267" y="4520483"/>
            <a:ext cx="4009277" cy="2723751"/>
          </a:xfrm>
          <a:custGeom>
            <a:avLst/>
            <a:gdLst/>
            <a:ahLst/>
            <a:cxnLst/>
            <a:rect l="l" t="t" r="r" b="b"/>
            <a:pathLst>
              <a:path w="95947" h="58504" extrusionOk="0">
                <a:moveTo>
                  <a:pt x="95947" y="58504"/>
                </a:moveTo>
                <a:cubicBezTo>
                  <a:pt x="95193" y="47952"/>
                  <a:pt x="81683" y="40797"/>
                  <a:pt x="71375" y="38418"/>
                </a:cubicBezTo>
                <a:cubicBezTo>
                  <a:pt x="59730" y="35731"/>
                  <a:pt x="45114" y="37898"/>
                  <a:pt x="36663" y="29447"/>
                </a:cubicBezTo>
                <a:cubicBezTo>
                  <a:pt x="35058" y="27842"/>
                  <a:pt x="33783" y="24664"/>
                  <a:pt x="35103" y="22817"/>
                </a:cubicBezTo>
                <a:cubicBezTo>
                  <a:pt x="36689" y="20597"/>
                  <a:pt x="40916" y="19423"/>
                  <a:pt x="43098" y="21061"/>
                </a:cubicBezTo>
                <a:cubicBezTo>
                  <a:pt x="45055" y="22530"/>
                  <a:pt x="46256" y="25854"/>
                  <a:pt x="45243" y="28082"/>
                </a:cubicBezTo>
                <a:cubicBezTo>
                  <a:pt x="43979" y="30864"/>
                  <a:pt x="39907" y="31584"/>
                  <a:pt x="36858" y="31787"/>
                </a:cubicBezTo>
                <a:cubicBezTo>
                  <a:pt x="28329" y="32356"/>
                  <a:pt x="25203" y="19145"/>
                  <a:pt x="20672" y="11896"/>
                </a:cubicBezTo>
                <a:cubicBezTo>
                  <a:pt x="16458" y="5154"/>
                  <a:pt x="7950" y="0"/>
                  <a:pt x="0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 rot="10800000" flipH="1">
            <a:off x="-780298" y="-360876"/>
            <a:ext cx="4480688" cy="1428733"/>
          </a:xfrm>
          <a:custGeom>
            <a:avLst/>
            <a:gdLst/>
            <a:ahLst/>
            <a:cxnLst/>
            <a:rect l="l" t="t" r="r" b="b"/>
            <a:pathLst>
              <a:path w="134754" h="42862" extrusionOk="0">
                <a:moveTo>
                  <a:pt x="0" y="934"/>
                </a:moveTo>
                <a:cubicBezTo>
                  <a:pt x="11088" y="12022"/>
                  <a:pt x="31155" y="14070"/>
                  <a:pt x="46218" y="9710"/>
                </a:cubicBezTo>
                <a:cubicBezTo>
                  <a:pt x="51328" y="8231"/>
                  <a:pt x="62235" y="4971"/>
                  <a:pt x="59284" y="544"/>
                </a:cubicBezTo>
                <a:cubicBezTo>
                  <a:pt x="58014" y="-1361"/>
                  <a:pt x="52669" y="2365"/>
                  <a:pt x="53629" y="4444"/>
                </a:cubicBezTo>
                <a:cubicBezTo>
                  <a:pt x="60035" y="18324"/>
                  <a:pt x="83431" y="11324"/>
                  <a:pt x="98482" y="14000"/>
                </a:cubicBezTo>
                <a:cubicBezTo>
                  <a:pt x="113695" y="16704"/>
                  <a:pt x="134754" y="27411"/>
                  <a:pt x="134754" y="42862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68115" y="2017356"/>
            <a:ext cx="278839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287317" y="5544102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0792" y="6372926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5692" y="2474933"/>
            <a:ext cx="278842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_ONLY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8"/>
          <p:cNvGrpSpPr/>
          <p:nvPr/>
        </p:nvGrpSpPr>
        <p:grpSpPr>
          <a:xfrm rot="-2700000">
            <a:off x="11568115" y="5052123"/>
            <a:ext cx="278839" cy="259997"/>
            <a:chOff x="2803325" y="4061175"/>
            <a:chExt cx="209650" cy="195000"/>
          </a:xfrm>
        </p:grpSpPr>
        <p:sp>
          <p:nvSpPr>
            <p:cNvPr id="351" name="Google Shape;351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2" name="Google Shape;352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3" name="Google Shape;353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4" name="Google Shape;354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5" name="Google Shape;355;p28"/>
          <p:cNvSpPr/>
          <p:nvPr/>
        </p:nvSpPr>
        <p:spPr>
          <a:xfrm rot="5400000">
            <a:off x="11287317" y="23279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Google Shape;356;p28"/>
          <p:cNvSpPr/>
          <p:nvPr/>
        </p:nvSpPr>
        <p:spPr>
          <a:xfrm>
            <a:off x="-655109" y="37041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7" name="Google Shape;357;p28"/>
          <p:cNvGrpSpPr/>
          <p:nvPr/>
        </p:nvGrpSpPr>
        <p:grpSpPr>
          <a:xfrm>
            <a:off x="420125" y="6239600"/>
            <a:ext cx="278842" cy="260000"/>
            <a:chOff x="2803325" y="4061175"/>
            <a:chExt cx="209650" cy="195000"/>
          </a:xfrm>
        </p:grpSpPr>
        <p:sp>
          <p:nvSpPr>
            <p:cNvPr id="358" name="Google Shape;358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9" name="Google Shape;359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0" name="Google Shape;360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1" name="Google Shape;361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64069" y="699856"/>
            <a:ext cx="278839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36464" y="3720014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89704" y="15725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0606" y="3614933"/>
            <a:ext cx="278842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795428" y="5625334"/>
            <a:ext cx="835581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1281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07552" y="-257886"/>
            <a:ext cx="2537511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6231" y="5821547"/>
            <a:ext cx="699398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576878" y="5821547"/>
            <a:ext cx="699398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441" y="-257886"/>
            <a:ext cx="2537511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22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57682" y="713269"/>
            <a:ext cx="1024728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17523" y="5689880"/>
            <a:ext cx="1657011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1916" y="5689880"/>
            <a:ext cx="1657011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5729" y="2005742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67264" y="539727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020" y="437413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58519" y="322792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29435" y="6384938"/>
            <a:ext cx="357519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44303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1145" y="-317936"/>
            <a:ext cx="2160405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001" y="-453541"/>
            <a:ext cx="2944551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53361" y="-248837"/>
            <a:ext cx="2160405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27069" y="-384443"/>
            <a:ext cx="2944551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7238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43923" y="5721742"/>
            <a:ext cx="609104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897916" y="6060025"/>
            <a:ext cx="472857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16520" y="641565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4397" y="4020383"/>
            <a:ext cx="357525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49643" y="2443934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09366" y="719821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52487" y="2925819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388783" y="4705479"/>
            <a:ext cx="284930" cy="33035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66625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05157" y="2837248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199960" y="3239397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47235" y="7671934"/>
            <a:ext cx="486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73" r:id="rId3"/>
    <p:sldLayoutId id="2147483674" r:id="rId4"/>
    <p:sldLayoutId id="2147483676" r:id="rId5"/>
    <p:sldLayoutId id="2147483677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211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26780" y="2095112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vi-VN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305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2024 - 2025</a:t>
            </a:r>
            <a:endParaRPr lang="en-US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387" y="215936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2288" y="2955155"/>
            <a:ext cx="9233209" cy="615244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03224" y="4290960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86038" cy="576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07" y="0"/>
            <a:ext cx="6608531" cy="576517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3495" y="5965901"/>
            <a:ext cx="3445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65842" y="5965900"/>
            <a:ext cx="5183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" y="133815"/>
            <a:ext cx="5943810" cy="5352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928" y="1338146"/>
            <a:ext cx="5865540" cy="548640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89886" y="5574261"/>
            <a:ext cx="6323884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71216" y="100884"/>
            <a:ext cx="6323884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58681" cy="536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33" y="78059"/>
            <a:ext cx="6194405" cy="537488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74803" y="5553305"/>
            <a:ext cx="6087035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273957" y="5830303"/>
            <a:ext cx="60870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8F56AA-CD47-0851-523A-A96B62C87124}"/>
              </a:ext>
            </a:extLst>
          </p:cNvPr>
          <p:cNvSpPr txBox="1"/>
          <p:nvPr/>
        </p:nvSpPr>
        <p:spPr>
          <a:xfrm>
            <a:off x="564139" y="196277"/>
            <a:ext cx="11033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2. Trò chơi: </a:t>
            </a:r>
            <a:r>
              <a:rPr lang="en-US" sz="2800" b="1" i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Gửi thư.</a:t>
            </a:r>
            <a:endParaRPr lang="en-US" sz="2800" b="1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D08E7-358D-180F-8B5B-F43601D1E3B4}"/>
              </a:ext>
            </a:extLst>
          </p:cNvPr>
          <p:cNvSpPr txBox="1"/>
          <p:nvPr/>
        </p:nvSpPr>
        <p:spPr>
          <a:xfrm>
            <a:off x="994929" y="719497"/>
            <a:ext cx="11033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Tìm hộp thư phù hợp với mỗi phong thư.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D4B70-2954-C53B-675F-07C666062B46}"/>
              </a:ext>
            </a:extLst>
          </p:cNvPr>
          <p:cNvSpPr txBox="1"/>
          <p:nvPr/>
        </p:nvSpPr>
        <p:spPr>
          <a:xfrm>
            <a:off x="994929" y="1288883"/>
            <a:ext cx="110335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G: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B.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D03F1B-59AC-14C1-74E5-588861C59215}"/>
              </a:ext>
            </a:extLst>
          </p:cNvPr>
          <p:cNvGrpSpPr/>
          <p:nvPr/>
        </p:nvGrpSpPr>
        <p:grpSpPr>
          <a:xfrm>
            <a:off x="3941359" y="2607436"/>
            <a:ext cx="4000735" cy="3731370"/>
            <a:chOff x="4080550" y="2607438"/>
            <a:chExt cx="4000735" cy="37313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FF4379-6B7E-2D1A-AF9C-0BE7FAA86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2142" t="4911" r="32055" b="-204"/>
            <a:stretch/>
          </p:blipFill>
          <p:spPr>
            <a:xfrm>
              <a:off x="4080550" y="2607438"/>
              <a:ext cx="4000735" cy="37313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067103-DF8B-1332-FF6F-0A7444090D56}"/>
                </a:ext>
              </a:extLst>
            </p:cNvPr>
            <p:cNvSpPr txBox="1"/>
            <p:nvPr/>
          </p:nvSpPr>
          <p:spPr>
            <a:xfrm>
              <a:off x="4723886" y="2807743"/>
              <a:ext cx="2714061" cy="830997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gọi tên một sự vật cụ thể, riêng biệt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F60D14-B6B7-F32E-AC5C-964137602A34}"/>
                </a:ext>
              </a:extLst>
            </p:cNvPr>
            <p:cNvSpPr txBox="1"/>
            <p:nvPr/>
          </p:nvSpPr>
          <p:spPr>
            <a:xfrm>
              <a:off x="4445839" y="4011459"/>
              <a:ext cx="3270154" cy="461665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gọi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tên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loại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vật</a:t>
              </a:r>
              <a:endParaRPr lang="en-US" sz="24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0BFF85-02E6-1B4D-B9FE-654D69CEFD57}"/>
                </a:ext>
              </a:extLst>
            </p:cNvPr>
            <p:cNvSpPr txBox="1"/>
            <p:nvPr/>
          </p:nvSpPr>
          <p:spPr>
            <a:xfrm>
              <a:off x="5009154" y="4811928"/>
              <a:ext cx="2143524" cy="461665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viết thường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523652-470D-EB00-AA56-E37CF9E63028}"/>
                </a:ext>
              </a:extLst>
            </p:cNvPr>
            <p:cNvSpPr txBox="1"/>
            <p:nvPr/>
          </p:nvSpPr>
          <p:spPr>
            <a:xfrm>
              <a:off x="5009154" y="5624554"/>
              <a:ext cx="2143524" cy="461665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viết hoa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09B43D-1B1F-4E83-CA08-FE788080770A}"/>
              </a:ext>
            </a:extLst>
          </p:cNvPr>
          <p:cNvGrpSpPr/>
          <p:nvPr/>
        </p:nvGrpSpPr>
        <p:grpSpPr>
          <a:xfrm>
            <a:off x="-31297" y="2807741"/>
            <a:ext cx="3270154" cy="3531065"/>
            <a:chOff x="0" y="2807743"/>
            <a:chExt cx="3270154" cy="35310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B5836-E701-99F2-2DE0-1D7A97B6B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9822" r="70735"/>
            <a:stretch/>
          </p:blipFill>
          <p:spPr>
            <a:xfrm>
              <a:off x="0" y="2807743"/>
              <a:ext cx="3270154" cy="35310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B857DA-52D0-6529-8BB7-9E8DC0F8764D}"/>
                </a:ext>
              </a:extLst>
            </p:cNvPr>
            <p:cNvSpPr txBox="1"/>
            <p:nvPr/>
          </p:nvSpPr>
          <p:spPr>
            <a:xfrm>
              <a:off x="994929" y="4055352"/>
              <a:ext cx="1735116" cy="1569660"/>
            </a:xfrm>
            <a:prstGeom prst="rect">
              <a:avLst/>
            </a:prstGeom>
            <a:solidFill>
              <a:srgbClr val="FC7FD2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sông</a:t>
              </a:r>
            </a:p>
            <a:p>
              <a:pPr algn="ctr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người</a:t>
              </a:r>
            </a:p>
            <a:p>
              <a:pPr algn="ctr"/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thành phố</a:t>
              </a:r>
            </a:p>
            <a:p>
              <a:pPr algn="ctr"/>
              <a:endParaRPr lang="en-US" sz="24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1FF3BF-56EA-CBD7-B6B2-50B5220EDF32}"/>
              </a:ext>
            </a:extLst>
          </p:cNvPr>
          <p:cNvGrpSpPr/>
          <p:nvPr/>
        </p:nvGrpSpPr>
        <p:grpSpPr>
          <a:xfrm>
            <a:off x="8644596" y="2807741"/>
            <a:ext cx="3270157" cy="3531065"/>
            <a:chOff x="8891681" y="2807743"/>
            <a:chExt cx="3270157" cy="35310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0C112C-A94D-EA6F-EBA0-87C70D18E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2320" t="8127" r="1665" b="1694"/>
            <a:stretch/>
          </p:blipFill>
          <p:spPr>
            <a:xfrm>
              <a:off x="8891681" y="2807743"/>
              <a:ext cx="3270157" cy="35310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9D5117-3D02-A1B9-C9C4-50B413967A99}"/>
                </a:ext>
              </a:extLst>
            </p:cNvPr>
            <p:cNvSpPr txBox="1"/>
            <p:nvPr/>
          </p:nvSpPr>
          <p:spPr>
            <a:xfrm>
              <a:off x="9250494" y="4042912"/>
              <a:ext cx="1916415" cy="1508105"/>
            </a:xfrm>
            <a:prstGeom prst="rect">
              <a:avLst/>
            </a:prstGeom>
            <a:solidFill>
              <a:srgbClr val="47E1FB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Cửu Long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Chu Văn An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H</a:t>
              </a:r>
              <a:r>
                <a:rPr lang="en-US" sz="2400" b="1"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à Nội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586729-7DC7-F1EB-5723-241229796EF4}"/>
              </a:ext>
            </a:extLst>
          </p:cNvPr>
          <p:cNvCxnSpPr>
            <a:cxnSpLocks/>
          </p:cNvCxnSpPr>
          <p:nvPr/>
        </p:nvCxnSpPr>
        <p:spPr>
          <a:xfrm>
            <a:off x="7409843" y="3247410"/>
            <a:ext cx="1460855" cy="930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5B6A2F-E7B2-8EC2-0026-C867B9901677}"/>
              </a:ext>
            </a:extLst>
          </p:cNvPr>
          <p:cNvCxnSpPr>
            <a:cxnSpLocks/>
          </p:cNvCxnSpPr>
          <p:nvPr/>
        </p:nvCxnSpPr>
        <p:spPr>
          <a:xfrm flipH="1" flipV="1">
            <a:off x="2778484" y="3977542"/>
            <a:ext cx="1361051" cy="2700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DDA228-F5C7-E1A2-6DDE-709B482E6168}"/>
              </a:ext>
            </a:extLst>
          </p:cNvPr>
          <p:cNvCxnSpPr>
            <a:cxnSpLocks/>
          </p:cNvCxnSpPr>
          <p:nvPr/>
        </p:nvCxnSpPr>
        <p:spPr>
          <a:xfrm flipH="1" flipV="1">
            <a:off x="2792739" y="4011457"/>
            <a:ext cx="1983817" cy="979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 flipV="1">
            <a:off x="7183741" y="4177486"/>
            <a:ext cx="1686957" cy="1685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03396" y="2232978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858250" y="2165261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AB8FD-D53B-DFCF-75B5-EF116702B366}"/>
              </a:ext>
            </a:extLst>
          </p:cNvPr>
          <p:cNvSpPr txBox="1"/>
          <p:nvPr/>
        </p:nvSpPr>
        <p:spPr>
          <a:xfrm>
            <a:off x="950491" y="1570743"/>
            <a:ext cx="10796113" cy="3507343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6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181428" y="196277"/>
            <a:ext cx="11828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BC288-747D-65E9-C3FC-8E504CC96812}"/>
              </a:ext>
            </a:extLst>
          </p:cNvPr>
          <p:cNvSpPr txBox="1"/>
          <p:nvPr/>
        </p:nvSpPr>
        <p:spPr>
          <a:xfrm>
            <a:off x="627856" y="1741164"/>
            <a:ext cx="109061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    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là người anh hùng nhỏ tuổi của Việt Nam. Anh tên thật là Nông Văn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 (có nơi viết là Nông Văn Dền), quê ở thôn Nà Mạ, xã Trường Hà, huyện Hà Quảng, tỉnh Cao Bằng. Trong lúc làm nhiệm vụ 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anh đã anh dũng hi sinh. Khi đó, anh vừa tròn 14 tuổi.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2310658" y="734886"/>
            <a:ext cx="2662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5630003" y="734886"/>
            <a:ext cx="2476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 flipV="1">
            <a:off x="5630003" y="847493"/>
            <a:ext cx="2476933" cy="28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166913" y="19050"/>
            <a:ext cx="11828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3. Tìm các danh từ chung và danh từ riêng trong đoạn văn dưới đây.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BC288-747D-65E9-C3FC-8E504CC96812}"/>
              </a:ext>
            </a:extLst>
          </p:cNvPr>
          <p:cNvSpPr txBox="1"/>
          <p:nvPr/>
        </p:nvSpPr>
        <p:spPr>
          <a:xfrm>
            <a:off x="627854" y="1086470"/>
            <a:ext cx="10906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vi-VN" sz="2400" dirty="0"/>
              <a:t>Kim Đồng là người anh hùng nhỏ tuổi của Việt Nam. Anh tên thật là Nông Văn </a:t>
            </a:r>
            <a:r>
              <a:rPr lang="en-US" sz="2400" dirty="0"/>
              <a:t>D</a:t>
            </a:r>
            <a:r>
              <a:rPr lang="vi-VN" sz="2400" dirty="0"/>
              <a:t>èn (có nơi viết là Nông Văn Dền), quê ở thôn Nà Mạ, xã Trường Hà, huyện Hà Quảng, tỉnh Cao Bằng. Trong lúc làm nhiệm vụ </a:t>
            </a:r>
            <a:r>
              <a:rPr lang="vi-VN" sz="2400" dirty="0" smtClean="0"/>
              <a:t>li</a:t>
            </a:r>
            <a:r>
              <a:rPr lang="en-US" sz="2400" dirty="0"/>
              <a:t>ê</a:t>
            </a:r>
            <a:r>
              <a:rPr lang="vi-VN" sz="2400" dirty="0"/>
              <a:t>n </a:t>
            </a:r>
            <a:r>
              <a:rPr lang="en-US" sz="2400" dirty="0" err="1" smtClean="0"/>
              <a:t>lạc</a:t>
            </a:r>
            <a:r>
              <a:rPr lang="en-US" sz="2400" dirty="0" smtClean="0"/>
              <a:t> </a:t>
            </a:r>
            <a:r>
              <a:rPr lang="vi-VN" sz="2400" dirty="0" smtClean="0"/>
              <a:t>cho </a:t>
            </a:r>
            <a:r>
              <a:rPr lang="en-US" sz="2400" dirty="0" err="1" smtClean="0"/>
              <a:t>cán</a:t>
            </a:r>
            <a:r>
              <a:rPr lang="en-US" sz="2400" dirty="0" smtClean="0"/>
              <a:t> </a:t>
            </a:r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mạng</a:t>
            </a:r>
            <a:r>
              <a:rPr lang="vi-VN" sz="2400" dirty="0" smtClean="0"/>
              <a:t>, </a:t>
            </a:r>
            <a:r>
              <a:rPr lang="vi-VN" sz="2400" dirty="0"/>
              <a:t>anh đã anh dũng hi sinh. Khi đó, anh vừa tròn 14 tuổi</a:t>
            </a:r>
            <a:r>
              <a:rPr lang="vi-VN" sz="2400" dirty="0" smtClean="0"/>
              <a:t>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0B099-8E2A-D25F-45A2-ED878CAEE7B0}"/>
              </a:ext>
            </a:extLst>
          </p:cNvPr>
          <p:cNvSpPr txBox="1"/>
          <p:nvPr/>
        </p:nvSpPr>
        <p:spPr>
          <a:xfrm>
            <a:off x="1319381" y="2691140"/>
            <a:ext cx="366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/>
              <a:t>Danh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chung</a:t>
            </a:r>
            <a:r>
              <a:rPr lang="en-US" sz="36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E6BB9-4DB2-C4A9-F1DD-1BB40D7C6EF3}"/>
              </a:ext>
            </a:extLst>
          </p:cNvPr>
          <p:cNvSpPr txBox="1"/>
          <p:nvPr/>
        </p:nvSpPr>
        <p:spPr>
          <a:xfrm>
            <a:off x="7358230" y="2691140"/>
            <a:ext cx="366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/>
              <a:t>Danh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riêng</a:t>
            </a:r>
            <a:r>
              <a:rPr lang="en-US" sz="3600" b="1" dirty="0"/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 flipV="1">
            <a:off x="6080916" y="2691140"/>
            <a:ext cx="0" cy="3481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A9A3BA-0909-C63F-7513-837A43C40EED}"/>
              </a:ext>
            </a:extLst>
          </p:cNvPr>
          <p:cNvSpPr txBox="1"/>
          <p:nvPr/>
        </p:nvSpPr>
        <p:spPr>
          <a:xfrm>
            <a:off x="627854" y="3556092"/>
            <a:ext cx="50490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anh</a:t>
            </a:r>
            <a:r>
              <a:rPr lang="en-US" sz="3600" dirty="0" smtClean="0"/>
              <a:t> </a:t>
            </a:r>
            <a:r>
              <a:rPr lang="en-US" sz="3600" dirty="0" err="1"/>
              <a:t>hùng</a:t>
            </a:r>
            <a:r>
              <a:rPr lang="en-US" sz="3600" dirty="0"/>
              <a:t>, </a:t>
            </a:r>
            <a:r>
              <a:rPr lang="en-US" sz="3600" dirty="0" err="1"/>
              <a:t>tuổi</a:t>
            </a:r>
            <a:r>
              <a:rPr lang="en-US" sz="3600" dirty="0" smtClean="0"/>
              <a:t>, </a:t>
            </a:r>
            <a:r>
              <a:rPr lang="en-US" sz="3600" dirty="0" err="1" smtClean="0">
                <a:solidFill>
                  <a:schemeClr val="tx1"/>
                </a:solidFill>
              </a:rPr>
              <a:t>anh</a:t>
            </a:r>
            <a:r>
              <a:rPr lang="en-US" sz="3600" dirty="0" smtClean="0"/>
              <a:t>, </a:t>
            </a:r>
            <a:r>
              <a:rPr lang="en-US" sz="3600" dirty="0" err="1"/>
              <a:t>tên</a:t>
            </a:r>
            <a:r>
              <a:rPr lang="en-US" sz="3600" dirty="0"/>
              <a:t>, </a:t>
            </a:r>
            <a:r>
              <a:rPr lang="en-US" sz="3600" dirty="0" err="1"/>
              <a:t>nơi</a:t>
            </a:r>
            <a:r>
              <a:rPr lang="en-US" sz="3600" dirty="0"/>
              <a:t>, </a:t>
            </a:r>
            <a:r>
              <a:rPr lang="en-US" sz="3600" dirty="0" err="1"/>
              <a:t>quê</a:t>
            </a:r>
            <a:r>
              <a:rPr lang="en-US" sz="3600" dirty="0"/>
              <a:t>, </a:t>
            </a:r>
            <a:r>
              <a:rPr lang="en-US" sz="3600" dirty="0" err="1"/>
              <a:t>thôn</a:t>
            </a:r>
            <a:r>
              <a:rPr lang="en-US" sz="3600" dirty="0"/>
              <a:t>, </a:t>
            </a:r>
            <a:r>
              <a:rPr lang="en-US" sz="3600" dirty="0" err="1"/>
              <a:t>xã</a:t>
            </a:r>
            <a:r>
              <a:rPr lang="en-US" sz="3600" dirty="0"/>
              <a:t>, </a:t>
            </a:r>
            <a:r>
              <a:rPr lang="en-US" sz="3600" dirty="0" err="1"/>
              <a:t>huyện</a:t>
            </a:r>
            <a:r>
              <a:rPr lang="en-US" sz="3600" dirty="0"/>
              <a:t>, </a:t>
            </a:r>
            <a:r>
              <a:rPr lang="en-US" sz="3600" dirty="0" err="1"/>
              <a:t>tỉnh</a:t>
            </a:r>
            <a:r>
              <a:rPr lang="en-US" sz="3600" dirty="0"/>
              <a:t>,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, </a:t>
            </a:r>
            <a:r>
              <a:rPr lang="en-US" sz="3600" dirty="0" err="1"/>
              <a:t>cán</a:t>
            </a:r>
            <a:r>
              <a:rPr lang="en-US" sz="3600" dirty="0"/>
              <a:t> </a:t>
            </a:r>
            <a:r>
              <a:rPr lang="en-US" sz="3600" dirty="0" err="1" smtClean="0"/>
              <a:t>bộ</a:t>
            </a:r>
            <a:r>
              <a:rPr lang="en-US" sz="3600" dirty="0" smtClean="0"/>
              <a:t>,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mạng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7D6D0-2171-873B-10A7-6867C627A311}"/>
              </a:ext>
            </a:extLst>
          </p:cNvPr>
          <p:cNvSpPr txBox="1"/>
          <p:nvPr/>
        </p:nvSpPr>
        <p:spPr>
          <a:xfrm>
            <a:off x="6484934" y="3612407"/>
            <a:ext cx="52389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Kim </a:t>
            </a:r>
            <a:r>
              <a:rPr lang="en-US" sz="3200" dirty="0" err="1"/>
              <a:t>Đồng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Nam,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Dèn</a:t>
            </a:r>
            <a:r>
              <a:rPr lang="en-US" sz="3200" dirty="0"/>
              <a:t>,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Dền</a:t>
            </a:r>
            <a:r>
              <a:rPr lang="en-US" sz="3200" dirty="0"/>
              <a:t>, </a:t>
            </a:r>
            <a:r>
              <a:rPr lang="en-US" sz="3200" dirty="0" err="1"/>
              <a:t>Nà</a:t>
            </a:r>
            <a:r>
              <a:rPr lang="en-US" sz="3200" dirty="0"/>
              <a:t> </a:t>
            </a:r>
            <a:r>
              <a:rPr lang="en-US" sz="3200" dirty="0" err="1"/>
              <a:t>Mạ</a:t>
            </a:r>
            <a:r>
              <a:rPr lang="en-US" sz="3200" dirty="0"/>
              <a:t>,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Hà</a:t>
            </a:r>
            <a:r>
              <a:rPr lang="en-US" sz="3200" dirty="0"/>
              <a:t>,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Quảng</a:t>
            </a:r>
            <a:r>
              <a:rPr lang="en-US" sz="3200" dirty="0"/>
              <a:t>, Cao </a:t>
            </a:r>
            <a:r>
              <a:rPr lang="en-US" sz="3200" dirty="0" err="1"/>
              <a:t>Bằng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2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4" y="1639230"/>
            <a:ext cx="4290644" cy="4025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BC288-747D-65E9-C3FC-8E504CC96812}"/>
              </a:ext>
            </a:extLst>
          </p:cNvPr>
          <p:cNvSpPr txBox="1"/>
          <p:nvPr/>
        </p:nvSpPr>
        <p:spPr>
          <a:xfrm>
            <a:off x="4516244" y="1077218"/>
            <a:ext cx="750477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    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là người anh hùng nhỏ tuổi của Việt Nam. Anh tên thật là Nông Văn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 (có nơi viết là Nông Văn Dền), quê ở thôn Nà Mạ, xã Trường Hà, huyện Hà Quảng, tỉnh Cao Bằng. Trong lúc làm nhiệm vụ 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anh đã anh dũng hi sinh. Khi đó, anh vừa tròn 14 tuổi.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181428" y="196277"/>
            <a:ext cx="11828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8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524328" y="348677"/>
            <a:ext cx="11828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4. Tìm danh từ theo mỗi nhóm dưới đây: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1069B-A8F4-7987-8D16-6CEA127F6119}"/>
              </a:ext>
            </a:extLst>
          </p:cNvPr>
          <p:cNvSpPr/>
          <p:nvPr/>
        </p:nvSpPr>
        <p:spPr>
          <a:xfrm>
            <a:off x="313459" y="1385137"/>
            <a:ext cx="3602182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EDD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tập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F7E3AF-4C5D-6E49-9DB7-BAA608C7F375}"/>
              </a:ext>
            </a:extLst>
          </p:cNvPr>
          <p:cNvSpPr/>
          <p:nvPr/>
        </p:nvSpPr>
        <p:spPr>
          <a:xfrm>
            <a:off x="4279827" y="1385137"/>
            <a:ext cx="3602182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8D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riêng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gọi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tên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32BC60-FF9A-5C71-9E5A-B38457ECD13B}"/>
              </a:ext>
            </a:extLst>
          </p:cNvPr>
          <p:cNvSpPr/>
          <p:nvPr/>
        </p:nvSpPr>
        <p:spPr>
          <a:xfrm>
            <a:off x="8246195" y="1385137"/>
            <a:ext cx="3602182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D1ED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nghề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8AA4ECE-6D42-A718-87BC-4E7F2B52CB28}"/>
              </a:ext>
            </a:extLst>
          </p:cNvPr>
          <p:cNvSpPr/>
          <p:nvPr/>
        </p:nvSpPr>
        <p:spPr>
          <a:xfrm>
            <a:off x="313459" y="2792632"/>
            <a:ext cx="3602182" cy="2084167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AED9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riêng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gọi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tên</a:t>
            </a:r>
            <a:r>
              <a:rPr lang="en-US" sz="2800" dirty="0">
                <a:solidFill>
                  <a:schemeClr val="tx1"/>
                </a:solidFill>
              </a:rPr>
              <a:t> 1 con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con </a:t>
            </a:r>
            <a:r>
              <a:rPr lang="en-US" sz="2800" dirty="0" err="1">
                <a:solidFill>
                  <a:schemeClr val="tx1"/>
                </a:solidFill>
              </a:rPr>
              <a:t>phố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D8209E6-A664-D2EC-9238-6B46EFC7DB39}"/>
              </a:ext>
            </a:extLst>
          </p:cNvPr>
          <p:cNvSpPr/>
          <p:nvPr/>
        </p:nvSpPr>
        <p:spPr>
          <a:xfrm>
            <a:off x="4279827" y="2792632"/>
            <a:ext cx="3602182" cy="2084167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D1ED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1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gia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đình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E58D4D0C-D87E-D9F6-78EF-DD59E731409B}"/>
              </a:ext>
            </a:extLst>
          </p:cNvPr>
          <p:cNvSpPr/>
          <p:nvPr/>
        </p:nvSpPr>
        <p:spPr>
          <a:xfrm>
            <a:off x="8246195" y="2792632"/>
            <a:ext cx="3602182" cy="2084167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CAF5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riêng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gọi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tên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đất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p45"/>
          <p:cNvSpPr/>
          <p:nvPr/>
        </p:nvSpPr>
        <p:spPr>
          <a:xfrm>
            <a:off x="1676759" y="424458"/>
            <a:ext cx="9128773" cy="3751762"/>
          </a:xfrm>
          <a:prstGeom prst="roundRect">
            <a:avLst>
              <a:gd name="adj" fmla="val 20578"/>
            </a:avLst>
          </a:prstGeom>
          <a:solidFill>
            <a:schemeClr val="bg2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TRÒ CHƠI: </a:t>
            </a:r>
          </a:p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TÔI BẢO</a:t>
            </a:r>
            <a:endParaRPr sz="11500" dirty="0">
              <a:solidFill>
                <a:srgbClr val="FF0000"/>
              </a:solidFill>
            </a:endParaRPr>
          </a:p>
        </p:txBody>
      </p:sp>
      <p:grpSp>
        <p:nvGrpSpPr>
          <p:cNvPr id="4554" name="Google Shape;4554;p45"/>
          <p:cNvGrpSpPr/>
          <p:nvPr/>
        </p:nvGrpSpPr>
        <p:grpSpPr>
          <a:xfrm>
            <a:off x="1252828" y="276209"/>
            <a:ext cx="9873963" cy="5956701"/>
            <a:chOff x="1101069" y="1010541"/>
            <a:chExt cx="8677900" cy="5235148"/>
          </a:xfrm>
        </p:grpSpPr>
        <p:sp>
          <p:nvSpPr>
            <p:cNvPr id="4555" name="Google Shape;4555;p45"/>
            <p:cNvSpPr/>
            <p:nvPr/>
          </p:nvSpPr>
          <p:spPr>
            <a:xfrm rot="696579">
              <a:off x="1128175" y="3075237"/>
              <a:ext cx="318366" cy="301755"/>
            </a:xfrm>
            <a:custGeom>
              <a:avLst/>
              <a:gdLst/>
              <a:ahLst/>
              <a:cxnLst/>
              <a:rect l="l" t="t" r="r" b="b"/>
              <a:pathLst>
                <a:path w="3680" h="3488" extrusionOk="0">
                  <a:moveTo>
                    <a:pt x="2596" y="1"/>
                  </a:moveTo>
                  <a:cubicBezTo>
                    <a:pt x="2586" y="1"/>
                    <a:pt x="2577" y="4"/>
                    <a:pt x="2569" y="11"/>
                  </a:cubicBezTo>
                  <a:cubicBezTo>
                    <a:pt x="2551" y="26"/>
                    <a:pt x="2550" y="53"/>
                    <a:pt x="2551" y="76"/>
                  </a:cubicBezTo>
                  <a:cubicBezTo>
                    <a:pt x="2555" y="189"/>
                    <a:pt x="2563" y="301"/>
                    <a:pt x="2578" y="414"/>
                  </a:cubicBezTo>
                  <a:cubicBezTo>
                    <a:pt x="2582" y="446"/>
                    <a:pt x="2587" y="478"/>
                    <a:pt x="2579" y="509"/>
                  </a:cubicBezTo>
                  <a:cubicBezTo>
                    <a:pt x="2573" y="532"/>
                    <a:pt x="2561" y="553"/>
                    <a:pt x="2550" y="573"/>
                  </a:cubicBezTo>
                  <a:cubicBezTo>
                    <a:pt x="2442" y="774"/>
                    <a:pt x="2382" y="997"/>
                    <a:pt x="2354" y="1225"/>
                  </a:cubicBezTo>
                  <a:cubicBezTo>
                    <a:pt x="2347" y="1275"/>
                    <a:pt x="2342" y="1326"/>
                    <a:pt x="2338" y="1376"/>
                  </a:cubicBezTo>
                  <a:cubicBezTo>
                    <a:pt x="2297" y="1330"/>
                    <a:pt x="2257" y="1284"/>
                    <a:pt x="2215" y="1237"/>
                  </a:cubicBezTo>
                  <a:cubicBezTo>
                    <a:pt x="2083" y="1095"/>
                    <a:pt x="1949" y="948"/>
                    <a:pt x="1775" y="864"/>
                  </a:cubicBezTo>
                  <a:cubicBezTo>
                    <a:pt x="1656" y="807"/>
                    <a:pt x="1518" y="777"/>
                    <a:pt x="1426" y="682"/>
                  </a:cubicBezTo>
                  <a:cubicBezTo>
                    <a:pt x="1323" y="575"/>
                    <a:pt x="1298" y="407"/>
                    <a:pt x="1187" y="308"/>
                  </a:cubicBezTo>
                  <a:cubicBezTo>
                    <a:pt x="1174" y="296"/>
                    <a:pt x="1157" y="284"/>
                    <a:pt x="1138" y="284"/>
                  </a:cubicBezTo>
                  <a:cubicBezTo>
                    <a:pt x="1138" y="284"/>
                    <a:pt x="1137" y="284"/>
                    <a:pt x="1137" y="284"/>
                  </a:cubicBezTo>
                  <a:cubicBezTo>
                    <a:pt x="1100" y="284"/>
                    <a:pt x="1076" y="327"/>
                    <a:pt x="1076" y="364"/>
                  </a:cubicBezTo>
                  <a:cubicBezTo>
                    <a:pt x="1074" y="444"/>
                    <a:pt x="1129" y="511"/>
                    <a:pt x="1161" y="584"/>
                  </a:cubicBezTo>
                  <a:cubicBezTo>
                    <a:pt x="1270" y="823"/>
                    <a:pt x="1137" y="1095"/>
                    <a:pt x="1099" y="1356"/>
                  </a:cubicBezTo>
                  <a:cubicBezTo>
                    <a:pt x="1065" y="1581"/>
                    <a:pt x="1108" y="1808"/>
                    <a:pt x="1203" y="2017"/>
                  </a:cubicBezTo>
                  <a:cubicBezTo>
                    <a:pt x="1093" y="2000"/>
                    <a:pt x="983" y="1990"/>
                    <a:pt x="872" y="1990"/>
                  </a:cubicBezTo>
                  <a:cubicBezTo>
                    <a:pt x="770" y="1990"/>
                    <a:pt x="668" y="1998"/>
                    <a:pt x="568" y="2018"/>
                  </a:cubicBezTo>
                  <a:cubicBezTo>
                    <a:pt x="548" y="2022"/>
                    <a:pt x="528" y="2026"/>
                    <a:pt x="509" y="2026"/>
                  </a:cubicBezTo>
                  <a:cubicBezTo>
                    <a:pt x="505" y="2026"/>
                    <a:pt x="502" y="2026"/>
                    <a:pt x="498" y="2026"/>
                  </a:cubicBezTo>
                  <a:cubicBezTo>
                    <a:pt x="466" y="2024"/>
                    <a:pt x="436" y="2010"/>
                    <a:pt x="407" y="1997"/>
                  </a:cubicBezTo>
                  <a:cubicBezTo>
                    <a:pt x="305" y="1949"/>
                    <a:pt x="200" y="1907"/>
                    <a:pt x="93" y="1871"/>
                  </a:cubicBezTo>
                  <a:cubicBezTo>
                    <a:pt x="80" y="1866"/>
                    <a:pt x="65" y="1862"/>
                    <a:pt x="51" y="1862"/>
                  </a:cubicBezTo>
                  <a:cubicBezTo>
                    <a:pt x="41" y="1862"/>
                    <a:pt x="32" y="1864"/>
                    <a:pt x="24" y="1869"/>
                  </a:cubicBezTo>
                  <a:cubicBezTo>
                    <a:pt x="0" y="1884"/>
                    <a:pt x="0" y="1923"/>
                    <a:pt x="17" y="1947"/>
                  </a:cubicBezTo>
                  <a:cubicBezTo>
                    <a:pt x="34" y="1971"/>
                    <a:pt x="62" y="1985"/>
                    <a:pt x="87" y="2000"/>
                  </a:cubicBezTo>
                  <a:cubicBezTo>
                    <a:pt x="304" y="2129"/>
                    <a:pt x="343" y="2410"/>
                    <a:pt x="459" y="2618"/>
                  </a:cubicBezTo>
                  <a:cubicBezTo>
                    <a:pt x="598" y="2868"/>
                    <a:pt x="795" y="3083"/>
                    <a:pt x="1038" y="3235"/>
                  </a:cubicBezTo>
                  <a:cubicBezTo>
                    <a:pt x="1302" y="3401"/>
                    <a:pt x="1614" y="3488"/>
                    <a:pt x="1925" y="3488"/>
                  </a:cubicBezTo>
                  <a:cubicBezTo>
                    <a:pt x="2029" y="3488"/>
                    <a:pt x="2133" y="3478"/>
                    <a:pt x="2236" y="3458"/>
                  </a:cubicBezTo>
                  <a:cubicBezTo>
                    <a:pt x="2454" y="3415"/>
                    <a:pt x="2667" y="3327"/>
                    <a:pt x="2837" y="3182"/>
                  </a:cubicBezTo>
                  <a:cubicBezTo>
                    <a:pt x="2856" y="3166"/>
                    <a:pt x="2876" y="3146"/>
                    <a:pt x="2890" y="3125"/>
                  </a:cubicBezTo>
                  <a:cubicBezTo>
                    <a:pt x="2924" y="3122"/>
                    <a:pt x="2959" y="3104"/>
                    <a:pt x="2988" y="3085"/>
                  </a:cubicBezTo>
                  <a:cubicBezTo>
                    <a:pt x="3177" y="2967"/>
                    <a:pt x="3325" y="2791"/>
                    <a:pt x="3431" y="2594"/>
                  </a:cubicBezTo>
                  <a:cubicBezTo>
                    <a:pt x="3628" y="2228"/>
                    <a:pt x="3679" y="1786"/>
                    <a:pt x="3573" y="1383"/>
                  </a:cubicBezTo>
                  <a:cubicBezTo>
                    <a:pt x="3501" y="1106"/>
                    <a:pt x="3353" y="855"/>
                    <a:pt x="3155" y="648"/>
                  </a:cubicBezTo>
                  <a:cubicBezTo>
                    <a:pt x="2992" y="476"/>
                    <a:pt x="2736" y="355"/>
                    <a:pt x="2676" y="109"/>
                  </a:cubicBezTo>
                  <a:cubicBezTo>
                    <a:pt x="2669" y="80"/>
                    <a:pt x="2664" y="50"/>
                    <a:pt x="2646" y="26"/>
                  </a:cubicBezTo>
                  <a:cubicBezTo>
                    <a:pt x="2635" y="11"/>
                    <a:pt x="2615" y="1"/>
                    <a:pt x="25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6" name="Google Shape;4556;p45"/>
            <p:cNvSpPr/>
            <p:nvPr/>
          </p:nvSpPr>
          <p:spPr>
            <a:xfrm>
              <a:off x="6913376" y="1010541"/>
              <a:ext cx="314213" cy="290336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7" name="Google Shape;4557;p45"/>
            <p:cNvSpPr/>
            <p:nvPr/>
          </p:nvSpPr>
          <p:spPr>
            <a:xfrm rot="-2546038">
              <a:off x="9407963" y="487772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8" name="Google Shape;4558;p45"/>
            <p:cNvSpPr/>
            <p:nvPr/>
          </p:nvSpPr>
          <p:spPr>
            <a:xfrm rot="-2546038">
              <a:off x="4550213" y="588737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8969">
                <a:alpha val="6776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9ABE2D-035D-63A8-3E35-4BA39A61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606" y="4054089"/>
            <a:ext cx="3344626" cy="28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935390"/>
            <a:ext cx="7031734" cy="1685845"/>
          </a:xfrm>
          <a:prstGeom prst="roundRect">
            <a:avLst>
              <a:gd name="adj" fmla="val 20578"/>
            </a:avLst>
          </a:prstGeom>
          <a:solidFill>
            <a:schemeClr val="bg1">
              <a:lumMod val="90000"/>
            </a:schemeClr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ĐỘNG</a:t>
            </a: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2" y="3675337"/>
            <a:ext cx="226710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35" y="3312612"/>
            <a:ext cx="154572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6" y="3312612"/>
            <a:ext cx="1899930" cy="3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2" y="3429000"/>
            <a:ext cx="1786032" cy="29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53633"/>
              </p:ext>
            </p:extLst>
          </p:nvPr>
        </p:nvGraphicFramePr>
        <p:xfrm>
          <a:off x="89211" y="-12300"/>
          <a:ext cx="11976402" cy="6781090"/>
        </p:xfrm>
        <a:graphic>
          <a:graphicData uri="http://schemas.openxmlformats.org/drawingml/2006/table">
            <a:tbl>
              <a:tblPr firstRow="1" firstCol="1" bandRow="1">
                <a:tableStyleId>{03140157-ECE1-4FC2-97AC-F8D410F6F7BB}</a:tableStyleId>
              </a:tblPr>
              <a:tblGrid>
                <a:gridCol w="4874816">
                  <a:extLst>
                    <a:ext uri="{9D8B030D-6E8A-4147-A177-3AD203B41FA5}">
                      <a16:colId xmlns:a16="http://schemas.microsoft.com/office/drawing/2014/main" val="2435322552"/>
                    </a:ext>
                  </a:extLst>
                </a:gridCol>
                <a:gridCol w="7101586">
                  <a:extLst>
                    <a:ext uri="{9D8B030D-6E8A-4147-A177-3AD203B41FA5}">
                      <a16:colId xmlns:a16="http://schemas.microsoft.com/office/drawing/2014/main" val="2492969146"/>
                    </a:ext>
                  </a:extLst>
                </a:gridCol>
              </a:tblGrid>
              <a:tr h="1195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2300332605"/>
                  </a:ext>
                </a:extLst>
              </a:tr>
              <a:tr h="1184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Chi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Kiên,Đào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519445489"/>
                  </a:ext>
                </a:extLst>
              </a:tr>
              <a:tr h="1094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3816199229"/>
                  </a:ext>
                </a:extLst>
              </a:tr>
              <a:tr h="1083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Kim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Hai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3592424447"/>
                  </a:ext>
                </a:extLst>
              </a:tr>
              <a:tr h="1161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b="1" kern="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uạt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chảo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tivi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giặt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võng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2627228785"/>
                  </a:ext>
                </a:extLst>
              </a:tr>
              <a:tr h="1061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kern="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kern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28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 Lan,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4" marR="57864" marT="0" marB="0"/>
                </a:tc>
                <a:extLst>
                  <a:ext uri="{0D108BD9-81ED-4DB2-BD59-A6C34878D82A}">
                    <a16:rowId xmlns:a16="http://schemas.microsoft.com/office/drawing/2014/main" val="81807648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3437929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4519541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1184128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5662573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6744185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2331712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>
            <a:off x="89203" y="-12300"/>
            <a:ext cx="11976409" cy="246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 flipH="1" flipV="1">
            <a:off x="89203" y="-12300"/>
            <a:ext cx="3" cy="67504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 flipV="1">
            <a:off x="4947420" y="24607"/>
            <a:ext cx="14873" cy="6738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FB8D67-D808-E922-9073-908995BC8189}"/>
              </a:ext>
            </a:extLst>
          </p:cNvPr>
          <p:cNvCxnSpPr>
            <a:cxnSpLocks/>
          </p:cNvCxnSpPr>
          <p:nvPr/>
        </p:nvCxnSpPr>
        <p:spPr>
          <a:xfrm flipV="1">
            <a:off x="12065615" y="49212"/>
            <a:ext cx="0" cy="671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0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903461B4-AE7E-FADC-FF2B-E8FFDFA7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79A0BB-009B-3263-8574-69D2F4E06F52}"/>
              </a:ext>
            </a:extLst>
          </p:cNvPr>
          <p:cNvGrpSpPr/>
          <p:nvPr/>
        </p:nvGrpSpPr>
        <p:grpSpPr>
          <a:xfrm>
            <a:off x="4826447" y="685800"/>
            <a:ext cx="5841553" cy="2743200"/>
            <a:chOff x="6426647" y="1074601"/>
            <a:chExt cx="5163541" cy="249366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7E1FCCB-C964-8B61-DA11-FA1148149333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68651"/>
                <a:gd name="adj2" fmla="val 36279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C822D-5BF6-6B99-7E01-5F7F065F9CDD}"/>
                </a:ext>
              </a:extLst>
            </p:cNvPr>
            <p:cNvSpPr txBox="1"/>
            <p:nvPr/>
          </p:nvSpPr>
          <p:spPr>
            <a:xfrm>
              <a:off x="7243903" y="1524061"/>
              <a:ext cx="3529027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ghi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hôm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1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1069B-A8F4-7987-8D16-6CEA127F6119}"/>
              </a:ext>
            </a:extLst>
          </p:cNvPr>
          <p:cNvSpPr/>
          <p:nvPr/>
        </p:nvSpPr>
        <p:spPr>
          <a:xfrm>
            <a:off x="146191" y="2968610"/>
            <a:ext cx="2307077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EDD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F7E3AF-4C5D-6E49-9DB7-BAA608C7F375}"/>
              </a:ext>
            </a:extLst>
          </p:cNvPr>
          <p:cNvSpPr/>
          <p:nvPr/>
        </p:nvSpPr>
        <p:spPr>
          <a:xfrm>
            <a:off x="3170280" y="4876799"/>
            <a:ext cx="2633929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8D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Danh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riêng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32BC60-FF9A-5C71-9E5A-B38457ECD13B}"/>
              </a:ext>
            </a:extLst>
          </p:cNvPr>
          <p:cNvSpPr/>
          <p:nvPr/>
        </p:nvSpPr>
        <p:spPr>
          <a:xfrm>
            <a:off x="7762104" y="182631"/>
            <a:ext cx="3602182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D1ED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danh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endParaRPr lang="en-US" sz="2800" dirty="0">
              <a:solidFill>
                <a:srgbClr val="00000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8AA4ECE-6D42-A718-87BC-4E7F2B52CB28}"/>
              </a:ext>
            </a:extLst>
          </p:cNvPr>
          <p:cNvSpPr/>
          <p:nvPr/>
        </p:nvSpPr>
        <p:spPr>
          <a:xfrm>
            <a:off x="7790970" y="1898093"/>
            <a:ext cx="2937328" cy="1070517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AED9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thường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D8209E6-A664-D2EC-9238-6B46EFC7DB39}"/>
              </a:ext>
            </a:extLst>
          </p:cNvPr>
          <p:cNvSpPr/>
          <p:nvPr/>
        </p:nvSpPr>
        <p:spPr>
          <a:xfrm>
            <a:off x="3231611" y="814038"/>
            <a:ext cx="2511266" cy="1289887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D1ED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DF7E3AF-4C5D-6E49-9DB7-BAA608C7F375}"/>
              </a:ext>
            </a:extLst>
          </p:cNvPr>
          <p:cNvSpPr/>
          <p:nvPr/>
        </p:nvSpPr>
        <p:spPr>
          <a:xfrm>
            <a:off x="7762103" y="3422843"/>
            <a:ext cx="3824013" cy="1773043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8D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28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28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endParaRPr lang="en-US" sz="2800" dirty="0">
              <a:solidFill>
                <a:srgbClr val="00000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DF7E3AF-4C5D-6E49-9DB7-BAA608C7F375}"/>
              </a:ext>
            </a:extLst>
          </p:cNvPr>
          <p:cNvSpPr/>
          <p:nvPr/>
        </p:nvSpPr>
        <p:spPr>
          <a:xfrm>
            <a:off x="7790970" y="5373492"/>
            <a:ext cx="2633929" cy="1276350"/>
          </a:xfrm>
          <a:custGeom>
            <a:avLst/>
            <a:gdLst>
              <a:gd name="connsiteX0" fmla="*/ 0 w 3962400"/>
              <a:gd name="connsiteY0" fmla="*/ 0 h 1181100"/>
              <a:gd name="connsiteX1" fmla="*/ 3962400 w 3962400"/>
              <a:gd name="connsiteY1" fmla="*/ 0 h 1181100"/>
              <a:gd name="connsiteX2" fmla="*/ 3962400 w 3962400"/>
              <a:gd name="connsiteY2" fmla="*/ 1181100 h 1181100"/>
              <a:gd name="connsiteX3" fmla="*/ 0 w 3962400"/>
              <a:gd name="connsiteY3" fmla="*/ 1181100 h 1181100"/>
              <a:gd name="connsiteX4" fmla="*/ 0 w 3962400"/>
              <a:gd name="connsiteY4" fmla="*/ 0 h 1181100"/>
              <a:gd name="connsiteX0" fmla="*/ 0 w 3962400"/>
              <a:gd name="connsiteY0" fmla="*/ 0 h 1276350"/>
              <a:gd name="connsiteX1" fmla="*/ 3962400 w 3962400"/>
              <a:gd name="connsiteY1" fmla="*/ 0 h 1276350"/>
              <a:gd name="connsiteX2" fmla="*/ 3962400 w 3962400"/>
              <a:gd name="connsiteY2" fmla="*/ 1181100 h 1276350"/>
              <a:gd name="connsiteX3" fmla="*/ 2114550 w 3962400"/>
              <a:gd name="connsiteY3" fmla="*/ 1276350 h 1276350"/>
              <a:gd name="connsiteX4" fmla="*/ 0 w 3962400"/>
              <a:gd name="connsiteY4" fmla="*/ 1181100 h 1276350"/>
              <a:gd name="connsiteX5" fmla="*/ 0 w 3962400"/>
              <a:gd name="connsiteY5" fmla="*/ 0 h 1276350"/>
              <a:gd name="connsiteX0" fmla="*/ 0 w 3962400"/>
              <a:gd name="connsiteY0" fmla="*/ 0 h 1276350"/>
              <a:gd name="connsiteX1" fmla="*/ 2400300 w 3962400"/>
              <a:gd name="connsiteY1" fmla="*/ 1524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  <a:gd name="connsiteX0" fmla="*/ 0 w 3962400"/>
              <a:gd name="connsiteY0" fmla="*/ 0 h 1276350"/>
              <a:gd name="connsiteX1" fmla="*/ 2305050 w 3962400"/>
              <a:gd name="connsiteY1" fmla="*/ 114300 h 1276350"/>
              <a:gd name="connsiteX2" fmla="*/ 3962400 w 3962400"/>
              <a:gd name="connsiteY2" fmla="*/ 0 h 1276350"/>
              <a:gd name="connsiteX3" fmla="*/ 3962400 w 3962400"/>
              <a:gd name="connsiteY3" fmla="*/ 1181100 h 1276350"/>
              <a:gd name="connsiteX4" fmla="*/ 2114550 w 3962400"/>
              <a:gd name="connsiteY4" fmla="*/ 1276350 h 1276350"/>
              <a:gd name="connsiteX5" fmla="*/ 0 w 3962400"/>
              <a:gd name="connsiteY5" fmla="*/ 1181100 h 1276350"/>
              <a:gd name="connsiteX6" fmla="*/ 0 w 3962400"/>
              <a:gd name="connsiteY6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1276350">
                <a:moveTo>
                  <a:pt x="0" y="0"/>
                </a:moveTo>
                <a:cubicBezTo>
                  <a:pt x="723900" y="0"/>
                  <a:pt x="1581150" y="114300"/>
                  <a:pt x="2305050" y="114300"/>
                </a:cubicBezTo>
                <a:lnTo>
                  <a:pt x="3962400" y="0"/>
                </a:lnTo>
                <a:lnTo>
                  <a:pt x="3962400" y="1181100"/>
                </a:lnTo>
                <a:cubicBezTo>
                  <a:pt x="3340100" y="1187450"/>
                  <a:pt x="2736850" y="1270000"/>
                  <a:pt x="2114550" y="1276350"/>
                </a:cubicBezTo>
                <a:lnTo>
                  <a:pt x="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F8D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hoa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 flipV="1">
            <a:off x="2453268" y="2038756"/>
            <a:ext cx="1261636" cy="1384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>
            <a:off x="2451025" y="3424410"/>
            <a:ext cx="1605776" cy="1453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 flipV="1">
            <a:off x="5742877" y="691376"/>
            <a:ext cx="2019226" cy="703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 flipV="1">
            <a:off x="5804209" y="4309364"/>
            <a:ext cx="1957894" cy="933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>
            <a:off x="5755489" y="1402236"/>
            <a:ext cx="2006614" cy="1031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7B22AF-92CB-B86E-C7CD-A7225FA45F4D}"/>
              </a:ext>
            </a:extLst>
          </p:cNvPr>
          <p:cNvCxnSpPr>
            <a:cxnSpLocks/>
          </p:cNvCxnSpPr>
          <p:nvPr/>
        </p:nvCxnSpPr>
        <p:spPr>
          <a:xfrm>
            <a:off x="5784356" y="5247763"/>
            <a:ext cx="2006614" cy="1031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2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744" y="8483"/>
            <a:ext cx="9121378" cy="6841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95"/>
          </a:p>
        </p:txBody>
      </p:sp>
      <p:pic>
        <p:nvPicPr>
          <p:cNvPr id="13315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222647" cy="6841034"/>
          </a:xfrm>
          <a:prstGeom prst="rect">
            <a:avLst/>
          </a:prstGeom>
          <a:solidFill>
            <a:srgbClr val="00FF00"/>
          </a:solidFill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280345" y="692587"/>
            <a:ext cx="7829183" cy="57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192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6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44" y="4681437"/>
            <a:ext cx="3208854" cy="216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54642" y="2030962"/>
            <a:ext cx="10211329" cy="1311504"/>
          </a:xfrm>
          <a:prstGeom prst="rect">
            <a:avLst/>
          </a:prstGeom>
        </p:spPr>
        <p:txBody>
          <a:bodyPr wrap="square" lIns="79621" tIns="39810" rIns="79621" bIns="39810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12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kids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911991"/>
            <a:ext cx="5116513" cy="27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4756034"/>
            <a:ext cx="2960688" cy="204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ni-17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7" y="1489125"/>
            <a:ext cx="2690812" cy="13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7"/>
          <p:cNvSpPr>
            <a:spLocks noChangeArrowheads="1" noChangeShapeType="1" noTextEdit="1"/>
          </p:cNvSpPr>
          <p:nvPr/>
        </p:nvSpPr>
        <p:spPr bwMode="auto">
          <a:xfrm>
            <a:off x="977901" y="385375"/>
            <a:ext cx="10245724" cy="2630315"/>
          </a:xfrm>
          <a:prstGeom prst="rect">
            <a:avLst/>
          </a:prstGeom>
        </p:spPr>
        <p:txBody>
          <a:bodyPr wrap="none" lIns="91348" tIns="45673" rIns="91348" bIns="45673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793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>
                    <a:alpha val="63136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endParaRPr lang="en-US" sz="2793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>
                  <a:alpha val="63136"/>
                </a:srgb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390" name="Picture 8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4048178"/>
            <a:ext cx="2370138" cy="245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z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96"/>
            <a:ext cx="3398837" cy="197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ani-17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7" y="-233804"/>
            <a:ext cx="2690812" cy="13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95236" y="2855548"/>
            <a:ext cx="10285411" cy="132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98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– Ai đúng</a:t>
            </a:r>
          </a:p>
        </p:txBody>
      </p:sp>
    </p:spTree>
    <p:extLst>
      <p:ext uri="{BB962C8B-B14F-4D97-AF65-F5344CB8AC3E}">
        <p14:creationId xmlns:p14="http://schemas.microsoft.com/office/powerpoint/2010/main" val="406210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014413" y="768599"/>
            <a:ext cx="9967912" cy="64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155294" y="2996684"/>
            <a:ext cx="3182207" cy="64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5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927003" y="2892679"/>
            <a:ext cx="2755865" cy="64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5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687514" y="2996686"/>
            <a:ext cx="2661462" cy="64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591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192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31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2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886" name="AutoShape 22"/>
          <p:cNvSpPr>
            <a:spLocks noChangeArrowheads="1"/>
          </p:cNvSpPr>
          <p:nvPr/>
        </p:nvSpPr>
        <p:spPr bwMode="auto">
          <a:xfrm rot="-238644">
            <a:off x="1511173" y="3015049"/>
            <a:ext cx="835025" cy="608092"/>
          </a:xfrm>
          <a:prstGeom prst="wedgeEllipseCallout">
            <a:avLst>
              <a:gd name="adj1" fmla="val -10037"/>
              <a:gd name="adj2" fmla="val -151565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673" rIns="91348" bIns="45673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19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9" name="Picture 19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4" y="1592056"/>
            <a:ext cx="1412875" cy="1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m-Thanh-Dong-ho-dem-nguoc-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5677" y="4508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7962"/>
      </p:ext>
    </p:extLst>
  </p:cSld>
  <p:clrMapOvr>
    <a:masterClrMapping/>
  </p:clrMapOvr>
  <p:transition spd="med" advClick="0">
    <p:fad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02698" y="388540"/>
            <a:ext cx="11655094" cy="64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370742" y="1573053"/>
            <a:ext cx="7725963" cy="58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281126" y="4731572"/>
            <a:ext cx="7905194" cy="58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370742" y="3246890"/>
            <a:ext cx="9101892" cy="58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1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19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altLang="en-US" sz="3192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907" name="Picture 19" descr="bunny_thumping_foot_md_clr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4" y="2247514"/>
            <a:ext cx="1621578" cy="207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2128322" y="3144311"/>
            <a:ext cx="739775" cy="788619"/>
          </a:xfrm>
          <a:prstGeom prst="wedgeEllipseCallout">
            <a:avLst>
              <a:gd name="adj1" fmla="val -78634"/>
              <a:gd name="adj2" fmla="val 74699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348" tIns="45673" rIns="91348" bIns="45673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591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" name="Am-Thanh-Dong-ho-dem-nguoc-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5438" y="2282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520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897574" y="1872224"/>
            <a:ext cx="11148528" cy="58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863849" y="4344305"/>
            <a:ext cx="7145338" cy="166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buClrTx/>
              <a:defRPr/>
            </a:pPr>
            <a:r>
              <a:rPr lang="en-US" altLang="en-US" sz="319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19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lvl="0">
              <a:buClrTx/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,…) </a:t>
            </a:r>
            <a:endParaRPr lang="vi-VN" sz="28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lang="en-US" altLang="en-US" sz="3591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863849" y="3140447"/>
            <a:ext cx="11492665" cy="58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điểm</a:t>
            </a:r>
            <a:endParaRPr lang="en-US" sz="31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2743201" y="4284130"/>
            <a:ext cx="758825" cy="760115"/>
          </a:xfrm>
          <a:prstGeom prst="ellipse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lIns="91348" tIns="45673" rIns="91348" bIns="45673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192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50183" name="Picture 7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57" y="3921574"/>
            <a:ext cx="1063625" cy="173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897574" y="897163"/>
            <a:ext cx="11582400" cy="7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372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72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Dong-ho-dem-nguoc-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6554" y="3877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2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935390"/>
            <a:ext cx="7031734" cy="1685845"/>
          </a:xfrm>
          <a:prstGeom prst="roundRect">
            <a:avLst>
              <a:gd name="adj" fmla="val 20578"/>
            </a:avLst>
          </a:prstGeom>
          <a:solidFill>
            <a:schemeClr val="bg1">
              <a:lumMod val="90000"/>
            </a:schemeClr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KHÁM PHÁ</a:t>
            </a: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2" y="3675337"/>
            <a:ext cx="226710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35" y="3312612"/>
            <a:ext cx="154572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6" y="3312612"/>
            <a:ext cx="1899930" cy="3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2" y="3429000"/>
            <a:ext cx="1786032" cy="29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12FB5A-223E-4643-D548-556514CFB34C}"/>
              </a:ext>
            </a:extLst>
          </p:cNvPr>
          <p:cNvSpPr txBox="1"/>
          <p:nvPr/>
        </p:nvSpPr>
        <p:spPr>
          <a:xfrm>
            <a:off x="914651" y="4894567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Hà Nội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66BAA-1A84-1B5B-1B28-B6CFB8508812}"/>
              </a:ext>
            </a:extLst>
          </p:cNvPr>
          <p:cNvSpPr txBox="1"/>
          <p:nvPr/>
        </p:nvSpPr>
        <p:spPr>
          <a:xfrm>
            <a:off x="914650" y="5753590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Chu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13DF5-9A4E-40E7-B920-F0077F97472E}"/>
              </a:ext>
            </a:extLst>
          </p:cNvPr>
          <p:cNvSpPr txBox="1"/>
          <p:nvPr/>
        </p:nvSpPr>
        <p:spPr>
          <a:xfrm>
            <a:off x="4634243" y="4894567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Lý</a:t>
            </a:r>
            <a:endParaRPr lang="en-US" sz="3200" dirty="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899AD-C21F-180A-1F85-3292DAC8A3C8}"/>
              </a:ext>
            </a:extLst>
          </p:cNvPr>
          <p:cNvSpPr txBox="1"/>
          <p:nvPr/>
        </p:nvSpPr>
        <p:spPr>
          <a:xfrm>
            <a:off x="4634243" y="5753590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Bạch Đằng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4921A-0F45-44C7-1839-33BBC012B47B}"/>
              </a:ext>
            </a:extLst>
          </p:cNvPr>
          <p:cNvSpPr txBox="1"/>
          <p:nvPr/>
        </p:nvSpPr>
        <p:spPr>
          <a:xfrm>
            <a:off x="8353835" y="4894567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Cửu Long</a:t>
            </a:r>
            <a:endParaRPr lang="en-US" sz="32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22DA3-4C92-A9EE-FA84-E7827458A916}"/>
              </a:ext>
            </a:extLst>
          </p:cNvPr>
          <p:cNvSpPr txBox="1"/>
          <p:nvPr/>
        </p:nvSpPr>
        <p:spPr>
          <a:xfrm>
            <a:off x="8353835" y="5753590"/>
            <a:ext cx="3011723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endParaRPr lang="en-US" sz="3200" dirty="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560345-6E9C-BD57-8DA6-8F199BE47632}"/>
              </a:ext>
            </a:extLst>
          </p:cNvPr>
          <p:cNvSpPr/>
          <p:nvPr/>
        </p:nvSpPr>
        <p:spPr>
          <a:xfrm>
            <a:off x="1311541" y="1316447"/>
            <a:ext cx="2123268" cy="1005840"/>
          </a:xfrm>
          <a:prstGeom prst="ellipse">
            <a:avLst/>
          </a:prstGeom>
          <a:solidFill>
            <a:srgbClr val="C0E5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người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211091-2D9D-2C4F-A32E-71955691464F}"/>
              </a:ext>
            </a:extLst>
          </p:cNvPr>
          <p:cNvSpPr/>
          <p:nvPr/>
        </p:nvSpPr>
        <p:spPr>
          <a:xfrm>
            <a:off x="5015636" y="1283837"/>
            <a:ext cx="2123268" cy="1005840"/>
          </a:xfrm>
          <a:prstGeom prst="ellipse">
            <a:avLst/>
          </a:prstGeom>
          <a:solidFill>
            <a:schemeClr val="bg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thành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phố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7A784F-7E28-D246-A29E-478F9D290EE9}"/>
              </a:ext>
            </a:extLst>
          </p:cNvPr>
          <p:cNvSpPr/>
          <p:nvPr/>
        </p:nvSpPr>
        <p:spPr>
          <a:xfrm>
            <a:off x="8719731" y="1283837"/>
            <a:ext cx="2123268" cy="1005840"/>
          </a:xfrm>
          <a:prstGeom prst="ellipse">
            <a:avLst/>
          </a:prstGeom>
          <a:solidFill>
            <a:srgbClr val="CAF5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sông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4C779232-4383-3A09-8FF1-899E7CD4E925}"/>
              </a:ext>
            </a:extLst>
          </p:cNvPr>
          <p:cNvSpPr/>
          <p:nvPr/>
        </p:nvSpPr>
        <p:spPr>
          <a:xfrm>
            <a:off x="871206" y="160692"/>
            <a:ext cx="10412127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9107E-6 3.7037E-7 L -0.30426 -0.3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0" y="-1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E5F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35E-7 -1.11111E-6 L 0.00313 -0.3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16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E5F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35E-7 3.7037E-7 L 0.301 -0.344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0" y="-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DBA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506E-7 -1.11111E-6 L -0.31053 -0.322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3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DBA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506E-7 3.7037E-7 L -0.00078 -0.35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FA94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9107E-6 -1.11111E-6 L 0.30662 -0.322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4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FA94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ảnh chân dung về trần thị lý từ baoquangbinh.v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" y="180456"/>
            <a:ext cx="5263375" cy="50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thcschuvanan.pgdrachgia.edu.vn/publish/thumbnail/18695/300x169xdefault/upload/18695/20210905/chuvanan_376239893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95" y="180456"/>
            <a:ext cx="5207620" cy="50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64218" y="5666359"/>
            <a:ext cx="3445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73535" y="5666358"/>
            <a:ext cx="3445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1032</Words>
  <Application>Microsoft Office PowerPoint</Application>
  <PresentationFormat>Custom</PresentationFormat>
  <Paragraphs>123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Londrina Solid</vt:lpstr>
      <vt:lpstr>Time nes New Roman</vt:lpstr>
      <vt:lpstr>Poppins</vt:lpstr>
      <vt:lpstr>AvantGarde</vt:lpstr>
      <vt:lpstr>.TMC-Ong Do</vt:lpstr>
      <vt:lpstr>Arial-Rounded</vt:lpstr>
      <vt:lpstr>Times New Roman</vt:lpstr>
      <vt:lpstr>Arial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Pre-k Lesson</dc:title>
  <dc:creator>PC</dc:creator>
  <cp:lastModifiedBy>HaiPhong</cp:lastModifiedBy>
  <cp:revision>179</cp:revision>
  <dcterms:modified xsi:type="dcterms:W3CDTF">2024-09-04T14:01:09Z</dcterms:modified>
</cp:coreProperties>
</file>