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3"/>
  </p:notesMasterIdLst>
  <p:sldIdLst>
    <p:sldId id="338" r:id="rId2"/>
    <p:sldId id="347" r:id="rId3"/>
    <p:sldId id="256" r:id="rId4"/>
    <p:sldId id="335" r:id="rId5"/>
    <p:sldId id="319" r:id="rId6"/>
    <p:sldId id="320" r:id="rId7"/>
    <p:sldId id="316" r:id="rId8"/>
    <p:sldId id="260" r:id="rId9"/>
    <p:sldId id="322" r:id="rId10"/>
    <p:sldId id="261" r:id="rId11"/>
    <p:sldId id="340" r:id="rId12"/>
    <p:sldId id="344" r:id="rId13"/>
    <p:sldId id="262" r:id="rId14"/>
    <p:sldId id="346" r:id="rId15"/>
    <p:sldId id="263" r:id="rId16"/>
    <p:sldId id="331" r:id="rId17"/>
    <p:sldId id="343" r:id="rId18"/>
    <p:sldId id="259" r:id="rId19"/>
    <p:sldId id="258" r:id="rId20"/>
    <p:sldId id="330" r:id="rId21"/>
    <p:sldId id="336" r:id="rId22"/>
  </p:sldIdLst>
  <p:sldSz cx="12161838" cy="6858000"/>
  <p:notesSz cx="6858000" cy="9144000"/>
  <p:embeddedFontLst>
    <p:embeddedFont>
      <p:font typeface="HP001 5 hàng" panose="020B0604020202020204" charset="0"/>
      <p:regular r:id="rId24"/>
      <p:bold r:id="rId25"/>
    </p:embeddedFont>
    <p:embeddedFont>
      <p:font typeface="Itim" panose="020B0604020202020204" charset="-34"/>
      <p:regular r:id="rId26"/>
    </p:embeddedFont>
    <p:embeddedFont>
      <p:font typeface="Varela Round" panose="00000500000000000000" pitchFamily="2" charset="-79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AA6"/>
    <a:srgbClr val="CFE8C8"/>
    <a:srgbClr val="C5EBEC"/>
    <a:srgbClr val="F3BE89"/>
    <a:srgbClr val="EDC69D"/>
    <a:srgbClr val="F8C0D9"/>
    <a:srgbClr val="B7D8AD"/>
    <a:srgbClr val="C33C0A"/>
    <a:srgbClr val="BB855D"/>
    <a:srgbClr val="D1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83978" autoAdjust="0"/>
  </p:normalViewPr>
  <p:slideViewPr>
    <p:cSldViewPr snapToGrid="0">
      <p:cViewPr varScale="1">
        <p:scale>
          <a:sx n="84" d="100"/>
          <a:sy n="84" d="100"/>
        </p:scale>
        <p:origin x="706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4309690375158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b="0" baseline="0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bài mẫu từ từ, cụ thể để HS nhớ lại cách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34000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có thể HDHS tóm tắt vằng sơ đồ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hdhs chủ động trình bày cân đối, k máy móc việc lùi mấy ô </a:t>
            </a:r>
          </a:p>
        </p:txBody>
      </p:sp>
    </p:spTree>
    <p:extLst>
      <p:ext uri="{BB962C8B-B14F-4D97-AF65-F5344CB8AC3E}">
        <p14:creationId xmlns:p14="http://schemas.microsoft.com/office/powerpoint/2010/main" val="894460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vi-VN" sz="1100" b="0">
                <a:latin typeface="Arial" pitchFamily="34" charset="0"/>
                <a:cs typeface="Arial" pitchFamily="34" charset="0"/>
              </a:rPr>
              <a:t> Nhóm chia sẻ tài liệu: </a:t>
            </a:r>
            <a:r>
              <a:rPr lang="vi-VN" sz="1100" b="0">
                <a:hlinkClick r:id="rId3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gà A hoặc gà B để tìm trứng vàng sau khi đã vượt qua các thử thách.</a:t>
            </a:r>
          </a:p>
        </p:txBody>
      </p:sp>
    </p:spTree>
    <p:extLst>
      <p:ext uri="{BB962C8B-B14F-4D97-AF65-F5344CB8AC3E}">
        <p14:creationId xmlns:p14="http://schemas.microsoft.com/office/powerpoint/2010/main" val="251975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bài mẫu từ từ, cụ thể để HS nhớ lại cách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194361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khai thác bài mẫu từ từ, cụ thể để HS nhớ lại cách 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166961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7" r:id="rId4"/>
    <p:sldLayoutId id="2147483658" r:id="rId5"/>
    <p:sldLayoutId id="2147483667" r:id="rId6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5A396A-43CD-430B-AF62-91717644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5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" y="3227968"/>
            <a:ext cx="3520960" cy="2679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63166" y="4132572"/>
            <a:ext cx="750319" cy="7698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1780" y="1948147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84084" y="2409221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8150529" y="5524753"/>
            <a:ext cx="1231473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6177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567655" y="5589340"/>
            <a:ext cx="1231473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FF2F5-C836-065B-635D-983AC943F61D}"/>
              </a:ext>
            </a:extLst>
          </p:cNvPr>
          <p:cNvSpPr txBox="1"/>
          <p:nvPr/>
        </p:nvSpPr>
        <p:spPr>
          <a:xfrm>
            <a:off x="1131265" y="392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Đố các bạn tìm được trứng vàng nhé!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F15C0111-D377-E93F-9DDC-F4F18A9ED24D}"/>
              </a:ext>
            </a:extLst>
          </p:cNvPr>
          <p:cNvSpPr/>
          <p:nvPr/>
        </p:nvSpPr>
        <p:spPr>
          <a:xfrm>
            <a:off x="17867" y="1470280"/>
            <a:ext cx="2408251" cy="706348"/>
          </a:xfrm>
          <a:prstGeom prst="wedgeEllipseCallout">
            <a:avLst>
              <a:gd name="adj1" fmla="val 14705"/>
              <a:gd name="adj2" fmla="val 1029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ACCC5509-BBEF-5036-8BD3-10511F891831}"/>
              </a:ext>
            </a:extLst>
          </p:cNvPr>
          <p:cNvSpPr/>
          <p:nvPr/>
        </p:nvSpPr>
        <p:spPr>
          <a:xfrm>
            <a:off x="8597099" y="1647819"/>
            <a:ext cx="2408251" cy="706348"/>
          </a:xfrm>
          <a:prstGeom prst="wedgeEllipseCallout">
            <a:avLst>
              <a:gd name="adj1" fmla="val -25883"/>
              <a:gd name="adj2" fmla="val 9624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11406483" cy="1455750"/>
            <a:chOff x="842010" y="518160"/>
            <a:chExt cx="11406483" cy="14557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10492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a) Những chum nào ghi phép tính có kết quả lớn hơn 150?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A6C038-437E-25D3-2D6E-381E26BF9D95}"/>
                </a:ext>
              </a:extLst>
            </p:cNvPr>
            <p:cNvSpPr txBox="1"/>
            <p:nvPr/>
          </p:nvSpPr>
          <p:spPr>
            <a:xfrm>
              <a:off x="1756409" y="1450690"/>
              <a:ext cx="10492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b) Những chum nào ghi phép tính có kết quả bằng nhau?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D80939-8A0B-1288-0AAC-ACD5DFB4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9704" y="2070510"/>
            <a:ext cx="8482430" cy="316364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54601EF-AD21-2AA7-8938-EB0D02F5BB4C}"/>
              </a:ext>
            </a:extLst>
          </p:cNvPr>
          <p:cNvSpPr/>
          <p:nvPr/>
        </p:nvSpPr>
        <p:spPr>
          <a:xfrm>
            <a:off x="10322134" y="2556265"/>
            <a:ext cx="1470473" cy="834081"/>
          </a:xfrm>
          <a:prstGeom prst="wedgeRoundRectCallout">
            <a:avLst>
              <a:gd name="adj1" fmla="val -70592"/>
              <a:gd name="adj2" fmla="val 910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107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69330AF-A362-419A-D3A0-64D70259813B}"/>
              </a:ext>
            </a:extLst>
          </p:cNvPr>
          <p:cNvSpPr/>
          <p:nvPr/>
        </p:nvSpPr>
        <p:spPr>
          <a:xfrm>
            <a:off x="518422" y="2772532"/>
            <a:ext cx="1470473" cy="834081"/>
          </a:xfrm>
          <a:prstGeom prst="wedgeRoundRectCallout">
            <a:avLst>
              <a:gd name="adj1" fmla="val 37694"/>
              <a:gd name="adj2" fmla="val 910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183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06747BD2-5D62-E654-3B02-42CA8045B122}"/>
              </a:ext>
            </a:extLst>
          </p:cNvPr>
          <p:cNvSpPr/>
          <p:nvPr/>
        </p:nvSpPr>
        <p:spPr>
          <a:xfrm>
            <a:off x="4295371" y="5171839"/>
            <a:ext cx="1470473" cy="834081"/>
          </a:xfrm>
          <a:prstGeom prst="wedgeRoundRectCallout">
            <a:avLst>
              <a:gd name="adj1" fmla="val 4458"/>
              <a:gd name="adj2" fmla="val -1376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107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1E95348F-DF89-001C-801B-1F174FC189AA}"/>
              </a:ext>
            </a:extLst>
          </p:cNvPr>
          <p:cNvSpPr/>
          <p:nvPr/>
        </p:nvSpPr>
        <p:spPr>
          <a:xfrm>
            <a:off x="5345683" y="1822830"/>
            <a:ext cx="1470473" cy="834081"/>
          </a:xfrm>
          <a:prstGeom prst="wedgeRoundRectCallout">
            <a:avLst>
              <a:gd name="adj1" fmla="val -4119"/>
              <a:gd name="adj2" fmla="val 835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81A4112-8B1C-6EEC-DB1B-640690092F4D}"/>
              </a:ext>
            </a:extLst>
          </p:cNvPr>
          <p:cNvSpPr/>
          <p:nvPr/>
        </p:nvSpPr>
        <p:spPr>
          <a:xfrm>
            <a:off x="7119566" y="5481832"/>
            <a:ext cx="1470473" cy="834081"/>
          </a:xfrm>
          <a:prstGeom prst="wedgeRoundRectCallout">
            <a:avLst>
              <a:gd name="adj1" fmla="val -23418"/>
              <a:gd name="adj2" fmla="val -1206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6121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11406483" cy="914400"/>
            <a:chOff x="842010" y="518160"/>
            <a:chExt cx="11406483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762974"/>
              <a:ext cx="10492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a) Những chum nào ghi phép tính có kết quả lớn hơn 150?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D80939-8A0B-1288-0AAC-ACD5DFB4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9704" y="2070510"/>
            <a:ext cx="8482430" cy="316364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54601EF-AD21-2AA7-8938-EB0D02F5BB4C}"/>
              </a:ext>
            </a:extLst>
          </p:cNvPr>
          <p:cNvSpPr/>
          <p:nvPr/>
        </p:nvSpPr>
        <p:spPr>
          <a:xfrm>
            <a:off x="10322134" y="2556265"/>
            <a:ext cx="1470473" cy="834081"/>
          </a:xfrm>
          <a:prstGeom prst="wedgeRoundRectCallout">
            <a:avLst>
              <a:gd name="adj1" fmla="val -70592"/>
              <a:gd name="adj2" fmla="val 910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107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69330AF-A362-419A-D3A0-64D70259813B}"/>
              </a:ext>
            </a:extLst>
          </p:cNvPr>
          <p:cNvSpPr/>
          <p:nvPr/>
        </p:nvSpPr>
        <p:spPr>
          <a:xfrm>
            <a:off x="518422" y="2772532"/>
            <a:ext cx="1470473" cy="834081"/>
          </a:xfrm>
          <a:prstGeom prst="wedgeRoundRectCallout">
            <a:avLst>
              <a:gd name="adj1" fmla="val 37694"/>
              <a:gd name="adj2" fmla="val 910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183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06747BD2-5D62-E654-3B02-42CA8045B122}"/>
              </a:ext>
            </a:extLst>
          </p:cNvPr>
          <p:cNvSpPr/>
          <p:nvPr/>
        </p:nvSpPr>
        <p:spPr>
          <a:xfrm>
            <a:off x="4295371" y="5171839"/>
            <a:ext cx="1470473" cy="834081"/>
          </a:xfrm>
          <a:prstGeom prst="wedgeRoundRectCallout">
            <a:avLst>
              <a:gd name="adj1" fmla="val 4458"/>
              <a:gd name="adj2" fmla="val -1376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107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1E95348F-DF89-001C-801B-1F174FC189AA}"/>
              </a:ext>
            </a:extLst>
          </p:cNvPr>
          <p:cNvSpPr/>
          <p:nvPr/>
        </p:nvSpPr>
        <p:spPr>
          <a:xfrm>
            <a:off x="5345683" y="1822830"/>
            <a:ext cx="1470473" cy="834081"/>
          </a:xfrm>
          <a:prstGeom prst="wedgeRoundRectCallout">
            <a:avLst>
              <a:gd name="adj1" fmla="val -4119"/>
              <a:gd name="adj2" fmla="val 835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81A4112-8B1C-6EEC-DB1B-640690092F4D}"/>
              </a:ext>
            </a:extLst>
          </p:cNvPr>
          <p:cNvSpPr/>
          <p:nvPr/>
        </p:nvSpPr>
        <p:spPr>
          <a:xfrm>
            <a:off x="7119566" y="5481832"/>
            <a:ext cx="1470473" cy="834081"/>
          </a:xfrm>
          <a:prstGeom prst="wedgeRoundRectCallout">
            <a:avLst>
              <a:gd name="adj1" fmla="val -23418"/>
              <a:gd name="adj2" fmla="val -1206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4750BC-3331-3042-010D-3B84989E73C1}"/>
              </a:ext>
            </a:extLst>
          </p:cNvPr>
          <p:cNvSpPr/>
          <p:nvPr/>
        </p:nvSpPr>
        <p:spPr>
          <a:xfrm>
            <a:off x="2339038" y="4751749"/>
            <a:ext cx="404162" cy="40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F62079-ACAD-B9F0-6685-42B9FE8BFA08}"/>
              </a:ext>
            </a:extLst>
          </p:cNvPr>
          <p:cNvSpPr/>
          <p:nvPr/>
        </p:nvSpPr>
        <p:spPr>
          <a:xfrm>
            <a:off x="6191569" y="4379119"/>
            <a:ext cx="404162" cy="40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EDF3F0-6494-460A-8B0D-B0E0B9E1D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12"/>
          <a:stretch/>
        </p:blipFill>
        <p:spPr>
          <a:xfrm>
            <a:off x="-14479" y="-43903"/>
            <a:ext cx="12176317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28" y="3099982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5" y="3982323"/>
            <a:ext cx="807799" cy="8288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8003833" y="5562974"/>
            <a:ext cx="146982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5774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451488" y="5599185"/>
            <a:ext cx="146982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EF23F-1B76-8E1F-20AB-FED8A16F5490}"/>
              </a:ext>
            </a:extLst>
          </p:cNvPr>
          <p:cNvSpPr txBox="1"/>
          <p:nvPr/>
        </p:nvSpPr>
        <p:spPr>
          <a:xfrm>
            <a:off x="1131265" y="392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Đố các bạn tìm được trứng vàng nhé!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8AF6FBFF-CA0E-1117-8A33-3D7B738EB265}"/>
              </a:ext>
            </a:extLst>
          </p:cNvPr>
          <p:cNvSpPr/>
          <p:nvPr/>
        </p:nvSpPr>
        <p:spPr>
          <a:xfrm>
            <a:off x="17867" y="1470280"/>
            <a:ext cx="2408251" cy="706348"/>
          </a:xfrm>
          <a:prstGeom prst="wedgeEllipseCallout">
            <a:avLst>
              <a:gd name="adj1" fmla="val 14705"/>
              <a:gd name="adj2" fmla="val 1029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A53765EF-6504-EF5C-A3D0-4CDFC5BD6446}"/>
              </a:ext>
            </a:extLst>
          </p:cNvPr>
          <p:cNvSpPr/>
          <p:nvPr/>
        </p:nvSpPr>
        <p:spPr>
          <a:xfrm>
            <a:off x="8597099" y="1647819"/>
            <a:ext cx="2408251" cy="706348"/>
          </a:xfrm>
          <a:prstGeom prst="wedgeEllipseCallout">
            <a:avLst>
              <a:gd name="adj1" fmla="val -25883"/>
              <a:gd name="adj2" fmla="val 9624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5310" y="251460"/>
            <a:ext cx="11406483" cy="914400"/>
            <a:chOff x="842010" y="518160"/>
            <a:chExt cx="11406483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762974"/>
              <a:ext cx="10492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b) Những chum nào ghi phép tính có kết quả bằng nhau?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D80939-8A0B-1288-0AAC-ACD5DFB4E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9704" y="2070510"/>
            <a:ext cx="8482430" cy="316364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54601EF-AD21-2AA7-8938-EB0D02F5BB4C}"/>
              </a:ext>
            </a:extLst>
          </p:cNvPr>
          <p:cNvSpPr/>
          <p:nvPr/>
        </p:nvSpPr>
        <p:spPr>
          <a:xfrm>
            <a:off x="10322134" y="2556265"/>
            <a:ext cx="1470473" cy="834081"/>
          </a:xfrm>
          <a:prstGeom prst="wedgeRoundRectCallout">
            <a:avLst>
              <a:gd name="adj1" fmla="val -70592"/>
              <a:gd name="adj2" fmla="val 910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107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69330AF-A362-419A-D3A0-64D70259813B}"/>
              </a:ext>
            </a:extLst>
          </p:cNvPr>
          <p:cNvSpPr/>
          <p:nvPr/>
        </p:nvSpPr>
        <p:spPr>
          <a:xfrm>
            <a:off x="518422" y="2772532"/>
            <a:ext cx="1470473" cy="834081"/>
          </a:xfrm>
          <a:prstGeom prst="wedgeRoundRectCallout">
            <a:avLst>
              <a:gd name="adj1" fmla="val 37694"/>
              <a:gd name="adj2" fmla="val 910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183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06747BD2-5D62-E654-3B02-42CA8045B122}"/>
              </a:ext>
            </a:extLst>
          </p:cNvPr>
          <p:cNvSpPr/>
          <p:nvPr/>
        </p:nvSpPr>
        <p:spPr>
          <a:xfrm>
            <a:off x="4295371" y="5171839"/>
            <a:ext cx="1470473" cy="834081"/>
          </a:xfrm>
          <a:prstGeom prst="wedgeRoundRectCallout">
            <a:avLst>
              <a:gd name="adj1" fmla="val 4458"/>
              <a:gd name="adj2" fmla="val -1376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107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1E95348F-DF89-001C-801B-1F174FC189AA}"/>
              </a:ext>
            </a:extLst>
          </p:cNvPr>
          <p:cNvSpPr/>
          <p:nvPr/>
        </p:nvSpPr>
        <p:spPr>
          <a:xfrm>
            <a:off x="5345683" y="1822830"/>
            <a:ext cx="1470473" cy="834081"/>
          </a:xfrm>
          <a:prstGeom prst="wedgeRoundRectCallout">
            <a:avLst>
              <a:gd name="adj1" fmla="val -4119"/>
              <a:gd name="adj2" fmla="val 835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81A4112-8B1C-6EEC-DB1B-640690092F4D}"/>
              </a:ext>
            </a:extLst>
          </p:cNvPr>
          <p:cNvSpPr/>
          <p:nvPr/>
        </p:nvSpPr>
        <p:spPr>
          <a:xfrm>
            <a:off x="7119566" y="5481832"/>
            <a:ext cx="1470473" cy="834081"/>
          </a:xfrm>
          <a:prstGeom prst="wedgeRoundRectCallout">
            <a:avLst>
              <a:gd name="adj1" fmla="val -23418"/>
              <a:gd name="adj2" fmla="val -1206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4750BC-3331-3042-010D-3B84989E73C1}"/>
              </a:ext>
            </a:extLst>
          </p:cNvPr>
          <p:cNvSpPr/>
          <p:nvPr/>
        </p:nvSpPr>
        <p:spPr>
          <a:xfrm>
            <a:off x="4437263" y="4571762"/>
            <a:ext cx="404162" cy="40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F62079-ACAD-B9F0-6685-42B9FE8BFA08}"/>
              </a:ext>
            </a:extLst>
          </p:cNvPr>
          <p:cNvSpPr/>
          <p:nvPr/>
        </p:nvSpPr>
        <p:spPr>
          <a:xfrm>
            <a:off x="9418638" y="4619060"/>
            <a:ext cx="404162" cy="404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7AFCBD0-0BAE-4F4E-9D28-C3A4E830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12"/>
          <a:stretch/>
        </p:blipFill>
        <p:spPr>
          <a:xfrm>
            <a:off x="-14479" y="-43903"/>
            <a:ext cx="12176317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5" y="2872526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2" y="3227968"/>
            <a:ext cx="3520960" cy="2679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028" y="3099982"/>
            <a:ext cx="685464" cy="703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862" y="3098462"/>
            <a:ext cx="685464" cy="703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713" y="3439414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3166" y="4073598"/>
            <a:ext cx="807799" cy="828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32281" y="2358131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985248" y="5639065"/>
            <a:ext cx="1517123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6177" y="231891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309528" y="5639065"/>
            <a:ext cx="1517123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27D4DE-AF3F-F8FA-ED2D-550F27A6557D}"/>
              </a:ext>
            </a:extLst>
          </p:cNvPr>
          <p:cNvSpPr txBox="1"/>
          <p:nvPr/>
        </p:nvSpPr>
        <p:spPr>
          <a:xfrm>
            <a:off x="1131265" y="392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Đố các bạn tìm được trứng vàng nhé!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809AAD86-A3CE-B0E8-01A6-92F4420ADE3A}"/>
              </a:ext>
            </a:extLst>
          </p:cNvPr>
          <p:cNvSpPr/>
          <p:nvPr/>
        </p:nvSpPr>
        <p:spPr>
          <a:xfrm>
            <a:off x="17867" y="1470280"/>
            <a:ext cx="2408251" cy="706348"/>
          </a:xfrm>
          <a:prstGeom prst="wedgeEllipseCallout">
            <a:avLst>
              <a:gd name="adj1" fmla="val 14705"/>
              <a:gd name="adj2" fmla="val 1029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8DA7C1B4-AFA1-DD57-E1AD-2A3C086F1250}"/>
              </a:ext>
            </a:extLst>
          </p:cNvPr>
          <p:cNvSpPr/>
          <p:nvPr/>
        </p:nvSpPr>
        <p:spPr>
          <a:xfrm>
            <a:off x="8597099" y="1647819"/>
            <a:ext cx="2408251" cy="706348"/>
          </a:xfrm>
          <a:prstGeom prst="wedgeEllipseCallout">
            <a:avLst>
              <a:gd name="adj1" fmla="val -25883"/>
              <a:gd name="adj2" fmla="val 9624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252216" y="55179"/>
            <a:ext cx="11815026" cy="2484954"/>
            <a:chOff x="842010" y="518160"/>
            <a:chExt cx="11815026" cy="24849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099522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Ở một trường học, khối lớp Ba có 142 học sinh, khối lớp Bốn có ít hơn khối lớp Ba 18 học sinh. Hỏi:</a:t>
              </a:r>
            </a:p>
            <a:p>
              <a:pPr marL="514350" indent="-514350" algn="just">
                <a:buAutoNum type="alphaLcParenR"/>
              </a:pPr>
              <a:r>
                <a:rPr lang="en-US" sz="3500"/>
                <a:t>Khối lớp Bốn có bao nhiêu học sinh?</a:t>
              </a:r>
            </a:p>
            <a:p>
              <a:pPr marL="514350" indent="-514350" algn="just">
                <a:buAutoNum type="alphaLcParenR"/>
              </a:pPr>
              <a:r>
                <a:rPr lang="en-US" sz="3500"/>
                <a:t>Cả hai khối lớp có bao nhiêu học sinh?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5155292" y="878139"/>
            <a:ext cx="6794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3AF874-9DC4-9E53-7021-B0EB0C0C7E97}"/>
              </a:ext>
            </a:extLst>
          </p:cNvPr>
          <p:cNvCxnSpPr>
            <a:cxnSpLocks/>
          </p:cNvCxnSpPr>
          <p:nvPr/>
        </p:nvCxnSpPr>
        <p:spPr>
          <a:xfrm>
            <a:off x="1135084" y="1388416"/>
            <a:ext cx="8098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1713154" y="1944939"/>
            <a:ext cx="71313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C10535-D154-91CC-3DDE-26D4C10CA855}"/>
              </a:ext>
            </a:extLst>
          </p:cNvPr>
          <p:cNvCxnSpPr>
            <a:cxnSpLocks/>
          </p:cNvCxnSpPr>
          <p:nvPr/>
        </p:nvCxnSpPr>
        <p:spPr>
          <a:xfrm>
            <a:off x="1713154" y="2480179"/>
            <a:ext cx="73835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C2B5F46-9AC1-2BDC-09AD-37A5D5AC010E}"/>
              </a:ext>
            </a:extLst>
          </p:cNvPr>
          <p:cNvSpPr txBox="1"/>
          <p:nvPr/>
        </p:nvSpPr>
        <p:spPr>
          <a:xfrm>
            <a:off x="1211357" y="3403600"/>
            <a:ext cx="50292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u="sng">
                <a:solidFill>
                  <a:srgbClr val="002060"/>
                </a:solidFill>
              </a:rPr>
              <a:t>Tóm tắt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588B05-B78A-B159-27B3-8A3C0987E8E7}"/>
              </a:ext>
            </a:extLst>
          </p:cNvPr>
          <p:cNvSpPr txBox="1"/>
          <p:nvPr/>
        </p:nvSpPr>
        <p:spPr>
          <a:xfrm>
            <a:off x="1323766" y="4317868"/>
            <a:ext cx="295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</a:rPr>
              <a:t>Khối lớp Ba: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827DDA-8223-F4CC-3B6A-62588528A21E}"/>
              </a:ext>
            </a:extLst>
          </p:cNvPr>
          <p:cNvGrpSpPr/>
          <p:nvPr/>
        </p:nvGrpSpPr>
        <p:grpSpPr>
          <a:xfrm>
            <a:off x="3445581" y="5137045"/>
            <a:ext cx="3948542" cy="250372"/>
            <a:chOff x="1051703" y="5135334"/>
            <a:chExt cx="3948542" cy="25037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E40F506-0ACB-1D03-F970-15E1A83BBBC1}"/>
                </a:ext>
              </a:extLst>
            </p:cNvPr>
            <p:cNvCxnSpPr>
              <a:cxnSpLocks/>
            </p:cNvCxnSpPr>
            <p:nvPr/>
          </p:nvCxnSpPr>
          <p:spPr>
            <a:xfrm>
              <a:off x="1051703" y="5260521"/>
              <a:ext cx="39485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C55F578-5DFD-3345-90A7-3089DA82C3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174" y="5135335"/>
              <a:ext cx="0" cy="250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CCCF54B-ACE8-495A-93A4-91490BC8A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044" y="5135334"/>
              <a:ext cx="0" cy="250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195C11-7202-A479-29DD-82C92C31ED28}"/>
              </a:ext>
            </a:extLst>
          </p:cNvPr>
          <p:cNvGrpSpPr/>
          <p:nvPr/>
        </p:nvGrpSpPr>
        <p:grpSpPr>
          <a:xfrm>
            <a:off x="3445581" y="4432194"/>
            <a:ext cx="4679626" cy="250373"/>
            <a:chOff x="1051703" y="4430483"/>
            <a:chExt cx="4679626" cy="25037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9697339-C1D0-822F-F54B-0DE312070490}"/>
                </a:ext>
              </a:extLst>
            </p:cNvPr>
            <p:cNvCxnSpPr>
              <a:cxnSpLocks/>
            </p:cNvCxnSpPr>
            <p:nvPr/>
          </p:nvCxnSpPr>
          <p:spPr>
            <a:xfrm>
              <a:off x="1051703" y="4555671"/>
              <a:ext cx="46796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96FC91-DB66-1825-2003-4E00C995E8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495" y="4430485"/>
              <a:ext cx="0" cy="250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8993132-217B-4C43-56EF-CE394643D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1329" y="4430484"/>
              <a:ext cx="0" cy="250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26C612-22E4-A9EF-CC1C-8A963F5683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174" y="4430483"/>
              <a:ext cx="0" cy="2503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B078406-2C72-C4DE-FC3C-B8396FAB970A}"/>
              </a:ext>
            </a:extLst>
          </p:cNvPr>
          <p:cNvSpPr txBox="1"/>
          <p:nvPr/>
        </p:nvSpPr>
        <p:spPr>
          <a:xfrm>
            <a:off x="1323766" y="4993550"/>
            <a:ext cx="295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</a:rPr>
              <a:t>Khối lớp Bốn: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EEB8D9EF-35F7-556D-31CE-F42D742FA70A}"/>
              </a:ext>
            </a:extLst>
          </p:cNvPr>
          <p:cNvSpPr/>
          <p:nvPr/>
        </p:nvSpPr>
        <p:spPr>
          <a:xfrm>
            <a:off x="8621383" y="4531741"/>
            <a:ext cx="270316" cy="836243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90EADE-E6FA-E715-4999-E7BBD56643AB}"/>
              </a:ext>
            </a:extLst>
          </p:cNvPr>
          <p:cNvSpPr txBox="1"/>
          <p:nvPr/>
        </p:nvSpPr>
        <p:spPr>
          <a:xfrm>
            <a:off x="8917030" y="4689894"/>
            <a:ext cx="295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</a:rPr>
              <a:t>? học sinh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88495E-0871-270B-3142-8AE96EA61146}"/>
              </a:ext>
            </a:extLst>
          </p:cNvPr>
          <p:cNvSpPr txBox="1"/>
          <p:nvPr/>
        </p:nvSpPr>
        <p:spPr>
          <a:xfrm>
            <a:off x="4844587" y="3783897"/>
            <a:ext cx="295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</a:rPr>
              <a:t>142 học sinh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FB619-24FE-4E1F-760B-DBAFA2FC5709}"/>
              </a:ext>
            </a:extLst>
          </p:cNvPr>
          <p:cNvSpPr/>
          <p:nvPr/>
        </p:nvSpPr>
        <p:spPr>
          <a:xfrm>
            <a:off x="3468914" y="4223657"/>
            <a:ext cx="4659086" cy="333829"/>
          </a:xfrm>
          <a:custGeom>
            <a:avLst/>
            <a:gdLst>
              <a:gd name="connsiteX0" fmla="*/ 0 w 4659086"/>
              <a:gd name="connsiteY0" fmla="*/ 304800 h 333829"/>
              <a:gd name="connsiteX1" fmla="*/ 827315 w 4659086"/>
              <a:gd name="connsiteY1" fmla="*/ 101600 h 333829"/>
              <a:gd name="connsiteX2" fmla="*/ 2380343 w 4659086"/>
              <a:gd name="connsiteY2" fmla="*/ 0 h 333829"/>
              <a:gd name="connsiteX3" fmla="*/ 3918857 w 4659086"/>
              <a:gd name="connsiteY3" fmla="*/ 101600 h 333829"/>
              <a:gd name="connsiteX4" fmla="*/ 4659086 w 4659086"/>
              <a:gd name="connsiteY4" fmla="*/ 333829 h 33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9086" h="333829">
                <a:moveTo>
                  <a:pt x="0" y="304800"/>
                </a:moveTo>
                <a:cubicBezTo>
                  <a:pt x="215295" y="228600"/>
                  <a:pt x="430591" y="152400"/>
                  <a:pt x="827315" y="101600"/>
                </a:cubicBezTo>
                <a:cubicBezTo>
                  <a:pt x="1224039" y="50800"/>
                  <a:pt x="1865086" y="0"/>
                  <a:pt x="2380343" y="0"/>
                </a:cubicBezTo>
                <a:cubicBezTo>
                  <a:pt x="2895600" y="0"/>
                  <a:pt x="3539066" y="45962"/>
                  <a:pt x="3918857" y="101600"/>
                </a:cubicBezTo>
                <a:cubicBezTo>
                  <a:pt x="4298648" y="157238"/>
                  <a:pt x="4478867" y="245533"/>
                  <a:pt x="4659086" y="33382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42770AA-1C1E-8AB9-C454-337541AD6C63}"/>
              </a:ext>
            </a:extLst>
          </p:cNvPr>
          <p:cNvSpPr/>
          <p:nvPr/>
        </p:nvSpPr>
        <p:spPr>
          <a:xfrm rot="10800000">
            <a:off x="3468911" y="5302032"/>
            <a:ext cx="3900715" cy="367196"/>
          </a:xfrm>
          <a:custGeom>
            <a:avLst/>
            <a:gdLst>
              <a:gd name="connsiteX0" fmla="*/ 0 w 4659086"/>
              <a:gd name="connsiteY0" fmla="*/ 304800 h 333829"/>
              <a:gd name="connsiteX1" fmla="*/ 827315 w 4659086"/>
              <a:gd name="connsiteY1" fmla="*/ 101600 h 333829"/>
              <a:gd name="connsiteX2" fmla="*/ 2380343 w 4659086"/>
              <a:gd name="connsiteY2" fmla="*/ 0 h 333829"/>
              <a:gd name="connsiteX3" fmla="*/ 3918857 w 4659086"/>
              <a:gd name="connsiteY3" fmla="*/ 101600 h 333829"/>
              <a:gd name="connsiteX4" fmla="*/ 4659086 w 4659086"/>
              <a:gd name="connsiteY4" fmla="*/ 333829 h 333829"/>
              <a:gd name="connsiteX0" fmla="*/ 0 w 4651514"/>
              <a:gd name="connsiteY0" fmla="*/ 336942 h 336942"/>
              <a:gd name="connsiteX1" fmla="*/ 819743 w 4651514"/>
              <a:gd name="connsiteY1" fmla="*/ 101600 h 336942"/>
              <a:gd name="connsiteX2" fmla="*/ 2372771 w 4651514"/>
              <a:gd name="connsiteY2" fmla="*/ 0 h 336942"/>
              <a:gd name="connsiteX3" fmla="*/ 3911285 w 4651514"/>
              <a:gd name="connsiteY3" fmla="*/ 101600 h 336942"/>
              <a:gd name="connsiteX4" fmla="*/ 4651514 w 4651514"/>
              <a:gd name="connsiteY4" fmla="*/ 333829 h 33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1514" h="336942">
                <a:moveTo>
                  <a:pt x="0" y="336942"/>
                </a:moveTo>
                <a:cubicBezTo>
                  <a:pt x="215295" y="260742"/>
                  <a:pt x="424281" y="157757"/>
                  <a:pt x="819743" y="101600"/>
                </a:cubicBezTo>
                <a:cubicBezTo>
                  <a:pt x="1215205" y="45443"/>
                  <a:pt x="1857514" y="0"/>
                  <a:pt x="2372771" y="0"/>
                </a:cubicBezTo>
                <a:cubicBezTo>
                  <a:pt x="2888028" y="0"/>
                  <a:pt x="3531494" y="45962"/>
                  <a:pt x="3911285" y="101600"/>
                </a:cubicBezTo>
                <a:cubicBezTo>
                  <a:pt x="4291076" y="157238"/>
                  <a:pt x="4471295" y="245533"/>
                  <a:pt x="4651514" y="33382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6E16B4-1ADA-B754-0518-9C47F3B33BC8}"/>
              </a:ext>
            </a:extLst>
          </p:cNvPr>
          <p:cNvSpPr txBox="1"/>
          <p:nvPr/>
        </p:nvSpPr>
        <p:spPr>
          <a:xfrm>
            <a:off x="4603084" y="5733725"/>
            <a:ext cx="295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</a:rPr>
              <a:t>? học sinh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93137EF-82A8-8548-4F42-4D67402AA40E}"/>
              </a:ext>
            </a:extLst>
          </p:cNvPr>
          <p:cNvSpPr/>
          <p:nvPr/>
        </p:nvSpPr>
        <p:spPr>
          <a:xfrm rot="10800000">
            <a:off x="7422523" y="4660821"/>
            <a:ext cx="652852" cy="144353"/>
          </a:xfrm>
          <a:custGeom>
            <a:avLst/>
            <a:gdLst>
              <a:gd name="connsiteX0" fmla="*/ 0 w 4659086"/>
              <a:gd name="connsiteY0" fmla="*/ 304800 h 333829"/>
              <a:gd name="connsiteX1" fmla="*/ 827315 w 4659086"/>
              <a:gd name="connsiteY1" fmla="*/ 101600 h 333829"/>
              <a:gd name="connsiteX2" fmla="*/ 2380343 w 4659086"/>
              <a:gd name="connsiteY2" fmla="*/ 0 h 333829"/>
              <a:gd name="connsiteX3" fmla="*/ 3918857 w 4659086"/>
              <a:gd name="connsiteY3" fmla="*/ 101600 h 333829"/>
              <a:gd name="connsiteX4" fmla="*/ 4659086 w 4659086"/>
              <a:gd name="connsiteY4" fmla="*/ 333829 h 333829"/>
              <a:gd name="connsiteX0" fmla="*/ 0 w 4651514"/>
              <a:gd name="connsiteY0" fmla="*/ 336942 h 336942"/>
              <a:gd name="connsiteX1" fmla="*/ 819743 w 4651514"/>
              <a:gd name="connsiteY1" fmla="*/ 101600 h 336942"/>
              <a:gd name="connsiteX2" fmla="*/ 2372771 w 4651514"/>
              <a:gd name="connsiteY2" fmla="*/ 0 h 336942"/>
              <a:gd name="connsiteX3" fmla="*/ 3911285 w 4651514"/>
              <a:gd name="connsiteY3" fmla="*/ 101600 h 336942"/>
              <a:gd name="connsiteX4" fmla="*/ 4651514 w 4651514"/>
              <a:gd name="connsiteY4" fmla="*/ 333829 h 33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1514" h="336942">
                <a:moveTo>
                  <a:pt x="0" y="336942"/>
                </a:moveTo>
                <a:cubicBezTo>
                  <a:pt x="215295" y="260742"/>
                  <a:pt x="424281" y="157757"/>
                  <a:pt x="819743" y="101600"/>
                </a:cubicBezTo>
                <a:cubicBezTo>
                  <a:pt x="1215205" y="45443"/>
                  <a:pt x="1857514" y="0"/>
                  <a:pt x="2372771" y="0"/>
                </a:cubicBezTo>
                <a:cubicBezTo>
                  <a:pt x="2888028" y="0"/>
                  <a:pt x="3531494" y="45962"/>
                  <a:pt x="3911285" y="101600"/>
                </a:cubicBezTo>
                <a:cubicBezTo>
                  <a:pt x="4291076" y="157238"/>
                  <a:pt x="4471295" y="245533"/>
                  <a:pt x="4651514" y="33382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BCC763-8B7D-34F1-4419-E1F16E034E82}"/>
              </a:ext>
            </a:extLst>
          </p:cNvPr>
          <p:cNvSpPr txBox="1"/>
          <p:nvPr/>
        </p:nvSpPr>
        <p:spPr>
          <a:xfrm>
            <a:off x="7409549" y="4779533"/>
            <a:ext cx="295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0070C0"/>
                </a:solidFill>
              </a:rPr>
              <a:t>18</a:t>
            </a:r>
            <a:r>
              <a:rPr lang="en-US" sz="1600">
                <a:solidFill>
                  <a:srgbClr val="0070C0"/>
                </a:solidFill>
              </a:rPr>
              <a:t> học sinh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40" grpId="0"/>
      <p:bldP spid="21" grpId="0" animBg="1"/>
      <p:bldP spid="41" grpId="0"/>
      <p:bldP spid="42" grpId="0"/>
      <p:bldP spid="22" grpId="0" animBg="1"/>
      <p:bldP spid="43" grpId="0" animBg="1"/>
      <p:bldP spid="44" grpId="0"/>
      <p:bldP spid="45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9743-4FA5-3B9D-D183-F744B0B4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6A293-1A4F-C3F0-CB89-D6F29BF8CB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57095A79-C856-DE73-04FD-03C18DAB4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16701"/>
              </p:ext>
            </p:extLst>
          </p:nvPr>
        </p:nvGraphicFramePr>
        <p:xfrm>
          <a:off x="0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8329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449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381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76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9725A6-EAC7-2217-768A-4C61C47BA141}"/>
              </a:ext>
            </a:extLst>
          </p:cNvPr>
          <p:cNvSpPr txBox="1"/>
          <p:nvPr/>
        </p:nvSpPr>
        <p:spPr>
          <a:xfrm>
            <a:off x="1056072" y="42482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5.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9D3D54-69A5-52A2-A392-B0101A1A37F1}"/>
              </a:ext>
            </a:extLst>
          </p:cNvPr>
          <p:cNvSpPr txBox="1"/>
          <p:nvPr/>
        </p:nvSpPr>
        <p:spPr>
          <a:xfrm>
            <a:off x="4671612" y="424819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94395-4E9F-B47F-366D-28F01D5C6106}"/>
              </a:ext>
            </a:extLst>
          </p:cNvPr>
          <p:cNvSpPr txBox="1"/>
          <p:nvPr/>
        </p:nvSpPr>
        <p:spPr>
          <a:xfrm>
            <a:off x="1777210" y="1357398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Số hǌ ǧ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΅ζ δ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Ē lġ Bū có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F3215-E6B7-EA88-3057-72B37DEC27A1}"/>
              </a:ext>
            </a:extLst>
          </p:cNvPr>
          <p:cNvSpPr txBox="1"/>
          <p:nvPr/>
        </p:nvSpPr>
        <p:spPr>
          <a:xfrm>
            <a:off x="2672560" y="228990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142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–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18 = 124 (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hǌ ǧ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΅ζ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368838-7FEE-3327-332D-D1DED55A1CA7}"/>
              </a:ext>
            </a:extLst>
          </p:cNvPr>
          <p:cNvSpPr txBox="1"/>
          <p:nvPr/>
        </p:nvSpPr>
        <p:spPr>
          <a:xfrm>
            <a:off x="1796260" y="3241470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Số hǌ ǧ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΅ζ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cả hai 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δ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Ē lġ có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C26FD-D9B1-9D3B-6D3D-740E52DE09DB}"/>
              </a:ext>
            </a:extLst>
          </p:cNvPr>
          <p:cNvSpPr txBox="1"/>
          <p:nvPr/>
        </p:nvSpPr>
        <p:spPr>
          <a:xfrm>
            <a:off x="2672560" y="4173981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124 + 142 = 266 (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hǌ ǧ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΅ζ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EC542-58CD-5203-6D06-16D618FE0038}"/>
              </a:ext>
            </a:extLst>
          </p:cNvPr>
          <p:cNvSpPr txBox="1"/>
          <p:nvPr/>
        </p:nvSpPr>
        <p:spPr>
          <a:xfrm>
            <a:off x="4520410" y="5141720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a)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124 hǌ ǧ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΅ζ</a:t>
            </a:r>
            <a:endParaRPr lang="en-US" sz="4700" b="1" kern="120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F82C5-2D5C-3AB8-A3B9-253FC24F0387}"/>
              </a:ext>
            </a:extLst>
          </p:cNvPr>
          <p:cNvSpPr txBox="1"/>
          <p:nvPr/>
        </p:nvSpPr>
        <p:spPr>
          <a:xfrm>
            <a:off x="6723873" y="6074231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b)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266 hǌ ǧ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΅ζ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7B456F-D099-F1AD-2807-DAF29E8373FF}"/>
              </a:ext>
            </a:extLst>
          </p:cNvPr>
          <p:cNvSpPr/>
          <p:nvPr/>
        </p:nvSpPr>
        <p:spPr>
          <a:xfrm>
            <a:off x="19050" y="5071853"/>
            <a:ext cx="4320342" cy="17188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A85C4-C6D1-A816-DEAF-95E55B33B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5278808"/>
            <a:ext cx="4652562" cy="13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9F64CA4-6A8B-4063-8F58-D268C2E38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210808-0198-4EA2-88E5-5307678382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12352" y="1839738"/>
            <a:ext cx="2410592" cy="27767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6E1AAB-F088-486B-BE3F-360C214F8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0663" y="3010237"/>
            <a:ext cx="685464" cy="703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67CF93-C575-4121-BDDE-A08F61033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7498" y="3008717"/>
            <a:ext cx="685464" cy="703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1E67FF-1FC5-4F5D-BF6E-17FC8B19C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349" y="3349668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5" y="3982323"/>
            <a:ext cx="807799" cy="828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5B299C-E962-47D2-B2E8-4EDF625B7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471" y="3368057"/>
            <a:ext cx="685464" cy="703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0F9DC-510E-46F2-AF90-8950616CB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223" y="1839739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23735" y="2303907"/>
            <a:ext cx="2394362" cy="34981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143995" y="5581072"/>
            <a:ext cx="16117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771521" y="5562974"/>
            <a:ext cx="1611716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A56A1-EDAC-7E53-8799-D2A0D2CE15A1}"/>
              </a:ext>
            </a:extLst>
          </p:cNvPr>
          <p:cNvSpPr txBox="1"/>
          <p:nvPr/>
        </p:nvSpPr>
        <p:spPr>
          <a:xfrm>
            <a:off x="1131265" y="392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Đố các bạn tìm được trứng vàng nhé!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75299243-79E1-766B-E9F0-09734264B931}"/>
              </a:ext>
            </a:extLst>
          </p:cNvPr>
          <p:cNvSpPr/>
          <p:nvPr/>
        </p:nvSpPr>
        <p:spPr>
          <a:xfrm>
            <a:off x="17867" y="1470280"/>
            <a:ext cx="2408251" cy="706348"/>
          </a:xfrm>
          <a:prstGeom prst="wedgeEllipseCallout">
            <a:avLst>
              <a:gd name="adj1" fmla="val 14705"/>
              <a:gd name="adj2" fmla="val 1029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D2330A35-B185-DDD0-525D-9BBDD775B57C}"/>
              </a:ext>
            </a:extLst>
          </p:cNvPr>
          <p:cNvSpPr/>
          <p:nvPr/>
        </p:nvSpPr>
        <p:spPr>
          <a:xfrm>
            <a:off x="8597099" y="1647819"/>
            <a:ext cx="2408251" cy="706348"/>
          </a:xfrm>
          <a:prstGeom prst="wedgeEllipseCallout">
            <a:avLst>
              <a:gd name="adj1" fmla="val -25883"/>
              <a:gd name="adj2" fmla="val 9624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</p:spTree>
    <p:extLst>
      <p:ext uri="{BB962C8B-B14F-4D97-AF65-F5344CB8AC3E}">
        <p14:creationId xmlns:p14="http://schemas.microsoft.com/office/powerpoint/2010/main" val="17935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0.02454 L -0.01915 0.02477 C -0.01563 0.00973 -0.01211 -0.00509 -0.00847 -0.0199 C -0.00743 -0.02407 -0.00599 -0.02824 -0.00495 -0.0324 C -0.00443 -0.03449 -0.00443 -0.03703 -0.00378 -0.03889 C 0.00507 -0.06111 0.01028 -0.06064 0.02474 -0.08125 C 0.02682 -0.08402 0.02851 -0.0875 0.03059 -0.08958 C 0.03294 -0.09166 0.03541 -0.09236 0.03776 -0.09375 C 0.03984 -0.09514 0.04192 -0.09629 0.04375 -0.09814 C 0.04596 -0.1 0.04765 -0.10277 0.04974 -0.10439 C 0.05559 -0.10856 0.06041 -0.10926 0.06653 -0.11064 C 0.1108 -0.10162 0.08372 -0.10902 0.10807 -0.10023 L 0.13203 -0.09166 C 0.13632 -0.09027 0.14492 -0.0875 0.14492 -0.08726 C 0.17695 -0.06481 0.16562 -0.07615 0.18072 -0.05995 C 0.18242 -0.05648 0.18359 -0.05254 0.18554 -0.0493 C 0.20156 -0.02083 0.18203 -0.06365 0.20442 -0.01759 C 0.20599 -0.01458 0.2069 -0.01064 0.20807 -0.00717 C 0.20911 -0.00416 0.21067 -0.00162 0.21171 0.00139 C 0.21367 0.00672 0.21757 0.01875 0.21875 0.02454 C 0.22057 0.03287 0.22187 0.04167 0.22356 0.05 C 0.23919 0.12547 0.23216 0.08102 0.23776 0.12408 C 0.23815 0.12686 0.2388 0.12963 0.23906 0.13241 C 0.23919 0.1382 0.23906 0.14375 0.23906 0.14954 L 0.24023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644 L 0.00547 -0.01644 C 0.01159 -0.03033 0.01771 -0.04468 0.02409 -0.05811 C 0.02656 -0.0632 0.02917 -0.06783 0.0319 -0.072 C 0.04141 -0.08681 0.0319 -0.06713 0.04127 -0.08588 C 0.04401 -0.09144 0.04661 -0.097 0.04909 -0.10255 C 0.05026 -0.10533 0.05091 -0.10857 0.05221 -0.11088 C 0.05364 -0.11343 0.0556 -0.11413 0.0569 -0.11644 C 0.06107 -0.12385 0.06432 -0.13565 0.0694 -0.14144 C 0.07747 -0.15093 0.08594 -0.15903 0.0944 -0.16644 L 0.11315 -0.18311 C 0.11627 -0.18588 0.11914 -0.19051 0.12252 -0.19144 C 0.17252 -0.20764 0.10625 -0.1845 0.1569 -0.20811 C 0.16107 -0.21019 0.16536 -0.20996 0.1694 -0.21088 C 0.17213 -0.21181 0.17461 -0.21297 0.17721 -0.21366 C 0.18034 -0.21482 0.18359 -0.21551 0.18659 -0.21644 C 0.18932 -0.21737 0.1918 -0.21852 0.1944 -0.21922 C 0.20651 -0.22315 0.20026 -0.21991 0.20846 -0.22477 C 0.22461 -0.22385 0.24088 -0.22362 0.2569 -0.222 C 0.26328 -0.22153 0.26953 -0.21852 0.27565 -0.21644 C 0.29479 -0.21042 0.275 -0.21713 0.29596 -0.21088 C 0.2987 -0.21019 0.30117 -0.20903 0.30377 -0.20811 C 0.30534 -0.20625 0.30677 -0.20394 0.30846 -0.20255 C 0.31055 -0.20116 0.31289 -0.20186 0.31471 -0.19977 C 0.33112 -0.18334 0.3095 -0.19746 0.32409 -0.18866 C 0.32643 -0.18264 0.33138 -0.17269 0.3319 -0.16366 C 0.33229 -0.15926 0.3319 -0.1544 0.3319 -0.14977 L 0.3319 -0.14977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AF8AB3-5A18-4E1F-9EBC-758F8B17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2962" y="3256390"/>
            <a:ext cx="3559814" cy="3247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53276" y="3337153"/>
            <a:ext cx="2651267" cy="3167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5623" y="2730382"/>
            <a:ext cx="2410592" cy="2776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9613" y="4004888"/>
            <a:ext cx="685464" cy="703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3935" y="3900881"/>
            <a:ext cx="685464" cy="703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742" y="4258701"/>
            <a:ext cx="685464" cy="703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769" y="3899361"/>
            <a:ext cx="685464" cy="703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620" y="4240312"/>
            <a:ext cx="685464" cy="703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494" y="2730383"/>
            <a:ext cx="2408252" cy="2779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0320" y="8429041"/>
            <a:ext cx="9881494" cy="119735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182">
                <a:solidFill>
                  <a:schemeClr val="accent4"/>
                </a:solidFill>
                <a:latin typeface="UTM Cookies" panose="02040603050506020204" pitchFamily="18" charset="0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744" y="795657"/>
            <a:ext cx="9882350" cy="19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25B5-CE90-2065-86F4-5AB3D767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2E763-7874-5D25-161C-D103E3BA5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 Nhạc Thiếu Nhi - NĂM GIẮC QUAN - BADANAMU BIỆT ĐỘI LÍ LẮC - HTV3 DreamsTV">
            <a:hlinkClick r:id="" action="ppaction://media"/>
            <a:extLst>
              <a:ext uri="{FF2B5EF4-FFF2-40B4-BE49-F238E27FC236}">
                <a16:creationId xmlns:a16="http://schemas.microsoft.com/office/drawing/2014/main" id="{9F3B6FAA-A3AC-482B-6B90-760C507F3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 dirty="0">
                <a:solidFill>
                  <a:schemeClr val="accent1"/>
                </a:solidFill>
              </a:rPr>
              <a:t>TOÁN 3</a:t>
            </a:r>
            <a:endParaRPr sz="15295" dirty="0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2: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PHÉP CỘNG, PHÉP TRỪ TRONG PHẠM VI 1 000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10</a:t>
            </a:r>
          </a:p>
        </p:txBody>
      </p:sp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623920" y="32099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8B46F69-D3A0-91A9-50C6-4AEA78D98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053932"/>
              </p:ext>
            </p:extLst>
          </p:nvPr>
        </p:nvGraphicFramePr>
        <p:xfrm>
          <a:off x="844631" y="1636913"/>
          <a:ext cx="11101095" cy="274320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83601077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3216538821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184100978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1419598912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2568735384"/>
                    </a:ext>
                  </a:extLst>
                </a:gridCol>
                <a:gridCol w="1763019">
                  <a:extLst>
                    <a:ext uri="{9D8B030D-6E8A-4147-A177-3AD203B41FA5}">
                      <a16:colId xmlns:a16="http://schemas.microsoft.com/office/drawing/2014/main" val="7190266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3215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5247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426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150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74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190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351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1C767B2-126D-1A1C-B601-80599EC4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880" y="3476963"/>
            <a:ext cx="634039" cy="1396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EF5CE3-DFD2-A4F0-A039-C7A234F68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590" y="3324373"/>
            <a:ext cx="634039" cy="1302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7A750F-7A00-F6A4-034B-5F7B0F5231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064"/>
          <a:stretch/>
        </p:blipFill>
        <p:spPr>
          <a:xfrm>
            <a:off x="9006301" y="3379670"/>
            <a:ext cx="913615" cy="1537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8F29FA-F893-9D36-166C-0DCA1205E7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83" t="5211" r="-11619" b="-5211"/>
          <a:stretch/>
        </p:blipFill>
        <p:spPr>
          <a:xfrm>
            <a:off x="10790438" y="3429000"/>
            <a:ext cx="1053538" cy="177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9CD93C-3E03-465C-9277-FC3CD176A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79" y="-43903"/>
            <a:ext cx="13591569" cy="7030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4" y="2781251"/>
            <a:ext cx="4332655" cy="3297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9" y="3256391"/>
            <a:ext cx="3520960" cy="2679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31265" y="39249"/>
            <a:ext cx="9881494" cy="70634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990">
                <a:latin typeface="Arial" panose="020B0604020202020204" pitchFamily="34" charset="0"/>
                <a:cs typeface="Arial" panose="020B0604020202020204" pitchFamily="34" charset="0"/>
              </a:rPr>
              <a:t>Đố các bạn tìm được trứng vàng nhé!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66716" y="1929484"/>
            <a:ext cx="2410592" cy="2776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58555" y="4067293"/>
            <a:ext cx="724983" cy="743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3587" y="1929485"/>
            <a:ext cx="2408252" cy="2779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1012074" y="2241442"/>
            <a:ext cx="2394362" cy="34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962" t="48579" r="32544" b="-5587"/>
          <a:stretch/>
        </p:blipFill>
        <p:spPr>
          <a:xfrm>
            <a:off x="7541565" y="2307493"/>
            <a:ext cx="2394362" cy="34981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827202" y="5507819"/>
            <a:ext cx="1539794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292664" y="5507819"/>
            <a:ext cx="1539794" cy="898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60E6E32-2FC5-00E1-3506-95F6AD331F8A}"/>
              </a:ext>
            </a:extLst>
          </p:cNvPr>
          <p:cNvSpPr/>
          <p:nvPr/>
        </p:nvSpPr>
        <p:spPr>
          <a:xfrm>
            <a:off x="17867" y="1470280"/>
            <a:ext cx="2408251" cy="706348"/>
          </a:xfrm>
          <a:prstGeom prst="wedgeEllipseCallout">
            <a:avLst>
              <a:gd name="adj1" fmla="val 14705"/>
              <a:gd name="adj2" fmla="val 1029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FD9A9531-AD89-0F51-E858-13D9E9141C72}"/>
              </a:ext>
            </a:extLst>
          </p:cNvPr>
          <p:cNvSpPr/>
          <p:nvPr/>
        </p:nvSpPr>
        <p:spPr>
          <a:xfrm>
            <a:off x="8597099" y="1647819"/>
            <a:ext cx="2408251" cy="706348"/>
          </a:xfrm>
          <a:prstGeom prst="wedgeEllipseCallout">
            <a:avLst>
              <a:gd name="adj1" fmla="val -25883"/>
              <a:gd name="adj2" fmla="val 9624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Mình là gà đẻ trứng vàng.</a:t>
            </a:r>
          </a:p>
        </p:txBody>
      </p:sp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85669" y="561756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1263993-67D8-22F3-033E-A74318B3A23C}"/>
              </a:ext>
            </a:extLst>
          </p:cNvPr>
          <p:cNvSpPr/>
          <p:nvPr/>
        </p:nvSpPr>
        <p:spPr>
          <a:xfrm>
            <a:off x="1398270" y="2585544"/>
            <a:ext cx="1135117" cy="1135117"/>
          </a:xfrm>
          <a:prstGeom prst="rect">
            <a:avLst/>
          </a:prstGeom>
          <a:solidFill>
            <a:srgbClr val="B1DA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D6003D-443E-6123-98C2-6A103DC484F9}"/>
              </a:ext>
            </a:extLst>
          </p:cNvPr>
          <p:cNvSpPr/>
          <p:nvPr/>
        </p:nvSpPr>
        <p:spPr>
          <a:xfrm>
            <a:off x="5202622" y="2585489"/>
            <a:ext cx="1135116" cy="11351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F4C2F1A-752B-8DC8-26AC-9D281E29C33F}"/>
              </a:ext>
            </a:extLst>
          </p:cNvPr>
          <p:cNvSpPr/>
          <p:nvPr/>
        </p:nvSpPr>
        <p:spPr>
          <a:xfrm>
            <a:off x="9006972" y="2166361"/>
            <a:ext cx="1665156" cy="1429803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2F1267-6054-0F8B-645D-BD8EFF52E6DB}"/>
              </a:ext>
            </a:extLst>
          </p:cNvPr>
          <p:cNvCxnSpPr>
            <a:stCxn id="7" idx="3"/>
            <a:endCxn id="8" idx="2"/>
          </p:cNvCxnSpPr>
          <p:nvPr/>
        </p:nvCxnSpPr>
        <p:spPr>
          <a:xfrm flipV="1">
            <a:off x="2533387" y="3153047"/>
            <a:ext cx="2669235" cy="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07EA19-83CC-CA5F-1316-A35355288EEB}"/>
              </a:ext>
            </a:extLst>
          </p:cNvPr>
          <p:cNvCxnSpPr>
            <a:cxnSpLocks/>
          </p:cNvCxnSpPr>
          <p:nvPr/>
        </p:nvCxnSpPr>
        <p:spPr>
          <a:xfrm>
            <a:off x="6337738" y="3208282"/>
            <a:ext cx="28535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E06A485-D9AE-77BD-39F7-9351A55B56EE}"/>
              </a:ext>
            </a:extLst>
          </p:cNvPr>
          <p:cNvSpPr txBox="1"/>
          <p:nvPr/>
        </p:nvSpPr>
        <p:spPr>
          <a:xfrm>
            <a:off x="1489710" y="2815256"/>
            <a:ext cx="1731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876828-E081-A12B-9D64-D856A9962148}"/>
              </a:ext>
            </a:extLst>
          </p:cNvPr>
          <p:cNvSpPr txBox="1"/>
          <p:nvPr/>
        </p:nvSpPr>
        <p:spPr>
          <a:xfrm>
            <a:off x="3172614" y="2556182"/>
            <a:ext cx="1731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+ 105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A457CD-21B8-CC98-D7D9-3BCC8673BF0F}"/>
              </a:ext>
            </a:extLst>
          </p:cNvPr>
          <p:cNvSpPr txBox="1"/>
          <p:nvPr/>
        </p:nvSpPr>
        <p:spPr>
          <a:xfrm>
            <a:off x="5298209" y="2809510"/>
            <a:ext cx="130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640FFD-5C1C-4B5C-87FA-24FAED0C0E84}"/>
              </a:ext>
            </a:extLst>
          </p:cNvPr>
          <p:cNvSpPr txBox="1"/>
          <p:nvPr/>
        </p:nvSpPr>
        <p:spPr>
          <a:xfrm>
            <a:off x="6962820" y="2556181"/>
            <a:ext cx="1731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– 205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5262B5-5316-68B0-6F7B-E38889AF87F3}"/>
              </a:ext>
            </a:extLst>
          </p:cNvPr>
          <p:cNvSpPr txBox="1"/>
          <p:nvPr/>
        </p:nvSpPr>
        <p:spPr>
          <a:xfrm>
            <a:off x="9364281" y="2825275"/>
            <a:ext cx="119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205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C1673B-C0B9-C756-F0A6-3270D8F59028}"/>
              </a:ext>
            </a:extLst>
          </p:cNvPr>
          <p:cNvSpPr txBox="1"/>
          <p:nvPr/>
        </p:nvSpPr>
        <p:spPr>
          <a:xfrm>
            <a:off x="5294220" y="2825275"/>
            <a:ext cx="92417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A31C4E-112D-2BE1-80AD-B4ABE268F059}"/>
              </a:ext>
            </a:extLst>
          </p:cNvPr>
          <p:cNvSpPr txBox="1"/>
          <p:nvPr/>
        </p:nvSpPr>
        <p:spPr>
          <a:xfrm>
            <a:off x="9364281" y="2825275"/>
            <a:ext cx="92417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1094</Words>
  <Application>Microsoft Office PowerPoint</Application>
  <PresentationFormat>Custom</PresentationFormat>
  <Paragraphs>154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Itim</vt:lpstr>
      <vt:lpstr>HP001 5 hàng</vt:lpstr>
      <vt:lpstr>UTM Cookies</vt:lpstr>
      <vt:lpstr>Varela Round</vt:lpstr>
      <vt:lpstr>SVN-Billo</vt:lpstr>
      <vt:lpstr>Arial</vt:lpstr>
      <vt:lpstr>Learning the Alphabet by Slidesgo</vt:lpstr>
      <vt:lpstr>PowerPoint Presentation</vt:lpstr>
      <vt:lpstr>PowerPoint Presentation</vt:lpstr>
      <vt:lpstr>TOÁN 3</vt:lpstr>
      <vt:lpstr>Chúc mừng các em đã khởi động xuất sắc!</vt:lpstr>
      <vt:lpstr>PowerPoint Presentation</vt:lpstr>
      <vt:lpstr>Trang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dell</cp:lastModifiedBy>
  <cp:revision>92</cp:revision>
  <dcterms:modified xsi:type="dcterms:W3CDTF">2024-09-16T12:43:27Z</dcterms:modified>
</cp:coreProperties>
</file>