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19"/>
  </p:notesMasterIdLst>
  <p:handoutMasterIdLst>
    <p:handoutMasterId r:id="rId20"/>
  </p:handoutMasterIdLst>
  <p:sldIdLst>
    <p:sldId id="658" r:id="rId5"/>
    <p:sldId id="695" r:id="rId6"/>
    <p:sldId id="635" r:id="rId7"/>
    <p:sldId id="616" r:id="rId8"/>
    <p:sldId id="617" r:id="rId9"/>
    <p:sldId id="619" r:id="rId10"/>
    <p:sldId id="620" r:id="rId11"/>
    <p:sldId id="622" r:id="rId12"/>
    <p:sldId id="634" r:id="rId13"/>
    <p:sldId id="633" r:id="rId14"/>
    <p:sldId id="624" r:id="rId15"/>
    <p:sldId id="626" r:id="rId16"/>
    <p:sldId id="627" r:id="rId17"/>
    <p:sldId id="659" r:id="rId18"/>
  </p:sldIdLst>
  <p:sldSz cx="9144000" cy="6858000" type="screen4x3"/>
  <p:notesSz cx="9869488" cy="67357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FFFF"/>
    <a:srgbClr val="FFFF99"/>
    <a:srgbClr val="FF99CC"/>
    <a:srgbClr val="008000"/>
    <a:srgbClr val="CC6600"/>
    <a:srgbClr val="FFCCFF"/>
    <a:srgbClr val="CCFF66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16" autoAdjust="0"/>
    <p:restoredTop sz="94178" autoAdjust="0"/>
  </p:normalViewPr>
  <p:slideViewPr>
    <p:cSldViewPr>
      <p:cViewPr varScale="1">
        <p:scale>
          <a:sx n="112" d="100"/>
          <a:sy n="112" d="100"/>
        </p:scale>
        <p:origin x="1944" y="184"/>
      </p:cViewPr>
      <p:guideLst>
        <p:guide orient="horz" pos="2160"/>
        <p:guide pos="28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78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0426" y="0"/>
            <a:ext cx="4276778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8AC3B-9E1E-4032-BE9A-2EDB5B0EE85F}" type="datetimeFigureOut">
              <a:rPr lang="en-US" smtClean="0"/>
              <a:t>9/19/24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397806"/>
            <a:ext cx="4276778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0426" y="6397806"/>
            <a:ext cx="4276778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600DD-EF5A-4CE5-880A-B4CE85DBE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78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0426" y="0"/>
            <a:ext cx="4276778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6B3D7-452E-415B-AE11-96C612626044}" type="datetimeFigureOut">
              <a:rPr lang="en-US" smtClean="0"/>
              <a:t>9/19/24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51200" y="504825"/>
            <a:ext cx="3367088" cy="2525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6949" y="3199488"/>
            <a:ext cx="7895590" cy="303109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397806"/>
            <a:ext cx="4276778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0426" y="6397806"/>
            <a:ext cx="4276778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ECDA3-A8B1-42D5-A72C-0829BD72D0E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ECDA3-A8B1-42D5-A72C-0829BD72D0EA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47813" y="1701800"/>
            <a:ext cx="6908800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7813" y="2927350"/>
            <a:ext cx="6913562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71616EE-D213-40F6-9E8A-0F7C169B5435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292-07C6-42EE-BB70-BA6CAB71883D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8DD0-035C-4FF5-A74A-17FEE2FB17C0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76F0D-9328-4CDA-BAE3-44C607929848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DC8A-2222-44EB-B6CD-2D3F02366EAF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A811A-112A-4EB4-A2BD-5EB36A00927C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F1AE3-C5DF-4A1E-AA4B-65CF65E77EF0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6FD7-AB81-4239-B7E2-CDF7E95EE57C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665CA-89C0-427B-9E5B-85C3F2D2D14A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63D0-23B0-42C4-B9C3-8C3B1B0EFE62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B034-8B53-4573-AD68-D453502C4D8F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DE66-8C32-46CB-8166-99D26D55828B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B24-F575-432C-BC36-13C66E379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DE66-8C32-46CB-8166-99D26D55828B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B24-F575-432C-BC36-13C66E379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DE66-8C32-46CB-8166-99D26D55828B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B24-F575-432C-BC36-13C66E379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DE66-8C32-46CB-8166-99D26D55828B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B24-F575-432C-BC36-13C66E379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DE66-8C32-46CB-8166-99D26D55828B}" type="datetimeFigureOut">
              <a:rPr lang="en-US" smtClean="0"/>
              <a:t>9/19/24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B24-F575-432C-BC36-13C66E379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DE66-8C32-46CB-8166-99D26D55828B}" type="datetimeFigureOut">
              <a:rPr lang="en-US" smtClean="0"/>
              <a:t>9/19/24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B24-F575-432C-BC36-13C66E379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DE66-8C32-46CB-8166-99D26D55828B}" type="datetimeFigureOut">
              <a:rPr lang="en-US" smtClean="0"/>
              <a:t>9/19/24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B24-F575-432C-BC36-13C66E379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DE66-8C32-46CB-8166-99D26D55828B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B24-F575-432C-BC36-13C66E379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DE66-8C32-46CB-8166-99D26D55828B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B24-F575-432C-BC36-13C66E379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DE66-8C32-46CB-8166-99D26D55828B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B24-F575-432C-BC36-13C66E379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DE66-8C32-46CB-8166-99D26D55828B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B24-F575-432C-BC36-13C66E379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07CB7-5F54-4807-B881-CC163DA4271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350" y="0"/>
            <a:ext cx="91503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1174750"/>
            <a:ext cx="82296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A89E8F79-26CE-4329-8E08-BB1BB4C7C8AD}" type="slidenum">
              <a:rPr lang="en-US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BDE66-8C32-46CB-8166-99D26D55828B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FBB24-F575-432C-BC36-13C66E379D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10" Type="http://schemas.openxmlformats.org/officeDocument/2006/relationships/image" Target="../media/image8.png"/><Relationship Id="rId4" Type="http://schemas.openxmlformats.org/officeDocument/2006/relationships/image" Target="../media/image3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GIF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340360"/>
            <a:ext cx="9648825" cy="628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" y="389064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17935" y="3711411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0" y="3295495"/>
            <a:ext cx="9081193" cy="1582211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>
                <a:gd name="adj" fmla="val 10791181"/>
              </a:avLst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2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2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2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2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2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 ĐẠO ĐỨC</a:t>
            </a:r>
            <a:br>
              <a:rPr lang="en-US" sz="2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28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8872" y="33131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endParaRPr lang="en-US" altLang="zh-CN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79FF8D49-747F-DED8-BAE2-E5AB6D4031A4}"/>
              </a:ext>
            </a:extLst>
          </p:cNvPr>
          <p:cNvSpPr/>
          <p:nvPr/>
        </p:nvSpPr>
        <p:spPr>
          <a:xfrm>
            <a:off x="926119" y="711857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2" grpId="0" bldLvl="0" animBg="1"/>
      <p:bldP spid="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66" y="1268991"/>
            <a:ext cx="3889547" cy="5186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383" y="1291199"/>
            <a:ext cx="1223572" cy="1634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82" y="4845750"/>
            <a:ext cx="1224136" cy="16341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044957"/>
            <a:ext cx="1202364" cy="163413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4572000" y="2276875"/>
            <a:ext cx="1368152" cy="648868"/>
          </a:xfrm>
          <a:prstGeom prst="straightConnector1">
            <a:avLst/>
          </a:prstGeom>
          <a:ln w="76200">
            <a:solidFill>
              <a:srgbClr val="BF217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557339" y="3862024"/>
            <a:ext cx="1466044" cy="1"/>
          </a:xfrm>
          <a:prstGeom prst="straightConnector1">
            <a:avLst/>
          </a:prstGeom>
          <a:ln w="76200">
            <a:solidFill>
              <a:srgbClr val="BF217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78321" y="4944207"/>
            <a:ext cx="1445063" cy="597028"/>
          </a:xfrm>
          <a:prstGeom prst="straightConnector1">
            <a:avLst/>
          </a:prstGeom>
          <a:ln w="76200">
            <a:solidFill>
              <a:srgbClr val="BF217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0" y="469739"/>
            <a:ext cx="9072868" cy="795775"/>
            <a:chOff x="0" y="767972"/>
            <a:chExt cx="9072868" cy="7957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67972"/>
              <a:ext cx="1714839" cy="79577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714839" y="965804"/>
              <a:ext cx="73580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800" b="1" dirty="0" err="1">
                  <a:solidFill>
                    <a:srgbClr val="26333A"/>
                  </a:solidFill>
                  <a:cs typeface="Times New Roman" panose="02020603050405020304" pitchFamily="18" charset="0"/>
                </a:rPr>
                <a:t>Em</a:t>
              </a:r>
              <a:r>
                <a:rPr lang="en-GB" sz="2800" b="1" dirty="0">
                  <a:solidFill>
                    <a:srgbClr val="26333A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2800" b="1" dirty="0" err="1">
                  <a:solidFill>
                    <a:srgbClr val="26333A"/>
                  </a:solidFill>
                  <a:cs typeface="Times New Roman" panose="02020603050405020304" pitchFamily="18" charset="0"/>
                </a:rPr>
                <a:t>sẽ</a:t>
              </a:r>
              <a:r>
                <a:rPr lang="en-GB" sz="2800" b="1" dirty="0">
                  <a:solidFill>
                    <a:srgbClr val="26333A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2800" b="1" dirty="0" err="1">
                  <a:solidFill>
                    <a:srgbClr val="26333A"/>
                  </a:solidFill>
                  <a:cs typeface="Times New Roman" panose="02020603050405020304" pitchFamily="18" charset="0"/>
                </a:rPr>
                <a:t>khuyên</a:t>
              </a:r>
              <a:r>
                <a:rPr lang="en-GB" sz="2800" b="1" dirty="0">
                  <a:solidFill>
                    <a:srgbClr val="26333A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2800" b="1" dirty="0" err="1">
                  <a:solidFill>
                    <a:srgbClr val="26333A"/>
                  </a:solidFill>
                  <a:cs typeface="Times New Roman" panose="02020603050405020304" pitchFamily="18" charset="0"/>
                </a:rPr>
                <a:t>bạn</a:t>
              </a:r>
              <a:r>
                <a:rPr lang="en-GB" sz="2800" b="1" dirty="0">
                  <a:solidFill>
                    <a:srgbClr val="26333A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2800" b="1" dirty="0" err="1">
                  <a:solidFill>
                    <a:srgbClr val="26333A"/>
                  </a:solidFill>
                  <a:cs typeface="Times New Roman" panose="02020603050405020304" pitchFamily="18" charset="0"/>
                </a:rPr>
                <a:t>điều</a:t>
              </a:r>
              <a:r>
                <a:rPr lang="en-GB" sz="2800" b="1" dirty="0">
                  <a:solidFill>
                    <a:srgbClr val="26333A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2800" b="1" dirty="0" err="1">
                  <a:solidFill>
                    <a:srgbClr val="26333A"/>
                  </a:solidFill>
                  <a:cs typeface="Times New Roman" panose="02020603050405020304" pitchFamily="18" charset="0"/>
                </a:rPr>
                <a:t>gì</a:t>
              </a:r>
              <a:r>
                <a:rPr lang="en-GB" sz="2800" b="1" dirty="0">
                  <a:solidFill>
                    <a:srgbClr val="26333A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771" y="426432"/>
            <a:ext cx="7358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sẽ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khuyên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bạn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điều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gì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6" y="159078"/>
            <a:ext cx="1926732" cy="8191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381000"/>
            <a:ext cx="830580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Font typeface="Georgia" panose="02040502050405020303" pitchFamily="18" charset="0"/>
              <a:buNone/>
            </a:pPr>
            <a:r>
              <a:rPr lang="en-US" sz="2800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luôn</a:t>
            </a:r>
            <a:r>
              <a:rPr lang="en-US" sz="28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sạch</a:t>
            </a:r>
            <a:r>
              <a:rPr lang="en-US" sz="28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ngày</a:t>
            </a:r>
          </a:p>
        </p:txBody>
      </p:sp>
      <p:pic>
        <p:nvPicPr>
          <p:cNvPr id="2" name="Content Placeholder 1" descr="photo-2-15082491550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1190" y="1616710"/>
            <a:ext cx="7666355" cy="4667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43400" y="2462984"/>
            <a:ext cx="4206554" cy="2084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40" b="1" dirty="0">
                <a:solidFill>
                  <a:srgbClr val="0199DB"/>
                </a:solidFill>
                <a:cs typeface="Times New Roman" panose="02020603050405020304" pitchFamily="18" charset="0"/>
              </a:rPr>
              <a:t>Như búp tay nhỏ</a:t>
            </a:r>
          </a:p>
          <a:p>
            <a:r>
              <a:rPr lang="vi-VN" sz="3240" b="1" dirty="0">
                <a:solidFill>
                  <a:srgbClr val="DA098C"/>
                </a:solidFill>
                <a:cs typeface="Times New Roman" panose="02020603050405020304" pitchFamily="18" charset="0"/>
              </a:rPr>
              <a:t>Đôi bàn tay xinh</a:t>
            </a:r>
          </a:p>
          <a:p>
            <a:r>
              <a:rPr lang="vi-VN" sz="3240" b="1" dirty="0">
                <a:solidFill>
                  <a:srgbClr val="0199DB"/>
                </a:solidFill>
                <a:cs typeface="Times New Roman" panose="02020603050405020304" pitchFamily="18" charset="0"/>
              </a:rPr>
              <a:t>Chăm rửa sạch sẽ</a:t>
            </a:r>
          </a:p>
          <a:p>
            <a:r>
              <a:rPr lang="vi-VN" sz="3240" b="1" dirty="0">
                <a:solidFill>
                  <a:srgbClr val="DA098C"/>
                </a:solidFill>
                <a:cs typeface="Times New Roman" panose="02020603050405020304" pitchFamily="18" charset="0"/>
              </a:rPr>
              <a:t>Tay thơm, trắng tinh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>
            <a:fillRect/>
          </a:stretch>
        </p:blipFill>
        <p:spPr>
          <a:xfrm>
            <a:off x="152400" y="990600"/>
            <a:ext cx="3505200" cy="5873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 bwMode="auto">
          <a:xfrm>
            <a:off x="-152400" y="5334000"/>
            <a:ext cx="9448800" cy="1471613"/>
            <a:chOff x="-192" y="3393"/>
            <a:chExt cx="5952" cy="927"/>
          </a:xfrm>
        </p:grpSpPr>
        <p:pic>
          <p:nvPicPr>
            <p:cNvPr id="5127" name="Picture 5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8" name="Picture 6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7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8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1" name="Picture 9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10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6" name="WordArt 3"/>
          <p:cNvSpPr>
            <a:spLocks noChangeArrowheads="1" noChangeShapeType="1" noTextEdit="1"/>
          </p:cNvSpPr>
          <p:nvPr/>
        </p:nvSpPr>
        <p:spPr bwMode="auto">
          <a:xfrm>
            <a:off x="685800" y="1633538"/>
            <a:ext cx="7696200" cy="12620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200" b="1" kern="10" dirty="0">
              <a:ln w="9525">
                <a:solidFill>
                  <a:srgbClr val="A62684"/>
                </a:solidFill>
                <a:rou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7" name="Wave 6"/>
          <p:cNvSpPr/>
          <p:nvPr/>
        </p:nvSpPr>
        <p:spPr>
          <a:xfrm>
            <a:off x="0" y="1066800"/>
            <a:ext cx="9013825" cy="2701925"/>
          </a:xfrm>
          <a:prstGeom prst="wave">
            <a:avLst>
              <a:gd name="adj1" fmla="val 9124"/>
              <a:gd name="adj2" fmla="val -3251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lang="en-US" sz="3600" b="1" spc="8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Chủ</a:t>
            </a:r>
            <a:r>
              <a:rPr lang="en-US" sz="3600" b="1" spc="8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spc="8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đề</a:t>
            </a:r>
            <a:r>
              <a:rPr lang="en-US" sz="3600" b="1" spc="8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 – </a:t>
            </a:r>
            <a:r>
              <a:rPr lang="en-US" sz="3600" b="1" spc="8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Tự</a:t>
            </a:r>
            <a:r>
              <a:rPr lang="en-US" sz="3600" b="1" spc="8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spc="8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chăm</a:t>
            </a:r>
            <a:r>
              <a:rPr lang="en-US" sz="3600" b="1" spc="8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spc="8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sóc</a:t>
            </a:r>
            <a:r>
              <a:rPr lang="en-US" sz="3600" b="1" spc="8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spc="8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bản</a:t>
            </a:r>
            <a:r>
              <a:rPr lang="en-US" sz="3600" b="1" spc="8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spc="8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thân</a:t>
            </a:r>
            <a:endParaRPr lang="en-US" sz="3600" b="1" spc="8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6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 1: Em giữ sạch đôi tay</a:t>
            </a:r>
            <a:r>
              <a:rPr sz="36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en-US" sz="3600" b="1" i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108201"/>
            <a:ext cx="5219700" cy="22778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edge/>
      </p:transition>
    </mc:Choice>
    <mc:Fallback xmlns="">
      <p:transition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80" y="190549"/>
            <a:ext cx="1259660" cy="6254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0027" y="1044714"/>
            <a:ext cx="71329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Vì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sao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cần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giữ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sạch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đôi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tay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Nếu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không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giữ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sạch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đôi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tay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điều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gì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sẽ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xảy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ra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93645" y="2101850"/>
            <a:ext cx="4900930" cy="152273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1828800" y="4061460"/>
            <a:ext cx="6019800" cy="2339340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Nếu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giữ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sạch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đôi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bàn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tay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b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dễ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bị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ốm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3400" y="2846387"/>
            <a:ext cx="8229600" cy="58261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26333A"/>
                </a:solidFill>
                <a:cs typeface="Times New Roman" panose="02020603050405020304" pitchFamily="18" charset="0"/>
                <a:sym typeface="+mn-ea"/>
              </a:rPr>
              <a:t>6 </a:t>
            </a:r>
            <a:r>
              <a:rPr lang="en-GB" b="1" dirty="0" err="1">
                <a:solidFill>
                  <a:srgbClr val="26333A"/>
                </a:solidFill>
                <a:cs typeface="Times New Roman" panose="02020603050405020304" pitchFamily="18" charset="0"/>
                <a:sym typeface="+mn-ea"/>
              </a:rPr>
              <a:t>bước</a:t>
            </a:r>
            <a:r>
              <a:rPr lang="en-GB" b="1" dirty="0">
                <a:solidFill>
                  <a:srgbClr val="26333A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GB" b="1" dirty="0" err="1">
                <a:solidFill>
                  <a:srgbClr val="26333A"/>
                </a:solidFill>
                <a:cs typeface="Times New Roman" panose="02020603050405020304" pitchFamily="18" charset="0"/>
                <a:sym typeface="+mn-ea"/>
              </a:rPr>
              <a:t>rửa</a:t>
            </a:r>
            <a:r>
              <a:rPr lang="en-GB" b="1" dirty="0">
                <a:solidFill>
                  <a:srgbClr val="26333A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GB" b="1" dirty="0" err="1">
                <a:solidFill>
                  <a:srgbClr val="26333A"/>
                </a:solidFill>
                <a:cs typeface="Times New Roman" panose="02020603050405020304" pitchFamily="18" charset="0"/>
                <a:sym typeface="+mn-ea"/>
              </a:rPr>
              <a:t>tay</a:t>
            </a:r>
            <a:r>
              <a:rPr lang="en-GB" b="1" dirty="0">
                <a:solidFill>
                  <a:srgbClr val="26333A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GB" b="1" dirty="0" err="1">
                <a:solidFill>
                  <a:srgbClr val="26333A"/>
                </a:solidFill>
                <a:cs typeface="Times New Roman" panose="02020603050405020304" pitchFamily="18" charset="0"/>
                <a:sym typeface="+mn-ea"/>
              </a:rPr>
              <a:t>đúng</a:t>
            </a:r>
            <a:r>
              <a:rPr lang="en-GB" b="1" dirty="0">
                <a:solidFill>
                  <a:srgbClr val="26333A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GB" b="1" dirty="0" err="1">
                <a:solidFill>
                  <a:srgbClr val="26333A"/>
                </a:solidFill>
                <a:cs typeface="Times New Roman" panose="02020603050405020304" pitchFamily="18" charset="0"/>
                <a:sym typeface="+mn-ea"/>
              </a:rPr>
              <a:t>cách</a:t>
            </a:r>
            <a:r>
              <a:rPr lang="en-GB" b="1" dirty="0">
                <a:solidFill>
                  <a:srgbClr val="26333A"/>
                </a:solidFill>
                <a:cs typeface="Times New Roman" panose="02020603050405020304" pitchFamily="18" charset="0"/>
                <a:sym typeface="+mn-ea"/>
              </a:rPr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381000"/>
            <a:ext cx="8229600" cy="79248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200"/>
            <a:ext cx="9143999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990601"/>
            <a:ext cx="1585473" cy="7357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1302" y="1307183"/>
            <a:ext cx="6977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Những</a:t>
            </a:r>
            <a:r>
              <a:rPr lang="en-GB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bạn</a:t>
            </a:r>
            <a:r>
              <a:rPr lang="en-GB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nào</a:t>
            </a:r>
            <a:r>
              <a:rPr lang="en-GB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dưới</a:t>
            </a:r>
            <a:r>
              <a:rPr lang="en-GB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đây</a:t>
            </a:r>
            <a:r>
              <a:rPr lang="en-GB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đã</a:t>
            </a:r>
            <a:r>
              <a:rPr lang="en-GB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giữ</a:t>
            </a:r>
            <a:r>
              <a:rPr lang="en-GB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vệ</a:t>
            </a:r>
            <a:r>
              <a:rPr lang="en-GB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sinh</a:t>
            </a:r>
            <a:r>
              <a:rPr lang="en-GB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đôi</a:t>
            </a:r>
            <a:r>
              <a:rPr lang="en-GB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tay</a:t>
            </a:r>
            <a:r>
              <a:rPr lang="en-GB" b="1" dirty="0">
                <a:solidFill>
                  <a:srgbClr val="26333A"/>
                </a:solidFill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2101"/>
            <a:ext cx="1584959" cy="14858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690" y="2743200"/>
            <a:ext cx="2819400" cy="281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0" y="304800"/>
            <a:ext cx="2679820" cy="267982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4574929" y="0"/>
            <a:ext cx="213096" cy="6858000"/>
          </a:xfrm>
          <a:prstGeom prst="line">
            <a:avLst/>
          </a:prstGeom>
          <a:ln w="38100">
            <a:solidFill>
              <a:srgbClr val="BF217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92160"/>
            <a:ext cx="2589773" cy="25897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590800"/>
            <a:ext cx="2971800" cy="2971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373" y="5523472"/>
            <a:ext cx="1334527" cy="1334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12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12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8600" y="304800"/>
            <a:ext cx="8763000" cy="79248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870450" y="2349501"/>
            <a:ext cx="1981200" cy="3581399"/>
            <a:chOff x="4953000" y="1689102"/>
            <a:chExt cx="1981200" cy="35813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1689102"/>
              <a:ext cx="1981200" cy="3581399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5676900" y="4800600"/>
              <a:ext cx="533400" cy="469901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99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5400" y="2349498"/>
            <a:ext cx="9118600" cy="3594102"/>
            <a:chOff x="25400" y="1676399"/>
            <a:chExt cx="9118600" cy="3594102"/>
          </a:xfrm>
        </p:grpSpPr>
        <p:grpSp>
          <p:nvGrpSpPr>
            <p:cNvPr id="9" name="Group 8"/>
            <p:cNvGrpSpPr/>
            <p:nvPr/>
          </p:nvGrpSpPr>
          <p:grpSpPr>
            <a:xfrm>
              <a:off x="25400" y="1676400"/>
              <a:ext cx="2286000" cy="3594101"/>
              <a:chOff x="0" y="1676400"/>
              <a:chExt cx="2286000" cy="359410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676400"/>
                <a:ext cx="2286000" cy="3581400"/>
              </a:xfrm>
              <a:prstGeom prst="rect">
                <a:avLst/>
              </a:prstGeom>
            </p:spPr>
          </p:pic>
          <p:sp>
            <p:nvSpPr>
              <p:cNvPr id="8" name="Oval 7"/>
              <p:cNvSpPr/>
              <p:nvPr/>
            </p:nvSpPr>
            <p:spPr>
              <a:xfrm>
                <a:off x="762000" y="4800600"/>
                <a:ext cx="533400" cy="46990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99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2413000" y="1676401"/>
              <a:ext cx="2387600" cy="3594100"/>
              <a:chOff x="2413000" y="1676401"/>
              <a:chExt cx="2387600" cy="35941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3000" y="1676401"/>
                <a:ext cx="2387600" cy="3581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Oval 9"/>
              <p:cNvSpPr/>
              <p:nvPr/>
            </p:nvSpPr>
            <p:spPr>
              <a:xfrm>
                <a:off x="3340100" y="4800600"/>
                <a:ext cx="533400" cy="46990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99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7086600" y="1676399"/>
              <a:ext cx="2057400" cy="3594102"/>
              <a:chOff x="7086600" y="1676399"/>
              <a:chExt cx="2057400" cy="3594102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600" y="1676399"/>
                <a:ext cx="2057400" cy="3594101"/>
              </a:xfrm>
              <a:prstGeom prst="rect">
                <a:avLst/>
              </a:prstGeom>
            </p:spPr>
          </p:pic>
          <p:sp>
            <p:nvSpPr>
              <p:cNvPr id="12" name="Oval 11"/>
              <p:cNvSpPr/>
              <p:nvPr/>
            </p:nvSpPr>
            <p:spPr>
              <a:xfrm>
                <a:off x="7848600" y="4800600"/>
                <a:ext cx="533400" cy="46990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99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4" y="1311921"/>
            <a:ext cx="1441886" cy="66911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06550" y="1446421"/>
            <a:ext cx="7358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Hành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động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nào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nên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làm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để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giữ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sạch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đôi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cs typeface="Times New Roman" panose="02020603050405020304" pitchFamily="18" charset="0"/>
              </a:rPr>
              <a:t>tay</a:t>
            </a:r>
            <a:r>
              <a:rPr lang="en-GB" sz="2800" b="1" dirty="0">
                <a:solidFill>
                  <a:srgbClr val="26333A"/>
                </a:solidFill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" y="1334498"/>
            <a:ext cx="3889547" cy="5186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383" y="1291199"/>
            <a:ext cx="1223572" cy="1634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82" y="4845750"/>
            <a:ext cx="1224136" cy="16341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044957"/>
            <a:ext cx="1202364" cy="163413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4572000" y="2276875"/>
            <a:ext cx="1368152" cy="648868"/>
          </a:xfrm>
          <a:prstGeom prst="straightConnector1">
            <a:avLst/>
          </a:prstGeom>
          <a:ln w="76200">
            <a:solidFill>
              <a:srgbClr val="BF217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557339" y="3862024"/>
            <a:ext cx="1466044" cy="1"/>
          </a:xfrm>
          <a:prstGeom prst="straightConnector1">
            <a:avLst/>
          </a:prstGeom>
          <a:ln w="76200">
            <a:solidFill>
              <a:srgbClr val="BF217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78321" y="4944207"/>
            <a:ext cx="1445063" cy="597028"/>
          </a:xfrm>
          <a:prstGeom prst="straightConnector1">
            <a:avLst/>
          </a:prstGeom>
          <a:ln w="76200">
            <a:solidFill>
              <a:srgbClr val="BF217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0" y="804425"/>
            <a:ext cx="9072868" cy="795775"/>
            <a:chOff x="0" y="767972"/>
            <a:chExt cx="9072868" cy="7957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67972"/>
              <a:ext cx="1714839" cy="79577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714839" y="965804"/>
              <a:ext cx="73580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800" b="1" dirty="0" err="1">
                  <a:solidFill>
                    <a:srgbClr val="26333A"/>
                  </a:solidFill>
                  <a:cs typeface="Times New Roman" panose="02020603050405020304" pitchFamily="18" charset="0"/>
                </a:rPr>
                <a:t>Em</a:t>
              </a:r>
              <a:r>
                <a:rPr lang="en-GB" sz="2800" b="1" dirty="0">
                  <a:solidFill>
                    <a:srgbClr val="26333A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2800" b="1" dirty="0" err="1">
                  <a:solidFill>
                    <a:srgbClr val="26333A"/>
                  </a:solidFill>
                  <a:cs typeface="Times New Roman" panose="02020603050405020304" pitchFamily="18" charset="0"/>
                </a:rPr>
                <a:t>sẽ</a:t>
              </a:r>
              <a:r>
                <a:rPr lang="en-GB" sz="2800" b="1" dirty="0">
                  <a:solidFill>
                    <a:srgbClr val="26333A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2800" b="1" dirty="0" err="1">
                  <a:solidFill>
                    <a:srgbClr val="26333A"/>
                  </a:solidFill>
                  <a:cs typeface="Times New Roman" panose="02020603050405020304" pitchFamily="18" charset="0"/>
                </a:rPr>
                <a:t>khuyên</a:t>
              </a:r>
              <a:r>
                <a:rPr lang="en-GB" sz="2800" b="1" dirty="0">
                  <a:solidFill>
                    <a:srgbClr val="26333A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2800" b="1" dirty="0" err="1">
                  <a:solidFill>
                    <a:srgbClr val="26333A"/>
                  </a:solidFill>
                  <a:cs typeface="Times New Roman" panose="02020603050405020304" pitchFamily="18" charset="0"/>
                </a:rPr>
                <a:t>bạn</a:t>
              </a:r>
              <a:r>
                <a:rPr lang="en-GB" sz="2800" b="1" dirty="0">
                  <a:solidFill>
                    <a:srgbClr val="26333A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2800" b="1" dirty="0" err="1">
                  <a:solidFill>
                    <a:srgbClr val="26333A"/>
                  </a:solidFill>
                  <a:cs typeface="Times New Roman" panose="02020603050405020304" pitchFamily="18" charset="0"/>
                </a:rPr>
                <a:t>điều</a:t>
              </a:r>
              <a:r>
                <a:rPr lang="en-GB" sz="2800" b="1" dirty="0">
                  <a:solidFill>
                    <a:srgbClr val="26333A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2800" b="1" dirty="0" err="1">
                  <a:solidFill>
                    <a:srgbClr val="26333A"/>
                  </a:solidFill>
                  <a:cs typeface="Times New Roman" panose="02020603050405020304" pitchFamily="18" charset="0"/>
                </a:rPr>
                <a:t>gì</a:t>
              </a:r>
              <a:r>
                <a:rPr lang="en-GB" sz="2800" b="1" dirty="0">
                  <a:solidFill>
                    <a:srgbClr val="26333A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5" name="Content Placeholder 2"/>
          <p:cNvSpPr txBox="1"/>
          <p:nvPr/>
        </p:nvSpPr>
        <p:spPr>
          <a:xfrm>
            <a:off x="0" y="198120"/>
            <a:ext cx="7620000" cy="792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9001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33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62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anose="02040502050405020303" pitchFamily="18" charset="0"/>
              <a:buNone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ear Drives">
  <a:themeElements>
    <a:clrScheme name="Calligraphy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181</TotalTime>
  <Words>209</Words>
  <Application>Microsoft Macintosh PowerPoint</Application>
  <PresentationFormat>On-screen Show (4:3)</PresentationFormat>
  <Paragraphs>34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Georgia</vt:lpstr>
      <vt:lpstr>Times New Roman</vt:lpstr>
      <vt:lpstr>Office Theme</vt:lpstr>
      <vt:lpstr>1_Office Theme</vt:lpstr>
      <vt:lpstr>Gear Drives</vt:lpstr>
      <vt:lpstr>2_Office Theme</vt:lpstr>
      <vt:lpstr>PowerPoint Presentation</vt:lpstr>
      <vt:lpstr>PowerPoint Presentation</vt:lpstr>
      <vt:lpstr>PowerPoint Presentation</vt:lpstr>
      <vt:lpstr>PowerPoint Presentation</vt:lpstr>
      <vt:lpstr>6 bước rửa tay đúng cách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Nguyễn Thị Như</cp:lastModifiedBy>
  <cp:revision>424</cp:revision>
  <dcterms:created xsi:type="dcterms:W3CDTF">2008-10-26T20:54:00Z</dcterms:created>
  <dcterms:modified xsi:type="dcterms:W3CDTF">2024-09-19T13:31:43Z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