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Sigmar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88FT88mYa5fomCT2nlfx68jcK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Goal: Pupils can say the names of letters and recognize what’s missing.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Let the pupils say the names of letters.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One letter goes missing. Pupils have to say what’s missing. (This can be played between groups or individuals)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Step 3: Check the answer. If it’s correct, give points to the groups/ pupils.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Step 4: Ask pupils to say the name of the missing letter again.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Goal: Review the numbers.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Teacher says “Numbers, numbers”, then moves hands round and round.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Step 2: Ask pupils to do like teacher.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Step 3: Teacher says a number randomly. Pupils show their fingers in correspondence with the numbers teacher says.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Step 4: Make it become more interesting by doing quicker and quicker.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24342" t="22022"/>
          <a:stretch/>
        </p:blipFill>
        <p:spPr>
          <a:xfrm>
            <a:off x="-2177143" y="1959428"/>
            <a:ext cx="1852153" cy="191141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25669" y="1959428"/>
            <a:ext cx="11288234" cy="21236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6600" b="1" i="0" u="none" strike="noStrike" cap="none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Grade3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6600" b="1" i="0" u="none" strike="noStrike" cap="none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Starter:The </a:t>
            </a:r>
            <a:r>
              <a:rPr lang="en-US" sz="6600" b="1" i="0" u="none" strike="noStrike" cap="none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alphabet</a:t>
            </a:r>
            <a:r>
              <a:rPr lang="en-US" sz="3200" b="1" i="0" u="none" strike="noStrike" cap="none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Google Shape;99;p2"/>
          <p:cNvSpPr txBox="1"/>
          <p:nvPr/>
        </p:nvSpPr>
        <p:spPr>
          <a:xfrm>
            <a:off x="3162189" y="4648925"/>
            <a:ext cx="11288234" cy="4616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Google Shape;99;p2"/>
          <p:cNvSpPr txBox="1"/>
          <p:nvPr/>
        </p:nvSpPr>
        <p:spPr>
          <a:xfrm>
            <a:off x="3512304" y="4464259"/>
            <a:ext cx="12527280" cy="8309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i="0" u="none" strike="noStrike" cap="none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Teacher: Duong Thi Bich Ngoc</a:t>
            </a:r>
            <a:br>
              <a:rPr lang="en-US" sz="2400" i="0" u="none" strike="noStrike" cap="none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370" y="930864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3200"/>
            </a:pPr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Quang Trung 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Primary</a:t>
            </a:r>
            <a:r>
              <a:rPr lang="en-US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School </a:t>
            </a:r>
            <a:endParaRPr lang="en-US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1"/>
          <p:cNvPicPr preferRelativeResize="0"/>
          <p:nvPr/>
        </p:nvPicPr>
        <p:blipFill rotWithShape="1">
          <a:blip r:embed="rId5">
            <a:alphaModFix/>
          </a:blip>
          <a:srcRect r="9348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-1" y="1948786"/>
            <a:ext cx="322496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Group singing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82014" y="4463072"/>
            <a:ext cx="1337675" cy="24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73132" y="4422525"/>
            <a:ext cx="1346375" cy="242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6449" y="4249337"/>
            <a:ext cx="1337675" cy="251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81995" y="4422525"/>
            <a:ext cx="1564324" cy="244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522677" y="4252456"/>
            <a:ext cx="2726481" cy="251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88245" y="4510789"/>
            <a:ext cx="1476470" cy="22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ack 4">
            <a:hlinkClick r:id="" action="ppaction://media"/>
            <a:extLst>
              <a:ext uri="{FF2B5EF4-FFF2-40B4-BE49-F238E27FC236}">
                <a16:creationId xmlns:a16="http://schemas.microsoft.com/office/drawing/2014/main" id="{4FE391ED-CA72-9A46-8ACB-9C884279E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9915" y="12363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 descr="图片包含 事情&#10;&#10;已生成极高可信度的说明"/>
          <p:cNvPicPr preferRelativeResize="0"/>
          <p:nvPr/>
        </p:nvPicPr>
        <p:blipFill rotWithShape="1">
          <a:blip r:embed="rId3">
            <a:alphaModFix/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37" y="-158782"/>
            <a:ext cx="3214687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6013" y="423121"/>
            <a:ext cx="8795487" cy="56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5">
            <a:alphaModFix/>
          </a:blip>
          <a:srcRect l="64636" t="4355" r="3042" b="50581"/>
          <a:stretch/>
        </p:blipFill>
        <p:spPr>
          <a:xfrm>
            <a:off x="8815846" y="4628324"/>
            <a:ext cx="1299496" cy="12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 rotWithShape="1">
          <a:blip r:embed="rId5">
            <a:alphaModFix/>
          </a:blip>
          <a:srcRect l="5481" t="50582" r="62195" b="4354"/>
          <a:stretch/>
        </p:blipFill>
        <p:spPr>
          <a:xfrm>
            <a:off x="5734585" y="993821"/>
            <a:ext cx="1476332" cy="143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5">
            <a:alphaModFix/>
          </a:blip>
          <a:srcRect l="6498" t="5227" r="66872" b="47673"/>
          <a:stretch/>
        </p:blipFill>
        <p:spPr>
          <a:xfrm>
            <a:off x="480535" y="414143"/>
            <a:ext cx="1211832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1482230" y="2433012"/>
            <a:ext cx="516290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3. Read and complete.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5">
            <a:alphaModFix/>
          </a:blip>
          <a:srcRect l="33331" t="3192" r="34345" b="51744"/>
          <a:stretch/>
        </p:blipFill>
        <p:spPr>
          <a:xfrm>
            <a:off x="1073684" y="4843621"/>
            <a:ext cx="1002974" cy="9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3661" y="-648929"/>
            <a:ext cx="5041402" cy="504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257269"/>
            <a:ext cx="12192000" cy="484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5609883" y="3375803"/>
            <a:ext cx="9722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7004110" y="5109631"/>
            <a:ext cx="9722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9470857" y="2459899"/>
            <a:ext cx="9722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4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4" descr="图片包含 事情&#10;&#10;已生成极高可信度的说明"/>
          <p:cNvPicPr preferRelativeResize="0"/>
          <p:nvPr/>
        </p:nvPicPr>
        <p:blipFill rotWithShape="1">
          <a:blip r:embed="rId3">
            <a:alphaModFix/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37" y="-158782"/>
            <a:ext cx="3214687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6013" y="423121"/>
            <a:ext cx="8795487" cy="56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5">
            <a:alphaModFix/>
          </a:blip>
          <a:srcRect l="64636" t="4355" r="3042" b="50581"/>
          <a:stretch/>
        </p:blipFill>
        <p:spPr>
          <a:xfrm>
            <a:off x="8815846" y="4628324"/>
            <a:ext cx="1299496" cy="12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/>
          <p:cNvPicPr preferRelativeResize="0"/>
          <p:nvPr/>
        </p:nvPicPr>
        <p:blipFill rotWithShape="1">
          <a:blip r:embed="rId5">
            <a:alphaModFix/>
          </a:blip>
          <a:srcRect l="5481" t="50582" r="62195" b="4354"/>
          <a:stretch/>
        </p:blipFill>
        <p:spPr>
          <a:xfrm>
            <a:off x="5734585" y="993821"/>
            <a:ext cx="1476332" cy="143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5">
            <a:alphaModFix/>
          </a:blip>
          <a:srcRect l="6498" t="5227" r="66872" b="47673"/>
          <a:stretch/>
        </p:blipFill>
        <p:spPr>
          <a:xfrm>
            <a:off x="480535" y="414143"/>
            <a:ext cx="1211832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/>
          <p:nvPr/>
        </p:nvSpPr>
        <p:spPr>
          <a:xfrm>
            <a:off x="1560277" y="2071535"/>
            <a:ext cx="516290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4. Count the letters.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5">
            <a:alphaModFix/>
          </a:blip>
          <a:srcRect l="33331" t="3192" r="34345" b="51744"/>
          <a:stretch/>
        </p:blipFill>
        <p:spPr>
          <a:xfrm>
            <a:off x="1073684" y="4843621"/>
            <a:ext cx="1002974" cy="9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3661" y="-648929"/>
            <a:ext cx="5041402" cy="504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4" y="998876"/>
            <a:ext cx="11534504" cy="572190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7526389" y="3456112"/>
            <a:ext cx="9722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8012506" y="4971213"/>
            <a:ext cx="9722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6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6" descr="图片包含 事情&#10;&#10;已生成极高可信度的说明"/>
          <p:cNvPicPr preferRelativeResize="0"/>
          <p:nvPr/>
        </p:nvPicPr>
        <p:blipFill rotWithShape="1">
          <a:blip r:embed="rId3">
            <a:alphaModFix/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37" y="-158782"/>
            <a:ext cx="3214687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6013" y="423121"/>
            <a:ext cx="8795487" cy="56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5">
            <a:alphaModFix/>
          </a:blip>
          <a:srcRect l="64636" t="4355" r="3042" b="50581"/>
          <a:stretch/>
        </p:blipFill>
        <p:spPr>
          <a:xfrm>
            <a:off x="8815846" y="4628324"/>
            <a:ext cx="1299496" cy="12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5">
            <a:alphaModFix/>
          </a:blip>
          <a:srcRect l="5481" t="50582" r="62195" b="4354"/>
          <a:stretch/>
        </p:blipFill>
        <p:spPr>
          <a:xfrm>
            <a:off x="5734585" y="993821"/>
            <a:ext cx="1476332" cy="143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 rotWithShape="1">
          <a:blip r:embed="rId5">
            <a:alphaModFix/>
          </a:blip>
          <a:srcRect l="6498" t="5227" r="66872" b="47673"/>
          <a:stretch/>
        </p:blipFill>
        <p:spPr>
          <a:xfrm>
            <a:off x="480535" y="414143"/>
            <a:ext cx="1211832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/>
          <p:nvPr/>
        </p:nvSpPr>
        <p:spPr>
          <a:xfrm>
            <a:off x="1127185" y="2475946"/>
            <a:ext cx="608373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5. Fun corner and wrap-up</a:t>
            </a:r>
            <a:endParaRPr sz="5400" b="1" i="1" u="none" strike="noStrike" cap="none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279" name="Google Shape;279;p16"/>
          <p:cNvPicPr preferRelativeResize="0"/>
          <p:nvPr/>
        </p:nvPicPr>
        <p:blipFill rotWithShape="1">
          <a:blip r:embed="rId5">
            <a:alphaModFix/>
          </a:blip>
          <a:srcRect l="33331" t="3192" r="34345" b="51744"/>
          <a:stretch/>
        </p:blipFill>
        <p:spPr>
          <a:xfrm>
            <a:off x="1073684" y="4843621"/>
            <a:ext cx="1002974" cy="9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3661" y="-648929"/>
            <a:ext cx="5041402" cy="50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/>
          <p:nvPr/>
        </p:nvSpPr>
        <p:spPr>
          <a:xfrm>
            <a:off x="1985141" y="6099859"/>
            <a:ext cx="99261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Game: What’s missing?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9730" y="-112750"/>
            <a:ext cx="12405353" cy="69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7"/>
          <p:cNvSpPr/>
          <p:nvPr/>
        </p:nvSpPr>
        <p:spPr>
          <a:xfrm>
            <a:off x="160027" y="1081672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r>
              <a:rPr lang="en-US" sz="19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  E  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7373075" y="1081672"/>
            <a:ext cx="2857449" cy="3128378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7"/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-12700" y="3014453"/>
            <a:ext cx="12204700" cy="384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9730" y="-112750"/>
            <a:ext cx="12405353" cy="69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8"/>
          <p:cNvSpPr/>
          <p:nvPr/>
        </p:nvSpPr>
        <p:spPr>
          <a:xfrm>
            <a:off x="160027" y="1081672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r>
              <a:rPr lang="en-US" sz="19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1884725" y="929269"/>
            <a:ext cx="2597681" cy="3128378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-12700" y="3014453"/>
            <a:ext cx="12204700" cy="384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9730" y="-112750"/>
            <a:ext cx="12405353" cy="69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/>
          <p:nvPr/>
        </p:nvSpPr>
        <p:spPr>
          <a:xfrm>
            <a:off x="160027" y="1081672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r>
              <a:rPr lang="en-US" sz="19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6153529" y="1496995"/>
            <a:ext cx="1951676" cy="2350396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9"/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-12700" y="3014453"/>
            <a:ext cx="12204700" cy="384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9730" y="-112750"/>
            <a:ext cx="12405353" cy="69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0"/>
          <p:cNvSpPr/>
          <p:nvPr/>
        </p:nvSpPr>
        <p:spPr>
          <a:xfrm>
            <a:off x="160027" y="1081672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00"/>
              <a:buFont typeface="Arial"/>
              <a:buNone/>
            </a:pPr>
            <a:r>
              <a:rPr lang="en-US" sz="19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4219047" y="1483829"/>
            <a:ext cx="1774251" cy="2350396"/>
          </a:xfrm>
          <a:prstGeom prst="rect">
            <a:avLst/>
          </a:prstGeom>
          <a:solidFill>
            <a:srgbClr val="A8D08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en-US" sz="1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20"/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-12700" y="3014453"/>
            <a:ext cx="12204700" cy="384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图片包含 事情&#10;&#10;已生成极高可信度的说明"/>
          <p:cNvPicPr preferRelativeResize="0"/>
          <p:nvPr/>
        </p:nvPicPr>
        <p:blipFill rotWithShape="1">
          <a:blip r:embed="rId3">
            <a:alphaModFix/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图片包含 蛋糕, 室内, 绿色&#10;&#10;已生成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14564" y="338987"/>
            <a:ext cx="46234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1856" y="-223160"/>
            <a:ext cx="3214687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08505" flipH="1">
            <a:off x="175516" y="133355"/>
            <a:ext cx="1830386" cy="117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7">
            <a:alphaModFix/>
          </a:blip>
          <a:srcRect l="64636" t="4355" r="3042" b="50581"/>
          <a:stretch/>
        </p:blipFill>
        <p:spPr>
          <a:xfrm>
            <a:off x="9486831" y="3241409"/>
            <a:ext cx="1073964" cy="104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 l="5481" t="50582" r="62195" b="4354"/>
          <a:stretch/>
        </p:blipFill>
        <p:spPr>
          <a:xfrm>
            <a:off x="9649582" y="1167862"/>
            <a:ext cx="999538" cy="9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l="6498" t="5227" r="66872" b="47673"/>
          <a:stretch/>
        </p:blipFill>
        <p:spPr>
          <a:xfrm>
            <a:off x="3486977" y="111841"/>
            <a:ext cx="827697" cy="1023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4265126" y="5800176"/>
            <a:ext cx="52217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Contents</a:t>
            </a:r>
            <a:endParaRPr sz="6000" b="1" i="1" u="none" strike="noStrike" cap="none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 l="33331" t="3192" r="34345" b="51744"/>
          <a:stretch/>
        </p:blipFill>
        <p:spPr>
          <a:xfrm>
            <a:off x="3813187" y="2142254"/>
            <a:ext cx="1002974" cy="9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 l="5481" t="50582" r="62195" b="4354"/>
          <a:stretch/>
        </p:blipFill>
        <p:spPr>
          <a:xfrm rot="-1438254" flipH="1">
            <a:off x="3814904" y="4300242"/>
            <a:ext cx="999538" cy="9743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4353883" y="364655"/>
            <a:ext cx="3709462" cy="632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Warm-up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3214536" y="1400015"/>
            <a:ext cx="7028591" cy="7546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Listen, point and sing.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838180" y="2457998"/>
            <a:ext cx="6716511" cy="632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Read and complete.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484894" y="3474622"/>
            <a:ext cx="6075901" cy="632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Count the letters.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314673" y="4508715"/>
            <a:ext cx="7609472" cy="6320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2F2F2"/>
          </a:solidFill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Fun corner and wrap-up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1308" y="806176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5409454"/>
            <a:ext cx="2143125" cy="17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6013" y="423121"/>
            <a:ext cx="8795487" cy="566776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1"/>
          <p:cNvSpPr/>
          <p:nvPr/>
        </p:nvSpPr>
        <p:spPr>
          <a:xfrm>
            <a:off x="1560277" y="2637057"/>
            <a:ext cx="5162906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smtClean="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Goodbye. See You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 descr="图片包含 事情&#10;&#10;已生成极高可信度的说明"/>
          <p:cNvPicPr preferRelativeResize="0"/>
          <p:nvPr/>
        </p:nvPicPr>
        <p:blipFill rotWithShape="1">
          <a:blip r:embed="rId3">
            <a:alphaModFix/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37" y="-158782"/>
            <a:ext cx="3214687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10" y="144617"/>
            <a:ext cx="8410575" cy="54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l="64636" t="4355" r="3042" b="50581"/>
          <a:stretch/>
        </p:blipFill>
        <p:spPr>
          <a:xfrm>
            <a:off x="5798720" y="4014679"/>
            <a:ext cx="1299496" cy="12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l="5481" t="50582" r="62195" b="4354"/>
          <a:stretch/>
        </p:blipFill>
        <p:spPr>
          <a:xfrm>
            <a:off x="6448468" y="663372"/>
            <a:ext cx="999538" cy="9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l="6498" t="5227" r="66872" b="47673"/>
          <a:stretch/>
        </p:blipFill>
        <p:spPr>
          <a:xfrm>
            <a:off x="290082" y="663442"/>
            <a:ext cx="1211832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-290600" y="2321004"/>
            <a:ext cx="955481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0" marR="0" lvl="0" indent="-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Sigmar One"/>
              <a:buAutoNum type="arabicPeriod"/>
            </a:pPr>
            <a:r>
              <a:rPr lang="en-US" sz="66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Warm-up</a:t>
            </a:r>
            <a:endParaRPr sz="6600" b="1" i="1" u="none" strike="noStrike" cap="none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6600" b="1" i="1" u="none" strike="noStrike" cap="none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l="33331" t="3192" r="34345" b="51744"/>
          <a:stretch/>
        </p:blipFill>
        <p:spPr>
          <a:xfrm>
            <a:off x="153841" y="3721834"/>
            <a:ext cx="1002974" cy="9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3661" y="-648929"/>
            <a:ext cx="5041402" cy="50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2182860" y="6063099"/>
            <a:ext cx="95548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Game: Numbers showing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7689" y="0"/>
            <a:ext cx="2178297" cy="16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00081" y="741402"/>
            <a:ext cx="2439864" cy="164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3829050" y="2722458"/>
            <a:ext cx="4107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three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4586" y="4226006"/>
            <a:ext cx="2491060" cy="2540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7689" y="0"/>
            <a:ext cx="2178297" cy="16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00081" y="741402"/>
            <a:ext cx="2439864" cy="164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4042319" y="2598003"/>
            <a:ext cx="4107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six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595" y="4506686"/>
            <a:ext cx="3618647" cy="2084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7689" y="0"/>
            <a:ext cx="2178297" cy="16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00081" y="741402"/>
            <a:ext cx="2439864" cy="164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3848100" y="2598003"/>
            <a:ext cx="4107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five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746" y="4183410"/>
            <a:ext cx="2589214" cy="242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7689" y="0"/>
            <a:ext cx="2178297" cy="164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descr="A close-up of a stopwatch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500081" y="741402"/>
            <a:ext cx="2439864" cy="164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3771900" y="2382792"/>
            <a:ext cx="4107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nine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0101" y="4519749"/>
            <a:ext cx="3523706" cy="222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9" descr="图片包含 事情&#10;&#10;已生成极高可信度的说明"/>
          <p:cNvPicPr preferRelativeResize="0"/>
          <p:nvPr/>
        </p:nvPicPr>
        <p:blipFill rotWithShape="1">
          <a:blip r:embed="rId3">
            <a:alphaModFix/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37" y="-158782"/>
            <a:ext cx="3214687" cy="20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10" y="144617"/>
            <a:ext cx="10642540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 l="64636" t="4355" r="3042" b="50581"/>
          <a:stretch/>
        </p:blipFill>
        <p:spPr>
          <a:xfrm>
            <a:off x="8815846" y="4628324"/>
            <a:ext cx="1299496" cy="126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 l="5481" t="50582" r="62195" b="4354"/>
          <a:stretch/>
        </p:blipFill>
        <p:spPr>
          <a:xfrm>
            <a:off x="5734585" y="993821"/>
            <a:ext cx="1476332" cy="1439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5">
            <a:alphaModFix/>
          </a:blip>
          <a:srcRect l="6498" t="5227" r="66872" b="47673"/>
          <a:stretch/>
        </p:blipFill>
        <p:spPr>
          <a:xfrm>
            <a:off x="290082" y="663442"/>
            <a:ext cx="1211832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2204290" y="2873998"/>
            <a:ext cx="661626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2. Listen, point and sing.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5">
            <a:alphaModFix/>
          </a:blip>
          <a:srcRect l="33331" t="3192" r="34345" b="51744"/>
          <a:stretch/>
        </p:blipFill>
        <p:spPr>
          <a:xfrm>
            <a:off x="3956841" y="4879941"/>
            <a:ext cx="1002974" cy="9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3661" y="-648929"/>
            <a:ext cx="5041402" cy="504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34493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 descr="图片包含 矢量图形, 事情&#10;&#10;已生成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378723"/>
            <a:ext cx="2539170" cy="273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rack 4">
            <a:hlinkClick r:id="" action="ppaction://media"/>
            <a:extLst>
              <a:ext uri="{FF2B5EF4-FFF2-40B4-BE49-F238E27FC236}">
                <a16:creationId xmlns:a16="http://schemas.microsoft.com/office/drawing/2014/main" id="{66C5F90A-5924-BE70-5D88-5F74D60A3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6612" y="20371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277</Words>
  <Application>Microsoft Office PowerPoint</Application>
  <PresentationFormat>Widescreen</PresentationFormat>
  <Paragraphs>66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Comic Sans MS</vt:lpstr>
      <vt:lpstr>Sigmar One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李佳宇</dc:creator>
  <cp:lastModifiedBy>STD_NGOC</cp:lastModifiedBy>
  <cp:revision>7</cp:revision>
  <dcterms:created xsi:type="dcterms:W3CDTF">2017-05-08T08:38:07Z</dcterms:created>
  <dcterms:modified xsi:type="dcterms:W3CDTF">2024-09-21T12:52:14Z</dcterms:modified>
</cp:coreProperties>
</file>