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90" r:id="rId2"/>
    <p:sldMasterId id="2147483708" r:id="rId3"/>
    <p:sldMasterId id="2147483761" r:id="rId4"/>
    <p:sldMasterId id="2147483778" r:id="rId5"/>
    <p:sldMasterId id="2147483781" r:id="rId6"/>
    <p:sldMasterId id="2147483794" r:id="rId7"/>
    <p:sldMasterId id="2147483826" r:id="rId8"/>
  </p:sldMasterIdLst>
  <p:notesMasterIdLst>
    <p:notesMasterId r:id="rId22"/>
  </p:notesMasterIdLst>
  <p:sldIdLst>
    <p:sldId id="941" r:id="rId9"/>
    <p:sldId id="917" r:id="rId10"/>
    <p:sldId id="918" r:id="rId11"/>
    <p:sldId id="923" r:id="rId12"/>
    <p:sldId id="925" r:id="rId13"/>
    <p:sldId id="926" r:id="rId14"/>
    <p:sldId id="943" r:id="rId15"/>
    <p:sldId id="931" r:id="rId16"/>
    <p:sldId id="928" r:id="rId17"/>
    <p:sldId id="934" r:id="rId18"/>
    <p:sldId id="930" r:id="rId19"/>
    <p:sldId id="935" r:id="rId20"/>
    <p:sldId id="93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31" autoAdjust="0"/>
    <p:restoredTop sz="94660"/>
  </p:normalViewPr>
  <p:slideViewPr>
    <p:cSldViewPr>
      <p:cViewPr varScale="1">
        <p:scale>
          <a:sx n="90" d="100"/>
          <a:sy n="90" d="100"/>
        </p:scale>
        <p:origin x="42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87B8-7C6C-4D17-96D5-C847FF9B454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DBE-D4B1-44E8-A2E9-CF8B918A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799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239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2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4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9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4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5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7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3988;g10922682ce6_0_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0179" name="Google Shape;3989;g10922682ce6_0_0:notes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497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84F96-5C9A-479A-BCF6-7F5CE8033E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1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pPr eaLnBrk="1" hangingPunct="1"/>
              <a:t>10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30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6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911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61327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78299"/>
      </p:ext>
    </p:extLst>
  </p:cSld>
  <p:clrMapOvr>
    <a:masterClrMapping/>
  </p:clrMapOvr>
  <p:transition spd="med">
    <p:pull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6DD8EE0-554C-4A36-B09C-13080AEB9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-139" r="53550" b="139"/>
          <a:stretch/>
        </p:blipFill>
        <p:spPr>
          <a:xfrm flipH="1">
            <a:off x="4902135" y="0"/>
            <a:ext cx="4241866" cy="6858000"/>
          </a:xfrm>
          <a:custGeom>
            <a:avLst/>
            <a:gdLst>
              <a:gd name="connsiteX0" fmla="*/ 0 w 5655821"/>
              <a:gd name="connsiteY0" fmla="*/ 0 h 6858000"/>
              <a:gd name="connsiteX1" fmla="*/ 2882788 w 5655821"/>
              <a:gd name="connsiteY1" fmla="*/ 0 h 6858000"/>
              <a:gd name="connsiteX2" fmla="*/ 5655821 w 5655821"/>
              <a:gd name="connsiteY2" fmla="*/ 6858000 h 6858000"/>
              <a:gd name="connsiteX3" fmla="*/ 0 w 5655821"/>
              <a:gd name="connsiteY3" fmla="*/ 6858000 h 6858000"/>
              <a:gd name="connsiteX4" fmla="*/ 0 w 565582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821" h="6858000">
                <a:moveTo>
                  <a:pt x="0" y="0"/>
                </a:moveTo>
                <a:lnTo>
                  <a:pt x="2882788" y="0"/>
                </a:lnTo>
                <a:lnTo>
                  <a:pt x="56558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9C33137B-1559-4113-A574-8734EA3E471D}"/>
              </a:ext>
            </a:extLst>
          </p:cNvPr>
          <p:cNvSpPr/>
          <p:nvPr userDrawn="1"/>
        </p:nvSpPr>
        <p:spPr>
          <a:xfrm flipH="1" flipV="1">
            <a:off x="4686300" y="2981936"/>
            <a:ext cx="1552575" cy="3876065"/>
          </a:xfrm>
          <a:prstGeom prst="parallelogram">
            <a:avLst>
              <a:gd name="adj" fmla="val 75775"/>
            </a:avLst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89DF1DCD-A332-4013-922D-0D9AB368981F}"/>
              </a:ext>
            </a:extLst>
          </p:cNvPr>
          <p:cNvGrpSpPr/>
          <p:nvPr userDrawn="1"/>
        </p:nvGrpSpPr>
        <p:grpSpPr>
          <a:xfrm flipH="1">
            <a:off x="7912043" y="0"/>
            <a:ext cx="1253728" cy="2383902"/>
            <a:chOff x="2382" y="0"/>
            <a:chExt cx="1671638" cy="2383902"/>
          </a:xfrm>
        </p:grpSpPr>
        <p:sp>
          <p:nvSpPr>
            <p:cNvPr id="6" name="3">
              <a:extLst>
                <a:ext uri="{FF2B5EF4-FFF2-40B4-BE49-F238E27FC236}">
                  <a16:creationId xmlns:a16="http://schemas.microsoft.com/office/drawing/2014/main" id="{D445F3AB-8FBF-407F-8178-3655EBD52F1C}"/>
                </a:ext>
              </a:extLst>
            </p:cNvPr>
            <p:cNvSpPr/>
            <p:nvPr/>
          </p:nvSpPr>
          <p:spPr>
            <a:xfrm flipV="1">
              <a:off x="2382" y="1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1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" name="5">
              <a:extLst>
                <a:ext uri="{FF2B5EF4-FFF2-40B4-BE49-F238E27FC236}">
                  <a16:creationId xmlns:a16="http://schemas.microsoft.com/office/drawing/2014/main" id="{501D1292-B721-4AAD-BB66-52D4A45CA6A3}"/>
                </a:ext>
              </a:extLst>
            </p:cNvPr>
            <p:cNvSpPr/>
            <p:nvPr/>
          </p:nvSpPr>
          <p:spPr>
            <a:xfrm flipV="1">
              <a:off x="400844" y="0"/>
              <a:ext cx="1273176" cy="2383901"/>
            </a:xfrm>
            <a:prstGeom prst="parallelogram">
              <a:avLst>
                <a:gd name="adj" fmla="val 75775"/>
              </a:avLst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2" name="PHẠM DUYÊN 4 - 9Slide.vn">
            <a:extLst>
              <a:ext uri="{FF2B5EF4-FFF2-40B4-BE49-F238E27FC236}">
                <a16:creationId xmlns:a16="http://schemas.microsoft.com/office/drawing/2014/main" id="{7E51E34E-5E01-4E2D-9801-3A51C8C90DA2}"/>
              </a:ext>
            </a:extLst>
          </p:cNvPr>
          <p:cNvSpPr/>
          <p:nvPr userDrawn="1"/>
        </p:nvSpPr>
        <p:spPr>
          <a:xfrm>
            <a:off x="228600" y="356097"/>
            <a:ext cx="8686800" cy="6145807"/>
          </a:xfrm>
          <a:prstGeom prst="roundRect">
            <a:avLst>
              <a:gd name="adj" fmla="val 63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96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23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595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5720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E540-F3D6-423E-8FC0-6EE961CBC0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23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C156-61E8-49FB-A88B-1C94A50E6D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2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3C30-161F-471C-9EB0-2F902F1D26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42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56C-675C-4D72-A4A1-5C63692037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88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E579-41D5-4306-9B88-E70BF7899E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799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3DB7-E7CD-4715-A25D-7977F66A0F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5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ED9-10F5-48E7-BFF4-C466440FA6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66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9275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F3DD-9DF3-43F0-BED6-A548B0BEC0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867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713D-508D-4926-9723-8D88456060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398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3033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7111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260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9819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150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9842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FCD3-B891-4235-8680-3458AB2024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18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02F-0F75-4D8E-B89A-B053963E27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5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99626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34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24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7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45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4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69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2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4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3818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23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19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35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1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96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43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62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5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6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7770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1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14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1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22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05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46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207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7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6815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87924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79043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28644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44825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76500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6982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42859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680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91567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42015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>
                <a:solidFill>
                  <a:prstClr val="black"/>
                </a:solidFill>
              </a:rPr>
              <a:pPr/>
              <a:t>9/25/2024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5484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743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300E540-F3D6-423E-8FC0-6EE961CBC09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06962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F62C156-61E8-49FB-A88B-1C94A50E6D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286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B983C30-161F-471C-9EB0-2F902F1D26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68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056C-675C-4D72-A4A1-5C63692037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7543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E579-41D5-4306-9B88-E70BF7899E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579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3DB7-E7CD-4715-A25D-7977F66A0F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00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ED9-10F5-48E7-BFF4-C466440FA6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14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F3DD-9DF3-43F0-BED6-A548B0BEC0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127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713D-508D-4926-9723-8D88456060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4033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560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2150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7137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86117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9F3C533-68B7-4FEB-9753-6AD0D3841645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48626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06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23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FCD3-B891-4235-8680-3458AB2024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841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02F-0F75-4D8E-B89A-B053963E27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551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5"/>
            <a:ext cx="6858000" cy="2387600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13701"/>
      </p:ext>
    </p:extLst>
  </p:cSld>
  <p:clrMapOvr>
    <a:masterClrMapping/>
  </p:clrMapOvr>
  <p:transition spd="med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9057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996396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7037"/>
      </p:ext>
    </p:extLst>
  </p:cSld>
  <p:clrMapOvr>
    <a:masterClrMapping/>
  </p:clrMapOvr>
  <p:transition spd="med"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95791"/>
      </p:ext>
    </p:extLst>
  </p:cSld>
  <p:clrMapOvr>
    <a:masterClrMapping/>
  </p:clrMapOvr>
  <p:transition spd="med"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82323"/>
      </p:ext>
    </p:extLst>
  </p:cSld>
  <p:clrMapOvr>
    <a:masterClrMapping/>
  </p:clrMapOvr>
  <p:transition spd="med">
    <p:pul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07818"/>
      </p:ext>
    </p:extLst>
  </p:cSld>
  <p:clrMapOvr>
    <a:masterClrMapping/>
  </p:clrMapOvr>
  <p:transition spd="med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17852"/>
      </p:ext>
    </p:extLst>
  </p:cSld>
  <p:clrMapOvr>
    <a:masterClrMapping/>
  </p:clrMapOvr>
  <p:transition spd="med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2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11791"/>
      </p:ext>
    </p:extLst>
  </p:cSld>
  <p:clrMapOvr>
    <a:masterClrMapping/>
  </p:clrMapOvr>
  <p:transition spd="med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2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93371"/>
      </p:ext>
    </p:extLst>
  </p:cSld>
  <p:clrMapOvr>
    <a:masterClrMapping/>
  </p:clrMapOvr>
  <p:transition spd="med"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38289"/>
      </p:ext>
    </p:extLst>
  </p:cSld>
  <p:clrMapOvr>
    <a:masterClrMapping/>
  </p:clrMapOvr>
  <p:transition spd="med">
    <p:pul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55578"/>
      </p:ext>
    </p:extLst>
  </p:cSld>
  <p:clrMapOvr>
    <a:masterClrMapping/>
  </p:clrMapOvr>
  <p:transition spd="med">
    <p:pul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228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0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918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6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0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6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96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9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BC4531-E4D0-4349-AB39-2EEC98A1D9B8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2024/9/25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0"/>
            <a:ext cx="7058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TM Mabella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414" y="9010866"/>
            <a:ext cx="839064" cy="9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5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ransition spd="med">
    <p:pull/>
  </p:transition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NULL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NULL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9000" r="-2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13982" y="1343197"/>
            <a:ext cx="4048945" cy="276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685891"/>
            <a:r>
              <a:rPr lang="zh-CN" altLang="en-US" sz="1049" spc="225" dirty="0">
                <a:solidFill>
                  <a:prstClr val="white"/>
                </a:solidFill>
                <a:latin typeface="等线"/>
              </a:rPr>
              <a:t>人教版小学数学六年级</a:t>
            </a:r>
            <a:r>
              <a:rPr lang="en-US" altLang="zh-CN" sz="1049" spc="225" dirty="0">
                <a:solidFill>
                  <a:prstClr val="white"/>
                </a:solidFill>
                <a:latin typeface="等线"/>
              </a:rPr>
              <a:t>PPT</a:t>
            </a:r>
            <a:r>
              <a:rPr lang="zh-CN" altLang="en-US" sz="1049" spc="225" dirty="0">
                <a:solidFill>
                  <a:prstClr val="white"/>
                </a:solidFill>
                <a:latin typeface="等线"/>
              </a:rPr>
              <a:t>课件</a:t>
            </a:r>
            <a:br>
              <a:rPr lang="zh-CN" altLang="en-US" sz="1049" spc="225" dirty="0">
                <a:solidFill>
                  <a:prstClr val="white"/>
                </a:solidFill>
                <a:latin typeface="等线"/>
              </a:rPr>
            </a:br>
            <a:endParaRPr lang="zh-CN" altLang="en-US" sz="1049" spc="225" dirty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A4CF9264-D4E0-4DE2-AF5C-EC6691458E6D}"/>
              </a:ext>
            </a:extLst>
          </p:cNvPr>
          <p:cNvSpPr txBox="1">
            <a:spLocks/>
          </p:cNvSpPr>
          <p:nvPr/>
        </p:nvSpPr>
        <p:spPr>
          <a:xfrm>
            <a:off x="709129" y="1957170"/>
            <a:ext cx="7884646" cy="25771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vert="horz" lIns="68562" tIns="34281" rIns="68562" bIns="34281" numCol="1" rtlCol="0" anchor="b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91">
              <a:lnSpc>
                <a:spcPts val="8997"/>
              </a:lnSpc>
            </a:pPr>
            <a:r>
              <a:rPr lang="vi-VN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仓耳章鱼小丸子体 W01" panose="02020400000000000000" pitchFamily="18" charset="-122"/>
                <a:cs typeface="Times New Roman" panose="02020603050405020304" pitchFamily="18" charset="0"/>
              </a:rPr>
              <a:t>Trường Tiểu học Quang Trung </a:t>
            </a:r>
          </a:p>
          <a:p>
            <a:pPr defTabSz="685891">
              <a:lnSpc>
                <a:spcPts val="8997"/>
              </a:lnSpc>
            </a:pPr>
            <a:r>
              <a:rPr lang="vi-VN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仓耳章鱼小丸子体 W01" panose="02020400000000000000" pitchFamily="18" charset="-122"/>
                <a:cs typeface="Times New Roman" panose="02020603050405020304" pitchFamily="18" charset="0"/>
              </a:rPr>
              <a:t>An Lão - Hải Phòng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仓耳章鱼小丸子体 W01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683" y="2995311"/>
            <a:ext cx="7968774" cy="120032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defTabSz="685891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defTabSz="685891"/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với </a:t>
            </a:r>
            <a:r>
              <a:rPr lang="en-GB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tính(T1)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378" y="4221088"/>
            <a:ext cx="677214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91"/>
            <a:r>
              <a:rPr 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91"/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Thúy</a:t>
            </a:r>
            <a:endParaRPr lang="en-US" sz="27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3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52088" y="876112"/>
            <a:ext cx="6913875" cy="3816424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2076438"/>
            <a:ext cx="8642066" cy="1067145"/>
            <a:chOff x="1416452" y="2060848"/>
            <a:chExt cx="6129268" cy="1019110"/>
          </a:xfrm>
        </p:grpSpPr>
        <p:sp>
          <p:nvSpPr>
            <p:cNvPr id="12" name="文本框 11"/>
            <p:cNvSpPr txBox="1"/>
            <p:nvPr/>
          </p:nvSpPr>
          <p:spPr>
            <a:xfrm>
              <a:off x="1416452" y="2183493"/>
              <a:ext cx="5341144" cy="896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endParaRPr lang="zh-CN" altLang="en-US" sz="400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517808" y="2060848"/>
              <a:ext cx="6027912" cy="676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4000" b="1" dirty="0" smtClean="0">
                  <a:solidFill>
                    <a:srgbClr val="002060"/>
                  </a:solidFill>
                  <a:latin typeface="+mj-lt"/>
                  <a:cs typeface="Calibri" panose="020F0502020204030204" pitchFamily="34" charset="0"/>
                </a:rPr>
                <a:t>CHIA SẺ TRƯỚC LỚP</a:t>
              </a:r>
              <a:endParaRPr lang="vi-VN" altLang="en-US" sz="40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2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800371" cy="4800371"/>
          </a:xfrm>
          <a:custGeom>
            <a:avLst/>
            <a:gdLst/>
            <a:ahLst/>
            <a:cxnLst/>
            <a:rect l="l" t="t" r="r" b="b"/>
            <a:pathLst>
              <a:path w="9600742" h="9600742">
                <a:moveTo>
                  <a:pt x="0" y="0"/>
                </a:moveTo>
                <a:lnTo>
                  <a:pt x="9600742" y="0"/>
                </a:lnTo>
                <a:lnTo>
                  <a:pt x="9600742" y="9600741"/>
                </a:lnTo>
                <a:lnTo>
                  <a:pt x="0" y="9600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392516" y="-37986"/>
            <a:ext cx="4751484" cy="4800371"/>
          </a:xfrm>
          <a:custGeom>
            <a:avLst/>
            <a:gdLst/>
            <a:ahLst/>
            <a:cxnLst/>
            <a:rect l="l" t="t" r="r" b="b"/>
            <a:pathLst>
              <a:path w="9502967" h="9600742">
                <a:moveTo>
                  <a:pt x="0" y="0"/>
                </a:moveTo>
                <a:lnTo>
                  <a:pt x="9502967" y="0"/>
                </a:lnTo>
                <a:lnTo>
                  <a:pt x="9502967" y="9600741"/>
                </a:lnTo>
                <a:lnTo>
                  <a:pt x="0" y="9600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028"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2253507"/>
            <a:ext cx="9144000" cy="5327622"/>
          </a:xfrm>
          <a:custGeom>
            <a:avLst/>
            <a:gdLst/>
            <a:ahLst/>
            <a:cxnLst/>
            <a:rect l="l" t="t" r="r" b="b"/>
            <a:pathLst>
              <a:path w="19214374" h="10655244">
                <a:moveTo>
                  <a:pt x="0" y="0"/>
                </a:moveTo>
                <a:lnTo>
                  <a:pt x="19214374" y="0"/>
                </a:lnTo>
                <a:lnTo>
                  <a:pt x="19214374" y="10655244"/>
                </a:lnTo>
                <a:lnTo>
                  <a:pt x="0" y="10655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3834172"/>
            <a:ext cx="1867029" cy="1621981"/>
          </a:xfrm>
          <a:custGeom>
            <a:avLst/>
            <a:gdLst/>
            <a:ahLst/>
            <a:cxnLst/>
            <a:rect l="l" t="t" r="r" b="b"/>
            <a:pathLst>
              <a:path w="3734057" h="3243962">
                <a:moveTo>
                  <a:pt x="0" y="0"/>
                </a:moveTo>
                <a:lnTo>
                  <a:pt x="3734057" y="0"/>
                </a:lnTo>
                <a:lnTo>
                  <a:pt x="3734057" y="3243962"/>
                </a:lnTo>
                <a:lnTo>
                  <a:pt x="0" y="32439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8237" y="1927846"/>
            <a:ext cx="1490555" cy="1672432"/>
          </a:xfrm>
          <a:custGeom>
            <a:avLst/>
            <a:gdLst/>
            <a:ahLst/>
            <a:cxnLst/>
            <a:rect l="l" t="t" r="r" b="b"/>
            <a:pathLst>
              <a:path w="2981110" h="3344864">
                <a:moveTo>
                  <a:pt x="0" y="0"/>
                </a:moveTo>
                <a:lnTo>
                  <a:pt x="2981110" y="0"/>
                </a:lnTo>
                <a:lnTo>
                  <a:pt x="2981110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7453764" y="685800"/>
            <a:ext cx="1925053" cy="1828800"/>
          </a:xfrm>
          <a:custGeom>
            <a:avLst/>
            <a:gdLst/>
            <a:ahLst/>
            <a:cxnLst/>
            <a:rect l="l" t="t" r="r" b="b"/>
            <a:pathLst>
              <a:path w="3850105" h="3657600">
                <a:moveTo>
                  <a:pt x="3850105" y="0"/>
                </a:moveTo>
                <a:lnTo>
                  <a:pt x="0" y="0"/>
                </a:lnTo>
                <a:lnTo>
                  <a:pt x="0" y="3657600"/>
                </a:lnTo>
                <a:lnTo>
                  <a:pt x="3850105" y="3657600"/>
                </a:lnTo>
                <a:lnTo>
                  <a:pt x="3850105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453764" y="3600278"/>
            <a:ext cx="1216152" cy="1828800"/>
          </a:xfrm>
          <a:custGeom>
            <a:avLst/>
            <a:gdLst/>
            <a:ahLst/>
            <a:cxnLst/>
            <a:rect l="l" t="t" r="r" b="b"/>
            <a:pathLst>
              <a:path w="2432304" h="3657600">
                <a:moveTo>
                  <a:pt x="0" y="0"/>
                </a:moveTo>
                <a:lnTo>
                  <a:pt x="2432304" y="0"/>
                </a:lnTo>
                <a:lnTo>
                  <a:pt x="2432304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88237" y="895352"/>
            <a:ext cx="818252" cy="1032494"/>
          </a:xfrm>
          <a:custGeom>
            <a:avLst/>
            <a:gdLst/>
            <a:ahLst/>
            <a:cxnLst/>
            <a:rect l="l" t="t" r="r" b="b"/>
            <a:pathLst>
              <a:path w="1636503" h="2064988">
                <a:moveTo>
                  <a:pt x="0" y="0"/>
                </a:moveTo>
                <a:lnTo>
                  <a:pt x="1636503" y="0"/>
                </a:lnTo>
                <a:lnTo>
                  <a:pt x="1636503" y="2064988"/>
                </a:lnTo>
                <a:lnTo>
                  <a:pt x="0" y="20649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508811-C90F-CA9C-2B19-28B4AAD2AB45}"/>
              </a:ext>
            </a:extLst>
          </p:cNvPr>
          <p:cNvSpPr txBox="1"/>
          <p:nvPr/>
        </p:nvSpPr>
        <p:spPr>
          <a:xfrm>
            <a:off x="1839458" y="1265993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C554BCB7-E799-6263-D4F3-59C708995BC3}"/>
              </a:ext>
            </a:extLst>
          </p:cNvPr>
          <p:cNvSpPr/>
          <p:nvPr/>
        </p:nvSpPr>
        <p:spPr>
          <a:xfrm>
            <a:off x="7581900" y="2705100"/>
            <a:ext cx="1080628" cy="730775"/>
          </a:xfrm>
          <a:custGeom>
            <a:avLst/>
            <a:gdLst/>
            <a:ahLst/>
            <a:cxnLst/>
            <a:rect l="l" t="t" r="r" b="b"/>
            <a:pathLst>
              <a:path w="2161256" h="1461549">
                <a:moveTo>
                  <a:pt x="0" y="0"/>
                </a:moveTo>
                <a:lnTo>
                  <a:pt x="2161256" y="0"/>
                </a:lnTo>
                <a:lnTo>
                  <a:pt x="2161256" y="1461549"/>
                </a:lnTo>
                <a:lnTo>
                  <a:pt x="0" y="14615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4709" y="5486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50428" y="5486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69742" y="-15590"/>
            <a:ext cx="9213742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20320"/>
              <a:chExt cx="12192000" cy="6868160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4887927" y="3244335"/>
                <a:ext cx="2416147" cy="4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350" dirty="0" err="1">
                    <a:solidFill>
                      <a:prstClr val="black"/>
                    </a:solidFill>
                  </a:rPr>
                  <a:t>Nguyễn</a:t>
                </a:r>
                <a:r>
                  <a:rPr lang="en-US" sz="1350" dirty="0">
                    <a:solidFill>
                      <a:prstClr val="black"/>
                    </a:solidFill>
                  </a:rPr>
                  <a:t> </a:t>
                </a:r>
                <a:r>
                  <a:rPr lang="en-US" sz="135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1350" dirty="0">
                    <a:solidFill>
                      <a:prstClr val="black"/>
                    </a:solidFill>
                  </a:rPr>
                  <a:t> </a:t>
                </a:r>
                <a:r>
                  <a:rPr lang="en-US" sz="1350" dirty="0" err="1">
                    <a:solidFill>
                      <a:prstClr val="black"/>
                    </a:solidFill>
                  </a:rPr>
                  <a:t>Ái</a:t>
                </a:r>
                <a:r>
                  <a:rPr lang="en-US" sz="1350" dirty="0">
                    <a:solidFill>
                      <a:prstClr val="black"/>
                    </a:solidFill>
                  </a:rPr>
                  <a:t> </a:t>
                </a:r>
                <a:r>
                  <a:rPr lang="en-US" sz="1350" dirty="0" err="1">
                    <a:solidFill>
                      <a:prstClr val="black"/>
                    </a:solidFill>
                  </a:rPr>
                  <a:t>Quyên</a:t>
                </a:r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6626" name="Picture 2" descr="Cartoon wooden medieval door 3D model - TurboSquid 141788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" t="11000" r="3000" b="13000"/>
              <a:stretch>
                <a:fillRect/>
              </a:stretch>
            </p:blipFill>
            <p:spPr bwMode="auto">
              <a:xfrm>
                <a:off x="0" y="20320"/>
                <a:ext cx="12192000" cy="6868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Horizontal Scroll 3"/>
            <p:cNvSpPr/>
            <p:nvPr/>
          </p:nvSpPr>
          <p:spPr>
            <a:xfrm flipH="1" flipV="1">
              <a:off x="890532" y="31429"/>
              <a:ext cx="7146296" cy="1781335"/>
            </a:xfrm>
            <a:prstGeom prst="horizontalScroll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3204" y="355755"/>
              <a:ext cx="6900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hai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toán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sau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biết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toán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nào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giải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ba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bước</a:t>
              </a:r>
              <a:r>
                <a:rPr lang="en-US" sz="36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tính</a:t>
              </a:r>
              <a:endParaRPr lang="en-US" sz="360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7277" y="2097244"/>
            <a:ext cx="3400001" cy="3096344"/>
            <a:chOff x="379912" y="2140605"/>
            <a:chExt cx="3400001" cy="3096344"/>
          </a:xfrm>
        </p:grpSpPr>
        <p:sp>
          <p:nvSpPr>
            <p:cNvPr id="13" name="Rounded Rectangle 12"/>
            <p:cNvSpPr/>
            <p:nvPr/>
          </p:nvSpPr>
          <p:spPr>
            <a:xfrm>
              <a:off x="379912" y="2140605"/>
              <a:ext cx="3400000" cy="309634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8917" y="2494743"/>
              <a:ext cx="3270996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96kg,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nhẹ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5kg.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altLang="en-US" sz="26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</a:t>
              </a:r>
              <a:r>
                <a:rPr lang="en-US" altLang="en-US" sz="26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en-US" sz="26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 </a:t>
              </a:r>
              <a:r>
                <a:rPr lang="en-US" altLang="en-US" sz="26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gam?</a:t>
              </a:r>
              <a:endPara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64088" y="2088150"/>
            <a:ext cx="3399173" cy="3170099"/>
            <a:chOff x="5364088" y="2119147"/>
            <a:chExt cx="3399173" cy="3170099"/>
          </a:xfrm>
        </p:grpSpPr>
        <p:sp>
          <p:nvSpPr>
            <p:cNvPr id="17" name="Rounded Rectangle 16"/>
            <p:cNvSpPr/>
            <p:nvPr/>
          </p:nvSpPr>
          <p:spPr>
            <a:xfrm>
              <a:off x="5364088" y="2119147"/>
              <a:ext cx="3399173" cy="309634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98314" y="2119147"/>
              <a:ext cx="317814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24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96kg,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nhẹ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5kg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altLang="en-US" sz="26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gấm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8kg.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altLang="en-US" sz="26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ki-lô-gam</a:t>
              </a:r>
              <a:r>
                <a:rPr lang="en-US" altLang="en-US" sz="26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0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 flipV="1">
            <a:off x="3022396" y="866352"/>
            <a:ext cx="3203817" cy="2834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218354" y="-13189"/>
            <a:ext cx="4725349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fontAlgn="auto">
              <a:defRPr/>
            </a:pPr>
            <a:r>
              <a:rPr lang="en-US" altLang="zh-CN" sz="2800" b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Lưu ý khi giải bài toán có ba bước tính</a:t>
            </a:r>
            <a:endParaRPr lang="zh-CN" altLang="en-US" sz="2800" b="1" noProof="1">
              <a:solidFill>
                <a:srgbClr val="FF0000"/>
              </a:solidFill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14975" y="2394459"/>
            <a:ext cx="4773249" cy="1274883"/>
            <a:chOff x="2530713" y="4517367"/>
            <a:chExt cx="5104348" cy="1005970"/>
          </a:xfrm>
        </p:grpSpPr>
        <p:grpSp>
          <p:nvGrpSpPr>
            <p:cNvPr id="21" name="组合 20"/>
            <p:cNvGrpSpPr/>
            <p:nvPr/>
          </p:nvGrpSpPr>
          <p:grpSpPr>
            <a:xfrm>
              <a:off x="3340077" y="4818011"/>
              <a:ext cx="4294984" cy="705326"/>
              <a:chOff x="1983" y="1439"/>
              <a:chExt cx="4433" cy="1481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1983" y="1439"/>
                <a:ext cx="4433" cy="1481"/>
              </a:xfrm>
              <a:prstGeom prst="roundRect">
                <a:avLst>
                  <a:gd name="adj" fmla="val 50000"/>
                </a:avLst>
              </a:prstGeom>
              <a:noFill/>
              <a:ln w="25400" cmpd="sng">
                <a:solidFill>
                  <a:srgbClr val="75950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A0CC3F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2400" b="1" spc="-225">
                  <a:solidFill>
                    <a:srgbClr val="A0CC3F"/>
                  </a:solidFill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  <p:sp>
            <p:nvSpPr>
              <p:cNvPr id="49" name="圆角矩形 22"/>
              <p:cNvSpPr/>
              <p:nvPr/>
            </p:nvSpPr>
            <p:spPr>
              <a:xfrm>
                <a:off x="1983" y="1498"/>
                <a:ext cx="4425" cy="1351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r>
                  <a:rPr lang="en-US" altLang="zh-CN" sz="2400" b="1" spc="-225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b="1" spc="-225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.  </a:t>
                </a:r>
                <a:r>
                  <a:rPr lang="en-US" sz="2400" b="1" spc="-4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2400" b="1" spc="-4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 và phép tính hoàn chỉnh</a:t>
                </a:r>
                <a:endParaRPr lang="zh-CN" altLang="en-US" sz="2400" b="1" spc="-225" dirty="0">
                  <a:solidFill>
                    <a:schemeClr val="tx2"/>
                  </a:solidFill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37208" flipH="1">
              <a:off x="2530713" y="4517367"/>
              <a:ext cx="919996" cy="91999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327913" y="3977054"/>
            <a:ext cx="5298966" cy="1142061"/>
            <a:chOff x="1866263" y="3526076"/>
            <a:chExt cx="5298966" cy="930900"/>
          </a:xfrm>
        </p:grpSpPr>
        <p:grpSp>
          <p:nvGrpSpPr>
            <p:cNvPr id="25" name="组合 24"/>
            <p:cNvGrpSpPr/>
            <p:nvPr/>
          </p:nvGrpSpPr>
          <p:grpSpPr>
            <a:xfrm>
              <a:off x="2513200" y="3739743"/>
              <a:ext cx="4652029" cy="717233"/>
              <a:chOff x="1473" y="1339"/>
              <a:chExt cx="4943" cy="1506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473" y="1339"/>
                <a:ext cx="4943" cy="1506"/>
              </a:xfrm>
              <a:prstGeom prst="roundRect">
                <a:avLst>
                  <a:gd name="adj" fmla="val 50000"/>
                </a:avLst>
              </a:prstGeom>
              <a:noFill/>
              <a:ln w="25400" cmpd="sng">
                <a:solidFill>
                  <a:srgbClr val="75950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A0CC3F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2400" b="1" spc="-225">
                  <a:solidFill>
                    <a:srgbClr val="5F7700"/>
                  </a:solidFill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473" y="1381"/>
                <a:ext cx="4943" cy="1398"/>
              </a:xfrm>
              <a:prstGeom prst="roundRect">
                <a:avLst>
                  <a:gd name="adj" fmla="val 50000"/>
                </a:avLst>
              </a:prstGeom>
              <a:solidFill>
                <a:srgbClr val="A0CC3F"/>
              </a:solidFill>
              <a:ln>
                <a:solidFill>
                  <a:srgbClr val="000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r>
                  <a:rPr lang="en-US" altLang="zh-CN" sz="2400" b="1" spc="-225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r>
                  <a:rPr lang="en-US" altLang="zh-CN" sz="2400" b="1" spc="-225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.  </a:t>
                </a:r>
                <a:r>
                  <a:rPr lang="en-US" sz="2400" b="1" spc="-4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400" b="1" spc="-4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chỉ ghi kết quả của bước tính thứ ba</a:t>
                </a:r>
                <a:endParaRPr lang="zh-CN" altLang="en-US" sz="2400" b="1" spc="-225" dirty="0">
                  <a:solidFill>
                    <a:schemeClr val="tx2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37208" flipH="1">
              <a:off x="1866263" y="3526076"/>
              <a:ext cx="919996" cy="91999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891983" y="910667"/>
            <a:ext cx="4976161" cy="1294672"/>
            <a:chOff x="1953550" y="1111472"/>
            <a:chExt cx="5211673" cy="1111438"/>
          </a:xfrm>
        </p:grpSpPr>
        <p:grpSp>
          <p:nvGrpSpPr>
            <p:cNvPr id="37" name="组合 8"/>
            <p:cNvGrpSpPr/>
            <p:nvPr/>
          </p:nvGrpSpPr>
          <p:grpSpPr>
            <a:xfrm>
              <a:off x="2546868" y="1416619"/>
              <a:ext cx="4618355" cy="806291"/>
              <a:chOff x="1473" y="1304"/>
              <a:chExt cx="4943" cy="1693"/>
            </a:xfrm>
          </p:grpSpPr>
          <p:sp>
            <p:nvSpPr>
              <p:cNvPr id="38" name="圆角矩形 7"/>
              <p:cNvSpPr/>
              <p:nvPr/>
            </p:nvSpPr>
            <p:spPr>
              <a:xfrm>
                <a:off x="1473" y="1304"/>
                <a:ext cx="4943" cy="1693"/>
              </a:xfrm>
              <a:prstGeom prst="roundRect">
                <a:avLst>
                  <a:gd name="adj" fmla="val 50000"/>
                </a:avLst>
              </a:prstGeom>
              <a:noFill/>
              <a:ln w="25400" cmpd="sng">
                <a:solidFill>
                  <a:srgbClr val="75950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A0CC3F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2400" b="1" spc="-225">
                  <a:solidFill>
                    <a:srgbClr val="5F7700"/>
                  </a:solidFill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  <p:sp>
            <p:nvSpPr>
              <p:cNvPr id="39" name="圆角矩形 5"/>
              <p:cNvSpPr/>
              <p:nvPr/>
            </p:nvSpPr>
            <p:spPr>
              <a:xfrm>
                <a:off x="1522" y="1364"/>
                <a:ext cx="4845" cy="1608"/>
              </a:xfrm>
              <a:prstGeom prst="roundRect">
                <a:avLst>
                  <a:gd name="adj" fmla="val 50000"/>
                </a:avLst>
              </a:prstGeom>
              <a:solidFill>
                <a:srgbClr val="A0CC3F"/>
              </a:solidFill>
              <a:ln>
                <a:solidFill>
                  <a:srgbClr val="000000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400" b="1" spc="-225" smtClean="0">
                    <a:solidFill>
                      <a:schemeClr val="accent6">
                        <a:lumMod val="50000"/>
                      </a:schemeClr>
                    </a:solidFill>
                    <a:latin typeface="字魂189号-星岩乐黑体" panose="00000500000000000000" charset="-122"/>
                    <a:ea typeface="字魂189号-星岩乐黑体" panose="00000500000000000000" charset="-122"/>
                    <a:cs typeface="Open Sans Light" pitchFamily="34" charset="0"/>
                    <a:sym typeface="+mn-lt"/>
                  </a:rPr>
                  <a:t> </a:t>
                </a:r>
                <a:r>
                  <a:rPr lang="en-US" altLang="zh-CN" sz="2400" b="1" spc="-225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1.  </a:t>
                </a:r>
                <a:r>
                  <a:rPr lang="en-US" sz="2400" b="1" spc="-4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 </a:t>
                </a:r>
                <a:r>
                  <a:rPr lang="en-US" sz="2400" b="1" spc="-4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kĩ đề, phân tích đề và </a:t>
                </a:r>
                <a:r>
                  <a:rPr lang="en-US" sz="2400" b="1" spc="-4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</a:p>
              <a:p>
                <a:r>
                  <a:rPr lang="en-US" sz="2400" b="1" spc="-4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spc="-4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tìm </a:t>
                </a:r>
                <a:r>
                  <a:rPr lang="en-US" sz="2400" b="1" spc="-4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giải bài </a:t>
                </a:r>
                <a:r>
                  <a:rPr lang="en-US" sz="2400" b="1" spc="-4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vi-VN" sz="2400" b="1" spc="-4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37208" flipH="1">
              <a:off x="1953550" y="1111472"/>
              <a:ext cx="919996" cy="919996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357468" y="5153400"/>
            <a:ext cx="5289307" cy="1264413"/>
            <a:chOff x="2328452" y="4591453"/>
            <a:chExt cx="5306609" cy="985702"/>
          </a:xfrm>
        </p:grpSpPr>
        <p:grpSp>
          <p:nvGrpSpPr>
            <p:cNvPr id="52" name="组合 20"/>
            <p:cNvGrpSpPr/>
            <p:nvPr/>
          </p:nvGrpSpPr>
          <p:grpSpPr>
            <a:xfrm>
              <a:off x="2845955" y="4910405"/>
              <a:ext cx="4789106" cy="666750"/>
              <a:chOff x="1473" y="1633"/>
              <a:chExt cx="4943" cy="1400"/>
            </a:xfrm>
          </p:grpSpPr>
          <p:sp>
            <p:nvSpPr>
              <p:cNvPr id="54" name="圆角矩形 21"/>
              <p:cNvSpPr/>
              <p:nvPr/>
            </p:nvSpPr>
            <p:spPr>
              <a:xfrm>
                <a:off x="1473" y="1633"/>
                <a:ext cx="4943" cy="1400"/>
              </a:xfrm>
              <a:prstGeom prst="roundRect">
                <a:avLst>
                  <a:gd name="adj" fmla="val 50000"/>
                </a:avLst>
              </a:prstGeom>
              <a:noFill/>
              <a:ln w="25400" cmpd="sng">
                <a:solidFill>
                  <a:srgbClr val="75950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A0CC3F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2400" b="1" spc="-225">
                  <a:solidFill>
                    <a:srgbClr val="A0CC3F"/>
                  </a:solidFill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endParaRPr>
              </a:p>
            </p:txBody>
          </p:sp>
          <p:sp>
            <p:nvSpPr>
              <p:cNvPr id="56" name="圆角矩形 22"/>
              <p:cNvSpPr/>
              <p:nvPr/>
            </p:nvSpPr>
            <p:spPr>
              <a:xfrm>
                <a:off x="1489" y="1694"/>
                <a:ext cx="4865" cy="1212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defRPr/>
                </a:pPr>
                <a:r>
                  <a:rPr lang="en-US" altLang="zh-CN" sz="2400" b="1" spc="-225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lang="en-US" altLang="zh-CN" sz="2400" b="1" spc="-225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.  Kiểm </a:t>
                </a:r>
                <a:r>
                  <a:rPr lang="en-US" altLang="zh-CN" sz="2400" b="1" spc="-225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tra</a:t>
                </a:r>
                <a:r>
                  <a:rPr lang="en-US" altLang="zh-CN" sz="2400" b="1" spc="-225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b="1" spc="-225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các</a:t>
                </a:r>
                <a:r>
                  <a:rPr lang="en-US" altLang="zh-CN" sz="2400" b="1" spc="-225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b="1" spc="-225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bước</a:t>
                </a:r>
                <a:r>
                  <a:rPr lang="en-US" altLang="zh-CN" sz="2400" b="1" spc="-225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b="1" spc="-225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字魂189号-星岩乐黑体" panose="00000500000000000000" charset="-122"/>
                    <a:cs typeface="Times New Roman" panose="02020603050405020304" pitchFamily="18" charset="0"/>
                    <a:sym typeface="+mn-lt"/>
                  </a:rPr>
                  <a:t>giải</a:t>
                </a:r>
                <a:endParaRPr lang="zh-CN" altLang="en-US" sz="2400" b="1" spc="-225" dirty="0">
                  <a:solidFill>
                    <a:schemeClr val="tx2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37208" flipH="1">
              <a:off x="2328452" y="4591453"/>
              <a:ext cx="919996" cy="919996"/>
            </a:xfrm>
            <a:prstGeom prst="rect">
              <a:avLst/>
            </a:prstGeom>
          </p:spPr>
        </p:pic>
      </p:grpSp>
      <p:pic>
        <p:nvPicPr>
          <p:cNvPr id="57" name="图片 24" descr="卡通人物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76" y="-1019329"/>
            <a:ext cx="2577165" cy="36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0"/>
            <a:ext cx="9129292" cy="6006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0"/>
            <a:ext cx="8712279" cy="86794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551665" y="4449335"/>
            <a:ext cx="4799615" cy="847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17775" fontAlgn="base">
              <a:spcBef>
                <a:spcPct val="50000"/>
              </a:spcBef>
              <a:spcAft>
                <a:spcPct val="0"/>
              </a:spcAft>
            </a:pPr>
            <a:endParaRPr lang="en-US" altLang="zh-CN" sz="1962" dirty="0">
              <a:solidFill>
                <a:srgbClr val="000000"/>
              </a:solidFill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defTabSz="817775" fontAlgn="base">
              <a:spcBef>
                <a:spcPct val="50000"/>
              </a:spcBef>
              <a:spcAft>
                <a:spcPct val="0"/>
              </a:spcAft>
            </a:pPr>
            <a:endParaRPr lang="zh-CN" altLang="en-US" sz="1962" dirty="0">
              <a:solidFill>
                <a:srgbClr val="000000"/>
              </a:solidFill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19" y="1113368"/>
            <a:ext cx="1681894" cy="562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16B9B-F38C-432A-B686-F6CFECD86302}"/>
              </a:ext>
            </a:extLst>
          </p:cNvPr>
          <p:cNvSpPr txBox="1"/>
          <p:nvPr/>
        </p:nvSpPr>
        <p:spPr>
          <a:xfrm>
            <a:off x="2339752" y="335876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KHÁM PHÁ</a:t>
            </a:r>
            <a:endParaRPr lang="vi-VN" sz="72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3333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2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922" y="2348880"/>
            <a:ext cx="4999956" cy="32552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90480" y="4898254"/>
            <a:ext cx="7560839" cy="426481"/>
            <a:chOff x="5681535" y="8411891"/>
            <a:chExt cx="11085430" cy="631094"/>
          </a:xfrm>
        </p:grpSpPr>
        <p:sp>
          <p:nvSpPr>
            <p:cNvPr id="3" name="TextBox 2"/>
            <p:cNvSpPr txBox="1"/>
            <p:nvPr/>
          </p:nvSpPr>
          <p:spPr>
            <a:xfrm>
              <a:off x="5681535" y="8411892"/>
              <a:ext cx="1339457" cy="508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5" dirty="0">
                  <a:solidFill>
                    <a:srgbClr val="000000"/>
                  </a:solidFill>
                </a:rPr>
                <a:t>VIỆT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15444532" y="8411891"/>
              <a:ext cx="1322433" cy="63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5" dirty="0">
                  <a:solidFill>
                    <a:srgbClr val="000000"/>
                  </a:solidFill>
                </a:rPr>
                <a:t>NAM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51" l="13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2100520"/>
            <a:ext cx="2145265" cy="2867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" b="98800" l="853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6715" y="2033466"/>
            <a:ext cx="1772651" cy="270221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67855" y="392006"/>
            <a:ext cx="3672408" cy="1224136"/>
          </a:xfrm>
          <a:prstGeom prst="wedgeRoundRectCallout">
            <a:avLst>
              <a:gd name="adj1" fmla="val 343"/>
              <a:gd name="adj2" fmla="val 8295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smtClean="0"/>
          </a:p>
          <a:p>
            <a:r>
              <a:rPr lang="en-US" sz="2000"/>
              <a:t> </a:t>
            </a:r>
            <a:r>
              <a:rPr lang="en-US" sz="2000" smtClean="0"/>
              <a:t> Đội </a:t>
            </a:r>
            <a:r>
              <a:rPr lang="en-US" sz="2000"/>
              <a:t>Một trồng được 60 </a:t>
            </a:r>
            <a:r>
              <a:rPr lang="en-US" sz="2000" smtClean="0"/>
              <a:t>cây,</a:t>
            </a:r>
            <a:endParaRPr lang="en-US" sz="2000"/>
          </a:p>
          <a:p>
            <a:r>
              <a:rPr lang="en-US" sz="2000"/>
              <a:t>  đ</a:t>
            </a:r>
            <a:r>
              <a:rPr lang="en-US" sz="2000" smtClean="0"/>
              <a:t>ội </a:t>
            </a:r>
            <a:r>
              <a:rPr lang="en-US" sz="2000"/>
              <a:t>Hai hơn đội Một 20 </a:t>
            </a:r>
            <a:r>
              <a:rPr lang="en-US" sz="2000" smtClean="0"/>
              <a:t>cây,</a:t>
            </a:r>
            <a:endParaRPr lang="en-US" sz="2000"/>
          </a:p>
          <a:p>
            <a:r>
              <a:rPr lang="en-US" sz="2000"/>
              <a:t>  đ</a:t>
            </a:r>
            <a:r>
              <a:rPr lang="en-US" sz="2000" smtClean="0"/>
              <a:t>ội </a:t>
            </a:r>
            <a:r>
              <a:rPr lang="en-US" sz="2000"/>
              <a:t>Ba ít hơn đội Hai 10 cây.</a:t>
            </a:r>
          </a:p>
          <a:p>
            <a:pPr algn="ctr"/>
            <a:endParaRPr lang="en-US" sz="2000"/>
          </a:p>
        </p:txBody>
      </p:sp>
      <p:sp>
        <p:nvSpPr>
          <p:cNvPr id="18" name="Rounded Rectangular Callout 17"/>
          <p:cNvSpPr/>
          <p:nvPr/>
        </p:nvSpPr>
        <p:spPr>
          <a:xfrm>
            <a:off x="5070900" y="464014"/>
            <a:ext cx="3672408" cy="1080120"/>
          </a:xfrm>
          <a:prstGeom prst="wedgeRoundRectCallout">
            <a:avLst>
              <a:gd name="adj1" fmla="val 35509"/>
              <a:gd name="adj2" fmla="val 890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smtClean="0"/>
          </a:p>
          <a:p>
            <a:r>
              <a:rPr lang="en-US" sz="2000"/>
              <a:t>Làm thế nào để biết cả ba đội trồng được bao nhiêu cây?</a:t>
            </a:r>
          </a:p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777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-166115"/>
            <a:ext cx="8892480" cy="62083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2132856"/>
            <a:ext cx="219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938058"/>
            <a:ext cx="4406710" cy="19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43" y="535860"/>
            <a:ext cx="7731175" cy="64533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81939" y="1383182"/>
            <a:ext cx="172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831821" y="1772041"/>
            <a:ext cx="404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2376" y="2319263"/>
            <a:ext cx="32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 80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824598" y="2891968"/>
            <a:ext cx="404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6859" y="35316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80 - 10 = 70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605263" y="4191471"/>
            <a:ext cx="456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627782" y="4869561"/>
            <a:ext cx="404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+ 80 + 70 = 210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68599" y="5396173"/>
            <a:ext cx="343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0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790"/>
            <a:ext cx="6199509" cy="60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2" name="Google Shape;3992;p37"/>
          <p:cNvSpPr/>
          <p:nvPr/>
        </p:nvSpPr>
        <p:spPr>
          <a:xfrm flipH="1">
            <a:off x="-4892" y="-27384"/>
            <a:ext cx="1778794" cy="860822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2703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9158" name="Graphic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19" y="3516685"/>
            <a:ext cx="3401615" cy="30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Google Shape;3992;p37"/>
          <p:cNvSpPr/>
          <p:nvPr/>
        </p:nvSpPr>
        <p:spPr>
          <a:xfrm flipH="1">
            <a:off x="4240663" y="-3793"/>
            <a:ext cx="1778794" cy="860822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2703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8473" y="1968228"/>
            <a:ext cx="40781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68144" y="-10435"/>
            <a:ext cx="3419872" cy="1956105"/>
            <a:chOff x="5868144" y="-10435"/>
            <a:chExt cx="3419872" cy="1956105"/>
          </a:xfrm>
        </p:grpSpPr>
        <p:grpSp>
          <p:nvGrpSpPr>
            <p:cNvPr id="6" name="Group 5"/>
            <p:cNvGrpSpPr/>
            <p:nvPr/>
          </p:nvGrpSpPr>
          <p:grpSpPr>
            <a:xfrm>
              <a:off x="5868144" y="-10435"/>
              <a:ext cx="3419872" cy="1956105"/>
              <a:chOff x="5724128" y="0"/>
              <a:chExt cx="3419872" cy="1956105"/>
            </a:xfrm>
          </p:grpSpPr>
          <p:sp>
            <p:nvSpPr>
              <p:cNvPr id="5" name="Oval Callout 4"/>
              <p:cNvSpPr/>
              <p:nvPr/>
            </p:nvSpPr>
            <p:spPr>
              <a:xfrm>
                <a:off x="5724128" y="0"/>
                <a:ext cx="3419872" cy="1956105"/>
              </a:xfrm>
              <a:prstGeom prst="wedgeEllipse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508811-C90F-CA9C-2B19-28B4AAD2AB45}"/>
                  </a:ext>
                </a:extLst>
              </p:cNvPr>
              <p:cNvSpPr txBox="1"/>
              <p:nvPr/>
            </p:nvSpPr>
            <p:spPr>
              <a:xfrm>
                <a:off x="6084168" y="624108"/>
                <a:ext cx="1440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 việc cá nhân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AA92DC-5AA8-440B-ABDA-CCCCB8AF0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23" b="89922" l="10000" r="90000">
                          <a14:foregroundMark x1="45400" y1="12542" x2="51900" y2="42329"/>
                          <a14:foregroundMark x1="51900" y1="42329" x2="51900" y2="42329"/>
                          <a14:foregroundMark x1="52100" y1="11646" x2="55300" y2="23180"/>
                          <a14:foregroundMark x1="48800" y1="22060" x2="52700" y2="22284"/>
                          <a14:foregroundMark x1="48900" y1="66293" x2="50800" y2="67301"/>
                          <a14:foregroundMark x1="44100" y1="52968" x2="43000" y2="61478"/>
                          <a14:foregroundMark x1="56900" y1="53527" x2="58100" y2="62710"/>
                          <a14:foregroundMark x1="58200" y1="62486" x2="59200" y2="63942"/>
                          <a14:foregroundMark x1="61000" y1="38074" x2="61000" y2="38074"/>
                          <a14:foregroundMark x1="48200" y1="5823" x2="52700" y2="6495"/>
                          <a14:foregroundMark x1="42100" y1="66293" x2="42100" y2="66293"/>
                          <a14:foregroundMark x1="59200" y1="66629" x2="59200" y2="66629"/>
                          <a14:foregroundMark x1="42100" y1="68085" x2="42100" y2="68085"/>
                          <a14:foregroundMark x1="41100" y1="29003" x2="43600" y2="29787"/>
                          <a14:foregroundMark x1="57900" y1="30011" x2="59200" y2="29339"/>
                          <a14:backgroundMark x1="28900" y1="48376" x2="39300" y2="76484"/>
                          <a14:backgroundMark x1="42200" y1="52296" x2="42339" y2="53304"/>
                          <a14:backgroundMark x1="60284" y1="63145" x2="60900" y2="66069"/>
                          <a14:backgroundMark x1="59208" y1="58034" x2="60060" y2="62079"/>
                          <a14:backgroundMark x1="57500" y1="52744" x2="57575" y2="53418"/>
                          <a14:backgroundMark x1="31600" y1="68533" x2="66500" y2="83203"/>
                          <a14:backgroundMark x1="66500" y1="83203" x2="76900" y2="84546"/>
                          <a14:backgroundMark x1="29600" y1="75252" x2="69600" y2="77940"/>
                          <a14:backgroundMark x1="41390" y1="68085" x2="58400" y2="73908"/>
                          <a14:backgroundMark x1="39100" y1="67301" x2="41390" y2="680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1" t="3334" r="30144" b="52235"/>
            <a:stretch/>
          </p:blipFill>
          <p:spPr>
            <a:xfrm>
              <a:off x="6804248" y="106665"/>
              <a:ext cx="2209568" cy="174277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59632" y="2452678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8 000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altLang="en-US" sz="2800" b="1" u="sng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Hỏi 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</a:pPr>
            <a:endParaRPr lang="en-US" altLang="en-US" sz="28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9"/>
          <p:cNvSpPr/>
          <p:nvPr/>
        </p:nvSpPr>
        <p:spPr>
          <a:xfrm>
            <a:off x="415978" y="412414"/>
            <a:ext cx="8184629" cy="5896906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415978" y="5301208"/>
            <a:ext cx="1126612" cy="114335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0" y="623724"/>
            <a:ext cx="204430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6119" y="1698873"/>
            <a:ext cx="80844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 × 5 = 40 000 (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25 000 × 2 = 50 000 (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 + 50 000 = 90 000 </a:t>
            </a:r>
            <a:r>
              <a:rPr lang="en-US" altLang="en-US" sz="3000" b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smtClean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smtClean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Đáp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90 000 </a:t>
            </a:r>
            <a:r>
              <a:rPr lang="en-US" altLang="en-US" sz="3000" b="1" dirty="0" err="1">
                <a:solidFill>
                  <a:srgbClr val="016D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3000" b="1" dirty="0">
              <a:solidFill>
                <a:srgbClr val="016D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" y="908720"/>
            <a:ext cx="9144001" cy="4459991"/>
          </a:xfrm>
          <a:custGeom>
            <a:avLst/>
            <a:gdLst/>
            <a:ahLst/>
            <a:cxnLst/>
            <a:rect l="l" t="t" r="r" b="b"/>
            <a:pathLst>
              <a:path w="7758841" h="7758841">
                <a:moveTo>
                  <a:pt x="7758841" y="0"/>
                </a:moveTo>
                <a:lnTo>
                  <a:pt x="0" y="0"/>
                </a:lnTo>
                <a:lnTo>
                  <a:pt x="0" y="7758840"/>
                </a:lnTo>
                <a:lnTo>
                  <a:pt x="7758841" y="7758840"/>
                </a:lnTo>
                <a:lnTo>
                  <a:pt x="77588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 rot="4488447">
            <a:off x="4081405" y="479587"/>
            <a:ext cx="791120" cy="1326826"/>
          </a:xfrm>
          <a:custGeom>
            <a:avLst/>
            <a:gdLst/>
            <a:ahLst/>
            <a:cxnLst/>
            <a:rect l="l" t="t" r="r" b="b"/>
            <a:pathLst>
              <a:path w="1582240" h="2653651">
                <a:moveTo>
                  <a:pt x="0" y="0"/>
                </a:moveTo>
                <a:lnTo>
                  <a:pt x="1582240" y="0"/>
                </a:lnTo>
                <a:lnTo>
                  <a:pt x="1582240" y="2653652"/>
                </a:lnTo>
                <a:lnTo>
                  <a:pt x="0" y="2653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693509" y="5398879"/>
            <a:ext cx="1066318" cy="1066318"/>
          </a:xfrm>
          <a:custGeom>
            <a:avLst/>
            <a:gdLst/>
            <a:ahLst/>
            <a:cxnLst/>
            <a:rect l="l" t="t" r="r" b="b"/>
            <a:pathLst>
              <a:path w="2132636" h="2132636">
                <a:moveTo>
                  <a:pt x="0" y="0"/>
                </a:moveTo>
                <a:lnTo>
                  <a:pt x="2132636" y="0"/>
                </a:lnTo>
                <a:lnTo>
                  <a:pt x="2132636" y="2132636"/>
                </a:lnTo>
                <a:lnTo>
                  <a:pt x="0" y="213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 rot="-7715996">
            <a:off x="8423665" y="5043840"/>
            <a:ext cx="791120" cy="1326826"/>
          </a:xfrm>
          <a:custGeom>
            <a:avLst/>
            <a:gdLst/>
            <a:ahLst/>
            <a:cxnLst/>
            <a:rect l="l" t="t" r="r" b="b"/>
            <a:pathLst>
              <a:path w="1582240" h="2653651">
                <a:moveTo>
                  <a:pt x="0" y="0"/>
                </a:moveTo>
                <a:lnTo>
                  <a:pt x="1582239" y="0"/>
                </a:lnTo>
                <a:lnTo>
                  <a:pt x="1582239" y="2653651"/>
                </a:lnTo>
                <a:lnTo>
                  <a:pt x="0" y="2653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4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/>
          <p:nvPr/>
        </p:nvSpPr>
        <p:spPr>
          <a:xfrm rot="-1137877">
            <a:off x="2378007" y="5338939"/>
            <a:ext cx="1024635" cy="430347"/>
          </a:xfrm>
          <a:custGeom>
            <a:avLst/>
            <a:gdLst/>
            <a:ahLst/>
            <a:cxnLst/>
            <a:rect l="l" t="t" r="r" b="b"/>
            <a:pathLst>
              <a:path w="2049269" h="860693">
                <a:moveTo>
                  <a:pt x="0" y="0"/>
                </a:moveTo>
                <a:lnTo>
                  <a:pt x="2049270" y="0"/>
                </a:lnTo>
                <a:lnTo>
                  <a:pt x="2049270" y="860693"/>
                </a:lnTo>
                <a:lnTo>
                  <a:pt x="0" y="8606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504951" y="399518"/>
            <a:ext cx="1066318" cy="1066318"/>
          </a:xfrm>
          <a:custGeom>
            <a:avLst/>
            <a:gdLst/>
            <a:ahLst/>
            <a:cxnLst/>
            <a:rect l="l" t="t" r="r" b="b"/>
            <a:pathLst>
              <a:path w="2132636" h="2132636">
                <a:moveTo>
                  <a:pt x="0" y="0"/>
                </a:moveTo>
                <a:lnTo>
                  <a:pt x="2132635" y="0"/>
                </a:lnTo>
                <a:lnTo>
                  <a:pt x="2132635" y="2132636"/>
                </a:lnTo>
                <a:lnTo>
                  <a:pt x="0" y="2132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4216" y="110659"/>
            <a:ext cx="3079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461932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  Chia </a:t>
            </a:r>
            <a:r>
              <a:rPr lang="vi-VN" altLang="en-US" sz="32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40 quả táo vào các túi, mỗi túi 8 quả và chia 36 quả cam vào các túi, mỗi túi 6 quả. Hỏi số túi táo hay túi cam có nhiều hơn và nhiều hơn mấy </a:t>
            </a:r>
            <a:r>
              <a:rPr lang="vi-VN" altLang="en-US" sz="3200" b="1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túi ?</a:t>
            </a:r>
            <a:endParaRPr lang="en-US" altLang="en-US" sz="32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endParaRPr lang="en-US" sz="3200" dirty="0"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143F18-383E-4288-B231-6FB08900F743}"/>
              </a:ext>
            </a:extLst>
          </p:cNvPr>
          <p:cNvGrpSpPr/>
          <p:nvPr/>
        </p:nvGrpSpPr>
        <p:grpSpPr>
          <a:xfrm>
            <a:off x="2857387" y="4255280"/>
            <a:ext cx="4278451" cy="2175001"/>
            <a:chOff x="892354" y="3758439"/>
            <a:chExt cx="4278451" cy="2175001"/>
          </a:xfrm>
        </p:grpSpPr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CA129A58-67BB-48A7-BE48-F9604439A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: Rounded Corners 50">
              <a:extLst>
                <a:ext uri="{FF2B5EF4-FFF2-40B4-BE49-F238E27FC236}">
                  <a16:creationId xmlns:a16="http://schemas.microsoft.com/office/drawing/2014/main" id="{EDC5E6E8-A29B-4933-AD73-BDB7A9DC9B2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4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481</Words>
  <Application>Microsoft Office PowerPoint</Application>
  <PresentationFormat>On-screen Show (4:3)</PresentationFormat>
  <Paragraphs>59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41" baseType="lpstr">
      <vt:lpstr>宋体</vt:lpstr>
      <vt:lpstr>Arial</vt:lpstr>
      <vt:lpstr>Calibri</vt:lpstr>
      <vt:lpstr>Calibri Light</vt:lpstr>
      <vt:lpstr>Century Gothic</vt:lpstr>
      <vt:lpstr>Corbel</vt:lpstr>
      <vt:lpstr>等线</vt:lpstr>
      <vt:lpstr>等线 Light</vt:lpstr>
      <vt:lpstr>LNTH-LuoLuoNotangYuanTi 1</vt:lpstr>
      <vt:lpstr>Open Sans Light</vt:lpstr>
      <vt:lpstr>SimHei</vt:lpstr>
      <vt:lpstr>Times New Roman</vt:lpstr>
      <vt:lpstr>Trebuchet MS</vt:lpstr>
      <vt:lpstr>UTM Mabella</vt:lpstr>
      <vt:lpstr>Wingdings</vt:lpstr>
      <vt:lpstr>Wingdings 3</vt:lpstr>
      <vt:lpstr>仓耳章鱼小丸子体 W01</vt:lpstr>
      <vt:lpstr>字魂189号-星岩乐黑体</vt:lpstr>
      <vt:lpstr>思源黑体 CN Light</vt:lpstr>
      <vt:lpstr>方正正中黑简体</vt:lpstr>
      <vt:lpstr>默认设计模板</vt:lpstr>
      <vt:lpstr>Ion</vt:lpstr>
      <vt:lpstr>1_Office Theme</vt:lpstr>
      <vt:lpstr>Facet</vt:lpstr>
      <vt:lpstr>1_office</vt:lpstr>
      <vt:lpstr>2_Office Theme</vt:lpstr>
      <vt:lpstr>Parallax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STD_DELL</cp:lastModifiedBy>
  <cp:revision>200</cp:revision>
  <dcterms:created xsi:type="dcterms:W3CDTF">2015-03-22T07:25:08Z</dcterms:created>
  <dcterms:modified xsi:type="dcterms:W3CDTF">2024-09-25T15:31:13Z</dcterms:modified>
</cp:coreProperties>
</file>