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1" r:id="rId2"/>
    <p:sldId id="453" r:id="rId3"/>
    <p:sldId id="440" r:id="rId4"/>
    <p:sldId id="442" r:id="rId5"/>
    <p:sldId id="446" r:id="rId6"/>
    <p:sldId id="445" r:id="rId7"/>
    <p:sldId id="432" r:id="rId8"/>
    <p:sldId id="450" r:id="rId9"/>
    <p:sldId id="433" r:id="rId10"/>
    <p:sldId id="451" r:id="rId11"/>
    <p:sldId id="435" r:id="rId12"/>
    <p:sldId id="447" r:id="rId13"/>
    <p:sldId id="448" r:id="rId14"/>
    <p:sldId id="452" r:id="rId15"/>
    <p:sldId id="345" r:id="rId16"/>
    <p:sldId id="430" r:id="rId17"/>
    <p:sldId id="344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275C6-583F-48E6-B0B6-BD524BD5AC04}" v="268" dt="2022-07-25T10:17:4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115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7CA076B4-B597-4B79-BB81-9DB0CAF85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ABE9430D-C03A-45C9-BF5C-419238C4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BAE7A0DA-D0FA-4957-8CF9-D27802589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C09C3F-14C4-4BE4-92A4-A43F2C5A62FC}" type="slidenum">
              <a:rPr lang="zh-CN" altLang="en-US" smtClean="0">
                <a:solidFill>
                  <a:srgbClr val="000000"/>
                </a:solidFill>
                <a:latin typeface="DengXian" panose="02010600030101010101" pitchFamily="2" charset="-122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1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7CA9F-334F-4441-B8F8-711B1821F442}"/>
              </a:ext>
            </a:extLst>
          </p:cNvPr>
          <p:cNvSpPr/>
          <p:nvPr userDrawn="1"/>
        </p:nvSpPr>
        <p:spPr>
          <a:xfrm>
            <a:off x="13034027" y="8657167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vi-VN" sz="1067" dirty="0">
                <a:latin typeface="+mn-lt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377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youtu.be/dpAbWYsl_AM?si=miTSVte-mY-oJ7Bw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TLWG_RKWk?si=Ps-vk5A3S7IY5cq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YdK0-ry4kM?si=J_SierJje-YcqST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10442E40-7432-41B3-9813-CB05B094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55612B4-B175-42C0-9DC0-6B49EE18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753" y="264584"/>
            <a:ext cx="8064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TRƯỜNG </a:t>
            </a: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sống- Lớp 3</a:t>
            </a: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</a:p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F862F-15A4-4CB8-86D7-E024438E9FE0}"/>
              </a:ext>
            </a:extLst>
          </p:cNvPr>
          <p:cNvSpPr txBox="1"/>
          <p:nvPr/>
        </p:nvSpPr>
        <p:spPr>
          <a:xfrm>
            <a:off x="4013914" y="3288827"/>
            <a:ext cx="9578904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1611B-9AEC-4150-8168-A4E8811C88E0}"/>
              </a:ext>
            </a:extLst>
          </p:cNvPr>
          <p:cNvSpPr txBox="1"/>
          <p:nvPr/>
        </p:nvSpPr>
        <p:spPr>
          <a:xfrm>
            <a:off x="577585" y="4546948"/>
            <a:ext cx="151214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4538D1-E1D3-4177-8218-3F4639ABC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819" y="8100485"/>
            <a:ext cx="731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i="1">
                <a:solidFill>
                  <a:srgbClr val="3333CC"/>
                </a:solidFill>
                <a:latin typeface="Times New Roman" panose="02020603050405020304" pitchFamily="18" charset="0"/>
              </a:rPr>
              <a:t>Giáo viên: Trần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9437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áy lớn chợ Tam Bạc ở Hải Phòng">
            <a:extLst>
              <a:ext uri="{FF2B5EF4-FFF2-40B4-BE49-F238E27FC236}">
                <a16:creationId xmlns:a16="http://schemas.microsoft.com/office/drawing/2014/main" id="{C0468DEA-366D-49B2-8217-F714AA9D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60"/>
            <a:ext cx="8138319" cy="91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êm một lính cứu hỏa thiệt mạng trong vụ cháy kho dầu ở Cuba | VTV.VN">
            <a:extLst>
              <a:ext uri="{FF2B5EF4-FFF2-40B4-BE49-F238E27FC236}">
                <a16:creationId xmlns:a16="http://schemas.microsoft.com/office/drawing/2014/main" id="{1A19E71B-FDA1-446C-97CB-ECCC31BB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0" y="0"/>
            <a:ext cx="813831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13719" y="256551"/>
            <a:ext cx="11125200" cy="1569660"/>
            <a:chOff x="1508917" y="1888664"/>
            <a:chExt cx="8853077" cy="1569660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khỏi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đám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cháy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30192" y="2673494"/>
              <a:ext cx="81860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C43D61-F677-7FD3-C915-D2DF141C6E0C}"/>
              </a:ext>
            </a:extLst>
          </p:cNvPr>
          <p:cNvSpPr txBox="1"/>
          <p:nvPr/>
        </p:nvSpPr>
        <p:spPr>
          <a:xfrm>
            <a:off x="518319" y="1164491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trong hình đang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ơn Giản Màu Trắng">
            <a:extLst>
              <a:ext uri="{FF2B5EF4-FFF2-40B4-BE49-F238E27FC236}">
                <a16:creationId xmlns:a16="http://schemas.microsoft.com/office/drawing/2014/main" id="{BD513808-D276-40C1-9C71-B50BBDCC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756A97-4536-4487-8B14-D4475D9F5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4" b="3320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CE516-D360-4A36-A658-8323BB748A16}"/>
              </a:ext>
            </a:extLst>
          </p:cNvPr>
          <p:cNvSpPr txBox="1"/>
          <p:nvPr/>
        </p:nvSpPr>
        <p:spPr>
          <a:xfrm>
            <a:off x="8290719" y="1648361"/>
            <a:ext cx="75972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trong hình đang tìm mọi cách để thoát khỏi đám cháy.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38232-116A-4FD9-8331-0B896588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4" b="3320"/>
          <a:stretch/>
        </p:blipFill>
        <p:spPr>
          <a:xfrm>
            <a:off x="-20300" y="0"/>
            <a:ext cx="800622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724EEE-6821-459D-A545-9827A5488D25}"/>
              </a:ext>
            </a:extLst>
          </p:cNvPr>
          <p:cNvSpPr txBox="1"/>
          <p:nvPr/>
        </p:nvSpPr>
        <p:spPr>
          <a:xfrm>
            <a:off x="8290719" y="3886200"/>
            <a:ext cx="75972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ứng xử của mọi người trong trường hợp đó đều đúng đắn và hợp lí.</a:t>
            </a:r>
          </a:p>
        </p:txBody>
      </p:sp>
    </p:spTree>
    <p:extLst>
      <p:ext uri="{BB962C8B-B14F-4D97-AF65-F5344CB8AC3E}">
        <p14:creationId xmlns:p14="http://schemas.microsoft.com/office/powerpoint/2010/main" val="18619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:a16="http://schemas.microsoft.com/office/drawing/2014/main" id="{61209D4C-8930-4BF7-99E8-79DE5AAA6051}"/>
              </a:ext>
            </a:extLst>
          </p:cNvPr>
          <p:cNvSpPr/>
          <p:nvPr/>
        </p:nvSpPr>
        <p:spPr>
          <a:xfrm>
            <a:off x="2651919" y="381000"/>
            <a:ext cx="11506200" cy="2667000"/>
          </a:xfrm>
          <a:prstGeom prst="star7">
            <a:avLst>
              <a:gd name="adj" fmla="val 49357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113: </a:t>
            </a:r>
            <a:r>
              <a:rPr lang="vi-VN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để gọi cảnh sát</a:t>
            </a:r>
            <a:endParaRPr lang="en-US" dirty="0"/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006F5420-E273-4926-8199-F5FB69E017B4}"/>
              </a:ext>
            </a:extLst>
          </p:cNvPr>
          <p:cNvSpPr/>
          <p:nvPr/>
        </p:nvSpPr>
        <p:spPr>
          <a:xfrm>
            <a:off x="2651919" y="3238500"/>
            <a:ext cx="11506200" cy="2667000"/>
          </a:xfrm>
          <a:prstGeom prst="star7">
            <a:avLst>
              <a:gd name="adj" fmla="val 49357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114: </a:t>
            </a:r>
            <a:r>
              <a:rPr lang="vi-VN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để gọi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FDE1699D-60E2-4ECF-8909-67ECC038CF7D}"/>
              </a:ext>
            </a:extLst>
          </p:cNvPr>
          <p:cNvSpPr/>
          <p:nvPr/>
        </p:nvSpPr>
        <p:spPr>
          <a:xfrm>
            <a:off x="2651919" y="6096000"/>
            <a:ext cx="11506200" cy="2667000"/>
          </a:xfrm>
          <a:prstGeom prst="star7">
            <a:avLst>
              <a:gd name="adj" fmla="val 49357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115: </a:t>
            </a:r>
            <a:r>
              <a:rPr lang="vi-VN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để gọi </a:t>
            </a:r>
            <a:r>
              <a:rPr lang="en-US" sz="5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37">
            <a:extLst>
              <a:ext uri="{FF2B5EF4-FFF2-40B4-BE49-F238E27FC236}">
                <a16:creationId xmlns:a16="http://schemas.microsoft.com/office/drawing/2014/main" id="{188EE9C5-F52A-4CC0-8A8A-ED7DE47A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04" y="118533"/>
            <a:ext cx="7361767" cy="15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35F95E4-B94D-43BC-97A9-8F1FFB03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4898" r="10768" b="18748"/>
          <a:stretch>
            <a:fillRect/>
          </a:stretch>
        </p:blipFill>
        <p:spPr bwMode="auto">
          <a:xfrm>
            <a:off x="-624681" y="-4775199"/>
            <a:ext cx="17221200" cy="147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 NGỌN NẾN LUNG LINH">
            <a:hlinkClick r:id="rId5"/>
            <a:extLst>
              <a:ext uri="{FF2B5EF4-FFF2-40B4-BE49-F238E27FC236}">
                <a16:creationId xmlns:a16="http://schemas.microsoft.com/office/drawing/2014/main" id="{0130408F-E8D8-4A16-8608-741BF8B9F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131" y="1143000"/>
            <a:ext cx="10802375" cy="711195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CDE76-A1C4-4EB7-A8F6-D0776F161C9B}"/>
              </a:ext>
            </a:extLst>
          </p:cNvPr>
          <p:cNvSpPr txBox="1"/>
          <p:nvPr/>
        </p:nvSpPr>
        <p:spPr>
          <a:xfrm>
            <a:off x="666287" y="340156"/>
            <a:ext cx="7319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11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BFFDB197-375F-466A-825F-0B47BEDF20F2}"/>
              </a:ext>
            </a:extLst>
          </p:cNvPr>
          <p:cNvSpPr/>
          <p:nvPr/>
        </p:nvSpPr>
        <p:spPr>
          <a:xfrm>
            <a:off x="2347119" y="1447800"/>
            <a:ext cx="116586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44EEADB-6CA4-4FA6-BDFE-0DC142AE670B}"/>
              </a:ext>
            </a:extLst>
          </p:cNvPr>
          <p:cNvGrpSpPr>
            <a:grpSpLocks/>
          </p:cNvGrpSpPr>
          <p:nvPr/>
        </p:nvGrpSpPr>
        <p:grpSpPr bwMode="auto">
          <a:xfrm>
            <a:off x="988220" y="728480"/>
            <a:ext cx="14856884" cy="6637867"/>
            <a:chOff x="0" y="0"/>
            <a:chExt cx="6819900" cy="2381250"/>
          </a:xfrm>
        </p:grpSpPr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B3953A4D-9CA1-494A-8CEE-B832D0D12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06" b="2944"/>
            <a:stretch/>
          </p:blipFill>
          <p:spPr>
            <a:xfrm>
              <a:off x="0" y="0"/>
              <a:ext cx="6819900" cy="2381250"/>
            </a:xfrm>
            <a:prstGeom prst="roundRect">
              <a:avLst>
                <a:gd name="adj" fmla="val 50000"/>
              </a:avLst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894EA0-FCF1-404B-AF78-1802F95C47B0}"/>
                </a:ext>
              </a:extLst>
            </p:cNvPr>
            <p:cNvSpPr/>
            <p:nvPr/>
          </p:nvSpPr>
          <p:spPr>
            <a:xfrm>
              <a:off x="1505062" y="838297"/>
              <a:ext cx="4857199" cy="905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Dđ</a:t>
              </a:r>
              <a:endParaRPr lang="en-US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9A9912C-5A3C-4E28-AA2B-6BBB62E480ED}"/>
              </a:ext>
            </a:extLst>
          </p:cNvPr>
          <p:cNvSpPr txBox="1"/>
          <p:nvPr/>
        </p:nvSpPr>
        <p:spPr>
          <a:xfrm>
            <a:off x="3826675" y="3090334"/>
            <a:ext cx="1102148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>
                  <a:solidFill>
                    <a:srgbClr val="FA2C4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vi-VN" sz="8000" b="1" dirty="0">
              <a:ln>
                <a:solidFill>
                  <a:srgbClr val="FA2C42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10442E40-7432-41B3-9813-CB05B094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A9ED2E57-FA78-4615-A0EA-D6CAB16C1848}"/>
              </a:ext>
            </a:extLst>
          </p:cNvPr>
          <p:cNvSpPr/>
          <p:nvPr/>
        </p:nvSpPr>
        <p:spPr>
          <a:xfrm>
            <a:off x="3794919" y="2590800"/>
            <a:ext cx="8135654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1319" y="152400"/>
            <a:ext cx="11658600" cy="1446550"/>
            <a:chOff x="1508918" y="1888664"/>
            <a:chExt cx="9572105" cy="144655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57210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hỏa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90728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22444" y="1017349"/>
            <a:ext cx="1493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342" y="1740624"/>
            <a:ext cx="15102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 gì có thể xảy ra trong mỗi hình?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Những nguyên nhân nào dẫn đến cháy nhà?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DE615-BEBD-F27B-73A3-7815948D7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7" t="1701" r="1373" b="49150"/>
          <a:stretch/>
        </p:blipFill>
        <p:spPr>
          <a:xfrm>
            <a:off x="0" y="3328848"/>
            <a:ext cx="16276637" cy="5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5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31D12-9EEA-4E83-8B3A-BB0D9B0FD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" t="50850" r="1373" b="1"/>
          <a:stretch/>
        </p:blipFill>
        <p:spPr>
          <a:xfrm>
            <a:off x="1" y="-36534"/>
            <a:ext cx="16278258" cy="91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 Màu Trắng">
            <a:extLst>
              <a:ext uri="{FF2B5EF4-FFF2-40B4-BE49-F238E27FC236}">
                <a16:creationId xmlns:a16="http://schemas.microsoft.com/office/drawing/2014/main" id="{D4CD8569-5C4F-4B50-9132-B20B76B5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22814A-A9A0-40E5-BF39-41DF0016B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7" t="1701" r="1373" b="49150"/>
          <a:stretch/>
        </p:blipFill>
        <p:spPr>
          <a:xfrm>
            <a:off x="0" y="0"/>
            <a:ext cx="16276637" cy="7615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130EB-83E4-4023-B9B6-9A3D69E69E2B}"/>
              </a:ext>
            </a:extLst>
          </p:cNvPr>
          <p:cNvSpPr txBox="1"/>
          <p:nvPr/>
        </p:nvSpPr>
        <p:spPr>
          <a:xfrm>
            <a:off x="137319" y="7615825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 có thể bén đến gần rơm và gây cháy nhà.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44DF5-7A5B-474F-8721-24C0712CFE83}"/>
              </a:ext>
            </a:extLst>
          </p:cNvPr>
          <p:cNvSpPr txBox="1"/>
          <p:nvPr/>
        </p:nvSpPr>
        <p:spPr>
          <a:xfrm>
            <a:off x="8443119" y="7615824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2: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 quá nhiều thiết bị điện một lúc gây quá tải và nổ điện.</a:t>
            </a:r>
          </a:p>
        </p:txBody>
      </p:sp>
    </p:spTree>
    <p:extLst>
      <p:ext uri="{BB962C8B-B14F-4D97-AF65-F5344CB8AC3E}">
        <p14:creationId xmlns:p14="http://schemas.microsoft.com/office/powerpoint/2010/main" val="1053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Màu Trắng">
            <a:extLst>
              <a:ext uri="{FF2B5EF4-FFF2-40B4-BE49-F238E27FC236}">
                <a16:creationId xmlns:a16="http://schemas.microsoft.com/office/drawing/2014/main" id="{543D4656-C6FA-4BCC-B978-D8CDFDEF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662F3-4249-451E-AB2A-3209C857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7" t="50850" r="1373" b="1"/>
          <a:stretch/>
        </p:blipFill>
        <p:spPr>
          <a:xfrm>
            <a:off x="1" y="-36534"/>
            <a:ext cx="16278258" cy="7808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74009-CAEC-4FED-91CF-8A455D617ABA}"/>
              </a:ext>
            </a:extLst>
          </p:cNvPr>
          <p:cNvSpPr txBox="1"/>
          <p:nvPr/>
        </p:nvSpPr>
        <p:spPr>
          <a:xfrm>
            <a:off x="137319" y="746760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  <a:r>
              <a:rPr lang="vi-VN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sạc pin vừa sử dụng điện thoại có thể làm nổ điện thoại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72209-2CF6-4EED-91A0-B8C11BBA165D}"/>
              </a:ext>
            </a:extLst>
          </p:cNvPr>
          <p:cNvSpPr txBox="1"/>
          <p:nvPr/>
        </p:nvSpPr>
        <p:spPr>
          <a:xfrm>
            <a:off x="8900319" y="7529154"/>
            <a:ext cx="7376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các chất đốt như xăng ở gần bếp có thể gây cháy nhà.</a:t>
            </a:r>
          </a:p>
        </p:txBody>
      </p:sp>
    </p:spTree>
    <p:extLst>
      <p:ext uri="{BB962C8B-B14F-4D97-AF65-F5344CB8AC3E}">
        <p14:creationId xmlns:p14="http://schemas.microsoft.com/office/powerpoint/2010/main" val="39907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89919" y="150703"/>
            <a:ext cx="1493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6E866C-6812-FD81-6CF7-F5A6589B33AD}"/>
              </a:ext>
            </a:extLst>
          </p:cNvPr>
          <p:cNvSpPr txBox="1"/>
          <p:nvPr/>
        </p:nvSpPr>
        <p:spPr>
          <a:xfrm>
            <a:off x="305737" y="986403"/>
            <a:ext cx="15665164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Hút thuốc lá ở nơi có nhiều vật liệu dễ cháy như cửa hàng vải sợi, sách báo, bao bì...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thiết bị điện quá công suất dẫn đến gây nóng đường dây dẫn điện, khiến cho dây nóng chảy và chập điện.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 đồ ăn trên bếp, nấu nước bằng điện, là quần áo, hong khô các vật liệu dễ cháy nhưng quên tắt thiết bị.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nến, đèn dầu, diêm ở những nơi dễ gây cháy nổ.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Rò rỉ điện hoặc rò rỉ khí ga trong quá trình sử dụng.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quá nhiều thiết bị điện cùng lúc dẫn đến quá tải.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khóa van bình chứa khí ga khi đun nấu xong.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làm sạch bàn là (bàn ủi) bị dính vải cháy hiệu quả">
            <a:extLst>
              <a:ext uri="{FF2B5EF4-FFF2-40B4-BE49-F238E27FC236}">
                <a16:creationId xmlns:a16="http://schemas.microsoft.com/office/drawing/2014/main" id="{3CCFA8A8-520B-404D-A0A5-BB522FE8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8849" cy="46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guyên nhân gây nổ bình gas mà các gia đình cần tránh - Bếp từ Lorca - an  toàn tối đa">
            <a:extLst>
              <a:ext uri="{FF2B5EF4-FFF2-40B4-BE49-F238E27FC236}">
                <a16:creationId xmlns:a16="http://schemas.microsoft.com/office/drawing/2014/main" id="{54D0872D-E040-4D24-B7CE-30E6128E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49" y="3133"/>
            <a:ext cx="8207789" cy="46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guy cơ cháy nổ do thắp hương thờ cúng đốt vàng mã">
            <a:extLst>
              <a:ext uri="{FF2B5EF4-FFF2-40B4-BE49-F238E27FC236}">
                <a16:creationId xmlns:a16="http://schemas.microsoft.com/office/drawing/2014/main" id="{2CFBE8A1-1177-45CD-A45C-F032713B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0996"/>
            <a:ext cx="8068849" cy="44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eibo Việt Nam - GÓC CHƠI LỚN: HAI ĐỨA TRẺ NGHỊCH LỬA... | Facebook">
            <a:extLst>
              <a:ext uri="{FF2B5EF4-FFF2-40B4-BE49-F238E27FC236}">
                <a16:creationId xmlns:a16="http://schemas.microsoft.com/office/drawing/2014/main" id="{86BA1052-3A0C-46CB-9967-DF63E39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48" y="4690995"/>
            <a:ext cx="8207790" cy="44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520" y="152400"/>
            <a:ext cx="12039600" cy="838200"/>
            <a:chOff x="1508917" y="1888664"/>
            <a:chExt cx="8853077" cy="76944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thiệt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ra do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hỏa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9954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499A02-3CE6-AE3A-5369-28F7D1780B04}"/>
              </a:ext>
            </a:extLst>
          </p:cNvPr>
          <p:cNvSpPr txBox="1"/>
          <p:nvPr/>
        </p:nvSpPr>
        <p:spPr>
          <a:xfrm>
            <a:off x="556561" y="4826540"/>
            <a:ext cx="73053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Thiệt hại về tài sản: </a:t>
            </a:r>
            <a:r>
              <a:rPr lang="vi-VN" sz="4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 hết tất cả nhà cửa, đồ dùng, thiết bị, nội thất trong gia đình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44ABB-49E4-F49B-261C-7966CC13214D}"/>
              </a:ext>
            </a:extLst>
          </p:cNvPr>
          <p:cNvSpPr txBox="1"/>
          <p:nvPr/>
        </p:nvSpPr>
        <p:spPr>
          <a:xfrm>
            <a:off x="548018" y="1966376"/>
            <a:ext cx="71136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Thiệt hại về người: </a:t>
            </a:r>
            <a:r>
              <a:rPr lang="vi-VN" sz="44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 chết người và có thể để lại những di chứng do ngộ độc khí ga, khói.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D6E4-21FF-B766-FAE6-3FF70D4B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118" y="1143006"/>
            <a:ext cx="8214519" cy="800099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C26F3D-3E23-4775-A47F-E00CC4979E7D}"/>
              </a:ext>
            </a:extLst>
          </p:cNvPr>
          <p:cNvCxnSpPr>
            <a:cxnSpLocks/>
          </p:cNvCxnSpPr>
          <p:nvPr/>
        </p:nvCxnSpPr>
        <p:spPr>
          <a:xfrm>
            <a:off x="1889919" y="1524000"/>
            <a:ext cx="221493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9952</TotalTime>
  <Words>495</Words>
  <Application>Microsoft Office PowerPoint</Application>
  <PresentationFormat>Custom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DengXian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STD_DELL</cp:lastModifiedBy>
  <cp:revision>1102</cp:revision>
  <dcterms:created xsi:type="dcterms:W3CDTF">2008-09-09T22:52:10Z</dcterms:created>
  <dcterms:modified xsi:type="dcterms:W3CDTF">2024-09-25T13:38:18Z</dcterms:modified>
</cp:coreProperties>
</file>