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10" r:id="rId3"/>
  </p:sldMasterIdLst>
  <p:sldIdLst>
    <p:sldId id="271" r:id="rId4"/>
    <p:sldId id="277" r:id="rId5"/>
    <p:sldId id="290" r:id="rId6"/>
    <p:sldId id="293" r:id="rId7"/>
    <p:sldId id="292" r:id="rId8"/>
    <p:sldId id="294" r:id="rId9"/>
    <p:sldId id="280" r:id="rId10"/>
    <p:sldId id="285" r:id="rId11"/>
    <p:sldId id="282" r:id="rId12"/>
    <p:sldId id="281" r:id="rId13"/>
    <p:sldId id="283" r:id="rId14"/>
    <p:sldId id="284" r:id="rId15"/>
    <p:sldId id="286" r:id="rId16"/>
    <p:sldId id="28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59073E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7" autoAdjust="0"/>
    <p:restoredTop sz="94660"/>
  </p:normalViewPr>
  <p:slideViewPr>
    <p:cSldViewPr snapToGrid="0">
      <p:cViewPr varScale="1">
        <p:scale>
          <a:sx n="70" d="100"/>
          <a:sy n="70" d="100"/>
        </p:scale>
        <p:origin x="486" y="5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30-Sep-24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67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30-Sep-24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991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30-Sep-24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958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894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30-Sep-24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919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30-Sep-24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476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30-Sep-24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182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30-Sep-24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54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30-Sep-24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451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30-Sep-24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201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30-Sep-24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177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30-Sep-24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649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30-Sep-24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269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30-Sep-24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85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30-Sep-24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6445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30-Sep-24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81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30-Sep-24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269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30-Sep-24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26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30-Sep-24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229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30-Sep-24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366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30-Sep-24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710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30-Sep-24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5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30-Sep-24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854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30-Sep-24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3369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30-Sep-24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29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gif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0I9CAaeGZYo" TargetMode="Externa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5" Type="http://schemas.openxmlformats.org/officeDocument/2006/relationships/image" Target="../media/image24.png"/><Relationship Id="rId10" Type="http://schemas.openxmlformats.org/officeDocument/2006/relationships/image" Target="../media/image34.png"/><Relationship Id="rId4" Type="http://schemas.openxmlformats.org/officeDocument/2006/relationships/image" Target="../media/image23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11.png"/><Relationship Id="rId4" Type="http://schemas.openxmlformats.org/officeDocument/2006/relationships/image" Target="../media/image23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hyperlink" Target="https://www.youtube.com/watch?v=ztSpspb5WQw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9171"/>
            <a:ext cx="4703150" cy="18449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7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119"/>
            <a:ext cx="1219199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1" y="4261186"/>
            <a:ext cx="835782" cy="2134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826" y="4321456"/>
            <a:ext cx="992368" cy="2144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471" y="4179716"/>
            <a:ext cx="3299467" cy="22860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29227" y="2120364"/>
            <a:ext cx="6096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i="1" dirty="0">
                <a:latin typeface="Times New Roman"/>
                <a:ea typeface="Times New Roman"/>
              </a:rPr>
              <a:t> Câu 2: Hình dáng của nhạc cụ ra sao? Chất</a:t>
            </a:r>
            <a:r>
              <a:rPr lang="en-US" dirty="0">
                <a:latin typeface="Times New Roman"/>
                <a:ea typeface="Times New Roman"/>
              </a:rPr>
              <a:t> </a:t>
            </a:r>
            <a:r>
              <a:rPr lang="en-US" i="1" dirty="0">
                <a:latin typeface="Times New Roman"/>
                <a:ea typeface="Times New Roman"/>
              </a:rPr>
              <a:t>liệu bằng gì? </a:t>
            </a:r>
            <a:endParaRPr lang="en-US" dirty="0"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521095"/>
            <a:ext cx="1806905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/>
                <a:ea typeface="Times New Roman"/>
              </a:rPr>
              <a:t>Hỏi các  câu hỏi: </a:t>
            </a:r>
            <a:endParaRPr lang="en-US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47219" y="568844"/>
            <a:ext cx="431511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i="1" dirty="0">
                <a:latin typeface="Times New Roman"/>
                <a:ea typeface="Times New Roman"/>
              </a:rPr>
              <a:t>Câu 1: Âm thanh</a:t>
            </a:r>
            <a:r>
              <a:rPr lang="en-US" dirty="0">
                <a:latin typeface="Times New Roman"/>
                <a:ea typeface="Times New Roman"/>
              </a:rPr>
              <a:t> </a:t>
            </a:r>
            <a:r>
              <a:rPr lang="en-US" i="1" dirty="0">
                <a:latin typeface="Times New Roman"/>
                <a:ea typeface="Times New Roman"/>
              </a:rPr>
              <a:t>của Dàn trống dân tộc ? </a:t>
            </a:r>
            <a:endParaRPr lang="en-US" dirty="0"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740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2967"/>
            <a:ext cx="1219199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1" y="4261186"/>
            <a:ext cx="835782" cy="2134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826" y="4321456"/>
            <a:ext cx="992368" cy="214426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56033" y="1785381"/>
            <a:ext cx="53445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/>
                <a:ea typeface="Calibri"/>
              </a:rPr>
              <a:t>Nghe bài hát </a:t>
            </a:r>
            <a:r>
              <a:rPr lang="en-US" sz="2400" dirty="0">
                <a:latin typeface="Times New Roman"/>
                <a:ea typeface="Calibri"/>
                <a:hlinkClick r:id="rId5"/>
              </a:rPr>
              <a:t>Nổi trống lên các bạn ơi</a:t>
            </a:r>
            <a:endParaRPr lang="en-US" sz="2400" dirty="0"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56033" y="-67865"/>
            <a:ext cx="58656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Times New Roman"/>
                <a:ea typeface="Arial"/>
              </a:rPr>
              <a:t>HOẠT ĐỘNG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Arial"/>
              </a:rPr>
              <a:t>THỰC HÀNH LUYỆN TẬP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0330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119"/>
            <a:ext cx="1219199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1" y="4261186"/>
            <a:ext cx="835782" cy="2134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826" y="4321456"/>
            <a:ext cx="992368" cy="21442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616" y="1139018"/>
            <a:ext cx="7716150" cy="1460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722" y="3978584"/>
            <a:ext cx="3218555" cy="241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96650"/>
      </p:ext>
    </p:extLst>
  </p:cSld>
  <p:clrMapOvr>
    <a:masterClrMapping/>
  </p:clrMapOvr>
  <p:transition spd="slow" advTm="132219">
    <p:fade/>
  </p:transition>
  <p:timing>
    <p:tnLst>
      <p:par>
        <p:cTn id="1" dur="indefinite" restart="never" nodeType="tmRoot"/>
      </p:par>
    </p:tnLst>
  </p:timing>
  <p:extLst>
    <p:ext uri="{E180D4A7-C9FB-4DFB-919C-405C955672EB}">
      <p14:showEvtLst xmlns:p14="http://schemas.microsoft.com/office/powerpoint/2010/main">
        <p14:playEvt time="386" objId="5"/>
        <p14:stopEvt time="132218" objId="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66685" y="177960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727" y="2153672"/>
            <a:ext cx="6958730" cy="421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207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6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43015" y="2136397"/>
            <a:ext cx="792251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THỨC ÂM NHẠC: DÀN TRỐNG DÂN TỘC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07150" y="746254"/>
            <a:ext cx="1377697" cy="624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3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018" y="2643395"/>
            <a:ext cx="1454052" cy="4237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70" y="2614549"/>
            <a:ext cx="5223839" cy="4243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3155" cy="12722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92" y="266736"/>
            <a:ext cx="566215" cy="4795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791" y="-3373"/>
            <a:ext cx="3459487" cy="10271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68390" y="1370784"/>
            <a:ext cx="7922519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ĐỌC NHẠC BÀI SỐ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235" y="390244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581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05954" y="512328"/>
            <a:ext cx="4214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Luyện cao độ, thế tay,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tiết tấu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82" y="1153564"/>
            <a:ext cx="10291533" cy="2400875"/>
          </a:xfrm>
          <a:prstGeom prst="rect">
            <a:avLst/>
          </a:prstGeom>
        </p:spPr>
      </p:pic>
      <p:pic>
        <p:nvPicPr>
          <p:cNvPr id="12" name="6 NOT DRMFSL 2 chie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82400" y="2074311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17149" y="-32433"/>
            <a:ext cx="6200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/>
                <a:ea typeface="Arial"/>
              </a:rPr>
              <a:t>HOẠT ĐỘNG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Arial"/>
              </a:rPr>
              <a:t>THỰC HÀNH LUYỆN TẬP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73" y="3720630"/>
            <a:ext cx="10414152" cy="2500179"/>
          </a:xfrm>
          <a:prstGeom prst="rect">
            <a:avLst/>
          </a:prstGeom>
        </p:spPr>
      </p:pic>
      <p:pic>
        <p:nvPicPr>
          <p:cNvPr id="15" name="LUYEN TT1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9773" y="5698089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-49540"/>
            <a:ext cx="5114227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ĐỌC NHẠC BÀI SỐ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917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83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8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" y="1342267"/>
            <a:ext cx="10515600" cy="32329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8" y="4694663"/>
            <a:ext cx="2688641" cy="2318309"/>
          </a:xfrm>
          <a:prstGeom prst="rect">
            <a:avLst/>
          </a:prstGeom>
        </p:spPr>
      </p:pic>
      <p:pic>
        <p:nvPicPr>
          <p:cNvPr id="9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5069013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EF1B78-E688-5390-1EE2-05A413113D68}"/>
              </a:ext>
            </a:extLst>
          </p:cNvPr>
          <p:cNvSpPr/>
          <p:nvPr/>
        </p:nvSpPr>
        <p:spPr>
          <a:xfrm>
            <a:off x="2517342" y="665692"/>
            <a:ext cx="6403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hình thức: Lớp, cá nhân, tổ, nhóm </a:t>
            </a:r>
          </a:p>
        </p:txBody>
      </p:sp>
    </p:spTree>
    <p:extLst>
      <p:ext uri="{BB962C8B-B14F-4D97-AF65-F5344CB8AC3E}">
        <p14:creationId xmlns:p14="http://schemas.microsoft.com/office/powerpoint/2010/main" val="39262013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" y="1391802"/>
            <a:ext cx="10515600" cy="4009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73" y="3686118"/>
            <a:ext cx="568202" cy="3332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592" y="5363979"/>
            <a:ext cx="568202" cy="3332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920" y="5270383"/>
            <a:ext cx="549505" cy="4060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86" y="3686118"/>
            <a:ext cx="549505" cy="406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648" y="3741443"/>
            <a:ext cx="579027" cy="37156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61" y="5325667"/>
            <a:ext cx="579027" cy="37156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15" y="3741443"/>
            <a:ext cx="579027" cy="3715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202" y="5343881"/>
            <a:ext cx="504445" cy="4267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254" y="3779520"/>
            <a:ext cx="504445" cy="42672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611" y="5407585"/>
            <a:ext cx="536449" cy="2545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531" y="5400858"/>
            <a:ext cx="536449" cy="2545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28" y="3799972"/>
            <a:ext cx="536449" cy="2545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734" y="5415184"/>
            <a:ext cx="536449" cy="2545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221" y="5449086"/>
            <a:ext cx="536449" cy="2545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91" y="5396375"/>
            <a:ext cx="489205" cy="29413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972" y="5395371"/>
            <a:ext cx="489205" cy="294133"/>
          </a:xfrm>
          <a:prstGeom prst="rect">
            <a:avLst/>
          </a:prstGeom>
        </p:spPr>
      </p:pic>
      <p:pic>
        <p:nvPicPr>
          <p:cNvPr id="4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35629" y="6064346"/>
            <a:ext cx="609600" cy="609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76BA0C8-789E-0AA5-98D3-F50D7685A377}"/>
              </a:ext>
            </a:extLst>
          </p:cNvPr>
          <p:cNvSpPr/>
          <p:nvPr/>
        </p:nvSpPr>
        <p:spPr>
          <a:xfrm>
            <a:off x="4404541" y="249958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</a:p>
        </p:txBody>
      </p:sp>
    </p:spTree>
    <p:extLst>
      <p:ext uri="{BB962C8B-B14F-4D97-AF65-F5344CB8AC3E}">
        <p14:creationId xmlns:p14="http://schemas.microsoft.com/office/powerpoint/2010/main" val="29517506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8" y="1120313"/>
            <a:ext cx="9673577" cy="29740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nhạc gõ đêm theo phách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54" y="2888166"/>
            <a:ext cx="346726" cy="3467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202" y="2905984"/>
            <a:ext cx="346726" cy="3467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559" y="2865398"/>
            <a:ext cx="346726" cy="3467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19" y="2870619"/>
            <a:ext cx="346726" cy="3467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026" y="2846240"/>
            <a:ext cx="346726" cy="3467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69" y="2890966"/>
            <a:ext cx="346726" cy="3467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61" y="2865398"/>
            <a:ext cx="346726" cy="3467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277" y="4103551"/>
            <a:ext cx="346726" cy="3467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657" y="4075648"/>
            <a:ext cx="346726" cy="3467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83" y="4069252"/>
            <a:ext cx="346726" cy="3467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63" y="2900928"/>
            <a:ext cx="346726" cy="3467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576" y="4174296"/>
            <a:ext cx="346726" cy="3467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58" y="4166911"/>
            <a:ext cx="346726" cy="34672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047" y="4069252"/>
            <a:ext cx="346726" cy="3467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34" y="4103551"/>
            <a:ext cx="346726" cy="3467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173" y="4166538"/>
            <a:ext cx="346726" cy="346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2" y="4812822"/>
            <a:ext cx="2827026" cy="2087884"/>
          </a:xfrm>
          <a:prstGeom prst="rect">
            <a:avLst/>
          </a:prstGeom>
        </p:spPr>
      </p:pic>
      <p:pic>
        <p:nvPicPr>
          <p:cNvPr id="30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86982" y="50244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87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6614" y="2193768"/>
            <a:ext cx="792251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 THỨC ÂM NHẠC: DÀN TRỐNG DÂN TỘC</a:t>
            </a:r>
          </a:p>
        </p:txBody>
      </p:sp>
      <p:sp>
        <p:nvSpPr>
          <p:cNvPr id="8" name="Rectangle 7"/>
          <p:cNvSpPr/>
          <p:nvPr/>
        </p:nvSpPr>
        <p:spPr>
          <a:xfrm>
            <a:off x="5140252" y="1427543"/>
            <a:ext cx="1377697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2400"/>
            <a:ext cx="1219199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1" y="4261186"/>
            <a:ext cx="835782" cy="2134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826" y="4321456"/>
            <a:ext cx="992368" cy="21442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42116" y="1085199"/>
            <a:ext cx="6169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/>
                <a:ea typeface="Calibri"/>
              </a:rPr>
              <a:t>Xem hình ảnh dàn trống dân tộc và giới thiệu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08148" y="414803"/>
            <a:ext cx="6030112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/>
                <a:ea typeface="Arial"/>
              </a:rPr>
              <a:t>HOẠT ĐỘNG HÌNH THÀNH KIẾN THỨC</a:t>
            </a:r>
            <a:endParaRPr lang="en-US" sz="2400" dirty="0">
              <a:latin typeface="Times New Roman"/>
              <a:ea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471" y="4179716"/>
            <a:ext cx="3299467" cy="22860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7180" y="-19250"/>
            <a:ext cx="7110995" cy="4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THỨC ÂM NHẠC: DÀN TRỐNG DÂN TỘC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>
            <a:hlinkClick r:id="rId7"/>
          </p:cNvPr>
          <p:cNvSpPr/>
          <p:nvPr/>
        </p:nvSpPr>
        <p:spPr>
          <a:xfrm>
            <a:off x="2047164" y="2647666"/>
            <a:ext cx="1094952" cy="3411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2529647"/>
      </p:ext>
    </p:extLst>
  </p:cSld>
  <p:clrMapOvr>
    <a:masterClrMapping/>
  </p:clrMapOvr>
  <p:transition spd="slow" advTm="5759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5" grpId="0"/>
    </p:bldLst>
  </p:timing>
  <p:extLst mod="1">
    <p:ext uri="{E180D4A7-C9FB-4DFB-919C-405C955672EB}">
      <p14:showEvtLst xmlns:p14="http://schemas.microsoft.com/office/powerpoint/2010/main">
        <p14:playEvt time="4601" objId="17"/>
        <p14:stopEvt time="56177" objId="1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6614" y="2193768"/>
            <a:ext cx="792251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 THỨC ÂM NHẠC: DÀN TRỐNG DÂN TỘC</a:t>
            </a:r>
          </a:p>
        </p:txBody>
      </p:sp>
      <p:sp>
        <p:nvSpPr>
          <p:cNvPr id="8" name="Rectangle 7"/>
          <p:cNvSpPr/>
          <p:nvPr/>
        </p:nvSpPr>
        <p:spPr>
          <a:xfrm>
            <a:off x="5140252" y="1427543"/>
            <a:ext cx="1377697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1" y="4261186"/>
            <a:ext cx="835782" cy="2134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826" y="4321456"/>
            <a:ext cx="992368" cy="21442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33252" y="-119132"/>
            <a:ext cx="2979904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/>
                <a:ea typeface="Calibri"/>
              </a:rPr>
              <a:t>2,3 Bạn giới thiệu lại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697" y="865179"/>
            <a:ext cx="7179323" cy="20861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697" y="3185965"/>
            <a:ext cx="7179323" cy="248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686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6614" y="2193768"/>
            <a:ext cx="792251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 THỨC ÂM NHẠC: DÀN TRỐNG DÂN TỘC</a:t>
            </a:r>
          </a:p>
        </p:txBody>
      </p:sp>
      <p:sp>
        <p:nvSpPr>
          <p:cNvPr id="8" name="Rectangle 7"/>
          <p:cNvSpPr/>
          <p:nvPr/>
        </p:nvSpPr>
        <p:spPr>
          <a:xfrm>
            <a:off x="5140252" y="1427543"/>
            <a:ext cx="1377697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9234"/>
            <a:ext cx="12191999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34" y="1985688"/>
            <a:ext cx="2106205" cy="45509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19172" y="781212"/>
            <a:ext cx="5930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/>
                <a:ea typeface="Calibri"/>
              </a:rPr>
              <a:t>Nêu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lại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Cấu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tạo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của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Trống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cái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và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trống</a:t>
            </a:r>
            <a:r>
              <a:rPr lang="en-US" sz="2400" dirty="0">
                <a:latin typeface="Times New Roman"/>
                <a:ea typeface="Calibri"/>
              </a:rPr>
              <a:t> con 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8516302" y="2909632"/>
            <a:ext cx="2136458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1713CB"/>
                </a:solidFill>
                <a:cs typeface="Times New Roman" pitchFamily="18" charset="0"/>
              </a:rPr>
              <a:t>Mặt trống</a:t>
            </a:r>
            <a:endParaRPr lang="en-US" sz="4000" b="1" dirty="0">
              <a:solidFill>
                <a:srgbClr val="1713CB"/>
              </a:solidFill>
              <a:cs typeface="Times New Roman" pitchFamily="18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714500" y="4206651"/>
            <a:ext cx="2285738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1713CB"/>
                </a:solidFill>
                <a:cs typeface="Times New Roman" pitchFamily="18" charset="0"/>
              </a:rPr>
              <a:t>Thân trống</a:t>
            </a:r>
            <a:endParaRPr lang="en-US" sz="4000" b="1" dirty="0">
              <a:solidFill>
                <a:srgbClr val="1713CB"/>
              </a:solidFill>
              <a:cs typeface="Times New Roman" pitchFamily="18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2695726" y="1904843"/>
            <a:ext cx="184546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1713CB"/>
                </a:solidFill>
                <a:cs typeface="Times New Roman" pitchFamily="18" charset="0"/>
              </a:rPr>
              <a:t>Dùi trống</a:t>
            </a:r>
            <a:endParaRPr lang="en-US" sz="4000" b="1" dirty="0">
              <a:solidFill>
                <a:srgbClr val="1713CB"/>
              </a:solidFill>
              <a:cs typeface="Times New Roman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541194" y="2294265"/>
            <a:ext cx="1287906" cy="2889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683558" y="4783722"/>
            <a:ext cx="1718176" cy="54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144086" y="3339766"/>
            <a:ext cx="2224393" cy="9214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858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1154</TotalTime>
  <Words>227</Words>
  <Application>Microsoft Office PowerPoint</Application>
  <PresentationFormat>Widescreen</PresentationFormat>
  <Paragraphs>32</Paragraphs>
  <Slides>14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#9Slide05 Dancing Script</vt:lpstr>
      <vt:lpstr>Arial</vt:lpstr>
      <vt:lpstr>Calibri</vt:lpstr>
      <vt:lpstr>Times New Roman</vt:lpstr>
      <vt:lpstr>3_Office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STD_NGOC</cp:lastModifiedBy>
  <cp:revision>116</cp:revision>
  <dcterms:created xsi:type="dcterms:W3CDTF">2020-10-25T06:17:09Z</dcterms:created>
  <dcterms:modified xsi:type="dcterms:W3CDTF">2024-09-30T08:46:03Z</dcterms:modified>
</cp:coreProperties>
</file>