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275" r:id="rId3"/>
    <p:sldId id="432" r:id="rId4"/>
    <p:sldId id="434" r:id="rId5"/>
    <p:sldId id="443" r:id="rId6"/>
    <p:sldId id="442" r:id="rId7"/>
    <p:sldId id="440" r:id="rId8"/>
    <p:sldId id="444" r:id="rId9"/>
    <p:sldId id="445" r:id="rId10"/>
    <p:sldId id="441" r:id="rId11"/>
    <p:sldId id="431" r:id="rId12"/>
  </p:sldIdLst>
  <p:sldSz cx="16276638" cy="9144000"/>
  <p:notesSz cx="6858000" cy="9144000"/>
  <p:custDataLst>
    <p:tags r:id="rId14"/>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00CC"/>
    <a:srgbClr val="FF7C80"/>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73938" autoAdjust="0"/>
  </p:normalViewPr>
  <p:slideViewPr>
    <p:cSldViewPr>
      <p:cViewPr varScale="1">
        <p:scale>
          <a:sx n="41" d="100"/>
          <a:sy n="41" d="100"/>
        </p:scale>
        <p:origin x="1838" y="40"/>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20000"/>
              </a:lnSpc>
              <a:buFont typeface="Symbol" panose="05050102010706020507" pitchFamily="18" charset="2"/>
              <a:buChar char=""/>
              <a:tabLst>
                <a:tab pos="148590" algn="l"/>
              </a:tabLst>
            </a:pPr>
            <a:r>
              <a:rPr lang="nl-NL" sz="1800" dirty="0">
                <a:effectLst/>
                <a:latin typeface="Times New Roman" panose="02020603050405020304" pitchFamily="18" charset="0"/>
                <a:ea typeface="Times New Roman" panose="02020603050405020304" pitchFamily="18" charset="0"/>
                <a:cs typeface="Times New Roman" panose="02020603050405020304" pitchFamily="18" charset="0"/>
              </a:rPr>
              <a:t>Hình a: Các bạn đang chơi Ô tô điều khiển dưới trời mưa, đây là cách chơi không an toàn. Vì Ô tô bị ướt sẽ bị hỏng. Nếu em là các bạn, em sẽ chờ khi trời tạnh mưa và chọn nơi khô ráo để chơi trò chơi.</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20000"/>
              </a:lnSpc>
              <a:buFont typeface="Symbol" panose="05050102010706020507" pitchFamily="18" charset="2"/>
              <a:buChar char=""/>
              <a:tabLst>
                <a:tab pos="148590" algn="l"/>
              </a:tabLst>
            </a:pPr>
            <a:r>
              <a:rPr lang="nl-NL" sz="1800" dirty="0">
                <a:effectLst/>
                <a:latin typeface="Times New Roman" panose="02020603050405020304" pitchFamily="18" charset="0"/>
                <a:ea typeface="Times New Roman" panose="02020603050405020304" pitchFamily="18" charset="0"/>
                <a:cs typeface="Times New Roman" panose="02020603050405020304" pitchFamily="18" charset="0"/>
              </a:rPr>
              <a:t>Hình b: Các bạn đang chơi thả diều giấy ngay dưới các đường dây điện, nên đây không phải là cách chơi an toàn. Cách chơi này khiến cho diều dễ bị mắc vào đường dây điện. Nếu em là các bạn, em sẽ chọn nơi thông thoáng, không vướng dây điện và cây cối để thả diều.</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20000"/>
              </a:lnSpc>
              <a:buFont typeface="Symbol" panose="05050102010706020507" pitchFamily="18" charset="2"/>
              <a:buChar char=""/>
              <a:tabLst>
                <a:tab pos="148590" algn="l"/>
              </a:tabLst>
            </a:pPr>
            <a:r>
              <a:rPr lang="nl-NL" sz="1800" dirty="0">
                <a:effectLst/>
                <a:latin typeface="Times New Roman" panose="02020603050405020304" pitchFamily="18" charset="0"/>
                <a:ea typeface="Times New Roman" panose="02020603050405020304" pitchFamily="18" charset="0"/>
                <a:cs typeface="Times New Roman" panose="02020603050405020304" pitchFamily="18" charset="0"/>
              </a:rPr>
              <a:t>Hình c: Bạn nhỏ trong hình đang lắp ráp mô hình. Mẹ bạn nhỏ đang nhắc bạn ý đi ngủ sớm vì bạn đã chơi đồ chơi rất lâu rồi và đêm đã khuya muộn. Cách chơi của bạn như vậy sẽ gây ảnh hưởng đến sức khỏe của bạn. Nếu em là bạn, em sẽ sắp xếp thời gian chơi hợp lý hơn, đảm  bảo sức khỏe bản thân.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20000"/>
              </a:lnSpc>
              <a:buFont typeface="Symbol" panose="05050102010706020507" pitchFamily="18" charset="2"/>
              <a:buChar char=""/>
              <a:tabLst>
                <a:tab pos="148590" algn="l"/>
              </a:tabLst>
            </a:pPr>
            <a:r>
              <a:rPr lang="nl-NL" sz="1800" dirty="0">
                <a:effectLst/>
                <a:latin typeface="Times New Roman" panose="02020603050405020304" pitchFamily="18" charset="0"/>
                <a:ea typeface="Times New Roman" panose="02020603050405020304" pitchFamily="18" charset="0"/>
                <a:cs typeface="Times New Roman" panose="02020603050405020304" pitchFamily="18" charset="0"/>
              </a:rPr>
              <a:t>Hình d: Hai anh em đang chơi gấu bông và đồ chơi nấu ăn. Người anh ném gấu bông vào người em. Việc làm này là không tốt vì không những làm hỏng đồ chơi mà còn có thể gây tai nạn cho người em. Nếu em là người anh, em sẽ chơi đồ chơi cẩn thận, giữ gìn hơn, không quăng, ném đồ chơi như vậy.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7</a:t>
            </a:fld>
            <a:endParaRPr lang="en-US" altLang="en-US"/>
          </a:p>
        </p:txBody>
      </p:sp>
    </p:spTree>
    <p:extLst>
      <p:ext uri="{BB962C8B-B14F-4D97-AF65-F5344CB8AC3E}">
        <p14:creationId xmlns:p14="http://schemas.microsoft.com/office/powerpoint/2010/main" val="465119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20000"/>
              </a:lnSpc>
              <a:buFont typeface="Symbol" panose="05050102010706020507" pitchFamily="18" charset="2"/>
              <a:buChar char=""/>
              <a:tabLst>
                <a:tab pos="148590" algn="l"/>
              </a:tabLst>
            </a:pPr>
            <a:r>
              <a:rPr lang="nl-NL" sz="1800" dirty="0">
                <a:effectLst/>
                <a:latin typeface="Times New Roman" panose="02020603050405020304" pitchFamily="18" charset="0"/>
                <a:ea typeface="Times New Roman" panose="02020603050405020304" pitchFamily="18" charset="0"/>
                <a:cs typeface="Times New Roman" panose="02020603050405020304" pitchFamily="18" charset="0"/>
              </a:rPr>
              <a:t>Hình a: Các bạn đang chơi Ô tô điều khiển dưới trời mưa, đây là cách chơi không an toàn. Vì Ô tô bị ướt sẽ bị hỏng. Nếu em là các bạn, em sẽ chờ khi trời tạnh mưa và chọn nơi khô ráo để chơi trò chơi.</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20000"/>
              </a:lnSpc>
              <a:buFont typeface="Symbol" panose="05050102010706020507" pitchFamily="18" charset="2"/>
              <a:buChar char=""/>
              <a:tabLst>
                <a:tab pos="148590" algn="l"/>
              </a:tabLst>
            </a:pPr>
            <a:r>
              <a:rPr lang="nl-NL" sz="1800" dirty="0">
                <a:effectLst/>
                <a:latin typeface="Times New Roman" panose="02020603050405020304" pitchFamily="18" charset="0"/>
                <a:ea typeface="Times New Roman" panose="02020603050405020304" pitchFamily="18" charset="0"/>
                <a:cs typeface="Times New Roman" panose="02020603050405020304" pitchFamily="18" charset="0"/>
              </a:rPr>
              <a:t>Hình b: Các bạn đang chơi thả diều giấy ngay dưới các đường dây điện, nên đây không phải là cách chơi an toàn. Cách chơi này khiến cho diều dễ bị mắc vào đường dây điện. Nếu em là các bạn, em sẽ chọn nơi thông thoáng, không vướng dây điện và cây cối để thả diều.</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20000"/>
              </a:lnSpc>
              <a:buFont typeface="Symbol" panose="05050102010706020507" pitchFamily="18" charset="2"/>
              <a:buChar char=""/>
              <a:tabLst>
                <a:tab pos="148590" algn="l"/>
              </a:tabLst>
            </a:pPr>
            <a:r>
              <a:rPr lang="nl-NL" sz="1800" dirty="0">
                <a:effectLst/>
                <a:latin typeface="Times New Roman" panose="02020603050405020304" pitchFamily="18" charset="0"/>
                <a:ea typeface="Times New Roman" panose="02020603050405020304" pitchFamily="18" charset="0"/>
                <a:cs typeface="Times New Roman" panose="02020603050405020304" pitchFamily="18" charset="0"/>
              </a:rPr>
              <a:t>Hình c: Bạn nhỏ trong hình đang lắp ráp mô hình. Mẹ bạn nhỏ đang nhắc bạn ý đi ngủ sớm vì bạn đã chơi đồ chơi rất lâu rồi và đêm đã khuya muộn. Cách chơi của bạn như vậy sẽ gây ảnh hưởng đến sức khỏe của bạn. Nếu em là bạn, em sẽ sắp xếp thời gian chơi hợp lý hơn, đảm  bảo sức khỏe bản thân.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20000"/>
              </a:lnSpc>
              <a:buFont typeface="Symbol" panose="05050102010706020507" pitchFamily="18" charset="2"/>
              <a:buChar char=""/>
              <a:tabLst>
                <a:tab pos="148590" algn="l"/>
              </a:tabLst>
            </a:pPr>
            <a:r>
              <a:rPr lang="nl-NL" sz="1800" dirty="0">
                <a:effectLst/>
                <a:latin typeface="Times New Roman" panose="02020603050405020304" pitchFamily="18" charset="0"/>
                <a:ea typeface="Times New Roman" panose="02020603050405020304" pitchFamily="18" charset="0"/>
                <a:cs typeface="Times New Roman" panose="02020603050405020304" pitchFamily="18" charset="0"/>
              </a:rPr>
              <a:t>Hình d: Hai anh em đang chơi gấu bông và đồ chơi nấu ăn. Người anh ném gấu bông vào người em. Việc làm này là không tốt vì không những làm hỏng đồ chơi mà còn có thể gây tai nạn cho người em. Nếu em là người anh, em sẽ chơi đồ chơi cẩn thận, giữ gìn hơn, không quăng, ném đồ chơi như vậy.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8</a:t>
            </a:fld>
            <a:endParaRPr lang="en-US" altLang="en-US"/>
          </a:p>
        </p:txBody>
      </p:sp>
    </p:spTree>
    <p:extLst>
      <p:ext uri="{BB962C8B-B14F-4D97-AF65-F5344CB8AC3E}">
        <p14:creationId xmlns:p14="http://schemas.microsoft.com/office/powerpoint/2010/main" val="3285101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a:t>Click to edit Master title style</a:t>
            </a:r>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7232282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4451819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8415904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t>5/22/2024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41919254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t>5/22/2024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4423011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t>5/22/2024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8182192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t>5/22/2024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40218235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5/22/2024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485153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5/22/2024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8333754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378927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027948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a:t>Click to edit Master title style</a:t>
            </a:r>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t>5/22/2024</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t>‹#›</a:t>
            </a:fld>
            <a:endParaRPr lang="en-US"/>
          </a:p>
        </p:txBody>
      </p:sp>
    </p:spTree>
    <p:extLst>
      <p:ext uri="{BB962C8B-B14F-4D97-AF65-F5344CB8AC3E}">
        <p14:creationId xmlns:p14="http://schemas.microsoft.com/office/powerpoint/2010/main" val="3025584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452524" rtl="0" eaLnBrk="1" latinLnBrk="0" hangingPunct="1">
        <a:spcBef>
          <a:spcPct val="0"/>
        </a:spcBef>
        <a:buNone/>
        <a:defRPr sz="7000" kern="1200">
          <a:solidFill>
            <a:schemeClr val="tx1"/>
          </a:solidFill>
          <a:latin typeface="+mj-lt"/>
          <a:ea typeface="+mj-ea"/>
          <a:cs typeface="+mj-cs"/>
        </a:defRPr>
      </a:lvl1pPr>
    </p:titleStyle>
    <p:bodyStyle>
      <a:lvl1pPr marL="544697" indent="-544697" algn="l" defTabSz="14525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0176" indent="-453914" algn="l" defTabSz="14525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656" indent="-363131" algn="l" defTabSz="14525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918"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8180"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 Box 14"/>
          <p:cNvSpPr txBox="1">
            <a:spLocks noChangeArrowheads="1"/>
          </p:cNvSpPr>
          <p:nvPr/>
        </p:nvSpPr>
        <p:spPr bwMode="auto">
          <a:xfrm>
            <a:off x="1496219" y="4963047"/>
            <a:ext cx="13500099" cy="1668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1452524" rtl="0" eaLnBrk="1" fontAlgn="auto" latinLnBrk="0" hangingPunct="1">
              <a:lnSpc>
                <a:spcPct val="100000"/>
              </a:lnSpc>
              <a:spcBef>
                <a:spcPts val="180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Môn</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Công</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nghệ</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lớp</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3</a:t>
            </a:r>
          </a:p>
          <a:p>
            <a:pPr algn="ctr" eaLnBrk="1" hangingPunct="1">
              <a:spcBef>
                <a:spcPts val="1800"/>
              </a:spcBef>
              <a:defRPr/>
            </a:pPr>
            <a:r>
              <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10: </a:t>
            </a:r>
            <a:r>
              <a:rPr lang="nl-NL" sz="4400" b="1" dirty="0">
                <a:solidFill>
                  <a:srgbClr val="FF0000"/>
                </a:solidFill>
                <a:effectLst/>
                <a:latin typeface="Times New Roman" panose="02020603050405020304" pitchFamily="18" charset="0"/>
                <a:ea typeface="Times New Roman" panose="02020603050405020304" pitchFamily="18" charset="0"/>
              </a:rPr>
              <a:t>LÀM ĐỒ CHƠI (T1) </a:t>
            </a:r>
            <a:endPar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5" name="Text Box 17"/>
          <p:cNvSpPr txBox="1">
            <a:spLocks noChangeArrowheads="1"/>
          </p:cNvSpPr>
          <p:nvPr/>
        </p:nvSpPr>
        <p:spPr bwMode="auto">
          <a:xfrm>
            <a:off x="2510691" y="2971800"/>
            <a:ext cx="11471154" cy="18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1452524"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CHÀO MỪNG QUÝ THẦY CÔ</a:t>
            </a:r>
          </a:p>
          <a:p>
            <a:pPr marL="0" marR="0" lvl="0" indent="0" algn="ctr" defTabSz="1452524"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VỀ DỰ GIỜ THĂM LỚP</a:t>
            </a:r>
          </a:p>
        </p:txBody>
      </p:sp>
      <p:pic>
        <p:nvPicPr>
          <p:cNvPr id="16"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8225" y="6497052"/>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Connector 16"/>
          <p:cNvCxnSpPr/>
          <p:nvPr/>
        </p:nvCxnSpPr>
        <p:spPr>
          <a:xfrm>
            <a:off x="6049872" y="1790699"/>
            <a:ext cx="4679247"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1812795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5"/>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5"/>
                                        </p:tgtEl>
                                        <p:attrNameLst>
                                          <p:attrName>style.color</p:attrName>
                                        </p:attrNameLst>
                                      </p:cBhvr>
                                      <p:by>
                                        <p:hsl h="7200000" s="0" l="0"/>
                                      </p:by>
                                    </p:animClr>
                                    <p:animClr clrSpc="hsl" dir="cw">
                                      <p:cBhvr>
                                        <p:cTn id="9" dur="2000" fill="hold"/>
                                        <p:tgtEl>
                                          <p:spTgt spid="15"/>
                                        </p:tgtEl>
                                        <p:attrNameLst>
                                          <p:attrName>fillcolor</p:attrName>
                                        </p:attrNameLst>
                                      </p:cBhvr>
                                      <p:by>
                                        <p:hsl h="7200000" s="0" l="0"/>
                                      </p:by>
                                    </p:animClr>
                                    <p:animClr clrSpc="hsl" dir="cw">
                                      <p:cBhvr>
                                        <p:cTn id="10" dur="2000" fill="hold"/>
                                        <p:tgtEl>
                                          <p:spTgt spid="15"/>
                                        </p:tgtEl>
                                        <p:attrNameLst>
                                          <p:attrName>stroke.color</p:attrName>
                                        </p:attrNameLst>
                                      </p:cBhvr>
                                      <p:by>
                                        <p:hsl h="7200000" s="0" l="0"/>
                                      </p:by>
                                    </p:animClr>
                                    <p:set>
                                      <p:cBhvr>
                                        <p:cTn id="11" dur="2000" fill="hold"/>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nh dep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3"/>
          <p:cNvSpPr>
            <a:spLocks noChangeArrowheads="1" noChangeShapeType="1" noTextEdit="1"/>
          </p:cNvSpPr>
          <p:nvPr/>
        </p:nvSpPr>
        <p:spPr bwMode="auto">
          <a:xfrm>
            <a:off x="3642519" y="4114800"/>
            <a:ext cx="9220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96339709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fltVal val="0"/>
                                          </p:val>
                                        </p:tav>
                                        <p:tav tm="100000">
                                          <p:val>
                                            <p:strVal val="#ppt_w"/>
                                          </p:val>
                                        </p:tav>
                                      </p:tavLst>
                                    </p:anim>
                                    <p:anim calcmode="lin" valueType="num">
                                      <p:cBhvr>
                                        <p:cTn id="8" dur="5000" fill="hold"/>
                                        <p:tgtEl>
                                          <p:spTgt spid="3"/>
                                        </p:tgtEl>
                                        <p:attrNameLst>
                                          <p:attrName>ppt_h</p:attrName>
                                        </p:attrNameLst>
                                      </p:cBhvr>
                                      <p:tavLst>
                                        <p:tav tm="0">
                                          <p:val>
                                            <p:fltVal val="0"/>
                                          </p:val>
                                        </p:tav>
                                        <p:tav tm="100000">
                                          <p:val>
                                            <p:strVal val="#ppt_h"/>
                                          </p:val>
                                        </p:tav>
                                      </p:tavLst>
                                    </p:anim>
                                    <p:animEffect transition="in" filter="fade">
                                      <p:cBhvr>
                                        <p:cTn id="9"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14"/>
          <p:cNvSpPr txBox="1">
            <a:spLocks noChangeArrowheads="1"/>
          </p:cNvSpPr>
          <p:nvPr/>
        </p:nvSpPr>
        <p:spPr bwMode="auto">
          <a:xfrm>
            <a:off x="2880519" y="1018534"/>
            <a:ext cx="10515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itchFamily="18" charset="0"/>
              </a:rPr>
              <a:t>TRÒ CHƠI: ĐÂY LÀ AI</a:t>
            </a:r>
          </a:p>
        </p:txBody>
      </p:sp>
      <p:grpSp>
        <p:nvGrpSpPr>
          <p:cNvPr id="15" name="Group 14"/>
          <p:cNvGrpSpPr/>
          <p:nvPr/>
        </p:nvGrpSpPr>
        <p:grpSpPr>
          <a:xfrm>
            <a:off x="1813719" y="7132320"/>
            <a:ext cx="1204790" cy="1682114"/>
            <a:chOff x="990600" y="2621280"/>
            <a:chExt cx="2735176" cy="3806344"/>
          </a:xfrm>
        </p:grpSpPr>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17" name="TextBox 16"/>
            <p:cNvSpPr txBox="1"/>
            <p:nvPr/>
          </p:nvSpPr>
          <p:spPr>
            <a:xfrm>
              <a:off x="990600" y="5243664"/>
              <a:ext cx="2735176" cy="1183960"/>
            </a:xfrm>
            <a:prstGeom prst="rect">
              <a:avLst/>
            </a:prstGeom>
            <a:noFill/>
          </p:spPr>
          <p:txBody>
            <a:bodyPr wrap="square" rtlCol="0">
              <a:spAutoFit/>
            </a:bodyPr>
            <a:lstStyle/>
            <a:p>
              <a:pPr algn="ctr"/>
              <a:r>
                <a:rPr lang="en-US" sz="2800" b="1">
                  <a:solidFill>
                    <a:srgbClr val="0000CC"/>
                  </a:solidFill>
                  <a:latin typeface="VNI-Avo" pitchFamily="2" charset="0"/>
                  <a:ea typeface="Arial-Rounded" panose="020B0500000000000000" pitchFamily="34" charset="0"/>
                  <a:cs typeface="Arial" pitchFamily="34" charset="0"/>
                </a:rPr>
                <a:t>Soá 1</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grpSp>
        <p:nvGrpSpPr>
          <p:cNvPr id="21" name="Group 20"/>
          <p:cNvGrpSpPr/>
          <p:nvPr/>
        </p:nvGrpSpPr>
        <p:grpSpPr>
          <a:xfrm>
            <a:off x="4556919" y="7162800"/>
            <a:ext cx="1204790" cy="1682114"/>
            <a:chOff x="990600" y="2621280"/>
            <a:chExt cx="2735176" cy="3806344"/>
          </a:xfrm>
        </p:grpSpPr>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23" name="TextBox 22"/>
            <p:cNvSpPr txBox="1"/>
            <p:nvPr/>
          </p:nvSpPr>
          <p:spPr>
            <a:xfrm>
              <a:off x="990600" y="5243664"/>
              <a:ext cx="2735176" cy="1183960"/>
            </a:xfrm>
            <a:prstGeom prst="rect">
              <a:avLst/>
            </a:prstGeom>
            <a:noFill/>
          </p:spPr>
          <p:txBody>
            <a:bodyPr wrap="square" rtlCol="0">
              <a:spAutoFit/>
            </a:bodyPr>
            <a:lstStyle/>
            <a:p>
              <a:pPr algn="ctr"/>
              <a:r>
                <a:rPr lang="en-US" sz="2800" b="1">
                  <a:solidFill>
                    <a:srgbClr val="0000CC"/>
                  </a:solidFill>
                  <a:latin typeface="VNI-Avo" pitchFamily="2" charset="0"/>
                  <a:ea typeface="Arial-Rounded" panose="020B0500000000000000" pitchFamily="34" charset="0"/>
                  <a:cs typeface="Arial" pitchFamily="34" charset="0"/>
                </a:rPr>
                <a:t>Soá 2</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grpSp>
        <p:nvGrpSpPr>
          <p:cNvPr id="33" name="Group 32"/>
          <p:cNvGrpSpPr/>
          <p:nvPr/>
        </p:nvGrpSpPr>
        <p:grpSpPr>
          <a:xfrm>
            <a:off x="7147719" y="7162800"/>
            <a:ext cx="1204790" cy="1682114"/>
            <a:chOff x="990600" y="2621280"/>
            <a:chExt cx="2735176" cy="3806344"/>
          </a:xfrm>
        </p:grpSpPr>
        <p:pic>
          <p:nvPicPr>
            <p:cNvPr id="34" name="Picture 33"/>
            <p:cNvPicPr>
              <a:picLocks noChangeAspect="1"/>
            </p:cNvPicPr>
            <p:nvPr/>
          </p:nvPicPr>
          <p:blipFill rotWithShape="1">
            <a:blip r:embed="rId2"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35" name="TextBox 34"/>
            <p:cNvSpPr txBox="1"/>
            <p:nvPr/>
          </p:nvSpPr>
          <p:spPr>
            <a:xfrm>
              <a:off x="990600" y="5243664"/>
              <a:ext cx="2735176" cy="1183960"/>
            </a:xfrm>
            <a:prstGeom prst="rect">
              <a:avLst/>
            </a:prstGeom>
            <a:noFill/>
          </p:spPr>
          <p:txBody>
            <a:bodyPr wrap="square" rtlCol="0">
              <a:spAutoFit/>
            </a:bodyPr>
            <a:lstStyle/>
            <a:p>
              <a:pPr algn="ctr"/>
              <a:r>
                <a:rPr lang="en-US" sz="2800" b="1">
                  <a:solidFill>
                    <a:srgbClr val="0000CC"/>
                  </a:solidFill>
                  <a:latin typeface="VNI-Avo" pitchFamily="2" charset="0"/>
                  <a:ea typeface="Arial-Rounded" panose="020B0500000000000000" pitchFamily="34" charset="0"/>
                  <a:cs typeface="Arial" pitchFamily="34" charset="0"/>
                </a:rPr>
                <a:t>Soá 3</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grpSp>
        <p:nvGrpSpPr>
          <p:cNvPr id="39" name="Group 38"/>
          <p:cNvGrpSpPr/>
          <p:nvPr/>
        </p:nvGrpSpPr>
        <p:grpSpPr>
          <a:xfrm>
            <a:off x="9814719" y="7193280"/>
            <a:ext cx="1204790" cy="1682114"/>
            <a:chOff x="990600" y="2621280"/>
            <a:chExt cx="2735176" cy="3806344"/>
          </a:xfrm>
        </p:grpSpPr>
        <p:pic>
          <p:nvPicPr>
            <p:cNvPr id="40" name="Picture 39"/>
            <p:cNvPicPr>
              <a:picLocks noChangeAspect="1"/>
            </p:cNvPicPr>
            <p:nvPr/>
          </p:nvPicPr>
          <p:blipFill rotWithShape="1">
            <a:blip r:embed="rId2"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41" name="TextBox 40"/>
            <p:cNvSpPr txBox="1"/>
            <p:nvPr/>
          </p:nvSpPr>
          <p:spPr>
            <a:xfrm>
              <a:off x="990600" y="5243664"/>
              <a:ext cx="2735176" cy="1183960"/>
            </a:xfrm>
            <a:prstGeom prst="rect">
              <a:avLst/>
            </a:prstGeom>
            <a:noFill/>
          </p:spPr>
          <p:txBody>
            <a:bodyPr wrap="square" rtlCol="0">
              <a:spAutoFit/>
            </a:bodyPr>
            <a:lstStyle/>
            <a:p>
              <a:pPr algn="ctr"/>
              <a:r>
                <a:rPr lang="en-US" sz="2800" b="1">
                  <a:solidFill>
                    <a:srgbClr val="0000CC"/>
                  </a:solidFill>
                  <a:latin typeface="VNI-Avo" pitchFamily="2" charset="0"/>
                  <a:ea typeface="Arial-Rounded" panose="020B0500000000000000" pitchFamily="34" charset="0"/>
                  <a:cs typeface="Arial" pitchFamily="34" charset="0"/>
                </a:rPr>
                <a:t>Soá 4</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pic>
        <p:nvPicPr>
          <p:cNvPr id="2050" name="Picture 2" descr="Độc đáo hình tượng ông bụt trong truyện cổ Việt Nam"/>
          <p:cNvPicPr>
            <a:picLocks noChangeAspect="1" noChangeArrowheads="1"/>
          </p:cNvPicPr>
          <p:nvPr/>
        </p:nvPicPr>
        <p:blipFill rotWithShape="1">
          <a:blip r:embed="rId3">
            <a:extLst>
              <a:ext uri="{28A0092B-C50C-407E-A947-70E740481C1C}">
                <a14:useLocalDpi xmlns:a14="http://schemas.microsoft.com/office/drawing/2010/main" val="0"/>
              </a:ext>
            </a:extLst>
          </a:blip>
          <a:srcRect l="20058"/>
          <a:stretch/>
        </p:blipFill>
        <p:spPr bwMode="auto">
          <a:xfrm>
            <a:off x="1813719" y="1981201"/>
            <a:ext cx="2731833" cy="2071705"/>
          </a:xfrm>
          <a:prstGeom prst="rect">
            <a:avLst/>
          </a:prstGeom>
          <a:noFill/>
          <a:extLst>
            <a:ext uri="{909E8E84-426E-40DD-AFC4-6F175D3DCCD1}">
              <a14:hiddenFill xmlns:a14="http://schemas.microsoft.com/office/drawing/2010/main">
                <a:solidFill>
                  <a:srgbClr val="FFFFFF"/>
                </a:solidFill>
              </a14:hiddenFill>
            </a:ext>
          </a:extLst>
        </p:spPr>
      </p:pic>
      <p:grpSp>
        <p:nvGrpSpPr>
          <p:cNvPr id="45" name="Group 44"/>
          <p:cNvGrpSpPr/>
          <p:nvPr/>
        </p:nvGrpSpPr>
        <p:grpSpPr>
          <a:xfrm>
            <a:off x="12634119" y="7193280"/>
            <a:ext cx="1204790" cy="1682114"/>
            <a:chOff x="990600" y="2621280"/>
            <a:chExt cx="2735176" cy="3806344"/>
          </a:xfrm>
        </p:grpSpPr>
        <p:pic>
          <p:nvPicPr>
            <p:cNvPr id="46" name="Picture 45"/>
            <p:cNvPicPr>
              <a:picLocks noChangeAspect="1"/>
            </p:cNvPicPr>
            <p:nvPr/>
          </p:nvPicPr>
          <p:blipFill rotWithShape="1">
            <a:blip r:embed="rId2"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47" name="TextBox 46"/>
            <p:cNvSpPr txBox="1"/>
            <p:nvPr/>
          </p:nvSpPr>
          <p:spPr>
            <a:xfrm>
              <a:off x="990600" y="5243664"/>
              <a:ext cx="2735176" cy="1183960"/>
            </a:xfrm>
            <a:prstGeom prst="rect">
              <a:avLst/>
            </a:prstGeom>
            <a:noFill/>
          </p:spPr>
          <p:txBody>
            <a:bodyPr wrap="square" rtlCol="0">
              <a:spAutoFit/>
            </a:bodyPr>
            <a:lstStyle/>
            <a:p>
              <a:pPr algn="ctr"/>
              <a:r>
                <a:rPr lang="en-US" sz="2800" b="1">
                  <a:solidFill>
                    <a:srgbClr val="0000CC"/>
                  </a:solidFill>
                  <a:latin typeface="VNI-Avo" pitchFamily="2" charset="0"/>
                  <a:ea typeface="Arial-Rounded" panose="020B0500000000000000" pitchFamily="34" charset="0"/>
                  <a:cs typeface="Arial" pitchFamily="34" charset="0"/>
                </a:rPr>
                <a:t>Soá 5</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pic>
        <p:nvPicPr>
          <p:cNvPr id="2052" name="Picture 4" descr="Nữ ca sĩ khiến Hari Won ghen tuông hoá chị Hằng Nga xinh đẹp say đắm lòng  người - Yeah1 Music"/>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729" b="13418"/>
          <a:stretch/>
        </p:blipFill>
        <p:spPr bwMode="auto">
          <a:xfrm>
            <a:off x="6508163" y="1981201"/>
            <a:ext cx="2950603" cy="207170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ôn Ngộ Không - Nhân vật mang đầy tính nhân văn - Tượng Mỹ Hầu Vương trang  trí o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19509" y="1981200"/>
            <a:ext cx="3351287" cy="207170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ự tích chú Cuội cung trăng lớp 3, sự tích chú Cuội chị Hằ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12711" y="4495800"/>
            <a:ext cx="3497995" cy="206288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Top 12 Bài văn tả cô Tấm trong truyện cổ tích &quot;Tấm Cám&quot; (lớp 5) hay nhất -  Toplist.v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52093" y="4495800"/>
            <a:ext cx="3667354" cy="206288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470923" y="4082534"/>
            <a:ext cx="1396536" cy="461665"/>
          </a:xfrm>
          <a:prstGeom prst="rect">
            <a:avLst/>
          </a:prstGeom>
          <a:noFill/>
        </p:spPr>
        <p:txBody>
          <a:bodyPr wrap="none" rtlCol="0">
            <a:spAutoFit/>
          </a:bodyPr>
          <a:lstStyle/>
          <a:p>
            <a:r>
              <a:rPr lang="en-US" sz="2400" b="1">
                <a:solidFill>
                  <a:srgbClr val="FF0000"/>
                </a:solidFill>
              </a:rPr>
              <a:t>Ông Bụt</a:t>
            </a:r>
          </a:p>
        </p:txBody>
      </p:sp>
      <p:sp>
        <p:nvSpPr>
          <p:cNvPr id="48" name="TextBox 47"/>
          <p:cNvSpPr txBox="1"/>
          <p:nvPr/>
        </p:nvSpPr>
        <p:spPr>
          <a:xfrm>
            <a:off x="7248020" y="4021574"/>
            <a:ext cx="1534394" cy="461665"/>
          </a:xfrm>
          <a:prstGeom prst="rect">
            <a:avLst/>
          </a:prstGeom>
          <a:noFill/>
        </p:spPr>
        <p:txBody>
          <a:bodyPr wrap="none" rtlCol="0">
            <a:spAutoFit/>
          </a:bodyPr>
          <a:lstStyle/>
          <a:p>
            <a:r>
              <a:rPr lang="en-US" sz="2400" b="1">
                <a:solidFill>
                  <a:srgbClr val="FF0000"/>
                </a:solidFill>
              </a:rPr>
              <a:t>Chị Hằng</a:t>
            </a:r>
          </a:p>
        </p:txBody>
      </p:sp>
      <p:sp>
        <p:nvSpPr>
          <p:cNvPr id="49" name="TextBox 48"/>
          <p:cNvSpPr txBox="1"/>
          <p:nvPr/>
        </p:nvSpPr>
        <p:spPr>
          <a:xfrm>
            <a:off x="11643519" y="4006334"/>
            <a:ext cx="2452916" cy="461665"/>
          </a:xfrm>
          <a:prstGeom prst="rect">
            <a:avLst/>
          </a:prstGeom>
          <a:noFill/>
        </p:spPr>
        <p:txBody>
          <a:bodyPr wrap="none" rtlCol="0">
            <a:spAutoFit/>
          </a:bodyPr>
          <a:lstStyle/>
          <a:p>
            <a:r>
              <a:rPr lang="en-US" sz="2400" b="1">
                <a:solidFill>
                  <a:srgbClr val="FF0000"/>
                </a:solidFill>
              </a:rPr>
              <a:t>Tôn ngộ Không</a:t>
            </a:r>
          </a:p>
        </p:txBody>
      </p:sp>
      <p:sp>
        <p:nvSpPr>
          <p:cNvPr id="50" name="TextBox 49"/>
          <p:cNvSpPr txBox="1"/>
          <p:nvPr/>
        </p:nvSpPr>
        <p:spPr>
          <a:xfrm>
            <a:off x="5063440" y="6546126"/>
            <a:ext cx="1550424" cy="461665"/>
          </a:xfrm>
          <a:prstGeom prst="rect">
            <a:avLst/>
          </a:prstGeom>
          <a:noFill/>
        </p:spPr>
        <p:txBody>
          <a:bodyPr wrap="none" rtlCol="0">
            <a:spAutoFit/>
          </a:bodyPr>
          <a:lstStyle/>
          <a:p>
            <a:r>
              <a:rPr lang="en-US" sz="2400" b="1">
                <a:solidFill>
                  <a:srgbClr val="FF0000"/>
                </a:solidFill>
              </a:rPr>
              <a:t>Chú Cuội</a:t>
            </a:r>
          </a:p>
        </p:txBody>
      </p:sp>
      <p:sp>
        <p:nvSpPr>
          <p:cNvPr id="51" name="TextBox 50"/>
          <p:cNvSpPr txBox="1"/>
          <p:nvPr/>
        </p:nvSpPr>
        <p:spPr>
          <a:xfrm>
            <a:off x="9967119" y="6546125"/>
            <a:ext cx="1313180" cy="461665"/>
          </a:xfrm>
          <a:prstGeom prst="rect">
            <a:avLst/>
          </a:prstGeom>
          <a:noFill/>
        </p:spPr>
        <p:txBody>
          <a:bodyPr wrap="none" rtlCol="0">
            <a:spAutoFit/>
          </a:bodyPr>
          <a:lstStyle/>
          <a:p>
            <a:r>
              <a:rPr lang="en-US" sz="2400" b="1">
                <a:solidFill>
                  <a:srgbClr val="FF0000"/>
                </a:solidFill>
              </a:rPr>
              <a:t>Cô Tấm</a:t>
            </a:r>
          </a:p>
        </p:txBody>
      </p:sp>
    </p:spTree>
    <p:extLst>
      <p:ext uri="{BB962C8B-B14F-4D97-AF65-F5344CB8AC3E}">
        <p14:creationId xmlns:p14="http://schemas.microsoft.com/office/powerpoint/2010/main" val="2432748071"/>
      </p:ext>
    </p:extLst>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15"/>
                                        </p:tgtEl>
                                      </p:cBhvr>
                                    </p:animEffect>
                                    <p:set>
                                      <p:cBhvr>
                                        <p:cTn id="11"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2" restart="whenNotActive" fill="hold" evtFilter="cancelBubble" nodeType="interactiveSeq">
                <p:stCondLst>
                  <p:cond evt="onClick" delay="0">
                    <p:tgtEl>
                      <p:spTgt spid="21"/>
                    </p:tgtEl>
                  </p:cond>
                </p:stCondLst>
                <p:endSync evt="end" delay="0">
                  <p:rtn val="all"/>
                </p:endSync>
                <p:childTnLst>
                  <p:par>
                    <p:cTn id="13" fill="hold">
                      <p:stCondLst>
                        <p:cond delay="0"/>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fade">
                                      <p:cBhvr>
                                        <p:cTn id="17" dur="500"/>
                                        <p:tgtEl>
                                          <p:spTgt spid="2052"/>
                                        </p:tgtEl>
                                      </p:cBhvr>
                                    </p:animEffect>
                                  </p:childTnLst>
                                </p:cTn>
                              </p:par>
                            </p:childTnLst>
                          </p:cTn>
                        </p:par>
                        <p:par>
                          <p:cTn id="18" fill="hold">
                            <p:stCondLst>
                              <p:cond delay="500"/>
                            </p:stCondLst>
                            <p:childTnLst>
                              <p:par>
                                <p:cTn id="19" presetID="10" presetClass="exit" presetSubtype="0" fill="hold" nodeType="afterEffect">
                                  <p:stCondLst>
                                    <p:cond delay="0"/>
                                  </p:stCondLst>
                                  <p:childTnLst>
                                    <p:animEffect transition="out" filter="fade">
                                      <p:cBhvr>
                                        <p:cTn id="20" dur="500"/>
                                        <p:tgtEl>
                                          <p:spTgt spid="21"/>
                                        </p:tgtEl>
                                      </p:cBhvr>
                                    </p:animEffect>
                                    <p:set>
                                      <p:cBhvr>
                                        <p:cTn id="21"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2" restart="whenNotActive" fill="hold" evtFilter="cancelBubble" nodeType="interactiveSeq">
                <p:stCondLst>
                  <p:cond evt="onClick" delay="0">
                    <p:tgtEl>
                      <p:spTgt spid="33"/>
                    </p:tgtEl>
                  </p:cond>
                </p:stCondLst>
                <p:endSync evt="end" delay="0">
                  <p:rtn val="all"/>
                </p:endSync>
                <p:childTnLst>
                  <p:par>
                    <p:cTn id="23" fill="hold">
                      <p:stCondLst>
                        <p:cond delay="0"/>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54"/>
                                        </p:tgtEl>
                                        <p:attrNameLst>
                                          <p:attrName>style.visibility</p:attrName>
                                        </p:attrNameLst>
                                      </p:cBhvr>
                                      <p:to>
                                        <p:strVal val="visible"/>
                                      </p:to>
                                    </p:set>
                                    <p:animEffect transition="in" filter="fade">
                                      <p:cBhvr>
                                        <p:cTn id="27" dur="500"/>
                                        <p:tgtEl>
                                          <p:spTgt spid="2054"/>
                                        </p:tgtEl>
                                      </p:cBhvr>
                                    </p:animEffect>
                                  </p:childTnLst>
                                </p:cTn>
                              </p:par>
                            </p:childTnLst>
                          </p:cTn>
                        </p:par>
                        <p:par>
                          <p:cTn id="28" fill="hold">
                            <p:stCondLst>
                              <p:cond delay="500"/>
                            </p:stCondLst>
                            <p:childTnLst>
                              <p:par>
                                <p:cTn id="29" presetID="10" presetClass="exit" presetSubtype="0" fill="hold" nodeType="afterEffect">
                                  <p:stCondLst>
                                    <p:cond delay="0"/>
                                  </p:stCondLst>
                                  <p:childTnLst>
                                    <p:animEffect transition="out" filter="fade">
                                      <p:cBhvr>
                                        <p:cTn id="30" dur="500"/>
                                        <p:tgtEl>
                                          <p:spTgt spid="33"/>
                                        </p:tgtEl>
                                      </p:cBhvr>
                                    </p:animEffect>
                                    <p:set>
                                      <p:cBhvr>
                                        <p:cTn id="31"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32" restart="whenNotActive" fill="hold" evtFilter="cancelBubble" nodeType="interactiveSeq">
                <p:stCondLst>
                  <p:cond evt="onClick" delay="0">
                    <p:tgtEl>
                      <p:spTgt spid="39"/>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56"/>
                                        </p:tgtEl>
                                        <p:attrNameLst>
                                          <p:attrName>style.visibility</p:attrName>
                                        </p:attrNameLst>
                                      </p:cBhvr>
                                      <p:to>
                                        <p:strVal val="visible"/>
                                      </p:to>
                                    </p:set>
                                    <p:animEffect transition="in" filter="fade">
                                      <p:cBhvr>
                                        <p:cTn id="37" dur="500"/>
                                        <p:tgtEl>
                                          <p:spTgt spid="2056"/>
                                        </p:tgtEl>
                                      </p:cBhvr>
                                    </p:animEffect>
                                  </p:childTnLst>
                                </p:cTn>
                              </p:par>
                            </p:childTnLst>
                          </p:cTn>
                        </p:par>
                        <p:par>
                          <p:cTn id="38" fill="hold">
                            <p:stCondLst>
                              <p:cond delay="500"/>
                            </p:stCondLst>
                            <p:childTnLst>
                              <p:par>
                                <p:cTn id="39" presetID="10" presetClass="exit" presetSubtype="0" fill="hold" nodeType="afterEffect">
                                  <p:stCondLst>
                                    <p:cond delay="0"/>
                                  </p:stCondLst>
                                  <p:childTnLst>
                                    <p:animEffect transition="out" filter="fade">
                                      <p:cBhvr>
                                        <p:cTn id="40" dur="500"/>
                                        <p:tgtEl>
                                          <p:spTgt spid="39"/>
                                        </p:tgtEl>
                                      </p:cBhvr>
                                    </p:animEffect>
                                    <p:set>
                                      <p:cBhvr>
                                        <p:cTn id="41"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42" restart="whenNotActive" fill="hold" evtFilter="cancelBubble" nodeType="interactiveSeq">
                <p:stCondLst>
                  <p:cond evt="onClick" delay="0">
                    <p:tgtEl>
                      <p:spTgt spid="45"/>
                    </p:tgtEl>
                  </p:cond>
                </p:stCondLst>
                <p:endSync evt="end" delay="0">
                  <p:rtn val="all"/>
                </p:endSync>
                <p:childTnLst>
                  <p:par>
                    <p:cTn id="43" fill="hold">
                      <p:stCondLst>
                        <p:cond delay="0"/>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058"/>
                                        </p:tgtEl>
                                        <p:attrNameLst>
                                          <p:attrName>style.visibility</p:attrName>
                                        </p:attrNameLst>
                                      </p:cBhvr>
                                      <p:to>
                                        <p:strVal val="visible"/>
                                      </p:to>
                                    </p:set>
                                    <p:animEffect transition="in" filter="fade">
                                      <p:cBhvr>
                                        <p:cTn id="47" dur="500"/>
                                        <p:tgtEl>
                                          <p:spTgt spid="2058"/>
                                        </p:tgtEl>
                                      </p:cBhvr>
                                    </p:animEffect>
                                  </p:childTnLst>
                                </p:cTn>
                              </p:par>
                            </p:childTnLst>
                          </p:cTn>
                        </p:par>
                        <p:par>
                          <p:cTn id="48" fill="hold">
                            <p:stCondLst>
                              <p:cond delay="500"/>
                            </p:stCondLst>
                            <p:childTnLst>
                              <p:par>
                                <p:cTn id="49" presetID="10" presetClass="exit" presetSubtype="0" fill="hold" nodeType="afterEffect">
                                  <p:stCondLst>
                                    <p:cond delay="0"/>
                                  </p:stCondLst>
                                  <p:childTnLst>
                                    <p:animEffect transition="out" filter="fade">
                                      <p:cBhvr>
                                        <p:cTn id="50" dur="500"/>
                                        <p:tgtEl>
                                          <p:spTgt spid="45"/>
                                        </p:tgtEl>
                                      </p:cBhvr>
                                    </p:animEffect>
                                    <p:set>
                                      <p:cBhvr>
                                        <p:cTn id="51"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52" restart="whenNotActive" fill="hold" evtFilter="cancelBubble" nodeType="interactiveSeq">
                <p:stCondLst>
                  <p:cond evt="onClick" delay="0">
                    <p:tgtEl>
                      <p:spTgt spid="2050"/>
                    </p:tgtEl>
                  </p:cond>
                </p:stCondLst>
                <p:endSync evt="end" delay="0">
                  <p:rtn val="all"/>
                </p:endSync>
                <p:childTnLst>
                  <p:par>
                    <p:cTn id="53" fill="hold">
                      <p:stCondLst>
                        <p:cond delay="0"/>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fade">
                                      <p:cBhvr>
                                        <p:cTn id="57" dur="500"/>
                                        <p:tgtEl>
                                          <p:spTgt spid="2"/>
                                        </p:tgtEl>
                                      </p:cBhvr>
                                    </p:animEffect>
                                  </p:childTnLst>
                                </p:cTn>
                              </p:par>
                            </p:childTnLst>
                          </p:cTn>
                        </p:par>
                      </p:childTnLst>
                    </p:cTn>
                  </p:par>
                </p:childTnLst>
              </p:cTn>
              <p:nextCondLst>
                <p:cond evt="onClick" delay="0">
                  <p:tgtEl>
                    <p:spTgt spid="2050"/>
                  </p:tgtEl>
                </p:cond>
              </p:nextCondLst>
            </p:seq>
            <p:seq concurrent="1" nextAc="seek">
              <p:cTn id="58" restart="whenNotActive" fill="hold" evtFilter="cancelBubble" nodeType="interactiveSeq">
                <p:stCondLst>
                  <p:cond evt="onClick" delay="0">
                    <p:tgtEl>
                      <p:spTgt spid="2052"/>
                    </p:tgtEl>
                  </p:cond>
                </p:stCondLst>
                <p:endSync evt="end" delay="0">
                  <p:rtn val="all"/>
                </p:endSync>
                <p:childTnLst>
                  <p:par>
                    <p:cTn id="59" fill="hold">
                      <p:stCondLst>
                        <p:cond delay="0"/>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fade">
                                      <p:cBhvr>
                                        <p:cTn id="63" dur="500"/>
                                        <p:tgtEl>
                                          <p:spTgt spid="48"/>
                                        </p:tgtEl>
                                      </p:cBhvr>
                                    </p:animEffect>
                                  </p:childTnLst>
                                </p:cTn>
                              </p:par>
                            </p:childTnLst>
                          </p:cTn>
                        </p:par>
                      </p:childTnLst>
                    </p:cTn>
                  </p:par>
                </p:childTnLst>
              </p:cTn>
              <p:nextCondLst>
                <p:cond evt="onClick" delay="0">
                  <p:tgtEl>
                    <p:spTgt spid="2052"/>
                  </p:tgtEl>
                </p:cond>
              </p:nextCondLst>
            </p:seq>
            <p:seq concurrent="1" nextAc="seek">
              <p:cTn id="64" restart="whenNotActive" fill="hold" evtFilter="cancelBubble" nodeType="interactiveSeq">
                <p:stCondLst>
                  <p:cond evt="onClick" delay="0">
                    <p:tgtEl>
                      <p:spTgt spid="2054"/>
                    </p:tgtEl>
                  </p:cond>
                </p:stCondLst>
                <p:endSync evt="end" delay="0">
                  <p:rtn val="all"/>
                </p:endSync>
                <p:childTnLst>
                  <p:par>
                    <p:cTn id="65" fill="hold">
                      <p:stCondLst>
                        <p:cond delay="0"/>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49"/>
                                        </p:tgtEl>
                                        <p:attrNameLst>
                                          <p:attrName>style.visibility</p:attrName>
                                        </p:attrNameLst>
                                      </p:cBhvr>
                                      <p:to>
                                        <p:strVal val="visible"/>
                                      </p:to>
                                    </p:set>
                                    <p:animEffect transition="in" filter="fade">
                                      <p:cBhvr>
                                        <p:cTn id="69" dur="500"/>
                                        <p:tgtEl>
                                          <p:spTgt spid="49"/>
                                        </p:tgtEl>
                                      </p:cBhvr>
                                    </p:animEffect>
                                  </p:childTnLst>
                                </p:cTn>
                              </p:par>
                            </p:childTnLst>
                          </p:cTn>
                        </p:par>
                      </p:childTnLst>
                    </p:cTn>
                  </p:par>
                </p:childTnLst>
              </p:cTn>
              <p:nextCondLst>
                <p:cond evt="onClick" delay="0">
                  <p:tgtEl>
                    <p:spTgt spid="2054"/>
                  </p:tgtEl>
                </p:cond>
              </p:nextCondLst>
            </p:seq>
            <p:seq concurrent="1" nextAc="seek">
              <p:cTn id="70" restart="whenNotActive" fill="hold" evtFilter="cancelBubble" nodeType="interactiveSeq">
                <p:stCondLst>
                  <p:cond evt="onClick" delay="0">
                    <p:tgtEl>
                      <p:spTgt spid="2056"/>
                    </p:tgtEl>
                  </p:cond>
                </p:stCondLst>
                <p:endSync evt="end" delay="0">
                  <p:rtn val="all"/>
                </p:endSync>
                <p:childTnLst>
                  <p:par>
                    <p:cTn id="71" fill="hold">
                      <p:stCondLst>
                        <p:cond delay="0"/>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fade">
                                      <p:cBhvr>
                                        <p:cTn id="75" dur="500"/>
                                        <p:tgtEl>
                                          <p:spTgt spid="50"/>
                                        </p:tgtEl>
                                      </p:cBhvr>
                                    </p:animEffect>
                                  </p:childTnLst>
                                </p:cTn>
                              </p:par>
                            </p:childTnLst>
                          </p:cTn>
                        </p:par>
                      </p:childTnLst>
                    </p:cTn>
                  </p:par>
                </p:childTnLst>
              </p:cTn>
              <p:nextCondLst>
                <p:cond evt="onClick" delay="0">
                  <p:tgtEl>
                    <p:spTgt spid="2056"/>
                  </p:tgtEl>
                </p:cond>
              </p:nextCondLst>
            </p:seq>
            <p:seq concurrent="1" nextAc="seek">
              <p:cTn id="76" restart="whenNotActive" fill="hold" evtFilter="cancelBubble" nodeType="interactiveSeq">
                <p:stCondLst>
                  <p:cond evt="onClick" delay="0">
                    <p:tgtEl>
                      <p:spTgt spid="2058"/>
                    </p:tgtEl>
                  </p:cond>
                </p:stCondLst>
                <p:endSync evt="end" delay="0">
                  <p:rtn val="all"/>
                </p:endSync>
                <p:childTnLst>
                  <p:par>
                    <p:cTn id="77" fill="hold">
                      <p:stCondLst>
                        <p:cond delay="0"/>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fade">
                                      <p:cBhvr>
                                        <p:cTn id="81" dur="500"/>
                                        <p:tgtEl>
                                          <p:spTgt spid="51"/>
                                        </p:tgtEl>
                                      </p:cBhvr>
                                    </p:animEffect>
                                  </p:childTnLst>
                                </p:cTn>
                              </p:par>
                            </p:childTnLst>
                          </p:cTn>
                        </p:par>
                      </p:childTnLst>
                    </p:cTn>
                  </p:par>
                </p:childTnLst>
              </p:cTn>
              <p:nextCondLst>
                <p:cond evt="onClick" delay="0">
                  <p:tgtEl>
                    <p:spTgt spid="2058"/>
                  </p:tgtEl>
                </p:cond>
              </p:nextCondLst>
            </p:seq>
          </p:childTnLst>
        </p:cTn>
      </p:par>
    </p:tnLst>
    <p:bldLst>
      <p:bldP spid="2" grpId="0"/>
      <p:bldP spid="48" grpId="0"/>
      <p:bldP spid="49" grpId="0"/>
      <p:bldP spid="50" grpId="0"/>
      <p:bldP spid="5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14"/>
          <p:cNvSpPr txBox="1">
            <a:spLocks noChangeArrowheads="1"/>
          </p:cNvSpPr>
          <p:nvPr/>
        </p:nvSpPr>
        <p:spPr bwMode="auto">
          <a:xfrm>
            <a:off x="2880519" y="1097280"/>
            <a:ext cx="10515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Bài</a:t>
            </a:r>
            <a:r>
              <a:rPr lang="en-US" sz="2800" b="1" dirty="0">
                <a:solidFill>
                  <a:srgbClr val="0000CC"/>
                </a:solidFill>
                <a:effectLst>
                  <a:outerShdw blurRad="38100" dist="38100" dir="2700000" algn="tl">
                    <a:srgbClr val="000000">
                      <a:alpha val="43137"/>
                    </a:srgbClr>
                  </a:outerShdw>
                </a:effectLst>
                <a:latin typeface="Times New Roman" pitchFamily="18" charset="0"/>
              </a:rPr>
              <a:t> 10: </a:t>
            </a:r>
            <a:r>
              <a:rPr lang="nl-NL" sz="3200" b="1" dirty="0">
                <a:solidFill>
                  <a:srgbClr val="0000CC"/>
                </a:solidFill>
                <a:effectLst/>
                <a:latin typeface="Times New Roman" panose="02020603050405020304" pitchFamily="18" charset="0"/>
                <a:ea typeface="Times New Roman" panose="02020603050405020304" pitchFamily="18" charset="0"/>
              </a:rPr>
              <a:t>LÀM ĐỒ CHƠI (T1) </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grpSp>
        <p:nvGrpSpPr>
          <p:cNvPr id="9" name="Group 8"/>
          <p:cNvGrpSpPr/>
          <p:nvPr/>
        </p:nvGrpSpPr>
        <p:grpSpPr>
          <a:xfrm>
            <a:off x="746919" y="1782783"/>
            <a:ext cx="11277600" cy="677108"/>
            <a:chOff x="1508918" y="1888664"/>
            <a:chExt cx="10047316" cy="677108"/>
          </a:xfrm>
        </p:grpSpPr>
        <p:sp>
          <p:nvSpPr>
            <p:cNvPr id="10" name="Rectangle 9"/>
            <p:cNvSpPr/>
            <p:nvPr/>
          </p:nvSpPr>
          <p:spPr>
            <a:xfrm>
              <a:off x="1508918" y="1888664"/>
              <a:ext cx="10047316"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1. </a:t>
              </a:r>
              <a:r>
                <a:rPr lang="nl-NL" sz="3600" b="1" dirty="0">
                  <a:solidFill>
                    <a:srgbClr val="FF0066"/>
                  </a:solidFill>
                  <a:effectLst/>
                  <a:latin typeface="Times New Roman" panose="02020603050405020304" pitchFamily="18" charset="0"/>
                  <a:ea typeface="Times New Roman" panose="02020603050405020304" pitchFamily="18" charset="0"/>
                </a:rPr>
                <a:t>Gọi đúng tên đồ chơi. (làm việc cá nhân)</a:t>
              </a:r>
              <a:endParaRPr lang="en-US" sz="3600" dirty="0">
                <a:solidFill>
                  <a:srgbClr val="FF0066"/>
                </a:solidFill>
                <a:effectLst/>
                <a:latin typeface="Times New Roman" panose="02020603050405020304" pitchFamily="18" charset="0"/>
                <a:ea typeface="Times New Roman" panose="02020603050405020304" pitchFamily="18" charset="0"/>
              </a:endParaRPr>
            </a:p>
          </p:txBody>
        </p:sp>
        <p:cxnSp>
          <p:nvCxnSpPr>
            <p:cNvPr id="11" name="Straight Connector 10"/>
            <p:cNvCxnSpPr>
              <a:cxnSpLocks/>
            </p:cNvCxnSpPr>
            <p:nvPr/>
          </p:nvCxnSpPr>
          <p:spPr>
            <a:xfrm>
              <a:off x="1673234" y="2519755"/>
              <a:ext cx="7439059"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32" name="TextBox 31">
            <a:extLst>
              <a:ext uri="{FF2B5EF4-FFF2-40B4-BE49-F238E27FC236}">
                <a16:creationId xmlns:a16="http://schemas.microsoft.com/office/drawing/2014/main" id="{526D1647-F6C4-7FD2-04B5-2E06545F165E}"/>
              </a:ext>
            </a:extLst>
          </p:cNvPr>
          <p:cNvSpPr txBox="1"/>
          <p:nvPr/>
        </p:nvSpPr>
        <p:spPr>
          <a:xfrm>
            <a:off x="442119" y="2561868"/>
            <a:ext cx="14859000" cy="699102"/>
          </a:xfrm>
          <a:prstGeom prst="rect">
            <a:avLst/>
          </a:prstGeom>
          <a:noFill/>
        </p:spPr>
        <p:txBody>
          <a:bodyPr wrap="square">
            <a:spAutoFit/>
          </a:bodyPr>
          <a:lstStyle/>
          <a:p>
            <a:pPr algn="just">
              <a:lnSpc>
                <a:spcPct val="120000"/>
              </a:lnSpc>
            </a:pPr>
            <a:r>
              <a:rPr lang="nl-NL" sz="3600" b="1" dirty="0">
                <a:solidFill>
                  <a:srgbClr val="0000CC"/>
                </a:solidFill>
                <a:effectLst/>
                <a:latin typeface="Times New Roman" panose="02020603050405020304" pitchFamily="18" charset="0"/>
                <a:ea typeface="Times New Roman" panose="02020603050405020304" pitchFamily="18" charset="0"/>
              </a:rPr>
              <a:t>Em hãy quan sát và gọi tên các đồ chơi tương ứng với các thẻ tên dưới đây.</a:t>
            </a:r>
            <a:endParaRPr lang="en-US" sz="3200" b="1" dirty="0">
              <a:solidFill>
                <a:srgbClr val="0000CC"/>
              </a:solidFill>
              <a:effectLst/>
              <a:latin typeface="Times New Roman" panose="02020603050405020304" pitchFamily="18" charset="0"/>
              <a:ea typeface="Times New Roman" panose="02020603050405020304" pitchFamily="18" charset="0"/>
            </a:endParaRPr>
          </a:p>
        </p:txBody>
      </p:sp>
      <p:pic>
        <p:nvPicPr>
          <p:cNvPr id="36" name="Picture 35">
            <a:extLst>
              <a:ext uri="{FF2B5EF4-FFF2-40B4-BE49-F238E27FC236}">
                <a16:creationId xmlns:a16="http://schemas.microsoft.com/office/drawing/2014/main" id="{768D6986-E81A-E6A5-4C0B-1ED83549E0B5}"/>
              </a:ext>
            </a:extLst>
          </p:cNvPr>
          <p:cNvPicPr>
            <a:picLocks noChangeAspect="1"/>
          </p:cNvPicPr>
          <p:nvPr/>
        </p:nvPicPr>
        <p:blipFill rotWithShape="1">
          <a:blip r:embed="rId2"/>
          <a:srcRect l="29073" t="32121" b="36265"/>
          <a:stretch/>
        </p:blipFill>
        <p:spPr>
          <a:xfrm>
            <a:off x="3950450" y="6071297"/>
            <a:ext cx="6228961" cy="1689987"/>
          </a:xfrm>
          <a:prstGeom prst="rect">
            <a:avLst/>
          </a:prstGeom>
        </p:spPr>
      </p:pic>
      <p:sp>
        <p:nvSpPr>
          <p:cNvPr id="38" name="Arrow: Pentagon 37">
            <a:extLst>
              <a:ext uri="{FF2B5EF4-FFF2-40B4-BE49-F238E27FC236}">
                <a16:creationId xmlns:a16="http://schemas.microsoft.com/office/drawing/2014/main" id="{D3EA98B8-79F5-3B27-8B31-AA66263A5A95}"/>
              </a:ext>
            </a:extLst>
          </p:cNvPr>
          <p:cNvSpPr/>
          <p:nvPr/>
        </p:nvSpPr>
        <p:spPr>
          <a:xfrm>
            <a:off x="734587" y="5418837"/>
            <a:ext cx="2057400" cy="687679"/>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Đồ</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chơi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lắp</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ráp</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39" name="Arrow: Pentagon 38">
            <a:extLst>
              <a:ext uri="{FF2B5EF4-FFF2-40B4-BE49-F238E27FC236}">
                <a16:creationId xmlns:a16="http://schemas.microsoft.com/office/drawing/2014/main" id="{E3CC640B-AB60-882D-B0DD-636542825AF3}"/>
              </a:ext>
            </a:extLst>
          </p:cNvPr>
          <p:cNvSpPr/>
          <p:nvPr/>
        </p:nvSpPr>
        <p:spPr>
          <a:xfrm>
            <a:off x="14005719" y="5128160"/>
            <a:ext cx="2057400" cy="687679"/>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Đèn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ông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sao</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40" name="Arrow: Pentagon 39">
            <a:extLst>
              <a:ext uri="{FF2B5EF4-FFF2-40B4-BE49-F238E27FC236}">
                <a16:creationId xmlns:a16="http://schemas.microsoft.com/office/drawing/2014/main" id="{1F6530D0-344D-0698-E1E8-E7017C9EAFFE}"/>
              </a:ext>
            </a:extLst>
          </p:cNvPr>
          <p:cNvSpPr/>
          <p:nvPr/>
        </p:nvSpPr>
        <p:spPr>
          <a:xfrm>
            <a:off x="3266990" y="5472000"/>
            <a:ext cx="2057400" cy="687679"/>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Cờ</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vua</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41" name="Arrow: Pentagon 40">
            <a:extLst>
              <a:ext uri="{FF2B5EF4-FFF2-40B4-BE49-F238E27FC236}">
                <a16:creationId xmlns:a16="http://schemas.microsoft.com/office/drawing/2014/main" id="{03DEB47A-A9BD-F6AA-A3B5-4E7D77459E6A}"/>
              </a:ext>
            </a:extLst>
          </p:cNvPr>
          <p:cNvSpPr/>
          <p:nvPr/>
        </p:nvSpPr>
        <p:spPr>
          <a:xfrm>
            <a:off x="6499304" y="8018230"/>
            <a:ext cx="2057400" cy="687679"/>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Ô </a:t>
            </a:r>
            <a:r>
              <a:rPr lang="en-US" sz="2800" b="1" dirty="0" err="1">
                <a:solidFill>
                  <a:schemeClr val="tx1"/>
                </a:solidFill>
                <a:latin typeface="Times New Roman" panose="02020603050405020304" pitchFamily="18" charset="0"/>
                <a:cs typeface="Times New Roman" panose="02020603050405020304" pitchFamily="18" charset="0"/>
              </a:rPr>
              <a:t>tô</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điều</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khiển</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42" name="Arrow: Pentagon 41">
            <a:extLst>
              <a:ext uri="{FF2B5EF4-FFF2-40B4-BE49-F238E27FC236}">
                <a16:creationId xmlns:a16="http://schemas.microsoft.com/office/drawing/2014/main" id="{9A74E5C6-5838-EA50-53A5-D7CDDE993AFC}"/>
              </a:ext>
            </a:extLst>
          </p:cNvPr>
          <p:cNvSpPr/>
          <p:nvPr/>
        </p:nvSpPr>
        <p:spPr>
          <a:xfrm>
            <a:off x="11524113" y="5391142"/>
            <a:ext cx="2057400" cy="687679"/>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anose="02020603050405020304" pitchFamily="18" charset="0"/>
                <a:cs typeface="Times New Roman" panose="02020603050405020304" pitchFamily="18" charset="0"/>
              </a:rPr>
              <a:t>Chong </a:t>
            </a:r>
            <a:r>
              <a:rPr lang="en-US" sz="2000" b="1" dirty="0" err="1">
                <a:solidFill>
                  <a:schemeClr val="tx1"/>
                </a:solidFill>
                <a:latin typeface="Times New Roman" panose="02020603050405020304" pitchFamily="18" charset="0"/>
                <a:cs typeface="Times New Roman" panose="02020603050405020304" pitchFamily="18" charset="0"/>
              </a:rPr>
              <a:t>chóng</a:t>
            </a:r>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43" name="Arrow: Pentagon 42">
            <a:extLst>
              <a:ext uri="{FF2B5EF4-FFF2-40B4-BE49-F238E27FC236}">
                <a16:creationId xmlns:a16="http://schemas.microsoft.com/office/drawing/2014/main" id="{B9CA5349-8875-CCEF-E746-5FA2A62A90F2}"/>
              </a:ext>
            </a:extLst>
          </p:cNvPr>
          <p:cNvSpPr/>
          <p:nvPr/>
        </p:nvSpPr>
        <p:spPr>
          <a:xfrm>
            <a:off x="8991118" y="7968983"/>
            <a:ext cx="2057400" cy="687679"/>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Diều</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giấy</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44" name="Arrow: Pentagon 43">
            <a:extLst>
              <a:ext uri="{FF2B5EF4-FFF2-40B4-BE49-F238E27FC236}">
                <a16:creationId xmlns:a16="http://schemas.microsoft.com/office/drawing/2014/main" id="{D97E0867-AD80-A513-22C1-D120CAAF459C}"/>
              </a:ext>
            </a:extLst>
          </p:cNvPr>
          <p:cNvSpPr/>
          <p:nvPr/>
        </p:nvSpPr>
        <p:spPr>
          <a:xfrm>
            <a:off x="9020790" y="5158656"/>
            <a:ext cx="2057400" cy="687679"/>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Quả</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bóng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đá</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45" name="Arrow: Pentagon 44">
            <a:extLst>
              <a:ext uri="{FF2B5EF4-FFF2-40B4-BE49-F238E27FC236}">
                <a16:creationId xmlns:a16="http://schemas.microsoft.com/office/drawing/2014/main" id="{8E4FCF75-776B-8270-FF2D-F7E578BAF18B}"/>
              </a:ext>
            </a:extLst>
          </p:cNvPr>
          <p:cNvSpPr/>
          <p:nvPr/>
        </p:nvSpPr>
        <p:spPr>
          <a:xfrm>
            <a:off x="3958420" y="8140774"/>
            <a:ext cx="2057400" cy="687679"/>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Gấu</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bông</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46" name="Arrow: Pentagon 45">
            <a:extLst>
              <a:ext uri="{FF2B5EF4-FFF2-40B4-BE49-F238E27FC236}">
                <a16:creationId xmlns:a16="http://schemas.microsoft.com/office/drawing/2014/main" id="{12781D56-3C84-C44C-94B7-9F73794DB399}"/>
              </a:ext>
            </a:extLst>
          </p:cNvPr>
          <p:cNvSpPr/>
          <p:nvPr/>
        </p:nvSpPr>
        <p:spPr>
          <a:xfrm>
            <a:off x="6332435" y="5391142"/>
            <a:ext cx="2057400" cy="687679"/>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Ru –</a:t>
            </a:r>
            <a:r>
              <a:rPr lang="en-US" sz="2400" b="1" dirty="0" err="1">
                <a:solidFill>
                  <a:schemeClr val="tx1"/>
                </a:solidFill>
                <a:latin typeface="Times New Roman" panose="02020603050405020304" pitchFamily="18" charset="0"/>
                <a:cs typeface="Times New Roman" panose="02020603050405020304" pitchFamily="18" charset="0"/>
              </a:rPr>
              <a:t>bich</a:t>
            </a:r>
            <a:endParaRPr lang="en-US" sz="2400" b="1" dirty="0">
              <a:solidFill>
                <a:schemeClr val="tx1"/>
              </a:solidFill>
              <a:latin typeface="Times New Roman" panose="02020603050405020304" pitchFamily="18" charset="0"/>
              <a:cs typeface="Times New Roman" panose="02020603050405020304" pitchFamily="18" charset="0"/>
            </a:endParaRPr>
          </a:p>
          <a:p>
            <a:pPr algn="ctr"/>
            <a:r>
              <a:rPr lang="en-US" sz="2400" b="1" dirty="0">
                <a:solidFill>
                  <a:schemeClr val="tx1"/>
                </a:solidFill>
                <a:latin typeface="Times New Roman" panose="02020603050405020304" pitchFamily="18" charset="0"/>
                <a:cs typeface="Times New Roman" panose="02020603050405020304" pitchFamily="18" charset="0"/>
              </a:rPr>
              <a:t>(Rubik)</a:t>
            </a:r>
            <a:endParaRPr lang="en-US" sz="2800" b="1" dirty="0">
              <a:solidFill>
                <a:schemeClr val="tx1"/>
              </a:solidFill>
              <a:latin typeface="Times New Roman" panose="02020603050405020304" pitchFamily="18" charset="0"/>
              <a:cs typeface="Times New Roman" panose="02020603050405020304" pitchFamily="18" charset="0"/>
            </a:endParaRPr>
          </a:p>
        </p:txBody>
      </p:sp>
      <p:pic>
        <p:nvPicPr>
          <p:cNvPr id="49" name="Picture 48">
            <a:extLst>
              <a:ext uri="{FF2B5EF4-FFF2-40B4-BE49-F238E27FC236}">
                <a16:creationId xmlns:a16="http://schemas.microsoft.com/office/drawing/2014/main" id="{9D98E6FE-E2F3-56D5-84B3-72E4C4ADFBDD}"/>
              </a:ext>
            </a:extLst>
          </p:cNvPr>
          <p:cNvPicPr>
            <a:picLocks noChangeAspect="1"/>
          </p:cNvPicPr>
          <p:nvPr/>
        </p:nvPicPr>
        <p:blipFill rotWithShape="1">
          <a:blip r:embed="rId2"/>
          <a:srcRect l="29073" t="60878"/>
          <a:stretch/>
        </p:blipFill>
        <p:spPr>
          <a:xfrm>
            <a:off x="9281320" y="3327699"/>
            <a:ext cx="6025796" cy="1892413"/>
          </a:xfrm>
          <a:prstGeom prst="rect">
            <a:avLst/>
          </a:prstGeom>
        </p:spPr>
      </p:pic>
      <p:pic>
        <p:nvPicPr>
          <p:cNvPr id="50" name="Picture 49">
            <a:extLst>
              <a:ext uri="{FF2B5EF4-FFF2-40B4-BE49-F238E27FC236}">
                <a16:creationId xmlns:a16="http://schemas.microsoft.com/office/drawing/2014/main" id="{9F4EAE52-C79C-4C87-2B19-361C5A5B0CCA}"/>
              </a:ext>
            </a:extLst>
          </p:cNvPr>
          <p:cNvPicPr>
            <a:picLocks noChangeAspect="1"/>
          </p:cNvPicPr>
          <p:nvPr/>
        </p:nvPicPr>
        <p:blipFill rotWithShape="1">
          <a:blip r:embed="rId2"/>
          <a:srcRect l="29073" t="2420" b="65754"/>
          <a:stretch/>
        </p:blipFill>
        <p:spPr>
          <a:xfrm>
            <a:off x="781603" y="3299084"/>
            <a:ext cx="7356715" cy="2009410"/>
          </a:xfrm>
          <a:prstGeom prst="rect">
            <a:avLst/>
          </a:prstGeom>
        </p:spPr>
      </p:pic>
    </p:spTree>
    <p:extLst>
      <p:ext uri="{BB962C8B-B14F-4D97-AF65-F5344CB8AC3E}">
        <p14:creationId xmlns:p14="http://schemas.microsoft.com/office/powerpoint/2010/main" val="144740941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ppt_x"/>
                                          </p:val>
                                        </p:tav>
                                        <p:tav tm="100000">
                                          <p:val>
                                            <p:strVal val="#ppt_x"/>
                                          </p:val>
                                        </p:tav>
                                      </p:tavLst>
                                    </p:anim>
                                    <p:anim calcmode="lin" valueType="num">
                                      <p:cBhvr additive="base">
                                        <p:cTn id="14" dur="500" fill="hold"/>
                                        <p:tgtEl>
                                          <p:spTgt spid="3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additive="base">
                                        <p:cTn id="17" dur="500" fill="hold"/>
                                        <p:tgtEl>
                                          <p:spTgt spid="50"/>
                                        </p:tgtEl>
                                        <p:attrNameLst>
                                          <p:attrName>ppt_x</p:attrName>
                                        </p:attrNameLst>
                                      </p:cBhvr>
                                      <p:tavLst>
                                        <p:tav tm="0">
                                          <p:val>
                                            <p:strVal val="#ppt_x"/>
                                          </p:val>
                                        </p:tav>
                                        <p:tav tm="100000">
                                          <p:val>
                                            <p:strVal val="#ppt_x"/>
                                          </p:val>
                                        </p:tav>
                                      </p:tavLst>
                                    </p:anim>
                                    <p:anim calcmode="lin" valueType="num">
                                      <p:cBhvr additive="base">
                                        <p:cTn id="18" dur="500" fill="hold"/>
                                        <p:tgtEl>
                                          <p:spTgt spid="5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additive="base">
                                        <p:cTn id="21" dur="500" fill="hold"/>
                                        <p:tgtEl>
                                          <p:spTgt spid="49"/>
                                        </p:tgtEl>
                                        <p:attrNameLst>
                                          <p:attrName>ppt_x</p:attrName>
                                        </p:attrNameLst>
                                      </p:cBhvr>
                                      <p:tavLst>
                                        <p:tav tm="0">
                                          <p:val>
                                            <p:strVal val="#ppt_x"/>
                                          </p:val>
                                        </p:tav>
                                        <p:tav tm="100000">
                                          <p:val>
                                            <p:strVal val="#ppt_x"/>
                                          </p:val>
                                        </p:tav>
                                      </p:tavLst>
                                    </p:anim>
                                    <p:anim calcmode="lin" valueType="num">
                                      <p:cBhvr additive="base">
                                        <p:cTn id="22" dur="500" fill="hold"/>
                                        <p:tgtEl>
                                          <p:spTgt spid="49"/>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500" fill="hold"/>
                                        <p:tgtEl>
                                          <p:spTgt spid="36"/>
                                        </p:tgtEl>
                                        <p:attrNameLst>
                                          <p:attrName>ppt_x</p:attrName>
                                        </p:attrNameLst>
                                      </p:cBhvr>
                                      <p:tavLst>
                                        <p:tav tm="0">
                                          <p:val>
                                            <p:strVal val="#ppt_x"/>
                                          </p:val>
                                        </p:tav>
                                        <p:tav tm="100000">
                                          <p:val>
                                            <p:strVal val="#ppt_x"/>
                                          </p:val>
                                        </p:tav>
                                      </p:tavLst>
                                    </p:anim>
                                    <p:anim calcmode="lin" valueType="num">
                                      <p:cBhvr additive="base">
                                        <p:cTn id="2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additive="base">
                                        <p:cTn id="31" dur="500" fill="hold"/>
                                        <p:tgtEl>
                                          <p:spTgt spid="38"/>
                                        </p:tgtEl>
                                        <p:attrNameLst>
                                          <p:attrName>ppt_x</p:attrName>
                                        </p:attrNameLst>
                                      </p:cBhvr>
                                      <p:tavLst>
                                        <p:tav tm="0">
                                          <p:val>
                                            <p:strVal val="#ppt_x"/>
                                          </p:val>
                                        </p:tav>
                                        <p:tav tm="100000">
                                          <p:val>
                                            <p:strVal val="#ppt_x"/>
                                          </p:val>
                                        </p:tav>
                                      </p:tavLst>
                                    </p:anim>
                                    <p:anim calcmode="lin" valueType="num">
                                      <p:cBhvr additive="base">
                                        <p:cTn id="32"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additive="base">
                                        <p:cTn id="37" dur="500" fill="hold"/>
                                        <p:tgtEl>
                                          <p:spTgt spid="40"/>
                                        </p:tgtEl>
                                        <p:attrNameLst>
                                          <p:attrName>ppt_x</p:attrName>
                                        </p:attrNameLst>
                                      </p:cBhvr>
                                      <p:tavLst>
                                        <p:tav tm="0">
                                          <p:val>
                                            <p:strVal val="#ppt_x"/>
                                          </p:val>
                                        </p:tav>
                                        <p:tav tm="100000">
                                          <p:val>
                                            <p:strVal val="#ppt_x"/>
                                          </p:val>
                                        </p:tav>
                                      </p:tavLst>
                                    </p:anim>
                                    <p:anim calcmode="lin" valueType="num">
                                      <p:cBhvr additive="base">
                                        <p:cTn id="3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additive="base">
                                        <p:cTn id="43" dur="500" fill="hold"/>
                                        <p:tgtEl>
                                          <p:spTgt spid="46"/>
                                        </p:tgtEl>
                                        <p:attrNameLst>
                                          <p:attrName>ppt_x</p:attrName>
                                        </p:attrNameLst>
                                      </p:cBhvr>
                                      <p:tavLst>
                                        <p:tav tm="0">
                                          <p:val>
                                            <p:strVal val="#ppt_x"/>
                                          </p:val>
                                        </p:tav>
                                        <p:tav tm="100000">
                                          <p:val>
                                            <p:strVal val="#ppt_x"/>
                                          </p:val>
                                        </p:tav>
                                      </p:tavLst>
                                    </p:anim>
                                    <p:anim calcmode="lin" valueType="num">
                                      <p:cBhvr additive="base">
                                        <p:cTn id="44"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500" fill="hold"/>
                                        <p:tgtEl>
                                          <p:spTgt spid="45"/>
                                        </p:tgtEl>
                                        <p:attrNameLst>
                                          <p:attrName>ppt_x</p:attrName>
                                        </p:attrNameLst>
                                      </p:cBhvr>
                                      <p:tavLst>
                                        <p:tav tm="0">
                                          <p:val>
                                            <p:strVal val="#ppt_x"/>
                                          </p:val>
                                        </p:tav>
                                        <p:tav tm="100000">
                                          <p:val>
                                            <p:strVal val="#ppt_x"/>
                                          </p:val>
                                        </p:tav>
                                      </p:tavLst>
                                    </p:anim>
                                    <p:anim calcmode="lin" valueType="num">
                                      <p:cBhvr additive="base">
                                        <p:cTn id="50"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ppt_x"/>
                                          </p:val>
                                        </p:tav>
                                        <p:tav tm="100000">
                                          <p:val>
                                            <p:strVal val="#ppt_x"/>
                                          </p:val>
                                        </p:tav>
                                      </p:tavLst>
                                    </p:anim>
                                    <p:anim calcmode="lin" valueType="num">
                                      <p:cBhvr additive="base">
                                        <p:cTn id="56"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additive="base">
                                        <p:cTn id="61" dur="500" fill="hold"/>
                                        <p:tgtEl>
                                          <p:spTgt spid="43"/>
                                        </p:tgtEl>
                                        <p:attrNameLst>
                                          <p:attrName>ppt_x</p:attrName>
                                        </p:attrNameLst>
                                      </p:cBhvr>
                                      <p:tavLst>
                                        <p:tav tm="0">
                                          <p:val>
                                            <p:strVal val="#ppt_x"/>
                                          </p:val>
                                        </p:tav>
                                        <p:tav tm="100000">
                                          <p:val>
                                            <p:strVal val="#ppt_x"/>
                                          </p:val>
                                        </p:tav>
                                      </p:tavLst>
                                    </p:anim>
                                    <p:anim calcmode="lin" valueType="num">
                                      <p:cBhvr additive="base">
                                        <p:cTn id="62"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4"/>
                                        </p:tgtEl>
                                        <p:attrNameLst>
                                          <p:attrName>style.visibility</p:attrName>
                                        </p:attrNameLst>
                                      </p:cBhvr>
                                      <p:to>
                                        <p:strVal val="visible"/>
                                      </p:to>
                                    </p:set>
                                    <p:anim calcmode="lin" valueType="num">
                                      <p:cBhvr additive="base">
                                        <p:cTn id="67" dur="500" fill="hold"/>
                                        <p:tgtEl>
                                          <p:spTgt spid="44"/>
                                        </p:tgtEl>
                                        <p:attrNameLst>
                                          <p:attrName>ppt_x</p:attrName>
                                        </p:attrNameLst>
                                      </p:cBhvr>
                                      <p:tavLst>
                                        <p:tav tm="0">
                                          <p:val>
                                            <p:strVal val="#ppt_x"/>
                                          </p:val>
                                        </p:tav>
                                        <p:tav tm="100000">
                                          <p:val>
                                            <p:strVal val="#ppt_x"/>
                                          </p:val>
                                        </p:tav>
                                      </p:tavLst>
                                    </p:anim>
                                    <p:anim calcmode="lin" valueType="num">
                                      <p:cBhvr additive="base">
                                        <p:cTn id="68"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2"/>
                                        </p:tgtEl>
                                        <p:attrNameLst>
                                          <p:attrName>style.visibility</p:attrName>
                                        </p:attrNameLst>
                                      </p:cBhvr>
                                      <p:to>
                                        <p:strVal val="visible"/>
                                      </p:to>
                                    </p:set>
                                    <p:anim calcmode="lin" valueType="num">
                                      <p:cBhvr additive="base">
                                        <p:cTn id="73" dur="500" fill="hold"/>
                                        <p:tgtEl>
                                          <p:spTgt spid="42"/>
                                        </p:tgtEl>
                                        <p:attrNameLst>
                                          <p:attrName>ppt_x</p:attrName>
                                        </p:attrNameLst>
                                      </p:cBhvr>
                                      <p:tavLst>
                                        <p:tav tm="0">
                                          <p:val>
                                            <p:strVal val="#ppt_x"/>
                                          </p:val>
                                        </p:tav>
                                        <p:tav tm="100000">
                                          <p:val>
                                            <p:strVal val="#ppt_x"/>
                                          </p:val>
                                        </p:tav>
                                      </p:tavLst>
                                    </p:anim>
                                    <p:anim calcmode="lin" valueType="num">
                                      <p:cBhvr additive="base">
                                        <p:cTn id="74"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additive="base">
                                        <p:cTn id="79" dur="500" fill="hold"/>
                                        <p:tgtEl>
                                          <p:spTgt spid="39"/>
                                        </p:tgtEl>
                                        <p:attrNameLst>
                                          <p:attrName>ppt_x</p:attrName>
                                        </p:attrNameLst>
                                      </p:cBhvr>
                                      <p:tavLst>
                                        <p:tav tm="0">
                                          <p:val>
                                            <p:strVal val="#ppt_x"/>
                                          </p:val>
                                        </p:tav>
                                        <p:tav tm="100000">
                                          <p:val>
                                            <p:strVal val="#ppt_x"/>
                                          </p:val>
                                        </p:tav>
                                      </p:tavLst>
                                    </p:anim>
                                    <p:anim calcmode="lin" valueType="num">
                                      <p:cBhvr additive="base">
                                        <p:cTn id="80"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8" grpId="0" animBg="1"/>
      <p:bldP spid="39" grpId="0" animBg="1"/>
      <p:bldP spid="40" grpId="0" animBg="1"/>
      <p:bldP spid="41" grpId="0" animBg="1"/>
      <p:bldP spid="42" grpId="0" animBg="1"/>
      <p:bldP spid="43" grpId="0" animBg="1"/>
      <p:bldP spid="44" grpId="0" animBg="1"/>
      <p:bldP spid="45" grpId="0" animBg="1"/>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746919" y="1782783"/>
            <a:ext cx="11277600" cy="677108"/>
            <a:chOff x="1508918" y="1888664"/>
            <a:chExt cx="10047316" cy="677108"/>
          </a:xfrm>
        </p:grpSpPr>
        <p:sp>
          <p:nvSpPr>
            <p:cNvPr id="10" name="Rectangle 9"/>
            <p:cNvSpPr/>
            <p:nvPr/>
          </p:nvSpPr>
          <p:spPr>
            <a:xfrm>
              <a:off x="1508918" y="1888664"/>
              <a:ext cx="10047316"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1. </a:t>
              </a:r>
              <a:r>
                <a:rPr lang="nl-NL" sz="3600" b="1" dirty="0">
                  <a:solidFill>
                    <a:srgbClr val="FF0066"/>
                  </a:solidFill>
                  <a:effectLst/>
                  <a:latin typeface="Times New Roman" panose="02020603050405020304" pitchFamily="18" charset="0"/>
                  <a:ea typeface="Times New Roman" panose="02020603050405020304" pitchFamily="18" charset="0"/>
                </a:rPr>
                <a:t>Gọi đúng tên đồ chơi. (làm việc cá nhân)</a:t>
              </a:r>
              <a:endParaRPr lang="en-US" sz="3600" dirty="0">
                <a:solidFill>
                  <a:srgbClr val="FF0066"/>
                </a:solidFill>
                <a:effectLst/>
                <a:latin typeface="Times New Roman" panose="02020603050405020304" pitchFamily="18" charset="0"/>
                <a:ea typeface="Times New Roman" panose="02020603050405020304" pitchFamily="18" charset="0"/>
              </a:endParaRPr>
            </a:p>
          </p:txBody>
        </p:sp>
        <p:cxnSp>
          <p:nvCxnSpPr>
            <p:cNvPr id="11" name="Straight Connector 10"/>
            <p:cNvCxnSpPr>
              <a:cxnSpLocks/>
            </p:cNvCxnSpPr>
            <p:nvPr/>
          </p:nvCxnSpPr>
          <p:spPr>
            <a:xfrm>
              <a:off x="1673234" y="2519755"/>
              <a:ext cx="7439059"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5" name="TextBox 24"/>
          <p:cNvSpPr txBox="1"/>
          <p:nvPr/>
        </p:nvSpPr>
        <p:spPr>
          <a:xfrm>
            <a:off x="951942" y="7960734"/>
            <a:ext cx="14859000" cy="1200329"/>
          </a:xfrm>
          <a:prstGeom prst="rect">
            <a:avLst/>
          </a:prstGeom>
          <a:solidFill>
            <a:schemeClr val="bg1"/>
          </a:solidFill>
        </p:spPr>
        <p:txBody>
          <a:bodyPr wrap="square" rtlCol="0">
            <a:spAutoFit/>
          </a:bodyPr>
          <a:lstStyle/>
          <a:p>
            <a:pPr algn="just"/>
            <a:r>
              <a:rPr lang="nl-NL" sz="3600" b="1" i="1" dirty="0">
                <a:solidFill>
                  <a:srgbClr val="0000CC"/>
                </a:solidFill>
                <a:latin typeface="Times New Roman" panose="02020603050405020304" pitchFamily="18" charset="0"/>
                <a:cs typeface="Times New Roman" panose="02020603050405020304" pitchFamily="18" charset="0"/>
              </a:rPr>
              <a:t>Đồ chơi trẻ em rất da dạng, phong phú: đồ chơi trí tuệ; đồ chơi vận động; đồ chơi truyền thống và đồ chơi hiện đại,...</a:t>
            </a:r>
            <a:endParaRPr lang="en-US" sz="6000" b="1" i="1" dirty="0">
              <a:solidFill>
                <a:srgbClr val="0000CC"/>
              </a:solidFill>
              <a:latin typeface="Times New Roman" pitchFamily="18" charset="0"/>
              <a:cs typeface="Times New Roman" pitchFamily="18" charset="0"/>
            </a:endParaRPr>
          </a:p>
        </p:txBody>
      </p:sp>
      <p:sp>
        <p:nvSpPr>
          <p:cNvPr id="34" name="TextBox 33">
            <a:extLst>
              <a:ext uri="{FF2B5EF4-FFF2-40B4-BE49-F238E27FC236}">
                <a16:creationId xmlns:a16="http://schemas.microsoft.com/office/drawing/2014/main" id="{9166F3E3-51FF-D991-8A9B-FE80F06B20C0}"/>
              </a:ext>
            </a:extLst>
          </p:cNvPr>
          <p:cNvSpPr txBox="1"/>
          <p:nvPr/>
        </p:nvSpPr>
        <p:spPr>
          <a:xfrm>
            <a:off x="653420" y="2553078"/>
            <a:ext cx="15014803" cy="699102"/>
          </a:xfrm>
          <a:prstGeom prst="rect">
            <a:avLst/>
          </a:prstGeom>
          <a:noFill/>
        </p:spPr>
        <p:txBody>
          <a:bodyPr wrap="square">
            <a:spAutoFit/>
          </a:bodyPr>
          <a:lstStyle/>
          <a:p>
            <a:pPr algn="just">
              <a:lnSpc>
                <a:spcPct val="120000"/>
              </a:lnSpc>
            </a:pPr>
            <a:r>
              <a:rPr lang="nl-NL" sz="3600" b="1" dirty="0">
                <a:solidFill>
                  <a:srgbClr val="0000CC"/>
                </a:solidFill>
                <a:effectLst/>
                <a:latin typeface="Times New Roman" panose="02020603050405020304" pitchFamily="18" charset="0"/>
                <a:ea typeface="Times New Roman" panose="02020603050405020304" pitchFamily="18" charset="0"/>
              </a:rPr>
              <a:t>Những món đồ chơi trong hình 1 được làm bằng vật liệu gì?</a:t>
            </a:r>
            <a:endParaRPr lang="en-US" sz="3200" b="1" dirty="0">
              <a:solidFill>
                <a:srgbClr val="0000CC"/>
              </a:solidFill>
              <a:effectLst/>
              <a:latin typeface="Times New Roman" panose="02020603050405020304" pitchFamily="18" charset="0"/>
              <a:ea typeface="Times New Roman" panose="02020603050405020304" pitchFamily="18" charset="0"/>
            </a:endParaRPr>
          </a:p>
        </p:txBody>
      </p:sp>
      <p:sp>
        <p:nvSpPr>
          <p:cNvPr id="35" name="TextBox 34">
            <a:extLst>
              <a:ext uri="{FF2B5EF4-FFF2-40B4-BE49-F238E27FC236}">
                <a16:creationId xmlns:a16="http://schemas.microsoft.com/office/drawing/2014/main" id="{B3676004-DA41-572D-C89A-A78C031D97EF}"/>
              </a:ext>
            </a:extLst>
          </p:cNvPr>
          <p:cNvSpPr txBox="1"/>
          <p:nvPr/>
        </p:nvSpPr>
        <p:spPr>
          <a:xfrm>
            <a:off x="545168" y="3427850"/>
            <a:ext cx="8142050" cy="1569660"/>
          </a:xfrm>
          <a:prstGeom prst="rect">
            <a:avLst/>
          </a:prstGeom>
          <a:noFill/>
        </p:spPr>
        <p:txBody>
          <a:bodyPr wrap="square">
            <a:spAutoFit/>
          </a:bodyPr>
          <a:lstStyle/>
          <a:p>
            <a:r>
              <a:rPr lang="nl-NL" sz="3200" b="1" dirty="0">
                <a:solidFill>
                  <a:srgbClr val="0000CC"/>
                </a:solidFill>
                <a:effectLst/>
                <a:latin typeface="Times New Roman" panose="02020603050405020304" pitchFamily="18" charset="0"/>
                <a:ea typeface="Times New Roman" panose="02020603050405020304" pitchFamily="18" charset="0"/>
              </a:rPr>
              <a:t>Những đồ chơi làm bằng nhựa là: a. Đồ chơi lắp rắp; b. Cờ vua; c. Ru-bich; e. Ô tô điều khiển. </a:t>
            </a:r>
          </a:p>
        </p:txBody>
      </p:sp>
      <p:pic>
        <p:nvPicPr>
          <p:cNvPr id="4" name="Picture 3">
            <a:extLst>
              <a:ext uri="{FF2B5EF4-FFF2-40B4-BE49-F238E27FC236}">
                <a16:creationId xmlns:a16="http://schemas.microsoft.com/office/drawing/2014/main" id="{50610B85-E1EA-7622-F8F4-541F772FC47A}"/>
              </a:ext>
            </a:extLst>
          </p:cNvPr>
          <p:cNvPicPr>
            <a:picLocks noChangeAspect="1"/>
          </p:cNvPicPr>
          <p:nvPr/>
        </p:nvPicPr>
        <p:blipFill>
          <a:blip r:embed="rId2"/>
          <a:stretch>
            <a:fillRect/>
          </a:stretch>
        </p:blipFill>
        <p:spPr>
          <a:xfrm>
            <a:off x="8381442" y="4984607"/>
            <a:ext cx="1080293" cy="967763"/>
          </a:xfrm>
          <a:prstGeom prst="rect">
            <a:avLst/>
          </a:prstGeom>
        </p:spPr>
      </p:pic>
      <p:pic>
        <p:nvPicPr>
          <p:cNvPr id="6" name="Picture 5">
            <a:extLst>
              <a:ext uri="{FF2B5EF4-FFF2-40B4-BE49-F238E27FC236}">
                <a16:creationId xmlns:a16="http://schemas.microsoft.com/office/drawing/2014/main" id="{5E758B09-9AA2-4B27-31A1-915E84AA652A}"/>
              </a:ext>
            </a:extLst>
          </p:cNvPr>
          <p:cNvPicPr>
            <a:picLocks noChangeAspect="1"/>
          </p:cNvPicPr>
          <p:nvPr/>
        </p:nvPicPr>
        <p:blipFill>
          <a:blip r:embed="rId3"/>
          <a:stretch>
            <a:fillRect/>
          </a:stretch>
        </p:blipFill>
        <p:spPr>
          <a:xfrm>
            <a:off x="11693409" y="5717653"/>
            <a:ext cx="1285273" cy="1413803"/>
          </a:xfrm>
          <a:prstGeom prst="rect">
            <a:avLst/>
          </a:prstGeom>
        </p:spPr>
      </p:pic>
      <p:pic>
        <p:nvPicPr>
          <p:cNvPr id="8" name="Picture 7">
            <a:extLst>
              <a:ext uri="{FF2B5EF4-FFF2-40B4-BE49-F238E27FC236}">
                <a16:creationId xmlns:a16="http://schemas.microsoft.com/office/drawing/2014/main" id="{8BAECBA2-75FD-0865-9E18-A4FC39FACEF4}"/>
              </a:ext>
            </a:extLst>
          </p:cNvPr>
          <p:cNvPicPr>
            <a:picLocks noChangeAspect="1"/>
          </p:cNvPicPr>
          <p:nvPr/>
        </p:nvPicPr>
        <p:blipFill>
          <a:blip r:embed="rId4"/>
          <a:stretch>
            <a:fillRect/>
          </a:stretch>
        </p:blipFill>
        <p:spPr>
          <a:xfrm>
            <a:off x="13884988" y="5691186"/>
            <a:ext cx="1256405" cy="1440270"/>
          </a:xfrm>
          <a:prstGeom prst="rect">
            <a:avLst/>
          </a:prstGeom>
        </p:spPr>
      </p:pic>
      <p:pic>
        <p:nvPicPr>
          <p:cNvPr id="13" name="Picture 12">
            <a:extLst>
              <a:ext uri="{FF2B5EF4-FFF2-40B4-BE49-F238E27FC236}">
                <a16:creationId xmlns:a16="http://schemas.microsoft.com/office/drawing/2014/main" id="{979BA149-8B0D-A33A-4C37-E1243E38993C}"/>
              </a:ext>
            </a:extLst>
          </p:cNvPr>
          <p:cNvPicPr>
            <a:picLocks noChangeAspect="1"/>
          </p:cNvPicPr>
          <p:nvPr/>
        </p:nvPicPr>
        <p:blipFill>
          <a:blip r:embed="rId5"/>
          <a:stretch>
            <a:fillRect/>
          </a:stretch>
        </p:blipFill>
        <p:spPr>
          <a:xfrm>
            <a:off x="8622518" y="6856515"/>
            <a:ext cx="1285273" cy="1255382"/>
          </a:xfrm>
          <a:prstGeom prst="rect">
            <a:avLst/>
          </a:prstGeom>
        </p:spPr>
      </p:pic>
      <p:pic>
        <p:nvPicPr>
          <p:cNvPr id="15" name="Picture 14">
            <a:extLst>
              <a:ext uri="{FF2B5EF4-FFF2-40B4-BE49-F238E27FC236}">
                <a16:creationId xmlns:a16="http://schemas.microsoft.com/office/drawing/2014/main" id="{AC30D368-7C96-3C85-E7B6-55ED0FAFD19C}"/>
              </a:ext>
            </a:extLst>
          </p:cNvPr>
          <p:cNvPicPr>
            <a:picLocks noChangeAspect="1"/>
          </p:cNvPicPr>
          <p:nvPr/>
        </p:nvPicPr>
        <p:blipFill>
          <a:blip r:embed="rId6"/>
          <a:stretch>
            <a:fillRect/>
          </a:stretch>
        </p:blipFill>
        <p:spPr>
          <a:xfrm>
            <a:off x="9824477" y="5991686"/>
            <a:ext cx="1285273" cy="1139770"/>
          </a:xfrm>
          <a:prstGeom prst="rect">
            <a:avLst/>
          </a:prstGeom>
        </p:spPr>
      </p:pic>
      <p:pic>
        <p:nvPicPr>
          <p:cNvPr id="17" name="Picture 16">
            <a:extLst>
              <a:ext uri="{FF2B5EF4-FFF2-40B4-BE49-F238E27FC236}">
                <a16:creationId xmlns:a16="http://schemas.microsoft.com/office/drawing/2014/main" id="{EAC5AAF8-E46C-9896-DAA7-763058355318}"/>
              </a:ext>
            </a:extLst>
          </p:cNvPr>
          <p:cNvPicPr>
            <a:picLocks noChangeAspect="1"/>
          </p:cNvPicPr>
          <p:nvPr/>
        </p:nvPicPr>
        <p:blipFill>
          <a:blip r:embed="rId7"/>
          <a:stretch>
            <a:fillRect/>
          </a:stretch>
        </p:blipFill>
        <p:spPr>
          <a:xfrm>
            <a:off x="14593396" y="3468557"/>
            <a:ext cx="1155033" cy="1200329"/>
          </a:xfrm>
          <a:prstGeom prst="rect">
            <a:avLst/>
          </a:prstGeom>
        </p:spPr>
      </p:pic>
      <p:pic>
        <p:nvPicPr>
          <p:cNvPr id="19" name="Picture 18">
            <a:extLst>
              <a:ext uri="{FF2B5EF4-FFF2-40B4-BE49-F238E27FC236}">
                <a16:creationId xmlns:a16="http://schemas.microsoft.com/office/drawing/2014/main" id="{F3D11AE4-794D-ACAF-CBD7-56E8BB276840}"/>
              </a:ext>
            </a:extLst>
          </p:cNvPr>
          <p:cNvPicPr>
            <a:picLocks noChangeAspect="1"/>
          </p:cNvPicPr>
          <p:nvPr/>
        </p:nvPicPr>
        <p:blipFill>
          <a:blip r:embed="rId8"/>
          <a:stretch>
            <a:fillRect/>
          </a:stretch>
        </p:blipFill>
        <p:spPr>
          <a:xfrm>
            <a:off x="10895160" y="3505406"/>
            <a:ext cx="1543465" cy="1184028"/>
          </a:xfrm>
          <a:prstGeom prst="rect">
            <a:avLst/>
          </a:prstGeom>
        </p:spPr>
      </p:pic>
      <p:pic>
        <p:nvPicPr>
          <p:cNvPr id="21" name="Picture 20">
            <a:extLst>
              <a:ext uri="{FF2B5EF4-FFF2-40B4-BE49-F238E27FC236}">
                <a16:creationId xmlns:a16="http://schemas.microsoft.com/office/drawing/2014/main" id="{4D970272-56CF-28F7-B127-F02728EAEB39}"/>
              </a:ext>
            </a:extLst>
          </p:cNvPr>
          <p:cNvPicPr>
            <a:picLocks noChangeAspect="1"/>
          </p:cNvPicPr>
          <p:nvPr/>
        </p:nvPicPr>
        <p:blipFill>
          <a:blip r:embed="rId9"/>
          <a:stretch>
            <a:fillRect/>
          </a:stretch>
        </p:blipFill>
        <p:spPr>
          <a:xfrm>
            <a:off x="12712517" y="3379148"/>
            <a:ext cx="1543466" cy="1105768"/>
          </a:xfrm>
          <a:prstGeom prst="rect">
            <a:avLst/>
          </a:prstGeom>
        </p:spPr>
      </p:pic>
      <p:pic>
        <p:nvPicPr>
          <p:cNvPr id="23" name="Picture 22">
            <a:extLst>
              <a:ext uri="{FF2B5EF4-FFF2-40B4-BE49-F238E27FC236}">
                <a16:creationId xmlns:a16="http://schemas.microsoft.com/office/drawing/2014/main" id="{2B60D47B-5F5F-4900-50ED-4329AE6C8CD0}"/>
              </a:ext>
            </a:extLst>
          </p:cNvPr>
          <p:cNvPicPr>
            <a:picLocks noChangeAspect="1"/>
          </p:cNvPicPr>
          <p:nvPr/>
        </p:nvPicPr>
        <p:blipFill>
          <a:blip r:embed="rId10"/>
          <a:stretch>
            <a:fillRect/>
          </a:stretch>
        </p:blipFill>
        <p:spPr>
          <a:xfrm>
            <a:off x="8818184" y="3468557"/>
            <a:ext cx="1819767" cy="1254163"/>
          </a:xfrm>
          <a:prstGeom prst="rect">
            <a:avLst/>
          </a:prstGeom>
        </p:spPr>
      </p:pic>
      <p:sp>
        <p:nvSpPr>
          <p:cNvPr id="47" name="TextBox 46">
            <a:extLst>
              <a:ext uri="{FF2B5EF4-FFF2-40B4-BE49-F238E27FC236}">
                <a16:creationId xmlns:a16="http://schemas.microsoft.com/office/drawing/2014/main" id="{1BD36E8D-A253-53E2-73E3-F05F16B15F01}"/>
              </a:ext>
            </a:extLst>
          </p:cNvPr>
          <p:cNvSpPr txBox="1"/>
          <p:nvPr/>
        </p:nvSpPr>
        <p:spPr>
          <a:xfrm>
            <a:off x="565186" y="7383825"/>
            <a:ext cx="8142050" cy="584775"/>
          </a:xfrm>
          <a:prstGeom prst="rect">
            <a:avLst/>
          </a:prstGeom>
          <a:noFill/>
        </p:spPr>
        <p:txBody>
          <a:bodyPr wrap="square">
            <a:spAutoFit/>
          </a:bodyPr>
          <a:lstStyle/>
          <a:p>
            <a:r>
              <a:rPr lang="nl-NL" sz="1800" b="1" dirty="0">
                <a:solidFill>
                  <a:srgbClr val="0000CC"/>
                </a:solidFill>
                <a:effectLst/>
                <a:latin typeface="Times New Roman" panose="02020603050405020304" pitchFamily="18" charset="0"/>
                <a:ea typeface="Times New Roman" panose="02020603050405020304" pitchFamily="18" charset="0"/>
              </a:rPr>
              <a:t> </a:t>
            </a:r>
            <a:r>
              <a:rPr lang="nl-NL" sz="3200" b="1" dirty="0">
                <a:solidFill>
                  <a:srgbClr val="0000CC"/>
                </a:solidFill>
                <a:effectLst/>
                <a:latin typeface="Times New Roman" panose="02020603050405020304" pitchFamily="18" charset="0"/>
                <a:ea typeface="Times New Roman" panose="02020603050405020304" pitchFamily="18" charset="0"/>
              </a:rPr>
              <a:t>Những đồ chơi làm từ da là h. Quả bóng đá. </a:t>
            </a:r>
            <a:endParaRPr lang="en-US" sz="1800" b="1" dirty="0">
              <a:solidFill>
                <a:srgbClr val="0000CC"/>
              </a:solidFill>
            </a:endParaRPr>
          </a:p>
        </p:txBody>
      </p:sp>
      <p:sp>
        <p:nvSpPr>
          <p:cNvPr id="50" name="TextBox 49">
            <a:extLst>
              <a:ext uri="{FF2B5EF4-FFF2-40B4-BE49-F238E27FC236}">
                <a16:creationId xmlns:a16="http://schemas.microsoft.com/office/drawing/2014/main" id="{729AE554-C914-E72E-4394-8822FAF63AC2}"/>
              </a:ext>
            </a:extLst>
          </p:cNvPr>
          <p:cNvSpPr txBox="1"/>
          <p:nvPr/>
        </p:nvSpPr>
        <p:spPr>
          <a:xfrm>
            <a:off x="566590" y="6110404"/>
            <a:ext cx="8142050" cy="1077218"/>
          </a:xfrm>
          <a:prstGeom prst="rect">
            <a:avLst/>
          </a:prstGeom>
          <a:noFill/>
        </p:spPr>
        <p:txBody>
          <a:bodyPr wrap="square">
            <a:spAutoFit/>
          </a:bodyPr>
          <a:lstStyle/>
          <a:p>
            <a:r>
              <a:rPr lang="nl-NL" sz="3200" b="1" dirty="0">
                <a:solidFill>
                  <a:srgbClr val="0000CC"/>
                </a:solidFill>
                <a:effectLst/>
                <a:latin typeface="Times New Roman" panose="02020603050405020304" pitchFamily="18" charset="0"/>
                <a:ea typeface="Times New Roman" panose="02020603050405020304" pitchFamily="18" charset="0"/>
              </a:rPr>
              <a:t>Những đồ chơi làm từ giấy: g. Diều giấy; i. Chong chóng; k. Đèn ông sao.</a:t>
            </a:r>
          </a:p>
        </p:txBody>
      </p:sp>
      <p:sp>
        <p:nvSpPr>
          <p:cNvPr id="52" name="TextBox 51">
            <a:extLst>
              <a:ext uri="{FF2B5EF4-FFF2-40B4-BE49-F238E27FC236}">
                <a16:creationId xmlns:a16="http://schemas.microsoft.com/office/drawing/2014/main" id="{6DC246F7-71BD-53D4-C148-D595B4122BD4}"/>
              </a:ext>
            </a:extLst>
          </p:cNvPr>
          <p:cNvSpPr txBox="1"/>
          <p:nvPr/>
        </p:nvSpPr>
        <p:spPr>
          <a:xfrm>
            <a:off x="565186" y="5176102"/>
            <a:ext cx="8375514" cy="584775"/>
          </a:xfrm>
          <a:prstGeom prst="rect">
            <a:avLst/>
          </a:prstGeom>
          <a:noFill/>
        </p:spPr>
        <p:txBody>
          <a:bodyPr wrap="square">
            <a:spAutoFit/>
          </a:bodyPr>
          <a:lstStyle/>
          <a:p>
            <a:r>
              <a:rPr lang="nl-NL" sz="3200" b="1" dirty="0">
                <a:solidFill>
                  <a:srgbClr val="0000CC"/>
                </a:solidFill>
                <a:effectLst/>
                <a:latin typeface="Times New Roman" panose="02020603050405020304" pitchFamily="18" charset="0"/>
                <a:ea typeface="Times New Roman" panose="02020603050405020304" pitchFamily="18" charset="0"/>
              </a:rPr>
              <a:t>Những đồ chơi làm từ vải là d. Gấu bông. </a:t>
            </a:r>
            <a:endParaRPr lang="en-US" sz="3200" b="1" dirty="0">
              <a:solidFill>
                <a:srgbClr val="0000CC"/>
              </a:solidFill>
            </a:endParaRPr>
          </a:p>
        </p:txBody>
      </p:sp>
    </p:spTree>
    <p:extLst>
      <p:ext uri="{BB962C8B-B14F-4D97-AF65-F5344CB8AC3E}">
        <p14:creationId xmlns:p14="http://schemas.microsoft.com/office/powerpoint/2010/main" val="407274268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additive="base">
                                        <p:cTn id="13" dur="500" fill="hold"/>
                                        <p:tgtEl>
                                          <p:spTgt spid="34"/>
                                        </p:tgtEl>
                                        <p:attrNameLst>
                                          <p:attrName>ppt_x</p:attrName>
                                        </p:attrNameLst>
                                      </p:cBhvr>
                                      <p:tavLst>
                                        <p:tav tm="0">
                                          <p:val>
                                            <p:strVal val="#ppt_x"/>
                                          </p:val>
                                        </p:tav>
                                        <p:tav tm="100000">
                                          <p:val>
                                            <p:strVal val="#ppt_x"/>
                                          </p:val>
                                        </p:tav>
                                      </p:tavLst>
                                    </p:anim>
                                    <p:anim calcmode="lin" valueType="num">
                                      <p:cBhvr additive="base">
                                        <p:cTn id="1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ppt_x"/>
                                          </p:val>
                                        </p:tav>
                                        <p:tav tm="100000">
                                          <p:val>
                                            <p:strVal val="#ppt_x"/>
                                          </p:val>
                                        </p:tav>
                                      </p:tavLst>
                                    </p:anim>
                                    <p:anim calcmode="lin" valueType="num">
                                      <p:cBhvr additive="base">
                                        <p:cTn id="30" dur="500" fill="hold"/>
                                        <p:tgtEl>
                                          <p:spTgt spid="19"/>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500" fill="hold"/>
                                        <p:tgtEl>
                                          <p:spTgt spid="21"/>
                                        </p:tgtEl>
                                        <p:attrNameLst>
                                          <p:attrName>ppt_x</p:attrName>
                                        </p:attrNameLst>
                                      </p:cBhvr>
                                      <p:tavLst>
                                        <p:tav tm="0">
                                          <p:val>
                                            <p:strVal val="#ppt_x"/>
                                          </p:val>
                                        </p:tav>
                                        <p:tav tm="100000">
                                          <p:val>
                                            <p:strVal val="#ppt_x"/>
                                          </p:val>
                                        </p:tav>
                                      </p:tavLst>
                                    </p:anim>
                                    <p:anim calcmode="lin" valueType="num">
                                      <p:cBhvr additive="base">
                                        <p:cTn id="34" dur="500" fill="hold"/>
                                        <p:tgtEl>
                                          <p:spTgt spid="21"/>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2"/>
                                        </p:tgtEl>
                                        <p:attrNameLst>
                                          <p:attrName>style.visibility</p:attrName>
                                        </p:attrNameLst>
                                      </p:cBhvr>
                                      <p:to>
                                        <p:strVal val="visible"/>
                                      </p:to>
                                    </p:set>
                                    <p:anim calcmode="lin" valueType="num">
                                      <p:cBhvr additive="base">
                                        <p:cTn id="43" dur="500" fill="hold"/>
                                        <p:tgtEl>
                                          <p:spTgt spid="52"/>
                                        </p:tgtEl>
                                        <p:attrNameLst>
                                          <p:attrName>ppt_x</p:attrName>
                                        </p:attrNameLst>
                                      </p:cBhvr>
                                      <p:tavLst>
                                        <p:tav tm="0">
                                          <p:val>
                                            <p:strVal val="#ppt_x"/>
                                          </p:val>
                                        </p:tav>
                                        <p:tav tm="100000">
                                          <p:val>
                                            <p:strVal val="#ppt_x"/>
                                          </p:val>
                                        </p:tav>
                                      </p:tavLst>
                                    </p:anim>
                                    <p:anim calcmode="lin" valueType="num">
                                      <p:cBhvr additive="base">
                                        <p:cTn id="44"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ppt_x"/>
                                          </p:val>
                                        </p:tav>
                                        <p:tav tm="100000">
                                          <p:val>
                                            <p:strVal val="#ppt_x"/>
                                          </p:val>
                                        </p:tav>
                                      </p:tavLst>
                                    </p:anim>
                                    <p:anim calcmode="lin" valueType="num">
                                      <p:cBhvr additive="base">
                                        <p:cTn id="5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6"/>
                                        </p:tgtEl>
                                        <p:attrNameLst>
                                          <p:attrName>style.visibility</p:attrName>
                                        </p:attrNameLst>
                                      </p:cBhvr>
                                      <p:to>
                                        <p:strVal val="visible"/>
                                      </p:to>
                                    </p:set>
                                    <p:anim calcmode="lin" valueType="num">
                                      <p:cBhvr additive="base">
                                        <p:cTn id="65" dur="500" fill="hold"/>
                                        <p:tgtEl>
                                          <p:spTgt spid="6"/>
                                        </p:tgtEl>
                                        <p:attrNameLst>
                                          <p:attrName>ppt_x</p:attrName>
                                        </p:attrNameLst>
                                      </p:cBhvr>
                                      <p:tavLst>
                                        <p:tav tm="0">
                                          <p:val>
                                            <p:strVal val="#ppt_x"/>
                                          </p:val>
                                        </p:tav>
                                        <p:tav tm="100000">
                                          <p:val>
                                            <p:strVal val="#ppt_x"/>
                                          </p:val>
                                        </p:tav>
                                      </p:tavLst>
                                    </p:anim>
                                    <p:anim calcmode="lin" valueType="num">
                                      <p:cBhvr additive="base">
                                        <p:cTn id="66" dur="500" fill="hold"/>
                                        <p:tgtEl>
                                          <p:spTgt spid="6"/>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8"/>
                                        </p:tgtEl>
                                        <p:attrNameLst>
                                          <p:attrName>style.visibility</p:attrName>
                                        </p:attrNameLst>
                                      </p:cBhvr>
                                      <p:to>
                                        <p:strVal val="visible"/>
                                      </p:to>
                                    </p:set>
                                    <p:anim calcmode="lin" valueType="num">
                                      <p:cBhvr additive="base">
                                        <p:cTn id="69" dur="500" fill="hold"/>
                                        <p:tgtEl>
                                          <p:spTgt spid="8"/>
                                        </p:tgtEl>
                                        <p:attrNameLst>
                                          <p:attrName>ppt_x</p:attrName>
                                        </p:attrNameLst>
                                      </p:cBhvr>
                                      <p:tavLst>
                                        <p:tav tm="0">
                                          <p:val>
                                            <p:strVal val="#ppt_x"/>
                                          </p:val>
                                        </p:tav>
                                        <p:tav tm="100000">
                                          <p:val>
                                            <p:strVal val="#ppt_x"/>
                                          </p:val>
                                        </p:tav>
                                      </p:tavLst>
                                    </p:anim>
                                    <p:anim calcmode="lin" valueType="num">
                                      <p:cBhvr additive="base">
                                        <p:cTn id="7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additive="base">
                                        <p:cTn id="75" dur="500" fill="hold"/>
                                        <p:tgtEl>
                                          <p:spTgt spid="47"/>
                                        </p:tgtEl>
                                        <p:attrNameLst>
                                          <p:attrName>ppt_x</p:attrName>
                                        </p:attrNameLst>
                                      </p:cBhvr>
                                      <p:tavLst>
                                        <p:tav tm="0">
                                          <p:val>
                                            <p:strVal val="#ppt_x"/>
                                          </p:val>
                                        </p:tav>
                                        <p:tav tm="100000">
                                          <p:val>
                                            <p:strVal val="#ppt_x"/>
                                          </p:val>
                                        </p:tav>
                                      </p:tavLst>
                                    </p:anim>
                                    <p:anim calcmode="lin" valueType="num">
                                      <p:cBhvr additive="base">
                                        <p:cTn id="76"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13"/>
                                        </p:tgtEl>
                                        <p:attrNameLst>
                                          <p:attrName>style.visibility</p:attrName>
                                        </p:attrNameLst>
                                      </p:cBhvr>
                                      <p:to>
                                        <p:strVal val="visible"/>
                                      </p:to>
                                    </p:set>
                                    <p:anim calcmode="lin" valueType="num">
                                      <p:cBhvr additive="base">
                                        <p:cTn id="81" dur="500" fill="hold"/>
                                        <p:tgtEl>
                                          <p:spTgt spid="13"/>
                                        </p:tgtEl>
                                        <p:attrNameLst>
                                          <p:attrName>ppt_x</p:attrName>
                                        </p:attrNameLst>
                                      </p:cBhvr>
                                      <p:tavLst>
                                        <p:tav tm="0">
                                          <p:val>
                                            <p:strVal val="#ppt_x"/>
                                          </p:val>
                                        </p:tav>
                                        <p:tav tm="100000">
                                          <p:val>
                                            <p:strVal val="#ppt_x"/>
                                          </p:val>
                                        </p:tav>
                                      </p:tavLst>
                                    </p:anim>
                                    <p:anim calcmode="lin" valueType="num">
                                      <p:cBhvr additive="base">
                                        <p:cTn id="8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fade">
                                      <p:cBhvr>
                                        <p:cTn id="8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p:bldP spid="35" grpId="0"/>
      <p:bldP spid="47" grpId="0"/>
      <p:bldP spid="50" grpId="0"/>
      <p:bldP spid="5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1167587" y="8028091"/>
            <a:ext cx="14859000" cy="1200329"/>
          </a:xfrm>
          <a:prstGeom prst="rect">
            <a:avLst/>
          </a:prstGeom>
          <a:solidFill>
            <a:schemeClr val="bg1"/>
          </a:solidFill>
        </p:spPr>
        <p:txBody>
          <a:bodyPr wrap="square" rtlCol="0">
            <a:spAutoFit/>
          </a:bodyPr>
          <a:lstStyle/>
          <a:p>
            <a:pPr algn="just"/>
            <a:r>
              <a:rPr lang="nl-NL" sz="3600" b="1" i="1" dirty="0">
                <a:solidFill>
                  <a:srgbClr val="0000CC"/>
                </a:solidFill>
                <a:latin typeface="Times New Roman" panose="02020603050405020304" pitchFamily="18" charset="0"/>
                <a:cs typeface="Times New Roman" panose="02020603050405020304" pitchFamily="18" charset="0"/>
              </a:rPr>
              <a:t>Đồ chơi trẻ em rất da dạng, phong phú: đồ chơi trí tuệ; đồ chơi vận động; đồ chơi truyền thống và đồ chơi hiện đại,...</a:t>
            </a:r>
            <a:endParaRPr lang="en-US" sz="6000" b="1" i="1" dirty="0">
              <a:solidFill>
                <a:srgbClr val="0000CC"/>
              </a:solidFill>
              <a:latin typeface="Times New Roman" pitchFamily="18" charset="0"/>
              <a:cs typeface="Times New Roman" pitchFamily="18" charset="0"/>
            </a:endParaRPr>
          </a:p>
        </p:txBody>
      </p:sp>
      <p:sp>
        <p:nvSpPr>
          <p:cNvPr id="19" name="TextBox 18">
            <a:extLst>
              <a:ext uri="{FF2B5EF4-FFF2-40B4-BE49-F238E27FC236}">
                <a16:creationId xmlns:a16="http://schemas.microsoft.com/office/drawing/2014/main" id="{225450ED-5278-AB6A-836D-18E6F207A3F7}"/>
              </a:ext>
            </a:extLst>
          </p:cNvPr>
          <p:cNvSpPr txBox="1"/>
          <p:nvPr/>
        </p:nvSpPr>
        <p:spPr>
          <a:xfrm>
            <a:off x="768790" y="1914092"/>
            <a:ext cx="8142050" cy="631711"/>
          </a:xfrm>
          <a:prstGeom prst="rect">
            <a:avLst/>
          </a:prstGeom>
          <a:noFill/>
        </p:spPr>
        <p:txBody>
          <a:bodyPr wrap="square">
            <a:spAutoFit/>
          </a:bodyPr>
          <a:lstStyle/>
          <a:p>
            <a:pPr algn="just">
              <a:lnSpc>
                <a:spcPct val="120000"/>
              </a:lnSpc>
            </a:pPr>
            <a:r>
              <a:rPr lang="nl-NL" sz="3200" b="1" dirty="0">
                <a:solidFill>
                  <a:srgbClr val="0000CC"/>
                </a:solidFill>
                <a:effectLst/>
                <a:latin typeface="Times New Roman" panose="02020603050405020304" pitchFamily="18" charset="0"/>
                <a:ea typeface="Times New Roman" panose="02020603050405020304" pitchFamily="18" charset="0"/>
              </a:rPr>
              <a:t>Cách chơi đồ chơi này như thế nào?</a:t>
            </a:r>
            <a:endParaRPr lang="en-US" sz="2800" b="1" dirty="0">
              <a:solidFill>
                <a:srgbClr val="0000CC"/>
              </a:solidFill>
              <a:effectLst/>
              <a:latin typeface="Times New Roman" panose="02020603050405020304" pitchFamily="18" charset="0"/>
              <a:ea typeface="Times New Roman" panose="02020603050405020304" pitchFamily="18" charset="0"/>
            </a:endParaRPr>
          </a:p>
        </p:txBody>
      </p:sp>
      <p:sp>
        <p:nvSpPr>
          <p:cNvPr id="21" name="TextBox 20">
            <a:extLst>
              <a:ext uri="{FF2B5EF4-FFF2-40B4-BE49-F238E27FC236}">
                <a16:creationId xmlns:a16="http://schemas.microsoft.com/office/drawing/2014/main" id="{FA159BCD-6F88-78C3-FDE0-76169112B645}"/>
              </a:ext>
            </a:extLst>
          </p:cNvPr>
          <p:cNvSpPr txBox="1"/>
          <p:nvPr/>
        </p:nvSpPr>
        <p:spPr>
          <a:xfrm>
            <a:off x="806570" y="2902813"/>
            <a:ext cx="6036350" cy="1222642"/>
          </a:xfrm>
          <a:prstGeom prst="rect">
            <a:avLst/>
          </a:prstGeom>
          <a:noFill/>
        </p:spPr>
        <p:txBody>
          <a:bodyPr wrap="square">
            <a:spAutoFit/>
          </a:bodyPr>
          <a:lstStyle/>
          <a:p>
            <a:pPr algn="just">
              <a:lnSpc>
                <a:spcPct val="120000"/>
              </a:lnSpc>
            </a:pPr>
            <a:r>
              <a:rPr lang="nl-NL" sz="3200" b="1" dirty="0">
                <a:solidFill>
                  <a:srgbClr val="0000CC"/>
                </a:solidFill>
                <a:effectLst/>
                <a:latin typeface="Times New Roman" panose="02020603050405020304" pitchFamily="18" charset="0"/>
                <a:ea typeface="Times New Roman" panose="02020603050405020304" pitchFamily="18" charset="0"/>
              </a:rPr>
              <a:t>Việc chơi đồ chơi này mang lại lợi ích gì cho bạn?</a:t>
            </a:r>
            <a:endParaRPr lang="en-US" sz="3200" b="1" dirty="0">
              <a:solidFill>
                <a:srgbClr val="0000CC"/>
              </a:solidFill>
              <a:effectLst/>
              <a:latin typeface="Times New Roman" panose="02020603050405020304" pitchFamily="18" charset="0"/>
              <a:ea typeface="Times New Roman" panose="02020603050405020304" pitchFamily="18" charset="0"/>
            </a:endParaRPr>
          </a:p>
        </p:txBody>
      </p:sp>
      <p:sp>
        <p:nvSpPr>
          <p:cNvPr id="23" name="TextBox 22">
            <a:extLst>
              <a:ext uri="{FF2B5EF4-FFF2-40B4-BE49-F238E27FC236}">
                <a16:creationId xmlns:a16="http://schemas.microsoft.com/office/drawing/2014/main" id="{B0B5A4FE-375C-EDCB-CF79-EE60487BB670}"/>
              </a:ext>
            </a:extLst>
          </p:cNvPr>
          <p:cNvSpPr txBox="1"/>
          <p:nvPr/>
        </p:nvSpPr>
        <p:spPr>
          <a:xfrm>
            <a:off x="810406" y="4335133"/>
            <a:ext cx="5727713" cy="1222642"/>
          </a:xfrm>
          <a:prstGeom prst="rect">
            <a:avLst/>
          </a:prstGeom>
          <a:noFill/>
        </p:spPr>
        <p:txBody>
          <a:bodyPr wrap="square">
            <a:spAutoFit/>
          </a:bodyPr>
          <a:lstStyle/>
          <a:p>
            <a:pPr algn="just">
              <a:lnSpc>
                <a:spcPct val="120000"/>
              </a:lnSpc>
            </a:pPr>
            <a:r>
              <a:rPr lang="nl-NL" sz="3200" b="1" dirty="0">
                <a:solidFill>
                  <a:srgbClr val="0000CC"/>
                </a:solidFill>
                <a:effectLst/>
                <a:latin typeface="Times New Roman" panose="02020603050405020304" pitchFamily="18" charset="0"/>
                <a:ea typeface="Times New Roman" panose="02020603050405020304" pitchFamily="18" charset="0"/>
              </a:rPr>
              <a:t>Việc chơi đồ chơi này mang lại lợi ích gì cho bạn?</a:t>
            </a:r>
            <a:endParaRPr lang="en-US" sz="2800" b="1" dirty="0">
              <a:solidFill>
                <a:srgbClr val="0000CC"/>
              </a:solidFill>
              <a:effectLst/>
              <a:latin typeface="Times New Roman" panose="02020603050405020304" pitchFamily="18" charset="0"/>
              <a:ea typeface="Times New Roman" panose="02020603050405020304" pitchFamily="18" charset="0"/>
            </a:endParaRPr>
          </a:p>
        </p:txBody>
      </p:sp>
      <p:grpSp>
        <p:nvGrpSpPr>
          <p:cNvPr id="6" name="Group 5">
            <a:extLst>
              <a:ext uri="{FF2B5EF4-FFF2-40B4-BE49-F238E27FC236}">
                <a16:creationId xmlns:a16="http://schemas.microsoft.com/office/drawing/2014/main" id="{DAB5E5F9-45FA-6DCE-0397-351F33E4B235}"/>
              </a:ext>
            </a:extLst>
          </p:cNvPr>
          <p:cNvGrpSpPr/>
          <p:nvPr/>
        </p:nvGrpSpPr>
        <p:grpSpPr>
          <a:xfrm>
            <a:off x="7528719" y="1608787"/>
            <a:ext cx="8156828" cy="6419304"/>
            <a:chOff x="7985919" y="1627416"/>
            <a:chExt cx="8156828" cy="6419304"/>
          </a:xfrm>
        </p:grpSpPr>
        <p:pic>
          <p:nvPicPr>
            <p:cNvPr id="36" name="Picture 35">
              <a:extLst>
                <a:ext uri="{FF2B5EF4-FFF2-40B4-BE49-F238E27FC236}">
                  <a16:creationId xmlns:a16="http://schemas.microsoft.com/office/drawing/2014/main" id="{768D6986-E81A-E6A5-4C0B-1ED83549E0B5}"/>
                </a:ext>
              </a:extLst>
            </p:cNvPr>
            <p:cNvPicPr>
              <a:picLocks noChangeAspect="1"/>
            </p:cNvPicPr>
            <p:nvPr/>
          </p:nvPicPr>
          <p:blipFill rotWithShape="1">
            <a:blip r:embed="rId2"/>
            <a:srcRect l="29073"/>
            <a:stretch/>
          </p:blipFill>
          <p:spPr>
            <a:xfrm>
              <a:off x="7985919" y="1627416"/>
              <a:ext cx="7825059" cy="6419304"/>
            </a:xfrm>
            <a:prstGeom prst="rect">
              <a:avLst/>
            </a:prstGeom>
          </p:spPr>
        </p:pic>
        <p:sp>
          <p:nvSpPr>
            <p:cNvPr id="5" name="Arrow: Pentagon 4">
              <a:extLst>
                <a:ext uri="{FF2B5EF4-FFF2-40B4-BE49-F238E27FC236}">
                  <a16:creationId xmlns:a16="http://schemas.microsoft.com/office/drawing/2014/main" id="{9FBA2414-72F8-5529-D2B5-D8A16EF721E5}"/>
                </a:ext>
              </a:extLst>
            </p:cNvPr>
            <p:cNvSpPr/>
            <p:nvPr/>
          </p:nvSpPr>
          <p:spPr>
            <a:xfrm>
              <a:off x="8015821" y="3169938"/>
              <a:ext cx="2057400" cy="687679"/>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Đồ</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chơi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lắp</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ráp</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39" name="Arrow: Pentagon 38">
              <a:extLst>
                <a:ext uri="{FF2B5EF4-FFF2-40B4-BE49-F238E27FC236}">
                  <a16:creationId xmlns:a16="http://schemas.microsoft.com/office/drawing/2014/main" id="{B825B636-813D-E48A-1C15-E7FBA1054B3D}"/>
                </a:ext>
              </a:extLst>
            </p:cNvPr>
            <p:cNvSpPr/>
            <p:nvPr/>
          </p:nvSpPr>
          <p:spPr>
            <a:xfrm>
              <a:off x="11283846" y="3301919"/>
              <a:ext cx="2057400" cy="687679"/>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Cờ</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vua</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40" name="Arrow: Pentagon 39">
              <a:extLst>
                <a:ext uri="{FF2B5EF4-FFF2-40B4-BE49-F238E27FC236}">
                  <a16:creationId xmlns:a16="http://schemas.microsoft.com/office/drawing/2014/main" id="{45077D66-E98B-EBDF-AEF9-2F654392BF35}"/>
                </a:ext>
              </a:extLst>
            </p:cNvPr>
            <p:cNvSpPr/>
            <p:nvPr/>
          </p:nvSpPr>
          <p:spPr>
            <a:xfrm>
              <a:off x="11280796" y="5106536"/>
              <a:ext cx="2057400" cy="687679"/>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Ô </a:t>
              </a:r>
              <a:r>
                <a:rPr lang="en-US" sz="2800" b="1" dirty="0" err="1">
                  <a:solidFill>
                    <a:schemeClr val="tx1"/>
                  </a:solidFill>
                  <a:latin typeface="Times New Roman" panose="02020603050405020304" pitchFamily="18" charset="0"/>
                  <a:cs typeface="Times New Roman" panose="02020603050405020304" pitchFamily="18" charset="0"/>
                </a:rPr>
                <a:t>tô</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điều</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khiển</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41" name="Arrow: Pentagon 40">
              <a:extLst>
                <a:ext uri="{FF2B5EF4-FFF2-40B4-BE49-F238E27FC236}">
                  <a16:creationId xmlns:a16="http://schemas.microsoft.com/office/drawing/2014/main" id="{8DB3BA58-C790-7188-4FC3-E1B1DE829FE5}"/>
                </a:ext>
              </a:extLst>
            </p:cNvPr>
            <p:cNvSpPr/>
            <p:nvPr/>
          </p:nvSpPr>
          <p:spPr>
            <a:xfrm>
              <a:off x="11228706" y="6911153"/>
              <a:ext cx="2057400" cy="687679"/>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anose="02020603050405020304" pitchFamily="18" charset="0"/>
                  <a:cs typeface="Times New Roman" panose="02020603050405020304" pitchFamily="18" charset="0"/>
                </a:rPr>
                <a:t>Chong </a:t>
              </a:r>
              <a:r>
                <a:rPr lang="en-US" sz="2000" b="1" dirty="0" err="1">
                  <a:solidFill>
                    <a:schemeClr val="tx1"/>
                  </a:solidFill>
                  <a:latin typeface="Times New Roman" panose="02020603050405020304" pitchFamily="18" charset="0"/>
                  <a:cs typeface="Times New Roman" panose="02020603050405020304" pitchFamily="18" charset="0"/>
                </a:rPr>
                <a:t>chóng</a:t>
              </a:r>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42" name="Arrow: Pentagon 41">
              <a:extLst>
                <a:ext uri="{FF2B5EF4-FFF2-40B4-BE49-F238E27FC236}">
                  <a16:creationId xmlns:a16="http://schemas.microsoft.com/office/drawing/2014/main" id="{B2E71C2F-FF26-CDD6-5186-05B4688ACD09}"/>
                </a:ext>
              </a:extLst>
            </p:cNvPr>
            <p:cNvSpPr/>
            <p:nvPr/>
          </p:nvSpPr>
          <p:spPr>
            <a:xfrm>
              <a:off x="14085347" y="5045255"/>
              <a:ext cx="2057400" cy="687679"/>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Diều</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giấy</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43" name="Arrow: Pentagon 42">
              <a:extLst>
                <a:ext uri="{FF2B5EF4-FFF2-40B4-BE49-F238E27FC236}">
                  <a16:creationId xmlns:a16="http://schemas.microsoft.com/office/drawing/2014/main" id="{DCF3F8BF-C292-3219-3B8E-EAAD5A1E5838}"/>
                </a:ext>
              </a:extLst>
            </p:cNvPr>
            <p:cNvSpPr/>
            <p:nvPr/>
          </p:nvSpPr>
          <p:spPr>
            <a:xfrm>
              <a:off x="8150760" y="7024633"/>
              <a:ext cx="2057400" cy="687679"/>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Quả</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bóng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đá</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44" name="Arrow: Pentagon 43">
              <a:extLst>
                <a:ext uri="{FF2B5EF4-FFF2-40B4-BE49-F238E27FC236}">
                  <a16:creationId xmlns:a16="http://schemas.microsoft.com/office/drawing/2014/main" id="{5C12E44B-2271-B41A-010A-F6DA1D2BB23E}"/>
                </a:ext>
              </a:extLst>
            </p:cNvPr>
            <p:cNvSpPr/>
            <p:nvPr/>
          </p:nvSpPr>
          <p:spPr>
            <a:xfrm>
              <a:off x="8060274" y="5146418"/>
              <a:ext cx="2057400" cy="687679"/>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Gấu</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bông</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45" name="Arrow: Pentagon 44">
              <a:extLst>
                <a:ext uri="{FF2B5EF4-FFF2-40B4-BE49-F238E27FC236}">
                  <a16:creationId xmlns:a16="http://schemas.microsoft.com/office/drawing/2014/main" id="{020C403F-C3A4-7111-7AC2-5CB0856CBC16}"/>
                </a:ext>
              </a:extLst>
            </p:cNvPr>
            <p:cNvSpPr/>
            <p:nvPr/>
          </p:nvSpPr>
          <p:spPr>
            <a:xfrm>
              <a:off x="14056654" y="3000717"/>
              <a:ext cx="2057400" cy="687679"/>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Ru –</a:t>
              </a:r>
              <a:r>
                <a:rPr lang="en-US" sz="2400" b="1" dirty="0" err="1">
                  <a:solidFill>
                    <a:schemeClr val="tx1"/>
                  </a:solidFill>
                  <a:latin typeface="Times New Roman" panose="02020603050405020304" pitchFamily="18" charset="0"/>
                  <a:cs typeface="Times New Roman" panose="02020603050405020304" pitchFamily="18" charset="0"/>
                </a:rPr>
                <a:t>bich</a:t>
              </a:r>
              <a:endParaRPr lang="en-US" sz="2400" b="1" dirty="0">
                <a:solidFill>
                  <a:schemeClr val="tx1"/>
                </a:solidFill>
                <a:latin typeface="Times New Roman" panose="02020603050405020304" pitchFamily="18" charset="0"/>
                <a:cs typeface="Times New Roman" panose="02020603050405020304" pitchFamily="18" charset="0"/>
              </a:endParaRPr>
            </a:p>
            <a:p>
              <a:pPr algn="ctr"/>
              <a:r>
                <a:rPr lang="en-US" sz="2400" b="1" dirty="0">
                  <a:solidFill>
                    <a:schemeClr val="tx1"/>
                  </a:solidFill>
                  <a:latin typeface="Times New Roman" panose="02020603050405020304" pitchFamily="18" charset="0"/>
                  <a:cs typeface="Times New Roman" panose="02020603050405020304" pitchFamily="18" charset="0"/>
                </a:rPr>
                <a:t>(Rubik)</a:t>
              </a:r>
              <a:endParaRPr lang="en-US" sz="2800" b="1" dirty="0">
                <a:solidFill>
                  <a:schemeClr val="tx1"/>
                </a:solidFill>
                <a:latin typeface="Times New Roman" panose="02020603050405020304" pitchFamily="18" charset="0"/>
                <a:cs typeface="Times New Roman" panose="02020603050405020304" pitchFamily="18" charset="0"/>
              </a:endParaRPr>
            </a:p>
          </p:txBody>
        </p:sp>
      </p:grpSp>
      <p:sp>
        <p:nvSpPr>
          <p:cNvPr id="38" name="Arrow: Pentagon 37">
            <a:extLst>
              <a:ext uri="{FF2B5EF4-FFF2-40B4-BE49-F238E27FC236}">
                <a16:creationId xmlns:a16="http://schemas.microsoft.com/office/drawing/2014/main" id="{7FFAFDC5-C08E-F85B-4B49-CD5E7D6EF0DE}"/>
              </a:ext>
            </a:extLst>
          </p:cNvPr>
          <p:cNvSpPr/>
          <p:nvPr/>
        </p:nvSpPr>
        <p:spPr>
          <a:xfrm>
            <a:off x="13628147" y="6865302"/>
            <a:ext cx="2057400" cy="687679"/>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Đèn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ông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sao</a:t>
            </a:r>
            <a:endParaRPr 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777415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ppt_x"/>
                                          </p:val>
                                        </p:tav>
                                        <p:tav tm="100000">
                                          <p:val>
                                            <p:strVal val="#ppt_x"/>
                                          </p:val>
                                        </p:tav>
                                      </p:tavLst>
                                    </p:anim>
                                    <p:anim calcmode="lin" valueType="num">
                                      <p:cBhvr additive="base">
                                        <p:cTn id="12"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ppt_x"/>
                                          </p:val>
                                        </p:tav>
                                        <p:tav tm="100000">
                                          <p:val>
                                            <p:strVal val="#ppt_x"/>
                                          </p:val>
                                        </p:tav>
                                      </p:tavLst>
                                    </p:anim>
                                    <p:anim calcmode="lin" valueType="num">
                                      <p:cBhvr additive="base">
                                        <p:cTn id="3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9" grpId="0"/>
      <p:bldP spid="21" grpId="0"/>
      <p:bldP spid="23" grpId="0"/>
      <p:bldP spid="3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746919" y="1782783"/>
            <a:ext cx="11277600" cy="677108"/>
            <a:chOff x="1508918" y="1888664"/>
            <a:chExt cx="10047316" cy="677108"/>
          </a:xfrm>
        </p:grpSpPr>
        <p:sp>
          <p:nvSpPr>
            <p:cNvPr id="10" name="Rectangle 9"/>
            <p:cNvSpPr/>
            <p:nvPr/>
          </p:nvSpPr>
          <p:spPr>
            <a:xfrm>
              <a:off x="1508918" y="1888664"/>
              <a:ext cx="10047316"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2. </a:t>
              </a:r>
              <a:r>
                <a:rPr lang="nl-NL" sz="3600" b="1" dirty="0">
                  <a:solidFill>
                    <a:srgbClr val="0000CC"/>
                  </a:solidFill>
                  <a:effectLst/>
                  <a:latin typeface="Times New Roman" panose="02020603050405020304" pitchFamily="18" charset="0"/>
                  <a:ea typeface="Times New Roman" panose="02020603050405020304" pitchFamily="18" charset="0"/>
                </a:rPr>
                <a:t>Cách chơi trò chơi an toàn. (làm việc nhóm 2)</a:t>
              </a:r>
              <a:endParaRPr lang="en-US" sz="1800" dirty="0">
                <a:solidFill>
                  <a:srgbClr val="0000CC"/>
                </a:solidFill>
                <a:effectLst/>
                <a:latin typeface="Times New Roman" panose="02020603050405020304" pitchFamily="18" charset="0"/>
                <a:ea typeface="Times New Roman" panose="02020603050405020304" pitchFamily="18" charset="0"/>
              </a:endParaRPr>
            </a:p>
          </p:txBody>
        </p:sp>
        <p:cxnSp>
          <p:nvCxnSpPr>
            <p:cNvPr id="11" name="Straight Connector 10"/>
            <p:cNvCxnSpPr/>
            <p:nvPr/>
          </p:nvCxnSpPr>
          <p:spPr>
            <a:xfrm>
              <a:off x="1605346" y="2565475"/>
              <a:ext cx="6828073"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32" name="TextBox 31"/>
          <p:cNvSpPr txBox="1"/>
          <p:nvPr/>
        </p:nvSpPr>
        <p:spPr>
          <a:xfrm>
            <a:off x="442119" y="2628440"/>
            <a:ext cx="14859000" cy="1200329"/>
          </a:xfrm>
          <a:prstGeom prst="rect">
            <a:avLst/>
          </a:prstGeom>
          <a:solidFill>
            <a:schemeClr val="bg1"/>
          </a:solidFill>
        </p:spPr>
        <p:txBody>
          <a:bodyPr wrap="square" rtlCol="0">
            <a:spAutoFit/>
          </a:bodyPr>
          <a:lstStyle/>
          <a:p>
            <a:pPr algn="just"/>
            <a:r>
              <a:rPr lang="en-US" sz="3600" b="1" i="1" dirty="0">
                <a:solidFill>
                  <a:srgbClr val="0000CC"/>
                </a:solidFill>
                <a:latin typeface="Times New Roman" pitchFamily="18" charset="0"/>
                <a:cs typeface="Times New Roman" pitchFamily="18" charset="0"/>
              </a:rPr>
              <a:t>     </a:t>
            </a:r>
            <a:r>
              <a:rPr lang="nl-NL" sz="3600" b="1" dirty="0">
                <a:solidFill>
                  <a:srgbClr val="0000CC"/>
                </a:solidFill>
                <a:latin typeface="Times New Roman" panose="02020603050405020304" pitchFamily="18" charset="0"/>
                <a:cs typeface="Times New Roman" panose="02020603050405020304" pitchFamily="18" charset="0"/>
              </a:rPr>
              <a:t>Quan sát Hình 2, và cho biết các bạn chơi đồ chơi có an toàn không? Vì sao?</a:t>
            </a:r>
            <a:endParaRPr lang="en-US" b="1" dirty="0">
              <a:solidFill>
                <a:srgbClr val="0000CC"/>
              </a:solidFill>
              <a:latin typeface="Times New Roman" panose="020206030504050203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id="{05872E22-1F2E-9BD3-1F8B-DEE837C13611}"/>
              </a:ext>
            </a:extLst>
          </p:cNvPr>
          <p:cNvPicPr>
            <a:picLocks noChangeAspect="1"/>
          </p:cNvPicPr>
          <p:nvPr/>
        </p:nvPicPr>
        <p:blipFill rotWithShape="1">
          <a:blip r:embed="rId2"/>
          <a:srcRect t="48093"/>
          <a:stretch/>
        </p:blipFill>
        <p:spPr>
          <a:xfrm>
            <a:off x="8964455" y="3815799"/>
            <a:ext cx="6797959" cy="4230921"/>
          </a:xfrm>
          <a:prstGeom prst="rect">
            <a:avLst/>
          </a:prstGeom>
        </p:spPr>
      </p:pic>
      <p:pic>
        <p:nvPicPr>
          <p:cNvPr id="16" name="Picture 15">
            <a:extLst>
              <a:ext uri="{FF2B5EF4-FFF2-40B4-BE49-F238E27FC236}">
                <a16:creationId xmlns:a16="http://schemas.microsoft.com/office/drawing/2014/main" id="{80B01C81-33A5-B4AD-2BBB-2716801FDA36}"/>
              </a:ext>
            </a:extLst>
          </p:cNvPr>
          <p:cNvPicPr>
            <a:picLocks noChangeAspect="1"/>
          </p:cNvPicPr>
          <p:nvPr/>
        </p:nvPicPr>
        <p:blipFill rotWithShape="1">
          <a:blip r:embed="rId2"/>
          <a:srcRect t="-393" b="51908"/>
          <a:stretch/>
        </p:blipFill>
        <p:spPr>
          <a:xfrm>
            <a:off x="514224" y="3997318"/>
            <a:ext cx="7850118" cy="4230920"/>
          </a:xfrm>
          <a:prstGeom prst="rect">
            <a:avLst/>
          </a:prstGeom>
        </p:spPr>
      </p:pic>
    </p:spTree>
    <p:extLst>
      <p:ext uri="{BB962C8B-B14F-4D97-AF65-F5344CB8AC3E}">
        <p14:creationId xmlns:p14="http://schemas.microsoft.com/office/powerpoint/2010/main" val="195556696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746919" y="1782783"/>
            <a:ext cx="11277600" cy="677108"/>
            <a:chOff x="1508918" y="1888664"/>
            <a:chExt cx="10047316" cy="677108"/>
          </a:xfrm>
        </p:grpSpPr>
        <p:sp>
          <p:nvSpPr>
            <p:cNvPr id="10" name="Rectangle 9"/>
            <p:cNvSpPr/>
            <p:nvPr/>
          </p:nvSpPr>
          <p:spPr>
            <a:xfrm>
              <a:off x="1508918" y="1888664"/>
              <a:ext cx="10047316"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2. </a:t>
              </a:r>
              <a:r>
                <a:rPr lang="nl-NL" sz="3600" b="1" dirty="0">
                  <a:solidFill>
                    <a:srgbClr val="0000CC"/>
                  </a:solidFill>
                  <a:effectLst/>
                  <a:latin typeface="Times New Roman" panose="02020603050405020304" pitchFamily="18" charset="0"/>
                  <a:ea typeface="Times New Roman" panose="02020603050405020304" pitchFamily="18" charset="0"/>
                </a:rPr>
                <a:t>Cách chơi trò chơi an toàn. (làm việc nhóm 2)</a:t>
              </a:r>
              <a:endParaRPr lang="en-US" sz="1800" dirty="0">
                <a:solidFill>
                  <a:srgbClr val="0000CC"/>
                </a:solidFill>
                <a:effectLst/>
                <a:latin typeface="Times New Roman" panose="02020603050405020304" pitchFamily="18" charset="0"/>
                <a:ea typeface="Times New Roman" panose="02020603050405020304" pitchFamily="18" charset="0"/>
              </a:endParaRPr>
            </a:p>
          </p:txBody>
        </p:sp>
        <p:cxnSp>
          <p:nvCxnSpPr>
            <p:cNvPr id="11" name="Straight Connector 10"/>
            <p:cNvCxnSpPr/>
            <p:nvPr/>
          </p:nvCxnSpPr>
          <p:spPr>
            <a:xfrm>
              <a:off x="1605346" y="2565475"/>
              <a:ext cx="6828073"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32" name="TextBox 31"/>
          <p:cNvSpPr txBox="1"/>
          <p:nvPr/>
        </p:nvSpPr>
        <p:spPr>
          <a:xfrm>
            <a:off x="442119" y="2628440"/>
            <a:ext cx="14859000" cy="1200329"/>
          </a:xfrm>
          <a:prstGeom prst="rect">
            <a:avLst/>
          </a:prstGeom>
          <a:solidFill>
            <a:schemeClr val="bg1"/>
          </a:solidFill>
        </p:spPr>
        <p:txBody>
          <a:bodyPr wrap="square" rtlCol="0">
            <a:spAutoFit/>
          </a:bodyPr>
          <a:lstStyle/>
          <a:p>
            <a:pPr algn="just"/>
            <a:r>
              <a:rPr lang="en-US" sz="3600" b="1" i="1" dirty="0">
                <a:solidFill>
                  <a:srgbClr val="0000CC"/>
                </a:solidFill>
                <a:latin typeface="Times New Roman" pitchFamily="18" charset="0"/>
                <a:cs typeface="Times New Roman" pitchFamily="18" charset="0"/>
              </a:rPr>
              <a:t>     </a:t>
            </a:r>
            <a:r>
              <a:rPr lang="nl-NL" sz="3600" b="1" dirty="0">
                <a:solidFill>
                  <a:srgbClr val="0000CC"/>
                </a:solidFill>
                <a:latin typeface="Times New Roman" panose="02020603050405020304" pitchFamily="18" charset="0"/>
                <a:cs typeface="Times New Roman" panose="02020603050405020304" pitchFamily="18" charset="0"/>
              </a:rPr>
              <a:t>Quan sát Hình 2, và cho biết các bạn chơi đồ chơi có an toàn không? Vì sao?</a:t>
            </a:r>
            <a:endParaRPr lang="en-US" b="1" dirty="0">
              <a:solidFill>
                <a:srgbClr val="0000CC"/>
              </a:solidFill>
              <a:latin typeface="Times New Roman" panose="020206030504050203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id="{05872E22-1F2E-9BD3-1F8B-DEE837C13611}"/>
              </a:ext>
            </a:extLst>
          </p:cNvPr>
          <p:cNvPicPr>
            <a:picLocks noChangeAspect="1"/>
          </p:cNvPicPr>
          <p:nvPr/>
        </p:nvPicPr>
        <p:blipFill rotWithShape="1">
          <a:blip r:embed="rId3"/>
          <a:srcRect t="48093"/>
          <a:stretch/>
        </p:blipFill>
        <p:spPr>
          <a:xfrm>
            <a:off x="8964455" y="3815799"/>
            <a:ext cx="6797959" cy="4230921"/>
          </a:xfrm>
          <a:prstGeom prst="rect">
            <a:avLst/>
          </a:prstGeom>
        </p:spPr>
      </p:pic>
      <p:pic>
        <p:nvPicPr>
          <p:cNvPr id="16" name="Picture 15">
            <a:extLst>
              <a:ext uri="{FF2B5EF4-FFF2-40B4-BE49-F238E27FC236}">
                <a16:creationId xmlns:a16="http://schemas.microsoft.com/office/drawing/2014/main" id="{80B01C81-33A5-B4AD-2BBB-2716801FDA36}"/>
              </a:ext>
            </a:extLst>
          </p:cNvPr>
          <p:cNvPicPr>
            <a:picLocks noChangeAspect="1"/>
          </p:cNvPicPr>
          <p:nvPr/>
        </p:nvPicPr>
        <p:blipFill rotWithShape="1">
          <a:blip r:embed="rId3"/>
          <a:srcRect t="-393" b="51908"/>
          <a:stretch/>
        </p:blipFill>
        <p:spPr>
          <a:xfrm>
            <a:off x="514224" y="3997318"/>
            <a:ext cx="7850118" cy="4230920"/>
          </a:xfrm>
          <a:prstGeom prst="rect">
            <a:avLst/>
          </a:prstGeom>
        </p:spPr>
      </p:pic>
      <p:sp>
        <p:nvSpPr>
          <p:cNvPr id="17" name="TextBox 16">
            <a:extLst>
              <a:ext uri="{FF2B5EF4-FFF2-40B4-BE49-F238E27FC236}">
                <a16:creationId xmlns:a16="http://schemas.microsoft.com/office/drawing/2014/main" id="{90A1334A-AF00-1C32-EA5F-514558360290}"/>
              </a:ext>
            </a:extLst>
          </p:cNvPr>
          <p:cNvSpPr txBox="1"/>
          <p:nvPr/>
        </p:nvSpPr>
        <p:spPr>
          <a:xfrm>
            <a:off x="1051719" y="7993830"/>
            <a:ext cx="6416429" cy="631711"/>
          </a:xfrm>
          <a:prstGeom prst="rect">
            <a:avLst/>
          </a:prstGeom>
          <a:noFill/>
        </p:spPr>
        <p:txBody>
          <a:bodyPr wrap="square">
            <a:spAutoFit/>
          </a:bodyPr>
          <a:lstStyle/>
          <a:p>
            <a:pPr algn="just">
              <a:lnSpc>
                <a:spcPct val="120000"/>
              </a:lnSpc>
            </a:pPr>
            <a:r>
              <a:rPr lang="nl-NL" sz="3200" b="1" dirty="0">
                <a:solidFill>
                  <a:srgbClr val="0000CC"/>
                </a:solidFill>
                <a:effectLst/>
                <a:latin typeface="Times New Roman" panose="02020603050405020304" pitchFamily="18" charset="0"/>
                <a:ea typeface="Times New Roman" panose="02020603050405020304" pitchFamily="18" charset="0"/>
              </a:rPr>
              <a:t>+ Các bạn trong hình đang chơi gì?</a:t>
            </a:r>
            <a:endParaRPr lang="en-US" sz="2800" b="1" dirty="0">
              <a:solidFill>
                <a:srgbClr val="0000CC"/>
              </a:solidFill>
              <a:effectLst/>
              <a:latin typeface="Times New Roman" panose="02020603050405020304" pitchFamily="18" charset="0"/>
              <a:ea typeface="Times New Roman" panose="02020603050405020304" pitchFamily="18" charset="0"/>
            </a:endParaRPr>
          </a:p>
        </p:txBody>
      </p:sp>
      <p:sp>
        <p:nvSpPr>
          <p:cNvPr id="18" name="TextBox 17">
            <a:extLst>
              <a:ext uri="{FF2B5EF4-FFF2-40B4-BE49-F238E27FC236}">
                <a16:creationId xmlns:a16="http://schemas.microsoft.com/office/drawing/2014/main" id="{6FC2FB0D-5663-CC0E-E58C-B17AD502B188}"/>
              </a:ext>
            </a:extLst>
          </p:cNvPr>
          <p:cNvSpPr txBox="1"/>
          <p:nvPr/>
        </p:nvSpPr>
        <p:spPr>
          <a:xfrm>
            <a:off x="1429768" y="8512289"/>
            <a:ext cx="12883701" cy="631711"/>
          </a:xfrm>
          <a:prstGeom prst="rect">
            <a:avLst/>
          </a:prstGeom>
          <a:noFill/>
        </p:spPr>
        <p:txBody>
          <a:bodyPr wrap="square">
            <a:spAutoFit/>
          </a:bodyPr>
          <a:lstStyle/>
          <a:p>
            <a:pPr algn="just">
              <a:lnSpc>
                <a:spcPct val="120000"/>
              </a:lnSpc>
            </a:pPr>
            <a:r>
              <a:rPr lang="nl-NL" sz="3200" b="1" dirty="0">
                <a:solidFill>
                  <a:srgbClr val="0000CC"/>
                </a:solidFill>
                <a:effectLst/>
                <a:latin typeface="Times New Roman" panose="02020603050405020304" pitchFamily="18" charset="0"/>
                <a:ea typeface="Times New Roman" panose="02020603050405020304" pitchFamily="18" charset="0"/>
              </a:rPr>
              <a:t>Theo em, các bạn chơi đồ chơi như vậy có an toàn không?</a:t>
            </a:r>
            <a:endParaRPr lang="en-US" sz="2800" b="1" dirty="0">
              <a:solidFill>
                <a:srgbClr val="0000CC"/>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5210550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ppt_x"/>
                                          </p:val>
                                        </p:tav>
                                        <p:tav tm="100000">
                                          <p:val>
                                            <p:strVal val="#ppt_x"/>
                                          </p:val>
                                        </p:tav>
                                      </p:tavLst>
                                    </p:anim>
                                    <p:anim calcmode="lin" valueType="num">
                                      <p:cBhvr additive="base">
                                        <p:cTn id="3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746919" y="1782783"/>
            <a:ext cx="11277600" cy="677108"/>
            <a:chOff x="1508918" y="1888664"/>
            <a:chExt cx="10047316" cy="677108"/>
          </a:xfrm>
        </p:grpSpPr>
        <p:sp>
          <p:nvSpPr>
            <p:cNvPr id="10" name="Rectangle 9"/>
            <p:cNvSpPr/>
            <p:nvPr/>
          </p:nvSpPr>
          <p:spPr>
            <a:xfrm>
              <a:off x="1508918" y="1888664"/>
              <a:ext cx="10047316"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2. </a:t>
              </a:r>
              <a:r>
                <a:rPr lang="nl-NL" sz="3600" b="1" dirty="0">
                  <a:solidFill>
                    <a:srgbClr val="0000CC"/>
                  </a:solidFill>
                  <a:effectLst/>
                  <a:latin typeface="Times New Roman" panose="02020603050405020304" pitchFamily="18" charset="0"/>
                  <a:ea typeface="Times New Roman" panose="02020603050405020304" pitchFamily="18" charset="0"/>
                </a:rPr>
                <a:t>Cách chơi trò chơi an toàn. (làm việc nhóm 2)</a:t>
              </a:r>
              <a:endParaRPr lang="en-US" sz="1800" dirty="0">
                <a:solidFill>
                  <a:srgbClr val="0000CC"/>
                </a:solidFill>
                <a:effectLst/>
                <a:latin typeface="Times New Roman" panose="02020603050405020304" pitchFamily="18" charset="0"/>
                <a:ea typeface="Times New Roman" panose="02020603050405020304" pitchFamily="18" charset="0"/>
              </a:endParaRPr>
            </a:p>
          </p:txBody>
        </p:sp>
        <p:cxnSp>
          <p:nvCxnSpPr>
            <p:cNvPr id="11" name="Straight Connector 10"/>
            <p:cNvCxnSpPr/>
            <p:nvPr/>
          </p:nvCxnSpPr>
          <p:spPr>
            <a:xfrm>
              <a:off x="1605346" y="2565475"/>
              <a:ext cx="6828073"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32" name="TextBox 31"/>
          <p:cNvSpPr txBox="1"/>
          <p:nvPr/>
        </p:nvSpPr>
        <p:spPr>
          <a:xfrm>
            <a:off x="442119" y="2628440"/>
            <a:ext cx="14859000" cy="646331"/>
          </a:xfrm>
          <a:prstGeom prst="rect">
            <a:avLst/>
          </a:prstGeom>
          <a:solidFill>
            <a:schemeClr val="bg1"/>
          </a:solidFill>
        </p:spPr>
        <p:txBody>
          <a:bodyPr wrap="square" rtlCol="0">
            <a:spAutoFit/>
          </a:bodyPr>
          <a:lstStyle/>
          <a:p>
            <a:pPr algn="just"/>
            <a:r>
              <a:rPr lang="en-US" sz="3600" b="1" i="1" dirty="0">
                <a:solidFill>
                  <a:srgbClr val="0000CC"/>
                </a:solidFill>
                <a:latin typeface="Times New Roman" pitchFamily="18" charset="0"/>
                <a:cs typeface="Times New Roman" pitchFamily="18" charset="0"/>
              </a:rPr>
              <a:t>     </a:t>
            </a:r>
            <a:r>
              <a:rPr lang="nl-NL" sz="3200" b="1" dirty="0">
                <a:solidFill>
                  <a:srgbClr val="0000CC"/>
                </a:solidFill>
                <a:latin typeface="Times New Roman" panose="02020603050405020304" pitchFamily="18" charset="0"/>
                <a:cs typeface="Times New Roman" panose="02020603050405020304" pitchFamily="18" charset="0"/>
              </a:rPr>
              <a:t>Quan sát Hình 2, và cho biết các bạn chơi đồ chơi có an toàn không? Vì sao?</a:t>
            </a:r>
            <a:endParaRPr lang="en-US" b="1" dirty="0">
              <a:solidFill>
                <a:srgbClr val="0000CC"/>
              </a:solidFill>
              <a:latin typeface="Times New Roman" panose="020206030504050203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id="{05872E22-1F2E-9BD3-1F8B-DEE837C13611}"/>
              </a:ext>
            </a:extLst>
          </p:cNvPr>
          <p:cNvPicPr>
            <a:picLocks noChangeAspect="1"/>
          </p:cNvPicPr>
          <p:nvPr/>
        </p:nvPicPr>
        <p:blipFill rotWithShape="1">
          <a:blip r:embed="rId3"/>
          <a:srcRect t="48093"/>
          <a:stretch/>
        </p:blipFill>
        <p:spPr>
          <a:xfrm>
            <a:off x="8668393" y="3274771"/>
            <a:ext cx="6797959" cy="4230921"/>
          </a:xfrm>
          <a:prstGeom prst="rect">
            <a:avLst/>
          </a:prstGeom>
        </p:spPr>
      </p:pic>
      <p:pic>
        <p:nvPicPr>
          <p:cNvPr id="16" name="Picture 15">
            <a:extLst>
              <a:ext uri="{FF2B5EF4-FFF2-40B4-BE49-F238E27FC236}">
                <a16:creationId xmlns:a16="http://schemas.microsoft.com/office/drawing/2014/main" id="{80B01C81-33A5-B4AD-2BBB-2716801FDA36}"/>
              </a:ext>
            </a:extLst>
          </p:cNvPr>
          <p:cNvPicPr>
            <a:picLocks noChangeAspect="1"/>
          </p:cNvPicPr>
          <p:nvPr/>
        </p:nvPicPr>
        <p:blipFill rotWithShape="1">
          <a:blip r:embed="rId3"/>
          <a:srcRect t="-393" b="51908"/>
          <a:stretch/>
        </p:blipFill>
        <p:spPr>
          <a:xfrm>
            <a:off x="432322" y="3211762"/>
            <a:ext cx="7850118" cy="4230920"/>
          </a:xfrm>
          <a:prstGeom prst="rect">
            <a:avLst/>
          </a:prstGeom>
        </p:spPr>
      </p:pic>
      <p:sp>
        <p:nvSpPr>
          <p:cNvPr id="17" name="TextBox 16">
            <a:extLst>
              <a:ext uri="{FF2B5EF4-FFF2-40B4-BE49-F238E27FC236}">
                <a16:creationId xmlns:a16="http://schemas.microsoft.com/office/drawing/2014/main" id="{90A1334A-AF00-1C32-EA5F-514558360290}"/>
              </a:ext>
            </a:extLst>
          </p:cNvPr>
          <p:cNvSpPr txBox="1"/>
          <p:nvPr/>
        </p:nvSpPr>
        <p:spPr>
          <a:xfrm>
            <a:off x="632619" y="6783623"/>
            <a:ext cx="11506200" cy="1155188"/>
          </a:xfrm>
          <a:prstGeom prst="rect">
            <a:avLst/>
          </a:prstGeom>
          <a:noFill/>
        </p:spPr>
        <p:txBody>
          <a:bodyPr wrap="square">
            <a:spAutoFit/>
          </a:bodyPr>
          <a:lstStyle/>
          <a:p>
            <a:pPr algn="just">
              <a:lnSpc>
                <a:spcPct val="120000"/>
              </a:lnSpc>
            </a:pPr>
            <a:r>
              <a:rPr lang="nl-NL" sz="32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3200" b="1" dirty="0">
                <a:solidFill>
                  <a:srgbClr val="0000CC"/>
                </a:solidFill>
                <a:latin typeface="Times New Roman" panose="02020603050405020304" pitchFamily="18" charset="0"/>
                <a:cs typeface="Times New Roman" panose="02020603050405020304" pitchFamily="18" charset="0"/>
              </a:rPr>
              <a:t>Em hãy dự đoán điều gì sẽ xảy ra khi các bạn chơi như vậy?</a:t>
            </a:r>
            <a:endParaRPr lang="en-US" sz="3200" b="1" dirty="0">
              <a:solidFill>
                <a:srgbClr val="0000CC"/>
              </a:solidFill>
              <a:latin typeface="Times New Roman" panose="02020603050405020304" pitchFamily="18" charset="0"/>
              <a:cs typeface="Times New Roman" panose="02020603050405020304" pitchFamily="18" charset="0"/>
            </a:endParaRPr>
          </a:p>
          <a:p>
            <a:pPr algn="just">
              <a:lnSpc>
                <a:spcPct val="120000"/>
              </a:lnSpc>
            </a:pPr>
            <a:endParaRPr lang="en-US" sz="2800" b="1" dirty="0">
              <a:solidFill>
                <a:srgbClr val="0000CC"/>
              </a:solidFill>
              <a:effectLst/>
              <a:latin typeface="Times New Roman" panose="02020603050405020304" pitchFamily="18" charset="0"/>
              <a:ea typeface="Times New Roman" panose="02020603050405020304" pitchFamily="18" charset="0"/>
            </a:endParaRPr>
          </a:p>
        </p:txBody>
      </p:sp>
      <p:sp>
        <p:nvSpPr>
          <p:cNvPr id="18" name="TextBox 17">
            <a:extLst>
              <a:ext uri="{FF2B5EF4-FFF2-40B4-BE49-F238E27FC236}">
                <a16:creationId xmlns:a16="http://schemas.microsoft.com/office/drawing/2014/main" id="{6FC2FB0D-5663-CC0E-E58C-B17AD502B188}"/>
              </a:ext>
            </a:extLst>
          </p:cNvPr>
          <p:cNvSpPr txBox="1"/>
          <p:nvPr/>
        </p:nvSpPr>
        <p:spPr>
          <a:xfrm>
            <a:off x="918884" y="7354036"/>
            <a:ext cx="12883701" cy="584775"/>
          </a:xfrm>
          <a:prstGeom prst="rect">
            <a:avLst/>
          </a:prstGeom>
          <a:noFill/>
        </p:spPr>
        <p:txBody>
          <a:bodyPr wrap="square">
            <a:spAutoFit/>
          </a:bodyPr>
          <a:lstStyle/>
          <a:p>
            <a:r>
              <a:rPr lang="nl-NL" sz="3200" b="1" dirty="0">
                <a:solidFill>
                  <a:srgbClr val="0000CC"/>
                </a:solidFill>
                <a:latin typeface="Times New Roman" panose="02020603050405020304" pitchFamily="18" charset="0"/>
                <a:cs typeface="Times New Roman" panose="02020603050405020304" pitchFamily="18" charset="0"/>
              </a:rPr>
              <a:t>Nếu em là bạn đó, em sẽ chơi đồ chơi thế nào cho an toàn?</a:t>
            </a:r>
            <a:endParaRPr lang="en-US" sz="3200" b="1" dirty="0">
              <a:solidFill>
                <a:srgbClr val="0000CC"/>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5D6DDDC8-AFE1-E98F-E3B9-77BC8DBFEECC}"/>
              </a:ext>
            </a:extLst>
          </p:cNvPr>
          <p:cNvSpPr txBox="1"/>
          <p:nvPr/>
        </p:nvSpPr>
        <p:spPr>
          <a:xfrm>
            <a:off x="1188891" y="7862381"/>
            <a:ext cx="14660856" cy="1363900"/>
          </a:xfrm>
          <a:prstGeom prst="rect">
            <a:avLst/>
          </a:prstGeom>
          <a:noFill/>
        </p:spPr>
        <p:txBody>
          <a:bodyPr wrap="square">
            <a:spAutoFit/>
          </a:bodyPr>
          <a:lstStyle/>
          <a:p>
            <a:pPr algn="just">
              <a:lnSpc>
                <a:spcPct val="120000"/>
              </a:lnSpc>
            </a:pPr>
            <a:r>
              <a:rPr lang="nl-NL" sz="3600" b="1" i="1" dirty="0">
                <a:solidFill>
                  <a:srgbClr val="0000CC"/>
                </a:solidFill>
                <a:effectLst/>
                <a:latin typeface="Times New Roman" panose="02020603050405020304" pitchFamily="18" charset="0"/>
                <a:ea typeface="Times New Roman" panose="02020603050405020304" pitchFamily="18" charset="0"/>
              </a:rPr>
              <a:t>Em nên chơi đồ chơi đúng lúc, đúng chỗ, đúng thời lượng và đúng cách. Em hãy thực hiện thông điệp 4Đ để đảm bảo an toàn khi chơi đồ chơi.</a:t>
            </a:r>
            <a:endParaRPr lang="en-US" sz="3600" b="1" dirty="0">
              <a:solidFill>
                <a:srgbClr val="0000CC"/>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8256474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ppt_x"/>
                                          </p:val>
                                        </p:tav>
                                        <p:tav tm="100000">
                                          <p:val>
                                            <p:strVal val="#ppt_x"/>
                                          </p:val>
                                        </p:tav>
                                      </p:tavLst>
                                    </p:anim>
                                    <p:anim calcmode="lin" valueType="num">
                                      <p:cBhvr additive="base">
                                        <p:cTn id="3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746920" y="1782783"/>
            <a:ext cx="4114800" cy="677108"/>
            <a:chOff x="1508919" y="1888664"/>
            <a:chExt cx="3665912" cy="677108"/>
          </a:xfrm>
        </p:grpSpPr>
        <p:sp>
          <p:nvSpPr>
            <p:cNvPr id="10" name="Rectangle 9"/>
            <p:cNvSpPr/>
            <p:nvPr/>
          </p:nvSpPr>
          <p:spPr>
            <a:xfrm>
              <a:off x="1508919" y="1888664"/>
              <a:ext cx="3665912"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3. </a:t>
              </a:r>
              <a:r>
                <a:rPr lang="en-US" sz="3800" b="1" dirty="0" err="1">
                  <a:solidFill>
                    <a:srgbClr val="FF0066"/>
                  </a:solidFill>
                  <a:latin typeface="Times New Roman" pitchFamily="18" charset="0"/>
                  <a:cs typeface="Times New Roman" pitchFamily="18" charset="0"/>
                </a:rPr>
                <a:t>Em</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cần</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biết</a:t>
              </a:r>
              <a:r>
                <a:rPr lang="en-US" sz="3800" b="1" dirty="0">
                  <a:solidFill>
                    <a:srgbClr val="FF0066"/>
                  </a:solidFill>
                  <a:latin typeface="Times New Roman" pitchFamily="18" charset="0"/>
                  <a:cs typeface="Times New Roman" pitchFamily="18" charset="0"/>
                </a:rPr>
                <a:t>.</a:t>
              </a:r>
            </a:p>
          </p:txBody>
        </p:sp>
        <p:cxnSp>
          <p:nvCxnSpPr>
            <p:cNvPr id="11" name="Straight Connector 10"/>
            <p:cNvCxnSpPr>
              <a:cxnSpLocks/>
            </p:cNvCxnSpPr>
            <p:nvPr/>
          </p:nvCxnSpPr>
          <p:spPr>
            <a:xfrm>
              <a:off x="1605346" y="2565475"/>
              <a:ext cx="2686950"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pic>
        <p:nvPicPr>
          <p:cNvPr id="13" name="Picture 12">
            <a:extLst>
              <a:ext uri="{FF2B5EF4-FFF2-40B4-BE49-F238E27FC236}">
                <a16:creationId xmlns:a16="http://schemas.microsoft.com/office/drawing/2014/main" id="{441A89D2-82D6-5DA6-83E7-3C0F6C195ACA}"/>
              </a:ext>
            </a:extLst>
          </p:cNvPr>
          <p:cNvPicPr>
            <a:picLocks noChangeAspect="1"/>
          </p:cNvPicPr>
          <p:nvPr/>
        </p:nvPicPr>
        <p:blipFill>
          <a:blip r:embed="rId2"/>
          <a:stretch>
            <a:fillRect/>
          </a:stretch>
        </p:blipFill>
        <p:spPr>
          <a:xfrm>
            <a:off x="1102260" y="2605276"/>
            <a:ext cx="14097000" cy="4791800"/>
          </a:xfrm>
          <a:prstGeom prst="rect">
            <a:avLst/>
          </a:prstGeom>
        </p:spPr>
      </p:pic>
      <p:sp>
        <p:nvSpPr>
          <p:cNvPr id="3" name="TextBox 2">
            <a:extLst>
              <a:ext uri="{FF2B5EF4-FFF2-40B4-BE49-F238E27FC236}">
                <a16:creationId xmlns:a16="http://schemas.microsoft.com/office/drawing/2014/main" id="{BEE3FFB6-FC65-DB1D-9C7B-6411640D4CD0}"/>
              </a:ext>
            </a:extLst>
          </p:cNvPr>
          <p:cNvSpPr txBox="1"/>
          <p:nvPr/>
        </p:nvSpPr>
        <p:spPr>
          <a:xfrm>
            <a:off x="1432719" y="7696200"/>
            <a:ext cx="12649200" cy="1200329"/>
          </a:xfrm>
          <a:prstGeom prst="rect">
            <a:avLst/>
          </a:prstGeom>
          <a:noFill/>
        </p:spPr>
        <p:txBody>
          <a:bodyPr wrap="square" rtlCol="0">
            <a:spAutoFit/>
          </a:bodyPr>
          <a:lstStyle/>
          <a:p>
            <a:r>
              <a:rPr lang="en-US" sz="3600" b="1" dirty="0">
                <a:solidFill>
                  <a:srgbClr val="FF0066"/>
                </a:solidFill>
                <a:latin typeface="Times New Roman" panose="02020603050405020304" pitchFamily="18" charset="0"/>
                <a:cs typeface="Times New Roman" panose="02020603050405020304" pitchFamily="18" charset="0"/>
              </a:rPr>
              <a:t>4.Thực </a:t>
            </a:r>
            <a:r>
              <a:rPr lang="en-US" sz="3600" b="1" dirty="0" err="1">
                <a:solidFill>
                  <a:srgbClr val="FF0066"/>
                </a:solidFill>
                <a:latin typeface="Times New Roman" panose="02020603050405020304" pitchFamily="18" charset="0"/>
                <a:cs typeface="Times New Roman" panose="02020603050405020304" pitchFamily="18" charset="0"/>
              </a:rPr>
              <a:t>hành</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nêu</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một</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đồ</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chơi</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mình</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thích</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và</a:t>
            </a:r>
            <a:r>
              <a:rPr lang="en-US" sz="3600" b="1" dirty="0">
                <a:solidFill>
                  <a:srgbClr val="FF0066"/>
                </a:solidFill>
                <a:latin typeface="Times New Roman" panose="02020603050405020304" pitchFamily="18" charset="0"/>
                <a:cs typeface="Times New Roman" panose="02020603050405020304" pitchFamily="18" charset="0"/>
              </a:rPr>
              <a:t> chia </a:t>
            </a:r>
            <a:r>
              <a:rPr lang="en-US" sz="3600" b="1" dirty="0" err="1">
                <a:solidFill>
                  <a:srgbClr val="FF0066"/>
                </a:solidFill>
                <a:latin typeface="Times New Roman" panose="02020603050405020304" pitchFamily="18" charset="0"/>
                <a:cs typeface="Times New Roman" panose="02020603050405020304" pitchFamily="18" charset="0"/>
              </a:rPr>
              <a:t>sẻ</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cách</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chơi</a:t>
            </a:r>
            <a:r>
              <a:rPr lang="en-US" sz="3600" b="1" dirty="0">
                <a:solidFill>
                  <a:srgbClr val="FF0066"/>
                </a:solidFill>
                <a:latin typeface="Times New Roman" panose="02020603050405020304" pitchFamily="18" charset="0"/>
                <a:cs typeface="Times New Roman" panose="02020603050405020304" pitchFamily="18" charset="0"/>
              </a:rPr>
              <a:t> an </a:t>
            </a:r>
            <a:r>
              <a:rPr lang="en-US" sz="3600" b="1" dirty="0" err="1">
                <a:solidFill>
                  <a:srgbClr val="FF0066"/>
                </a:solidFill>
                <a:latin typeface="Times New Roman" panose="02020603050405020304" pitchFamily="18" charset="0"/>
                <a:cs typeface="Times New Roman" panose="02020603050405020304" pitchFamily="18" charset="0"/>
              </a:rPr>
              <a:t>toàn</a:t>
            </a:r>
            <a:endParaRPr lang="en-US" sz="3600" b="1" dirty="0">
              <a:solidFill>
                <a:srgbClr val="FF00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011708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10157</TotalTime>
  <Words>1141</Words>
  <Application>Microsoft Office PowerPoint</Application>
  <PresentationFormat>Custom</PresentationFormat>
  <Paragraphs>74</Paragraphs>
  <Slides>10</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Calibri</vt:lpstr>
      <vt:lpstr>Symbol</vt:lpstr>
      <vt:lpstr>Times New Roman</vt:lpstr>
      <vt:lpstr>VNI-Avo</vt:lpstr>
      <vt:lpstr>Default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ACER</cp:lastModifiedBy>
  <cp:revision>1153</cp:revision>
  <dcterms:created xsi:type="dcterms:W3CDTF">2008-09-09T22:52:10Z</dcterms:created>
  <dcterms:modified xsi:type="dcterms:W3CDTF">2024-05-22T03:15:06Z</dcterms:modified>
</cp:coreProperties>
</file>