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5" r:id="rId2"/>
    <p:sldId id="257" r:id="rId3"/>
    <p:sldId id="258" r:id="rId4"/>
    <p:sldId id="278" r:id="rId5"/>
    <p:sldId id="277" r:id="rId6"/>
    <p:sldId id="276" r:id="rId7"/>
    <p:sldId id="268" r:id="rId8"/>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FF"/>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55" d="100"/>
          <a:sy n="55" d="100"/>
        </p:scale>
        <p:origin x="1187" y="65"/>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5/22/2024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5/22/2024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Cau%20hoi/Cau%203.pptx" TargetMode="External"/><Relationship Id="rId3" Type="http://schemas.openxmlformats.org/officeDocument/2006/relationships/hyperlink" Target="Cau%20hoi/Cau%201.pptx" TargetMode="External"/><Relationship Id="rId7" Type="http://schemas.openxmlformats.org/officeDocument/2006/relationships/hyperlink" Target="Cau%20hoi/Cau%204.pptx" TargetMode="External"/><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hyperlink" Target="Cau%20hoi/Cau%206.pptx" TargetMode="External"/><Relationship Id="rId5" Type="http://schemas.openxmlformats.org/officeDocument/2006/relationships/hyperlink" Target="Cau%20hoi/Cau%202.pptx" TargetMode="External"/><Relationship Id="rId4" Type="http://schemas.openxmlformats.org/officeDocument/2006/relationships/hyperlink" Target="Cau%20hoi/Cau%205.pptx"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496219" y="4963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Công nghệ lớp 3</a:t>
            </a:r>
          </a:p>
          <a:p>
            <a:pPr algn="ctr" eaLnBrk="1" hangingPunct="1">
              <a:defRPr/>
            </a:pP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 TỰ NHIÊN VÀ CÔNG NGHỆ (T1)</a:t>
            </a:r>
          </a:p>
        </p:txBody>
      </p:sp>
      <p:sp>
        <p:nvSpPr>
          <p:cNvPr id="15" name="Text Box 17"/>
          <p:cNvSpPr txBox="1">
            <a:spLocks noChangeArrowheads="1"/>
          </p:cNvSpPr>
          <p:nvPr/>
        </p:nvSpPr>
        <p:spPr bwMode="auto">
          <a:xfrm>
            <a:off x="2510691" y="29718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25" y="649705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049872" y="1790699"/>
            <a:ext cx="46792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4572960" y="1136903"/>
            <a:ext cx="7293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MẶT CƯỜI, MẶT MẾU</a:t>
            </a:r>
            <a:endParaRPr lang="en-US" sz="3600" b="1">
              <a:solidFill>
                <a:srgbClr val="0000CC"/>
              </a:solidFill>
              <a:effectLst>
                <a:outerShdw blurRad="38100" dist="38100" dir="2700000" algn="tl">
                  <a:srgbClr val="000000">
                    <a:alpha val="43137"/>
                  </a:srgbClr>
                </a:outerShdw>
              </a:effectLst>
              <a:latin typeface="Times New Roman" pitchFamily="18" charset="0"/>
            </a:endParaRPr>
          </a:p>
        </p:txBody>
      </p:sp>
      <p:sp>
        <p:nvSpPr>
          <p:cNvPr id="5" name="Rectangle 4"/>
          <p:cNvSpPr/>
          <p:nvPr/>
        </p:nvSpPr>
        <p:spPr>
          <a:xfrm>
            <a:off x="10692779" y="7811529"/>
            <a:ext cx="3256374" cy="736994"/>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a:t>Quay để chọn biểu tượng</a:t>
            </a:r>
          </a:p>
        </p:txBody>
      </p:sp>
      <p:grpSp>
        <p:nvGrpSpPr>
          <p:cNvPr id="6" name="Group 5"/>
          <p:cNvGrpSpPr/>
          <p:nvPr/>
        </p:nvGrpSpPr>
        <p:grpSpPr>
          <a:xfrm>
            <a:off x="9636932" y="2608485"/>
            <a:ext cx="5440652" cy="4760181"/>
            <a:chOff x="10299358" y="2603989"/>
            <a:chExt cx="5348851" cy="4760181"/>
          </a:xfrm>
        </p:grpSpPr>
        <p:cxnSp>
          <p:nvCxnSpPr>
            <p:cNvPr id="7" name="Straight Connector 6"/>
            <p:cNvCxnSpPr/>
            <p:nvPr/>
          </p:nvCxnSpPr>
          <p:spPr>
            <a:xfrm>
              <a:off x="10820400" y="5021527"/>
              <a:ext cx="4267200" cy="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887200" y="3238539"/>
              <a:ext cx="2133600" cy="358140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87200" y="3200400"/>
              <a:ext cx="2073876" cy="3608174"/>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0299358" y="4435952"/>
              <a:ext cx="1165652" cy="1121163"/>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399" t="28897" r="74705" b="49807"/>
            <a:stretch/>
          </p:blipFill>
          <p:spPr>
            <a:xfrm>
              <a:off x="11368650" y="2603989"/>
              <a:ext cx="1186249" cy="1184599"/>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13545905" y="2818806"/>
              <a:ext cx="1149178" cy="1108737"/>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14511387" y="4480394"/>
              <a:ext cx="1136822" cy="1097689"/>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13564036" y="6181331"/>
              <a:ext cx="1168817" cy="1108737"/>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11233880" y="6275707"/>
              <a:ext cx="1138635" cy="1088463"/>
            </a:xfrm>
            <a:prstGeom prst="rect">
              <a:avLst/>
            </a:prstGeom>
          </p:spPr>
        </p:pic>
      </p:grpSp>
      <p:grpSp>
        <p:nvGrpSpPr>
          <p:cNvPr id="16" name="Group 15"/>
          <p:cNvGrpSpPr/>
          <p:nvPr/>
        </p:nvGrpSpPr>
        <p:grpSpPr>
          <a:xfrm>
            <a:off x="10386046" y="5029201"/>
            <a:ext cx="3869843" cy="3519323"/>
            <a:chOff x="11024286" y="5326290"/>
            <a:chExt cx="3804547" cy="3519323"/>
          </a:xfrm>
        </p:grpSpPr>
        <p:cxnSp>
          <p:nvCxnSpPr>
            <p:cNvPr id="17" name="Straight Connector 16"/>
            <p:cNvCxnSpPr/>
            <p:nvPr/>
          </p:nvCxnSpPr>
          <p:spPr>
            <a:xfrm>
              <a:off x="12954000" y="5326290"/>
              <a:ext cx="0" cy="2446074"/>
            </a:xfrm>
            <a:prstGeom prst="line">
              <a:avLst/>
            </a:prstGeom>
            <a:ln w="254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1024286" y="7893601"/>
              <a:ext cx="3804547" cy="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1252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47066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1353800" y="5326290"/>
              <a:ext cx="1589904" cy="7713"/>
            </a:xfrm>
            <a:prstGeom prst="line">
              <a:avLst/>
            </a:prstGeom>
            <a:ln w="254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22" name="Picture 21">
            <a:hlinkClick r:id="rId3"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226995" y="2706798"/>
            <a:ext cx="1800234" cy="1702308"/>
          </a:xfrm>
          <a:prstGeom prst="rect">
            <a:avLst/>
          </a:prstGeom>
        </p:spPr>
      </p:pic>
      <p:pic>
        <p:nvPicPr>
          <p:cNvPr id="23" name="Picture 22">
            <a:hlinkClick r:id="rId4"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3782407" y="6147017"/>
            <a:ext cx="1746128" cy="1641024"/>
          </a:xfrm>
          <a:prstGeom prst="rect">
            <a:avLst/>
          </a:prstGeom>
        </p:spPr>
      </p:pic>
      <p:pic>
        <p:nvPicPr>
          <p:cNvPr id="24" name="Picture 23">
            <a:hlinkClick r:id="rId5"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3841624" y="2706798"/>
            <a:ext cx="1708848" cy="1692347"/>
          </a:xfrm>
          <a:prstGeom prst="rect">
            <a:avLst/>
          </a:prstGeom>
        </p:spPr>
      </p:pic>
      <p:pic>
        <p:nvPicPr>
          <p:cNvPr id="25" name="Picture 24">
            <a:hlinkClick r:id="rId6"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6354564" y="6172860"/>
            <a:ext cx="1702826" cy="1615181"/>
          </a:xfrm>
          <a:prstGeom prst="rect">
            <a:avLst/>
          </a:prstGeom>
        </p:spPr>
      </p:pic>
      <p:pic>
        <p:nvPicPr>
          <p:cNvPr id="26" name="Picture 25">
            <a:hlinkClick r:id="rId7"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5193" t="30212" r="74705" b="51183"/>
          <a:stretch/>
        </p:blipFill>
        <p:spPr>
          <a:xfrm>
            <a:off x="1301739" y="6134934"/>
            <a:ext cx="1717644" cy="1531328"/>
          </a:xfrm>
          <a:prstGeom prst="rect">
            <a:avLst/>
          </a:prstGeom>
        </p:spPr>
      </p:pic>
      <p:pic>
        <p:nvPicPr>
          <p:cNvPr id="27" name="Picture 26">
            <a:hlinkClick r:id="rId8"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6364377" y="2730587"/>
            <a:ext cx="1762655" cy="1673261"/>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490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6400000">
                                      <p:cBhvr>
                                        <p:cTn id="14" dur="20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900000">
                                      <p:cBhvr>
                                        <p:cTn id="18" dur="2000" fill="hold"/>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02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9200000">
                                      <p:cBhvr>
                                        <p:cTn id="26" dur="2000" fill="hold"/>
                                        <p:tgtEl>
                                          <p:spTgt spid="6"/>
                                        </p:tgtEl>
                                        <p:attrNameLst>
                                          <p:attrName>r</p:attrName>
                                        </p:attrNameLst>
                                      </p:cBhvr>
                                    </p:animRo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after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after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3642519" y="260056"/>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1. </a:t>
            </a:r>
            <a:r>
              <a:rPr lang="nl-NL" sz="3600" b="1" u="sng" dirty="0">
                <a:solidFill>
                  <a:srgbClr val="FF0000"/>
                </a:solidFill>
                <a:latin typeface="Times New Roman" pitchFamily="18" charset="0"/>
                <a:cs typeface="Times New Roman" pitchFamily="18" charset="0"/>
              </a:rPr>
              <a:t>Tìm hiểu về máy thu hình.</a:t>
            </a:r>
            <a:endParaRPr lang="en-US" sz="3600" b="1" u="sng" dirty="0">
              <a:solidFill>
                <a:srgbClr val="FF0000"/>
              </a:solidFill>
              <a:latin typeface="Times New Roman" pitchFamily="18" charset="0"/>
              <a:cs typeface="Times New Roman" pitchFamily="18" charset="0"/>
            </a:endParaRPr>
          </a:p>
        </p:txBody>
      </p:sp>
      <p:pic>
        <p:nvPicPr>
          <p:cNvPr id="26" name="Xem ti 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619" y="-29029"/>
            <a:ext cx="15773400" cy="7725229"/>
          </a:xfrm>
          <a:prstGeom prst="rect">
            <a:avLst/>
          </a:prstGeom>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6"/>
                </p:tgtEl>
              </p:cMediaNode>
            </p:video>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a:t>
            </a:r>
            <a:r>
              <a:rPr lang="nl-NL" sz="3600" b="1" u="sng">
                <a:solidFill>
                  <a:srgbClr val="FF0000"/>
                </a:solidFill>
                <a:latin typeface="Times New Roman" pitchFamily="18" charset="0"/>
                <a:cs typeface="Times New Roman" pitchFamily="18" charset="0"/>
              </a:rPr>
              <a:t>Tác dụng của máy thu hình.</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646331"/>
          </a:xfrm>
          <a:prstGeom prst="rect">
            <a:avLst/>
          </a:prstGeom>
          <a:noFill/>
        </p:spPr>
        <p:txBody>
          <a:bodyPr wrap="square" rtlCol="0">
            <a:spAutoFit/>
          </a:bodyPr>
          <a:lstStyle/>
          <a:p>
            <a:pPr indent="457200" algn="just"/>
            <a:r>
              <a:rPr lang="en-US" sz="3600" i="1">
                <a:solidFill>
                  <a:srgbClr val="0000FF"/>
                </a:solidFill>
                <a:latin typeface="Times New Roman" panose="02020603050405020304" pitchFamily="18" charset="0"/>
                <a:cs typeface="Times New Roman" panose="02020603050405020304" pitchFamily="18" charset="0"/>
              </a:rPr>
              <a:t>- Em hãy quan sát các hình dưới đây và nói tác dụng của máy thu hình.</a:t>
            </a:r>
          </a:p>
        </p:txBody>
      </p:sp>
      <p:sp>
        <p:nvSpPr>
          <p:cNvPr id="24" name="TextBox 23"/>
          <p:cNvSpPr txBox="1"/>
          <p:nvPr/>
        </p:nvSpPr>
        <p:spPr>
          <a:xfrm>
            <a:off x="451101" y="6781800"/>
            <a:ext cx="15163800" cy="1754326"/>
          </a:xfrm>
          <a:prstGeom prst="rect">
            <a:avLst/>
          </a:prstGeom>
          <a:solidFill>
            <a:schemeClr val="bg1"/>
          </a:solidFill>
        </p:spPr>
        <p:txBody>
          <a:bodyPr wrap="square" rtlCol="0">
            <a:spAutoFit/>
          </a:bodyPr>
          <a:lstStyle/>
          <a:p>
            <a:pPr indent="457200" algn="just"/>
            <a:r>
              <a:rPr lang="en-US" sz="3600" b="1">
                <a:solidFill>
                  <a:srgbClr val="FF3399"/>
                </a:solidFill>
                <a:latin typeface="Times New Roman" panose="02020603050405020304" pitchFamily="18" charset="0"/>
                <a:cs typeface="Times New Roman" panose="02020603050405020304" pitchFamily="18" charset="0"/>
              </a:rPr>
              <a:t>    Máy thu hình (còn gọi là tivi) dùng để xem các chương trình truyền hình. Nội dung chương trình truyền hình thường là tin tức, thông tin giải trí và một số chương trình giáo dục.</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71" t="38246" r="48914" b="35770"/>
          <a:stretch/>
        </p:blipFill>
        <p:spPr bwMode="auto">
          <a:xfrm>
            <a:off x="2727275" y="3048000"/>
            <a:ext cx="11085359" cy="34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236910" y="1524000"/>
            <a:ext cx="7162800" cy="646331"/>
          </a:xfrm>
          <a:prstGeom prst="rect">
            <a:avLst/>
          </a:prstGeom>
          <a:noFill/>
        </p:spPr>
        <p:txBody>
          <a:bodyPr wrap="square" rtlCol="0">
            <a:spAutoFit/>
          </a:bodyPr>
          <a:lstStyle/>
          <a:p>
            <a:pPr indent="457200" algn="just"/>
            <a:r>
              <a:rPr lang="en-US" sz="3600" b="1">
                <a:solidFill>
                  <a:srgbClr val="FF0000"/>
                </a:solidFill>
                <a:latin typeface="Times New Roman" panose="02020603050405020304" pitchFamily="18" charset="0"/>
                <a:cs typeface="Times New Roman" panose="02020603050405020304" pitchFamily="18" charset="0"/>
              </a:rPr>
              <a:t>Trò chơi “Ai nhanh ai đúng”</a:t>
            </a:r>
          </a:p>
        </p:txBody>
      </p:sp>
      <p:pic>
        <p:nvPicPr>
          <p:cNvPr id="7" name="Lịch phát sóng vtv3 hôm n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7119" y="2850978"/>
            <a:ext cx="9679670" cy="5405548"/>
          </a:xfrm>
          <a:prstGeom prst="rect">
            <a:avLst/>
          </a:prstGeom>
        </p:spPr>
      </p:pic>
      <p:sp>
        <p:nvSpPr>
          <p:cNvPr id="24" name="TextBox 23"/>
          <p:cNvSpPr txBox="1"/>
          <p:nvPr/>
        </p:nvSpPr>
        <p:spPr>
          <a:xfrm>
            <a:off x="365919" y="2057400"/>
            <a:ext cx="15470870" cy="646331"/>
          </a:xfrm>
          <a:prstGeom prst="rect">
            <a:avLst/>
          </a:prstGeom>
          <a:noFill/>
        </p:spPr>
        <p:txBody>
          <a:bodyPr wrap="square" rtlCol="0">
            <a:spAutoFit/>
          </a:bodyPr>
          <a:lstStyle/>
          <a:p>
            <a:pPr indent="457200" algn="just"/>
            <a:r>
              <a:rPr lang="en-US" sz="3600" b="1">
                <a:solidFill>
                  <a:srgbClr val="0000FF"/>
                </a:solidFill>
                <a:latin typeface="Times New Roman" panose="02020603050405020304" pitchFamily="18" charset="0"/>
                <a:cs typeface="Times New Roman" panose="02020603050405020304" pitchFamily="18" charset="0"/>
              </a:rPr>
              <a:t>Quan sát các chương trình tin vi và cho viết có những chương trình nào?</a:t>
            </a:r>
          </a:p>
        </p:txBody>
      </p:sp>
      <p:sp>
        <p:nvSpPr>
          <p:cNvPr id="12" name="TextBox 11"/>
          <p:cNvSpPr txBox="1"/>
          <p:nvPr/>
        </p:nvSpPr>
        <p:spPr>
          <a:xfrm>
            <a:off x="365919" y="3347621"/>
            <a:ext cx="5638800" cy="5262979"/>
          </a:xfrm>
          <a:prstGeom prst="rect">
            <a:avLst/>
          </a:prstGeom>
          <a:noFill/>
        </p:spPr>
        <p:txBody>
          <a:bodyPr wrap="square" rtlCol="0">
            <a:spAutoFit/>
          </a:bodyPr>
          <a:lstStyle/>
          <a:p>
            <a:pPr algn="just"/>
            <a:r>
              <a:rPr lang="en-US" sz="2800" b="1">
                <a:solidFill>
                  <a:srgbClr val="FF3399"/>
                </a:solidFill>
                <a:latin typeface="Times New Roman" panose="02020603050405020304" pitchFamily="18" charset="0"/>
                <a:cs typeface="Times New Roman" panose="02020603050405020304" pitchFamily="18" charset="0"/>
              </a:rPr>
              <a:t>- Chương trình thời sự.</a:t>
            </a:r>
          </a:p>
          <a:p>
            <a:pPr algn="just"/>
            <a:r>
              <a:rPr lang="en-US" sz="2800" b="1">
                <a:solidFill>
                  <a:srgbClr val="FF3399"/>
                </a:solidFill>
                <a:latin typeface="Times New Roman" panose="02020603050405020304" pitchFamily="18" charset="0"/>
                <a:cs typeface="Times New Roman" panose="02020603050405020304" pitchFamily="18" charset="0"/>
              </a:rPr>
              <a:t>- Chương trình đường lên đỉnh Olympia.</a:t>
            </a:r>
          </a:p>
          <a:p>
            <a:pPr algn="just"/>
            <a:r>
              <a:rPr lang="en-US" sz="2800" b="1">
                <a:solidFill>
                  <a:srgbClr val="FF3399"/>
                </a:solidFill>
                <a:latin typeface="Times New Roman" panose="02020603050405020304" pitchFamily="18" charset="0"/>
                <a:cs typeface="Times New Roman" panose="02020603050405020304" pitchFamily="18" charset="0"/>
              </a:rPr>
              <a:t>- Chương trình chuyển động 24h.</a:t>
            </a:r>
          </a:p>
          <a:p>
            <a:pPr algn="just"/>
            <a:r>
              <a:rPr lang="en-US" sz="2800" b="1">
                <a:solidFill>
                  <a:srgbClr val="FF3399"/>
                </a:solidFill>
                <a:latin typeface="Times New Roman" panose="02020603050405020304" pitchFamily="18" charset="0"/>
                <a:cs typeface="Times New Roman" panose="02020603050405020304" pitchFamily="18" charset="0"/>
              </a:rPr>
              <a:t>- Trời sinh một cặp.</a:t>
            </a:r>
          </a:p>
          <a:p>
            <a:pPr algn="just"/>
            <a:r>
              <a:rPr lang="en-US" sz="2800" b="1">
                <a:solidFill>
                  <a:srgbClr val="FF3399"/>
                </a:solidFill>
                <a:latin typeface="Times New Roman" panose="02020603050405020304" pitchFamily="18" charset="0"/>
                <a:cs typeface="Times New Roman" panose="02020603050405020304" pitchFamily="18" charset="0"/>
              </a:rPr>
              <a:t>- Ai là triệu phú.</a:t>
            </a:r>
          </a:p>
          <a:p>
            <a:pPr algn="just"/>
            <a:r>
              <a:rPr lang="en-US" sz="2800" b="1">
                <a:solidFill>
                  <a:srgbClr val="FF3399"/>
                </a:solidFill>
                <a:latin typeface="Times New Roman" panose="02020603050405020304" pitchFamily="18" charset="0"/>
                <a:cs typeface="Times New Roman" panose="02020603050405020304" pitchFamily="18" charset="0"/>
              </a:rPr>
              <a:t>- Biệt tài tí hon.</a:t>
            </a:r>
          </a:p>
          <a:p>
            <a:pPr algn="just"/>
            <a:r>
              <a:rPr lang="en-US" sz="2800" b="1">
                <a:solidFill>
                  <a:srgbClr val="FF3399"/>
                </a:solidFill>
                <a:latin typeface="Times New Roman" panose="02020603050405020304" pitchFamily="18" charset="0"/>
                <a:cs typeface="Times New Roman" panose="02020603050405020304" pitchFamily="18" charset="0"/>
              </a:rPr>
              <a:t>- Điều ước thứ 7.</a:t>
            </a:r>
          </a:p>
          <a:p>
            <a:pPr algn="just"/>
            <a:r>
              <a:rPr lang="en-US" sz="2800" b="1">
                <a:solidFill>
                  <a:srgbClr val="FF3399"/>
                </a:solidFill>
                <a:latin typeface="Times New Roman" panose="02020603050405020304" pitchFamily="18" charset="0"/>
                <a:cs typeface="Times New Roman" panose="02020603050405020304" pitchFamily="18" charset="0"/>
              </a:rPr>
              <a:t>- Cà phê sáng với VTV3.</a:t>
            </a:r>
          </a:p>
          <a:p>
            <a:pPr algn="just"/>
            <a:r>
              <a:rPr lang="en-US" sz="2800" b="1">
                <a:solidFill>
                  <a:srgbClr val="FF3399"/>
                </a:solidFill>
                <a:latin typeface="Times New Roman" panose="02020603050405020304" pitchFamily="18" charset="0"/>
                <a:cs typeface="Times New Roman" panose="02020603050405020304" pitchFamily="18" charset="0"/>
              </a:rPr>
              <a:t>- Champions League.</a:t>
            </a:r>
          </a:p>
          <a:p>
            <a:pPr algn="just"/>
            <a:r>
              <a:rPr lang="en-US" sz="2800" b="1">
                <a:solidFill>
                  <a:srgbClr val="FF3399"/>
                </a:solidFill>
                <a:latin typeface="Times New Roman" panose="02020603050405020304" pitchFamily="18" charset="0"/>
                <a:cs typeface="Times New Roman" panose="02020603050405020304" pitchFamily="18" charset="0"/>
              </a:rPr>
              <a:t>- Hoán đổi.</a:t>
            </a:r>
          </a:p>
          <a:p>
            <a:pPr algn="just"/>
            <a:r>
              <a:rPr lang="en-US" sz="2800" b="1">
                <a:solidFill>
                  <a:srgbClr val="FF3399"/>
                </a:solidFill>
                <a:latin typeface="Times New Roman" panose="02020603050405020304" pitchFamily="18" charset="0"/>
                <a:cs typeface="Times New Roman" panose="02020603050405020304" pitchFamily="18" charset="0"/>
              </a:rPr>
              <a:t>- Con biết tuốt.</a:t>
            </a:r>
          </a:p>
        </p:txBody>
      </p:sp>
    </p:spTree>
    <p:extLst>
      <p:ext uri="{BB962C8B-B14F-4D97-AF65-F5344CB8AC3E}">
        <p14:creationId xmlns:p14="http://schemas.microsoft.com/office/powerpoint/2010/main" val="19941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animEffect transition="in" filter="fade">
                                      <p:cBhvr>
                                        <p:cTn id="45" dur="500"/>
                                        <p:tgtEl>
                                          <p:spTgt spid="1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6" end="6"/>
                                            </p:txEl>
                                          </p:spTgt>
                                        </p:tgtEl>
                                        <p:attrNameLst>
                                          <p:attrName>style.visibility</p:attrName>
                                        </p:attrNameLst>
                                      </p:cBhvr>
                                      <p:to>
                                        <p:strVal val="visible"/>
                                      </p:to>
                                    </p:set>
                                    <p:animEffect transition="in" filter="fade">
                                      <p:cBhvr>
                                        <p:cTn id="50" dur="500"/>
                                        <p:tgtEl>
                                          <p:spTgt spid="12">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xEl>
                                              <p:pRg st="7" end="7"/>
                                            </p:txEl>
                                          </p:spTgt>
                                        </p:tgtEl>
                                        <p:attrNameLst>
                                          <p:attrName>style.visibility</p:attrName>
                                        </p:attrNameLst>
                                      </p:cBhvr>
                                      <p:to>
                                        <p:strVal val="visible"/>
                                      </p:to>
                                    </p:set>
                                    <p:animEffect transition="in" filter="fade">
                                      <p:cBhvr>
                                        <p:cTn id="53" dur="500"/>
                                        <p:tgtEl>
                                          <p:spTgt spid="1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xEl>
                                              <p:pRg st="8" end="8"/>
                                            </p:txEl>
                                          </p:spTgt>
                                        </p:tgtEl>
                                        <p:attrNameLst>
                                          <p:attrName>style.visibility</p:attrName>
                                        </p:attrNameLst>
                                      </p:cBhvr>
                                      <p:to>
                                        <p:strVal val="visible"/>
                                      </p:to>
                                    </p:set>
                                    <p:animEffect transition="in" filter="fade">
                                      <p:cBhvr>
                                        <p:cTn id="58" dur="500"/>
                                        <p:tgtEl>
                                          <p:spTgt spid="1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xEl>
                                              <p:pRg st="9" end="9"/>
                                            </p:txEl>
                                          </p:spTgt>
                                        </p:tgtEl>
                                        <p:attrNameLst>
                                          <p:attrName>style.visibility</p:attrName>
                                        </p:attrNameLst>
                                      </p:cBhvr>
                                      <p:to>
                                        <p:strVal val="visible"/>
                                      </p:to>
                                    </p:set>
                                    <p:animEffect transition="in" filter="fade">
                                      <p:cBhvr>
                                        <p:cTn id="63" dur="500"/>
                                        <p:tgtEl>
                                          <p:spTgt spid="1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xEl>
                                              <p:pRg st="10" end="10"/>
                                            </p:txEl>
                                          </p:spTgt>
                                        </p:tgtEl>
                                        <p:attrNameLst>
                                          <p:attrName>style.visibility</p:attrName>
                                        </p:attrNameLst>
                                      </p:cBhvr>
                                      <p:to>
                                        <p:strVal val="visible"/>
                                      </p:to>
                                    </p:set>
                                    <p:animEffect transition="in" filter="fade">
                                      <p:cBhvr>
                                        <p:cTn id="68"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
                </p:tgtEl>
              </p:cMediaNode>
            </p:video>
          </p:childTnLst>
        </p:cTn>
      </p:par>
    </p:tnLst>
    <p:bldLst>
      <p:bldP spid="2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491583" y="1524000"/>
            <a:ext cx="13691808"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Tìm hiểu thêm về các thiết bị cung cấp thông tin giải trí khác.</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1200329"/>
          </a:xfrm>
          <a:prstGeom prst="rect">
            <a:avLst/>
          </a:prstGeom>
          <a:noFill/>
        </p:spPr>
        <p:txBody>
          <a:bodyPr wrap="square" rtlCol="0">
            <a:spAutoFit/>
          </a:bodyPr>
          <a:lstStyle/>
          <a:p>
            <a:pPr indent="457200" algn="just"/>
            <a:r>
              <a:rPr lang="en-US" sz="3600" b="1">
                <a:solidFill>
                  <a:srgbClr val="FF0000"/>
                </a:solidFill>
                <a:latin typeface="Times New Roman" panose="02020603050405020304" pitchFamily="18" charset="0"/>
                <a:cs typeface="Times New Roman" panose="02020603050405020304" pitchFamily="18" charset="0"/>
              </a:rPr>
              <a:t>- Em hãy thảo luận nhóm và tìm thêm một số thiết bị cung cấp tin tức, giải trí khác với máy thi hình. </a:t>
            </a:r>
          </a:p>
        </p:txBody>
      </p:sp>
      <p:sp>
        <p:nvSpPr>
          <p:cNvPr id="24" name="TextBox 23"/>
          <p:cNvSpPr txBox="1"/>
          <p:nvPr/>
        </p:nvSpPr>
        <p:spPr>
          <a:xfrm>
            <a:off x="3413919" y="3962400"/>
            <a:ext cx="5410200" cy="2308324"/>
          </a:xfrm>
          <a:prstGeom prst="rect">
            <a:avLst/>
          </a:prstGeom>
          <a:noFill/>
        </p:spPr>
        <p:txBody>
          <a:bodyPr wrap="square" rtlCol="0">
            <a:spAutoFit/>
          </a:bodyPr>
          <a:lstStyle/>
          <a:p>
            <a:pPr indent="457200" algn="just"/>
            <a:r>
              <a:rPr lang="en-US" sz="3600" b="1">
                <a:solidFill>
                  <a:srgbClr val="0000FF"/>
                </a:solidFill>
                <a:latin typeface="Times New Roman" panose="02020603050405020304" pitchFamily="18" charset="0"/>
                <a:cs typeface="Times New Roman" panose="02020603050405020304" pitchFamily="18" charset="0"/>
              </a:rPr>
              <a:t>- Ra đi ô.</a:t>
            </a:r>
          </a:p>
          <a:p>
            <a:pPr indent="457200" algn="just"/>
            <a:r>
              <a:rPr lang="en-US" sz="3600" b="1">
                <a:solidFill>
                  <a:srgbClr val="0000FF"/>
                </a:solidFill>
                <a:latin typeface="Times New Roman" panose="02020603050405020304" pitchFamily="18" charset="0"/>
                <a:cs typeface="Times New Roman" panose="02020603050405020304" pitchFamily="18" charset="0"/>
              </a:rPr>
              <a:t>- Youtube</a:t>
            </a:r>
          </a:p>
          <a:p>
            <a:pPr indent="457200" algn="just"/>
            <a:r>
              <a:rPr lang="en-US" sz="3600" b="1">
                <a:solidFill>
                  <a:srgbClr val="0000FF"/>
                </a:solidFill>
                <a:latin typeface="Times New Roman" panose="02020603050405020304" pitchFamily="18" charset="0"/>
                <a:cs typeface="Times New Roman" panose="02020603050405020304" pitchFamily="18" charset="0"/>
              </a:rPr>
              <a:t>- Các trang mạng xã hội</a:t>
            </a:r>
          </a:p>
          <a:p>
            <a:pPr indent="457200" algn="just"/>
            <a:r>
              <a:rPr lang="en-US" sz="3600" b="1">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85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TotalTime>
  <Words>277</Words>
  <Application>Microsoft Office PowerPoint</Application>
  <PresentationFormat>Custom</PresentationFormat>
  <Paragraphs>32</Paragraphs>
  <Slides>7</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266</cp:revision>
  <dcterms:created xsi:type="dcterms:W3CDTF">2022-07-10T01:37:20Z</dcterms:created>
  <dcterms:modified xsi:type="dcterms:W3CDTF">2024-05-22T02:31:00Z</dcterms:modified>
</cp:coreProperties>
</file>