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57" r:id="rId3"/>
    <p:sldId id="258" r:id="rId4"/>
    <p:sldId id="276" r:id="rId5"/>
    <p:sldId id="277" r:id="rId6"/>
    <p:sldId id="278" r:id="rId7"/>
    <p:sldId id="279" r:id="rId8"/>
    <p:sldId id="280" r:id="rId9"/>
    <p:sldId id="281" r:id="rId10"/>
    <p:sldId id="282" r:id="rId11"/>
    <p:sldId id="268" r:id="rId12"/>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5" d="100"/>
          <a:sy n="55" d="100"/>
        </p:scale>
        <p:origin x="1187" y="65"/>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5/22/2024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11</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5/22/2024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3.pptx" TargetMode="External"/><Relationship Id="rId13" Type="http://schemas.openxmlformats.org/officeDocument/2006/relationships/hyperlink" Target="Cau%20hoi/Cau%202.pptx" TargetMode="Externa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Cau%20hoi/Cau%201.pptx" TargetMode="External"/><Relationship Id="rId5" Type="http://schemas.openxmlformats.org/officeDocument/2006/relationships/image" Target="../media/image7.jpeg"/><Relationship Id="rId10" Type="http://schemas.openxmlformats.org/officeDocument/2006/relationships/hyperlink" Target="Cau%20hoi/Cau%204.pptx" TargetMode="External"/><Relationship Id="rId4" Type="http://schemas.openxmlformats.org/officeDocument/2006/relationships/image" Target="../media/image6.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1496219" y="4963047"/>
            <a:ext cx="13500099" cy="131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 nghệ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7</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 CỤ VÀ VẬT LIỆU LÀM THỦ CÔNG</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754326"/>
          </a:xfrm>
          <a:prstGeom prst="rect">
            <a:avLst/>
          </a:prstGeom>
          <a:noFill/>
        </p:spPr>
        <p:txBody>
          <a:bodyPr wrap="square" rtlCol="0">
            <a:spAutoFit/>
          </a:bodyPr>
          <a:lstStyle/>
          <a:p>
            <a:pPr marL="571500" indent="-571500" algn="just">
              <a:buFontTx/>
              <a:buChar char="-"/>
            </a:pPr>
            <a:r>
              <a:rPr lang="vi-VN" sz="3600" i="1" dirty="0">
                <a:solidFill>
                  <a:srgbClr val="0000FF"/>
                </a:solidFill>
                <a:latin typeface="Times New Roman" panose="02020603050405020304" pitchFamily="18" charset="0"/>
                <a:cs typeface="Times New Roman" panose="02020603050405020304" pitchFamily="18" charset="0"/>
              </a:rPr>
              <a:t>Hãy lựa chọn một số vật liệu và dụng cụ phù hợp để tạo ra sản phẩm thủ công mà em thích.</a:t>
            </a:r>
          </a:p>
          <a:p>
            <a:pPr marL="571500" indent="-571500" algn="just">
              <a:buFontTx/>
              <a:buChar char="-"/>
            </a:pPr>
            <a:r>
              <a:rPr lang="vi-VN" sz="3600" i="1" dirty="0">
                <a:solidFill>
                  <a:srgbClr val="0000FF"/>
                </a:solidFill>
                <a:latin typeface="Times New Roman" panose="02020603050405020304" pitchFamily="18" charset="0"/>
                <a:cs typeface="Times New Roman" panose="02020603050405020304" pitchFamily="18" charset="0"/>
              </a:rPr>
              <a:t>Em có thể tham khảo các sản phẩm trong hình.</a:t>
            </a:r>
            <a:endParaRPr lang="en-US" sz="3600" i="1" dirty="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356519" y="3947746"/>
            <a:ext cx="9220200" cy="1754326"/>
          </a:xfrm>
          <a:prstGeom prst="rect">
            <a:avLst/>
          </a:prstGeom>
          <a:noFill/>
        </p:spPr>
        <p:txBody>
          <a:bodyPr wrap="square" rtlCol="0">
            <a:spAutoFit/>
          </a:bodyPr>
          <a:lstStyle/>
          <a:p>
            <a:pPr indent="457200"/>
            <a:r>
              <a:rPr lang="vi-VN" sz="3600" i="1" dirty="0">
                <a:solidFill>
                  <a:srgbClr val="0000FF"/>
                </a:solidFill>
                <a:latin typeface="Times New Roman" panose="02020603050405020304" pitchFamily="18" charset="0"/>
                <a:cs typeface="Times New Roman" panose="02020603050405020304" pitchFamily="18" charset="0"/>
              </a:rPr>
              <a:t>VD: Em muốn nặn quả khế. </a:t>
            </a:r>
          </a:p>
          <a:p>
            <a:pPr indent="457200"/>
            <a:r>
              <a:rPr lang="vi-VN" sz="3600" i="1" dirty="0">
                <a:solidFill>
                  <a:srgbClr val="0000FF"/>
                </a:solidFill>
                <a:latin typeface="Times New Roman" panose="02020603050405020304" pitchFamily="18" charset="0"/>
                <a:cs typeface="Times New Roman" panose="02020603050405020304" pitchFamily="18" charset="0"/>
              </a:rPr>
              <a:t>Vậy dụng cụ em cần là dao và thước, vật liệu em cần dùng là đất nặn.</a:t>
            </a:r>
            <a:endParaRPr lang="en-US" sz="3600" i="1" dirty="0">
              <a:solidFill>
                <a:srgbClr val="0000FF"/>
              </a:solidFill>
              <a:latin typeface="Times New Roman" panose="02020603050405020304" pitchFamily="18" charset="0"/>
              <a:cs typeface="Times New Roman" panose="02020603050405020304" pitchFamily="18" charset="0"/>
            </a:endParaRPr>
          </a:p>
        </p:txBody>
      </p:sp>
      <p:pic>
        <p:nvPicPr>
          <p:cNvPr id="16" name="Picture 15"/>
          <p:cNvPicPr/>
          <p:nvPr/>
        </p:nvPicPr>
        <p:blipFill rotWithShape="1">
          <a:blip r:embed="rId2"/>
          <a:srcRect l="56785" t="35932" r="14663" b="32129"/>
          <a:stretch/>
        </p:blipFill>
        <p:spPr bwMode="auto">
          <a:xfrm>
            <a:off x="10698969" y="3920090"/>
            <a:ext cx="4983149" cy="28899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0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71919" y="2286000"/>
            <a:ext cx="4724400" cy="4690456"/>
            <a:chOff x="10271919" y="2672740"/>
            <a:chExt cx="4724400" cy="4690456"/>
          </a:xfrm>
        </p:grpSpPr>
        <p:grpSp>
          <p:nvGrpSpPr>
            <p:cNvPr id="4" name="Group 3"/>
            <p:cNvGrpSpPr>
              <a:grpSpLocks/>
            </p:cNvGrpSpPr>
            <p:nvPr/>
          </p:nvGrpSpPr>
          <p:grpSpPr bwMode="auto">
            <a:xfrm>
              <a:off x="10271919" y="2672740"/>
              <a:ext cx="4724400" cy="4690456"/>
              <a:chOff x="2000250" y="2819400"/>
              <a:chExt cx="4019550" cy="4019550"/>
            </a:xfrm>
            <a:blipFill>
              <a:blip r:embed="rId2"/>
              <a:stretch>
                <a:fillRect/>
              </a:stretch>
            </a:blipFill>
          </p:grpSpPr>
          <p:sp>
            <p:nvSpPr>
              <p:cNvPr id="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0" name="Oval 9"/>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Connector 10"/>
              <p:cNvCxnSpPr>
                <a:stCxn id="10" idx="2"/>
                <a:endCxn id="1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a:stCxn id="10" idx="0"/>
                <a:endCxn id="1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5" name="Picture 2" descr="Ngày đầu vận động, học sinh huyện Phú Riềng quyên góp, ủng hộ đồng bào miền  Trung hơn 60 triệu đồ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55342">
              <a:off x="13009325" y="3386528"/>
              <a:ext cx="1541082" cy="1055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iỏi Văn - Bài văn: Hãy viết một đoạn văn ngắn kể về một việc tốt mà em  được chứng kiế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74"/>
            <a:stretch/>
          </p:blipFill>
          <p:spPr bwMode="auto">
            <a:xfrm rot="18474647">
              <a:off x="10768440" y="3375310"/>
              <a:ext cx="1531829" cy="10414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ậu bé tiểu học 5 năm cõng bạn tới trường - Báo Phụ N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968370">
              <a:off x="10714884" y="5524049"/>
              <a:ext cx="1585622" cy="1076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Quyên góp, ủng hộ và trao quà tết cho học sinh có hoàn ..."/>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rot="8096279">
              <a:off x="12843038" y="5525778"/>
              <a:ext cx="1695984" cy="117056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95"/>
          <p:cNvSpPr>
            <a:spLocks noChangeArrowheads="1"/>
          </p:cNvSpPr>
          <p:nvPr/>
        </p:nvSpPr>
        <p:spPr bwMode="auto">
          <a:xfrm>
            <a:off x="4404810" y="990600"/>
            <a:ext cx="7438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TRÒ CHƠI: LÁ LÀNH ĐÙM LÁ RÁCH</a:t>
            </a:r>
          </a:p>
        </p:txBody>
      </p:sp>
      <p:sp>
        <p:nvSpPr>
          <p:cNvPr id="14" name="Text Box 38" descr="Water droplets"/>
          <p:cNvSpPr txBox="1">
            <a:spLocks noChangeArrowheads="1"/>
          </p:cNvSpPr>
          <p:nvPr/>
        </p:nvSpPr>
        <p:spPr bwMode="auto">
          <a:xfrm>
            <a:off x="11172161" y="7390763"/>
            <a:ext cx="3011186" cy="891449"/>
          </a:xfrm>
          <a:prstGeom prst="rect">
            <a:avLst/>
          </a:prstGeom>
          <a:blipFill dpi="0" rotWithShape="1">
            <a:blip r:embed="rId7"/>
            <a:srcRect/>
            <a:tile tx="0" ty="0" sx="100000" sy="100000" flip="none" algn="tl"/>
          </a:blipFill>
          <a:ln w="9525">
            <a:solidFill>
              <a:srgbClr val="0000FF"/>
            </a:solidFill>
            <a:miter lim="800000"/>
            <a:headEnd/>
            <a:tailEnd/>
          </a:ln>
          <a:effec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cxnSp>
        <p:nvCxnSpPr>
          <p:cNvPr id="15" name="Straight Arrow Connector 14"/>
          <p:cNvCxnSpPr/>
          <p:nvPr/>
        </p:nvCxnSpPr>
        <p:spPr>
          <a:xfrm flipV="1">
            <a:off x="12634119" y="302513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16" name="Isosceles Triangle 15"/>
          <p:cNvSpPr/>
          <p:nvPr/>
        </p:nvSpPr>
        <p:spPr>
          <a:xfrm>
            <a:off x="10588690" y="4566392"/>
            <a:ext cx="4114800" cy="2672608"/>
          </a:xfrm>
          <a:prstGeom prst="triangl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81519" y="7239000"/>
            <a:ext cx="3581400" cy="12192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descr="Cậu bé tiểu học 5 năm cõng bạn tới trường - Báo Phụ Nữ">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54" y="5591803"/>
            <a:ext cx="3689346" cy="25051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Quyên góp, ủng hộ và trao quà tết cho học sinh có hoàn ...">
            <a:hlinkClick r:id="rId10" action="ppaction://hlinkpres?slideindex=1&amp;slidetit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a:off x="4937918" y="5543568"/>
            <a:ext cx="3684713"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gày đầu vận động, học sinh huyện Phú Riềng quyên góp, ủng hộ đồng bào miền  Trung hơn 60 triệu đồng.">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892" y="2256733"/>
            <a:ext cx="3657600" cy="25051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iỏi Văn - Bài văn: Hãy viết một đoạn văn ngắn kể về một việc tốt mà em  được chứng kiến">
            <a:hlinkClick r:id="rId1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74"/>
          <a:stretch/>
        </p:blipFill>
        <p:spPr bwMode="auto">
          <a:xfrm>
            <a:off x="4937919" y="2256733"/>
            <a:ext cx="3684713" cy="250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4200000">
                                      <p:cBhvr>
                                        <p:cTn id="10" dur="2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7600000">
                                      <p:cBhvr>
                                        <p:cTn id="14" dur="2000" fill="hold"/>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3"/>
                                        </p:tgtEl>
                                        <p:attrNameLst>
                                          <p:attrName>r</p:attrName>
                                        </p:attrNameLst>
                                      </p:cBhvr>
                                    </p:animRot>
                                  </p:child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vi-VN" sz="3600" i="1" dirty="0">
                <a:solidFill>
                  <a:srgbClr val="0000FF"/>
                </a:solidFill>
                <a:latin typeface="Times New Roman" panose="02020603050405020304" pitchFamily="18" charset="0"/>
                <a:cs typeface="Times New Roman" panose="02020603050405020304" pitchFamily="18" charset="0"/>
              </a:rPr>
              <a:t>hãy </a:t>
            </a:r>
            <a:r>
              <a:rPr lang="en-US" sz="3600" i="1" dirty="0" err="1">
                <a:solidFill>
                  <a:srgbClr val="0000FF"/>
                </a:solidFill>
                <a:latin typeface="Times New Roman" panose="02020603050405020304" pitchFamily="18" charset="0"/>
                <a:cs typeface="Times New Roman" panose="02020603050405020304" pitchFamily="18" charset="0"/>
              </a:rPr>
              <a:t>cùng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bạn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thảo</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luận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về</a:t>
            </a:r>
            <a:r>
              <a:rPr lang="vi-VN" sz="3600" i="1" dirty="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a:solidFill>
                  <a:srgbClr val="0000FF"/>
                </a:solidFill>
                <a:latin typeface="Times New Roman" panose="02020603050405020304" pitchFamily="18" charset="0"/>
                <a:cs typeface="Times New Roman" panose="02020603050405020304" pitchFamily="18" charset="0"/>
              </a:rPr>
              <a:t>?</a:t>
            </a:r>
          </a:p>
        </p:txBody>
      </p:sp>
      <p:pic>
        <p:nvPicPr>
          <p:cNvPr id="11" name="Picture 10"/>
          <p:cNvPicPr/>
          <p:nvPr/>
        </p:nvPicPr>
        <p:blipFill rotWithShape="1">
          <a:blip r:embed="rId2"/>
          <a:srcRect l="21067" t="30799" r="44712" b="27757"/>
          <a:stretch/>
        </p:blipFill>
        <p:spPr bwMode="auto">
          <a:xfrm>
            <a:off x="893555" y="3382795"/>
            <a:ext cx="3663364" cy="3170405"/>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746919" y="6570648"/>
            <a:ext cx="3810000" cy="1754326"/>
          </a:xfrm>
          <a:prstGeom prst="rect">
            <a:avLst/>
          </a:prstGeom>
          <a:noFill/>
        </p:spPr>
        <p:txBody>
          <a:bodyPr wrap="square" rtlCol="0">
            <a:spAutoFit/>
          </a:bodyPr>
          <a:lstStyle/>
          <a:p>
            <a:pPr indent="457200"/>
            <a:r>
              <a:rPr lang="vi-VN" sz="3600" i="1" dirty="0">
                <a:solidFill>
                  <a:srgbClr val="0000FF"/>
                </a:solidFill>
                <a:latin typeface="Times New Roman" panose="02020603050405020304" pitchFamily="18" charset="0"/>
                <a:cs typeface="Times New Roman" panose="02020603050405020304" pitchFamily="18" charset="0"/>
              </a:rPr>
              <a:t>a) Dùng dụng cụ không phù hợp với vật liệu.</a:t>
            </a:r>
            <a:endParaRPr lang="en-US" sz="3600" i="1" dirty="0">
              <a:solidFill>
                <a:srgbClr val="0000FF"/>
              </a:solidFill>
              <a:latin typeface="Times New Roman" panose="02020603050405020304" pitchFamily="18" charset="0"/>
              <a:cs typeface="Times New Roman" panose="02020603050405020304" pitchFamily="18" charset="0"/>
            </a:endParaRPr>
          </a:p>
        </p:txBody>
      </p:sp>
      <p:pic>
        <p:nvPicPr>
          <p:cNvPr id="15" name="Picture 14"/>
          <p:cNvPicPr/>
          <p:nvPr/>
        </p:nvPicPr>
        <p:blipFill rotWithShape="1">
          <a:blip r:embed="rId3"/>
          <a:srcRect l="20961" t="31939" r="46209" b="27377"/>
          <a:stretch/>
        </p:blipFill>
        <p:spPr bwMode="auto">
          <a:xfrm>
            <a:off x="4556919" y="3382795"/>
            <a:ext cx="3378176" cy="3246605"/>
          </a:xfrm>
          <a:prstGeom prst="rect">
            <a:avLst/>
          </a:prstGeom>
          <a:ln>
            <a:noFill/>
          </a:ln>
          <a:extLst>
            <a:ext uri="{53640926-AAD7-44D8-BBD7-CCE9431645EC}">
              <a14:shadowObscured xmlns:a14="http://schemas.microsoft.com/office/drawing/2010/main"/>
            </a:ext>
          </a:extLst>
        </p:spPr>
      </p:pic>
      <p:sp>
        <p:nvSpPr>
          <p:cNvPr id="16" name="TextBox 15"/>
          <p:cNvSpPr txBox="1"/>
          <p:nvPr/>
        </p:nvSpPr>
        <p:spPr>
          <a:xfrm>
            <a:off x="4520961" y="6847646"/>
            <a:ext cx="3450317" cy="1754326"/>
          </a:xfrm>
          <a:prstGeom prst="rect">
            <a:avLst/>
          </a:prstGeom>
          <a:noFill/>
        </p:spPr>
        <p:txBody>
          <a:bodyPr wrap="square" rtlCol="0">
            <a:spAutoFit/>
          </a:bodyPr>
          <a:lstStyle/>
          <a:p>
            <a:pPr indent="457200"/>
            <a:r>
              <a:rPr lang="vi-VN" sz="3600" i="1" dirty="0">
                <a:solidFill>
                  <a:srgbClr val="0000FF"/>
                </a:solidFill>
                <a:latin typeface="Times New Roman" panose="02020603050405020304" pitchFamily="18" charset="0"/>
                <a:cs typeface="Times New Roman" panose="02020603050405020304" pitchFamily="18" charset="0"/>
              </a:rPr>
              <a:t>b) Chọn dụng cụ quá to so với tay cầm.</a:t>
            </a:r>
            <a:endParaRPr lang="en-US" sz="3600" i="1" dirty="0">
              <a:solidFill>
                <a:srgbClr val="0000FF"/>
              </a:solidFill>
              <a:latin typeface="Times New Roman" panose="02020603050405020304" pitchFamily="18" charset="0"/>
              <a:cs typeface="Times New Roman" panose="02020603050405020304" pitchFamily="18" charset="0"/>
            </a:endParaRPr>
          </a:p>
        </p:txBody>
      </p:sp>
      <p:pic>
        <p:nvPicPr>
          <p:cNvPr id="17" name="Picture 16"/>
          <p:cNvPicPr/>
          <p:nvPr/>
        </p:nvPicPr>
        <p:blipFill rotWithShape="1">
          <a:blip r:embed="rId4"/>
          <a:srcRect l="22457" t="31939" r="46530" b="27946"/>
          <a:stretch/>
        </p:blipFill>
        <p:spPr bwMode="auto">
          <a:xfrm>
            <a:off x="8077309" y="3382794"/>
            <a:ext cx="3794810" cy="3187853"/>
          </a:xfrm>
          <a:prstGeom prst="rect">
            <a:avLst/>
          </a:prstGeom>
          <a:ln>
            <a:noFill/>
          </a:ln>
          <a:extLst>
            <a:ext uri="{53640926-AAD7-44D8-BBD7-CCE9431645EC}">
              <a14:shadowObscured xmlns:a14="http://schemas.microsoft.com/office/drawing/2010/main"/>
            </a:ext>
          </a:extLst>
        </p:spPr>
      </p:pic>
      <p:sp>
        <p:nvSpPr>
          <p:cNvPr id="18" name="TextBox 17"/>
          <p:cNvSpPr txBox="1"/>
          <p:nvPr/>
        </p:nvSpPr>
        <p:spPr>
          <a:xfrm>
            <a:off x="8214369" y="6810068"/>
            <a:ext cx="3450317" cy="1754326"/>
          </a:xfrm>
          <a:prstGeom prst="rect">
            <a:avLst/>
          </a:prstGeom>
          <a:noFill/>
        </p:spPr>
        <p:txBody>
          <a:bodyPr wrap="square" rtlCol="0">
            <a:spAutoFit/>
          </a:bodyPr>
          <a:lstStyle/>
          <a:p>
            <a:pPr indent="457200"/>
            <a:r>
              <a:rPr lang="vi-VN" sz="3600" i="1" dirty="0">
                <a:solidFill>
                  <a:srgbClr val="0000FF"/>
                </a:solidFill>
                <a:latin typeface="Times New Roman" panose="02020603050405020304" pitchFamily="18" charset="0"/>
                <a:cs typeface="Times New Roman" panose="02020603050405020304" pitchFamily="18" charset="0"/>
              </a:rPr>
              <a:t>c) Không tập trung khi sử dụng dụng cụ.</a:t>
            </a:r>
            <a:endParaRPr lang="en-US" sz="3600" i="1" dirty="0">
              <a:solidFill>
                <a:srgbClr val="0000FF"/>
              </a:solidFill>
              <a:latin typeface="Times New Roman" panose="02020603050405020304" pitchFamily="18" charset="0"/>
              <a:cs typeface="Times New Roman" panose="02020603050405020304" pitchFamily="18" charset="0"/>
            </a:endParaRPr>
          </a:p>
        </p:txBody>
      </p:sp>
      <p:pic>
        <p:nvPicPr>
          <p:cNvPr id="19" name="Picture 18"/>
          <p:cNvPicPr/>
          <p:nvPr/>
        </p:nvPicPr>
        <p:blipFill rotWithShape="1">
          <a:blip r:embed="rId5"/>
          <a:srcRect l="22243" t="32510" r="46423" b="27947"/>
          <a:stretch/>
        </p:blipFill>
        <p:spPr bwMode="auto">
          <a:xfrm>
            <a:off x="11900879" y="3505200"/>
            <a:ext cx="4009840" cy="3048000"/>
          </a:xfrm>
          <a:prstGeom prst="rect">
            <a:avLst/>
          </a:prstGeom>
          <a:ln>
            <a:noFill/>
          </a:ln>
          <a:extLst>
            <a:ext uri="{53640926-AAD7-44D8-BBD7-CCE9431645EC}">
              <a14:shadowObscured xmlns:a14="http://schemas.microsoft.com/office/drawing/2010/main"/>
            </a:ext>
          </a:extLst>
        </p:spPr>
      </p:pic>
      <p:sp>
        <p:nvSpPr>
          <p:cNvPr id="20" name="TextBox 19"/>
          <p:cNvSpPr txBox="1"/>
          <p:nvPr/>
        </p:nvSpPr>
        <p:spPr>
          <a:xfrm>
            <a:off x="12024519" y="6810068"/>
            <a:ext cx="3450317" cy="1754326"/>
          </a:xfrm>
          <a:prstGeom prst="rect">
            <a:avLst/>
          </a:prstGeom>
          <a:noFill/>
        </p:spPr>
        <p:txBody>
          <a:bodyPr wrap="square" rtlCol="0">
            <a:spAutoFit/>
          </a:bodyPr>
          <a:lstStyle/>
          <a:p>
            <a:pPr indent="457200"/>
            <a:r>
              <a:rPr lang="vi-VN" sz="3600" i="1" dirty="0">
                <a:solidFill>
                  <a:srgbClr val="0000FF"/>
                </a:solidFill>
                <a:latin typeface="Times New Roman" panose="02020603050405020304" pitchFamily="18" charset="0"/>
                <a:cs typeface="Times New Roman" panose="02020603050405020304" pitchFamily="18" charset="0"/>
              </a:rPr>
              <a:t>c) Không cất gọn dụng cụ sau khi dùng.</a:t>
            </a:r>
            <a:endParaRPr lang="en-US" sz="36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3" grpId="0"/>
      <p:bldP spid="1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vi-VN" sz="3600" i="1" dirty="0">
                <a:solidFill>
                  <a:srgbClr val="0000FF"/>
                </a:solidFill>
                <a:latin typeface="Times New Roman" panose="02020603050405020304" pitchFamily="18" charset="0"/>
                <a:cs typeface="Times New Roman" panose="02020603050405020304" pitchFamily="18" charset="0"/>
              </a:rPr>
              <a:t>hãy </a:t>
            </a:r>
            <a:r>
              <a:rPr lang="en-US" sz="3600" i="1" dirty="0" err="1">
                <a:solidFill>
                  <a:srgbClr val="0000FF"/>
                </a:solidFill>
                <a:latin typeface="Times New Roman" panose="02020603050405020304" pitchFamily="18" charset="0"/>
                <a:cs typeface="Times New Roman" panose="02020603050405020304" pitchFamily="18" charset="0"/>
              </a:rPr>
              <a:t>cùng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bạn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thảo</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luận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về</a:t>
            </a:r>
            <a:r>
              <a:rPr lang="vi-VN" sz="3600" i="1" dirty="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a:solidFill>
                  <a:srgbClr val="0000FF"/>
                </a:solidFill>
                <a:latin typeface="Times New Roman" panose="02020603050405020304" pitchFamily="18" charset="0"/>
                <a:cs typeface="Times New Roman" panose="02020603050405020304" pitchFamily="18" charset="0"/>
              </a:rPr>
              <a:t>?</a:t>
            </a:r>
          </a:p>
        </p:txBody>
      </p:sp>
      <p:pic>
        <p:nvPicPr>
          <p:cNvPr id="11" name="Picture 10"/>
          <p:cNvPicPr/>
          <p:nvPr/>
        </p:nvPicPr>
        <p:blipFill rotWithShape="1">
          <a:blip r:embed="rId2"/>
          <a:srcRect l="21067" t="30799" r="44712" b="27757"/>
          <a:stretch/>
        </p:blipFill>
        <p:spPr bwMode="auto">
          <a:xfrm>
            <a:off x="9890919" y="3124200"/>
            <a:ext cx="5791200" cy="2819401"/>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3"/>
          <a:srcRect l="20961" t="31939" r="46209" b="27377"/>
          <a:stretch/>
        </p:blipFill>
        <p:spPr bwMode="auto">
          <a:xfrm>
            <a:off x="9890919" y="6172200"/>
            <a:ext cx="5562600" cy="2688132"/>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18319" y="3581400"/>
            <a:ext cx="9067800" cy="1754326"/>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Hình a dùng dụng cụ không phù hợp với vật liệu nên dù tốn sức vẫn không thể cắt đứt vật liệu.</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92564" y="6705600"/>
            <a:ext cx="8719309" cy="1200329"/>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Hình b chọn dụng cụ quá to so với tay cầm nên không thể cắt được.</a:t>
            </a:r>
            <a:endParaRPr lang="en-US"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12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vi-VN" sz="3600" i="1" dirty="0">
                <a:solidFill>
                  <a:srgbClr val="0000FF"/>
                </a:solidFill>
                <a:latin typeface="Times New Roman" panose="02020603050405020304" pitchFamily="18" charset="0"/>
                <a:cs typeface="Times New Roman" panose="02020603050405020304" pitchFamily="18" charset="0"/>
              </a:rPr>
              <a:t>hãy </a:t>
            </a:r>
            <a:r>
              <a:rPr lang="en-US" sz="3600" i="1" dirty="0" err="1">
                <a:solidFill>
                  <a:srgbClr val="0000FF"/>
                </a:solidFill>
                <a:latin typeface="Times New Roman" panose="02020603050405020304" pitchFamily="18" charset="0"/>
                <a:cs typeface="Times New Roman" panose="02020603050405020304" pitchFamily="18" charset="0"/>
              </a:rPr>
              <a:t>cùng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bạn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thảo</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luận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về</a:t>
            </a:r>
            <a:r>
              <a:rPr lang="vi-VN" sz="3600" i="1" dirty="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a:solidFill>
                  <a:srgbClr val="0000FF"/>
                </a:solidFill>
                <a:latin typeface="Times New Roman" panose="02020603050405020304" pitchFamily="18" charset="0"/>
                <a:cs typeface="Times New Roman" panose="02020603050405020304" pitchFamily="18" charset="0"/>
              </a:rPr>
              <a:t>?</a:t>
            </a:r>
          </a:p>
        </p:txBody>
      </p:sp>
      <p:pic>
        <p:nvPicPr>
          <p:cNvPr id="17" name="Picture 16"/>
          <p:cNvPicPr/>
          <p:nvPr/>
        </p:nvPicPr>
        <p:blipFill rotWithShape="1">
          <a:blip r:embed="rId2"/>
          <a:srcRect l="22457" t="31939" r="46530" b="27946"/>
          <a:stretch/>
        </p:blipFill>
        <p:spPr bwMode="auto">
          <a:xfrm>
            <a:off x="10417807" y="2895600"/>
            <a:ext cx="5442087" cy="2648210"/>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3"/>
          <a:srcRect l="22243" t="32510" r="46423" b="27947"/>
          <a:stretch/>
        </p:blipFill>
        <p:spPr bwMode="auto">
          <a:xfrm>
            <a:off x="10417807" y="5733791"/>
            <a:ext cx="5442088" cy="2590800"/>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18319" y="3581400"/>
            <a:ext cx="9448800" cy="1200329"/>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Hình c không tập trung khi sử dụng dụng cụ ngây nguy hiểm khi sử dụng.</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70719" y="5828862"/>
            <a:ext cx="9448800" cy="1200329"/>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Hình d không cất gọn dụng cụ sau sử dụng gây nguy hiểm nếu như vấp phải.</a:t>
            </a:r>
            <a:endParaRPr lang="en-US"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719084" y="2165765"/>
            <a:ext cx="14599371"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vi-VN" sz="3600" i="1" dirty="0">
                <a:solidFill>
                  <a:srgbClr val="0000FF"/>
                </a:solidFill>
                <a:latin typeface="Times New Roman" panose="02020603050405020304" pitchFamily="18" charset="0"/>
                <a:cs typeface="Times New Roman" panose="02020603050405020304" pitchFamily="18" charset="0"/>
              </a:rPr>
              <a:t>hãy sử dụng com pa, kéo, hồ dán và giấy thủ công để cắt, dán hình tròn theo các bước sau: </a:t>
            </a:r>
            <a:endParaRPr lang="en-US" sz="3600" i="1" dirty="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18319" y="3258234"/>
            <a:ext cx="9448800" cy="646331"/>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Bước 1: Vẽ đường tròn</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6919" y="3855451"/>
            <a:ext cx="9448800" cy="1200329"/>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Dùng com pa vẽ đường tròn trên mặt sau của giấy màu thủ công.</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19084" y="4954690"/>
            <a:ext cx="9448800" cy="646331"/>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Xác định tâm của hình tròn và đặt kim com pa.</a:t>
            </a:r>
          </a:p>
        </p:txBody>
      </p:sp>
      <p:pic>
        <p:nvPicPr>
          <p:cNvPr id="15" name="Picture 14"/>
          <p:cNvPicPr/>
          <p:nvPr/>
        </p:nvPicPr>
        <p:blipFill rotWithShape="1">
          <a:blip r:embed="rId2"/>
          <a:srcRect l="55929" t="35361" r="12203" b="24905"/>
          <a:stretch/>
        </p:blipFill>
        <p:spPr bwMode="auto">
          <a:xfrm>
            <a:off x="10454464" y="2765929"/>
            <a:ext cx="4863989" cy="2179044"/>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3"/>
          <a:srcRect l="56891" t="21483" r="12631" b="37453"/>
          <a:stretch/>
        </p:blipFill>
        <p:spPr bwMode="auto">
          <a:xfrm>
            <a:off x="10454463" y="4954690"/>
            <a:ext cx="4863989" cy="1979509"/>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4"/>
          <a:srcRect l="55394" t="29848" r="13593" b="32129"/>
          <a:stretch/>
        </p:blipFill>
        <p:spPr bwMode="auto">
          <a:xfrm>
            <a:off x="10454463" y="7086600"/>
            <a:ext cx="4863992" cy="1676400"/>
          </a:xfrm>
          <a:prstGeom prst="rect">
            <a:avLst/>
          </a:prstGeom>
          <a:ln>
            <a:noFill/>
          </a:ln>
          <a:extLst>
            <a:ext uri="{53640926-AAD7-44D8-BBD7-CCE9431645EC}">
              <a14:shadowObscured xmlns:a14="http://schemas.microsoft.com/office/drawing/2010/main"/>
            </a:ext>
          </a:extLst>
        </p:spPr>
      </p:pic>
      <p:sp>
        <p:nvSpPr>
          <p:cNvPr id="22" name="TextBox 21"/>
          <p:cNvSpPr txBox="1"/>
          <p:nvPr/>
        </p:nvSpPr>
        <p:spPr>
          <a:xfrm>
            <a:off x="746919" y="5715000"/>
            <a:ext cx="9448800" cy="646331"/>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Lựa chọn độ dài bán kính của hình tròn.</a:t>
            </a:r>
          </a:p>
        </p:txBody>
      </p:sp>
      <p:sp>
        <p:nvSpPr>
          <p:cNvPr id="23" name="TextBox 22"/>
          <p:cNvSpPr txBox="1"/>
          <p:nvPr/>
        </p:nvSpPr>
        <p:spPr>
          <a:xfrm>
            <a:off x="970750" y="7262811"/>
            <a:ext cx="9448800" cy="646331"/>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Quay com pa để vẽ hình tròn.</a:t>
            </a:r>
          </a:p>
        </p:txBody>
      </p:sp>
    </p:spTree>
    <p:extLst>
      <p:ext uri="{BB962C8B-B14F-4D97-AF65-F5344CB8AC3E}">
        <p14:creationId xmlns:p14="http://schemas.microsoft.com/office/powerpoint/2010/main" val="19337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P spid="14"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719084" y="2165765"/>
            <a:ext cx="14599371" cy="1200329"/>
          </a:xfrm>
          <a:prstGeom prst="rect">
            <a:avLst/>
          </a:prstGeom>
          <a:noFill/>
        </p:spPr>
        <p:txBody>
          <a:bodyPr wrap="square" rtlCol="0">
            <a:spAutoFit/>
          </a:bodyPr>
          <a:lstStyle/>
          <a:p>
            <a:pPr indent="457200"/>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vi-VN" sz="3600" i="1" dirty="0">
                <a:solidFill>
                  <a:srgbClr val="0000FF"/>
                </a:solidFill>
                <a:latin typeface="Times New Roman" panose="02020603050405020304" pitchFamily="18" charset="0"/>
                <a:cs typeface="Times New Roman" panose="02020603050405020304" pitchFamily="18" charset="0"/>
              </a:rPr>
              <a:t>hãy sử dụng com pa, kéo, hồ dán và giấy thủ công để cắt, dán hình tròn theo các bước sau: </a:t>
            </a:r>
            <a:endParaRPr lang="en-US" sz="3600" i="1" dirty="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18319" y="3258234"/>
            <a:ext cx="9448800" cy="646331"/>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Bước 2: Cắt hình tròn</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6919" y="3855451"/>
            <a:ext cx="8839200" cy="2308324"/>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Sử dụng kéo để cắt theo đường tròn vừa vẽ.</a:t>
            </a:r>
          </a:p>
          <a:p>
            <a:pPr marL="571500" indent="-571500">
              <a:buFontTx/>
              <a:buChar char="-"/>
            </a:pPr>
            <a:r>
              <a:rPr lang="vi-VN" sz="3600" dirty="0">
                <a:solidFill>
                  <a:srgbClr val="0000FF"/>
                </a:solidFill>
                <a:latin typeface="Times New Roman" panose="02020603050405020304" pitchFamily="18" charset="0"/>
                <a:cs typeface="Times New Roman" panose="02020603050405020304" pitchFamily="18" charset="0"/>
              </a:rPr>
              <a:t>Cầm kéo đúng cách.</a:t>
            </a:r>
          </a:p>
          <a:p>
            <a:pPr marL="571500" indent="-571500">
              <a:buFontTx/>
              <a:buChar char="-"/>
            </a:pPr>
            <a:r>
              <a:rPr lang="vi-VN" sz="3600" dirty="0">
                <a:solidFill>
                  <a:srgbClr val="0000FF"/>
                </a:solidFill>
                <a:latin typeface="Times New Roman" panose="02020603050405020304" pitchFamily="18" charset="0"/>
                <a:cs typeface="Times New Roman" panose="02020603050405020304" pitchFamily="18" charset="0"/>
              </a:rPr>
              <a:t>Cắt theo đường tròn vừa vẽ.</a:t>
            </a:r>
          </a:p>
          <a:p>
            <a:pPr marL="571500" indent="-571500">
              <a:buFontTx/>
              <a:buChar char="-"/>
            </a:pPr>
            <a:r>
              <a:rPr lang="vi-VN" sz="3600" dirty="0">
                <a:solidFill>
                  <a:srgbClr val="0000FF"/>
                </a:solidFill>
                <a:latin typeface="Times New Roman" panose="02020603050405020304" pitchFamily="18" charset="0"/>
                <a:cs typeface="Times New Roman" panose="02020603050405020304" pitchFamily="18" charset="0"/>
              </a:rPr>
              <a:t>Mắt luôn nhìn kéo để cắt cho chính xác.</a:t>
            </a:r>
            <a:endParaRPr lang="en-US" sz="3600" dirty="0">
              <a:solidFill>
                <a:srgbClr val="0000FF"/>
              </a:solidFill>
              <a:latin typeface="Times New Roman" panose="02020603050405020304" pitchFamily="18" charset="0"/>
              <a:cs typeface="Times New Roman" panose="02020603050405020304" pitchFamily="18" charset="0"/>
            </a:endParaRPr>
          </a:p>
        </p:txBody>
      </p:sp>
      <p:pic>
        <p:nvPicPr>
          <p:cNvPr id="19" name="Picture 18"/>
          <p:cNvPicPr/>
          <p:nvPr/>
        </p:nvPicPr>
        <p:blipFill rotWithShape="1">
          <a:blip r:embed="rId2"/>
          <a:srcRect l="61490" t="29848" r="12096" b="34220"/>
          <a:stretch/>
        </p:blipFill>
        <p:spPr bwMode="auto">
          <a:xfrm>
            <a:off x="9625317" y="3371850"/>
            <a:ext cx="5693138" cy="41719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65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719084" y="2165765"/>
            <a:ext cx="14599371"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vi-VN" sz="3600" i="1" dirty="0">
                <a:solidFill>
                  <a:srgbClr val="0000FF"/>
                </a:solidFill>
                <a:latin typeface="Times New Roman" panose="02020603050405020304" pitchFamily="18" charset="0"/>
                <a:cs typeface="Times New Roman" panose="02020603050405020304" pitchFamily="18" charset="0"/>
              </a:rPr>
              <a:t>hãy sử dụng com pa, kéo, hồ dán và giấy thủ công để cắt, dán hình tròn theo các bước sau: </a:t>
            </a:r>
            <a:endParaRPr lang="en-US" sz="3600" i="1" dirty="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18319" y="3258234"/>
            <a:ext cx="9448800" cy="646331"/>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Bước 3: Dán hình tròn</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6919" y="3855451"/>
            <a:ext cx="8839200" cy="2862322"/>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 Dùng hồ để dán hình tròn lên mặt giấy thủ công khác màu.</a:t>
            </a:r>
          </a:p>
          <a:p>
            <a:pPr marL="571500" indent="-571500">
              <a:buFontTx/>
              <a:buChar char="-"/>
            </a:pPr>
            <a:r>
              <a:rPr lang="vi-VN" sz="3600" dirty="0">
                <a:solidFill>
                  <a:srgbClr val="0000FF"/>
                </a:solidFill>
                <a:latin typeface="Times New Roman" panose="02020603050405020304" pitchFamily="18" charset="0"/>
                <a:cs typeface="Times New Roman" panose="02020603050405020304" pitchFamily="18" charset="0"/>
              </a:rPr>
              <a:t>Bôi hồ lên mặt sau của hình tròn.</a:t>
            </a:r>
          </a:p>
          <a:p>
            <a:pPr marL="571500" indent="-571500">
              <a:buFontTx/>
              <a:buChar char="-"/>
            </a:pPr>
            <a:r>
              <a:rPr lang="vi-VN" sz="3600" dirty="0">
                <a:solidFill>
                  <a:srgbClr val="0000FF"/>
                </a:solidFill>
                <a:latin typeface="Times New Roman" panose="02020603050405020304" pitchFamily="18" charset="0"/>
                <a:cs typeface="Times New Roman" panose="02020603050405020304" pitchFamily="18" charset="0"/>
              </a:rPr>
              <a:t>Dán hình tròn lên mặt giấy thủ công khác màu.</a:t>
            </a:r>
          </a:p>
        </p:txBody>
      </p:sp>
      <p:pic>
        <p:nvPicPr>
          <p:cNvPr id="13" name="Picture 12"/>
          <p:cNvPicPr/>
          <p:nvPr/>
        </p:nvPicPr>
        <p:blipFill rotWithShape="1">
          <a:blip r:embed="rId2"/>
          <a:srcRect l="21281" t="33650" r="49952" b="29658"/>
          <a:stretch/>
        </p:blipFill>
        <p:spPr bwMode="auto">
          <a:xfrm>
            <a:off x="9967119" y="3505200"/>
            <a:ext cx="5486400" cy="243840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60314" t="34981" r="12737" b="29277"/>
          <a:stretch/>
        </p:blipFill>
        <p:spPr bwMode="auto">
          <a:xfrm>
            <a:off x="10119519" y="5943600"/>
            <a:ext cx="5334000" cy="2667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968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vi-VN" sz="3600" i="1" dirty="0">
                <a:solidFill>
                  <a:srgbClr val="0000FF"/>
                </a:solidFill>
                <a:latin typeface="Times New Roman" panose="02020603050405020304" pitchFamily="18" charset="0"/>
                <a:cs typeface="Times New Roman" panose="02020603050405020304" pitchFamily="18" charset="0"/>
              </a:rPr>
              <a:t>hãy </a:t>
            </a:r>
            <a:r>
              <a:rPr lang="en-US" sz="3600" i="1" dirty="0" err="1">
                <a:solidFill>
                  <a:srgbClr val="0000FF"/>
                </a:solidFill>
                <a:latin typeface="Times New Roman" panose="02020603050405020304" pitchFamily="18" charset="0"/>
                <a:cs typeface="Times New Roman" panose="02020603050405020304" pitchFamily="18" charset="0"/>
              </a:rPr>
              <a:t>cùng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bạn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thảo</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luận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về</a:t>
            </a:r>
            <a:r>
              <a:rPr lang="vi-VN" sz="3600" i="1" dirty="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a:solidFill>
                  <a:srgbClr val="0000FF"/>
                </a:solidFill>
                <a:latin typeface="Times New Roman" panose="02020603050405020304" pitchFamily="18" charset="0"/>
                <a:cs typeface="Times New Roman" panose="02020603050405020304" pitchFamily="18" charset="0"/>
              </a:rPr>
              <a:t>?</a:t>
            </a:r>
          </a:p>
        </p:txBody>
      </p:sp>
      <p:pic>
        <p:nvPicPr>
          <p:cNvPr id="11" name="Picture 10"/>
          <p:cNvPicPr/>
          <p:nvPr/>
        </p:nvPicPr>
        <p:blipFill rotWithShape="1">
          <a:blip r:embed="rId2"/>
          <a:srcRect l="21067" t="30799" r="44712" b="27757"/>
          <a:stretch/>
        </p:blipFill>
        <p:spPr bwMode="auto">
          <a:xfrm>
            <a:off x="893555" y="3382795"/>
            <a:ext cx="3663364" cy="3170405"/>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3"/>
          <a:srcRect l="20961" t="31939" r="46209" b="27377"/>
          <a:stretch/>
        </p:blipFill>
        <p:spPr bwMode="auto">
          <a:xfrm>
            <a:off x="4556919" y="3382795"/>
            <a:ext cx="3378176" cy="3246605"/>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4"/>
          <a:srcRect l="22457" t="31939" r="46530" b="27946"/>
          <a:stretch/>
        </p:blipFill>
        <p:spPr bwMode="auto">
          <a:xfrm>
            <a:off x="8077309" y="3382794"/>
            <a:ext cx="3794810" cy="3187853"/>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5"/>
          <a:srcRect l="22243" t="32510" r="46423" b="27947"/>
          <a:stretch/>
        </p:blipFill>
        <p:spPr bwMode="auto">
          <a:xfrm>
            <a:off x="11900879" y="3505200"/>
            <a:ext cx="4009840" cy="3048000"/>
          </a:xfrm>
          <a:prstGeom prst="rect">
            <a:avLst/>
          </a:prstGeom>
          <a:ln>
            <a:noFill/>
          </a:ln>
          <a:extLst>
            <a:ext uri="{53640926-AAD7-44D8-BBD7-CCE9431645EC}">
              <a14:shadowObscured xmlns:a14="http://schemas.microsoft.com/office/drawing/2010/main"/>
            </a:ext>
          </a:extLst>
        </p:spPr>
      </p:pic>
      <p:sp>
        <p:nvSpPr>
          <p:cNvPr id="20" name="TextBox 19"/>
          <p:cNvSpPr txBox="1"/>
          <p:nvPr/>
        </p:nvSpPr>
        <p:spPr>
          <a:xfrm>
            <a:off x="1127919" y="6810068"/>
            <a:ext cx="14346917" cy="1754326"/>
          </a:xfrm>
          <a:prstGeom prst="rect">
            <a:avLst/>
          </a:prstGeom>
          <a:noFill/>
        </p:spPr>
        <p:txBody>
          <a:bodyPr wrap="square" rtlCol="0">
            <a:spAutoFit/>
          </a:bodyPr>
          <a:lstStyle/>
          <a:p>
            <a:pPr indent="457200"/>
            <a:r>
              <a:rPr lang="vi-VN" sz="3600" i="1" dirty="0">
                <a:solidFill>
                  <a:srgbClr val="0000FF"/>
                </a:solidFill>
                <a:latin typeface="Times New Roman" panose="02020603050405020304" pitchFamily="18" charset="0"/>
                <a:cs typeface="Times New Roman" panose="02020603050405020304" pitchFamily="18" charset="0"/>
              </a:rPr>
              <a:t>Chọn dụng cụ vừa với tay cầm, hạn chế có đầu sắc nhọn. Tập trung khi sử dụng dụng cụ, không đùa nghịch để tránh bị thương. Cất dụng cụ vào hộp hoặc bao đựng và để nơi an toàn khi </a:t>
            </a:r>
            <a:r>
              <a:rPr lang="vi-VN" sz="3600" i="1">
                <a:solidFill>
                  <a:srgbClr val="0000FF"/>
                </a:solidFill>
                <a:latin typeface="Times New Roman" panose="02020603050405020304" pitchFamily="18" charset="0"/>
                <a:cs typeface="Times New Roman" panose="02020603050405020304" pitchFamily="18" charset="0"/>
              </a:rPr>
              <a:t>không sử </a:t>
            </a:r>
            <a:r>
              <a:rPr lang="vi-VN" sz="3600" i="1" dirty="0">
                <a:solidFill>
                  <a:srgbClr val="0000FF"/>
                </a:solidFill>
                <a:latin typeface="Times New Roman" panose="02020603050405020304" pitchFamily="18" charset="0"/>
                <a:cs typeface="Times New Roman" panose="02020603050405020304" pitchFamily="18" charset="0"/>
              </a:rPr>
              <a:t>dụng. </a:t>
            </a:r>
            <a:endParaRPr lang="en-US" sz="36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72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676</Words>
  <Application>Microsoft Office PowerPoint</Application>
  <PresentationFormat>Custom</PresentationFormat>
  <Paragraphs>52</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279</cp:revision>
  <dcterms:created xsi:type="dcterms:W3CDTF">2022-07-10T01:37:20Z</dcterms:created>
  <dcterms:modified xsi:type="dcterms:W3CDTF">2024-05-22T03:08:31Z</dcterms:modified>
</cp:coreProperties>
</file>