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75" r:id="rId5"/>
    <p:sldId id="276" r:id="rId6"/>
    <p:sldId id="259" r:id="rId7"/>
    <p:sldId id="277" r:id="rId8"/>
    <p:sldId id="278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0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54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26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887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31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552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280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656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107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235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05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00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31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872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5012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7251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83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428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802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7351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281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0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408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917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0035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3494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57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25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93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96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3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6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3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14C98-D3F9-4BE3-A6E7-F570215E2E68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4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5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0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5.jp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5.jp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4.jp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628800"/>
            <a:ext cx="7344816" cy="1200329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</a:rPr>
              <a:t>Chào mừng quý thầy cô và các bạn học sinh đến với tiết âm nhạc</a:t>
            </a:r>
            <a:endParaRPr lang="en-US" sz="3600" b="1">
              <a:solidFill>
                <a:srgbClr val="002060"/>
              </a:solidFill>
            </a:endParaRPr>
          </a:p>
        </p:txBody>
      </p:sp>
      <p:pic>
        <p:nvPicPr>
          <p:cNvPr id="5" name="nhac tap chung xuat s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212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8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79912" y="404664"/>
            <a:ext cx="1907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>
                <a:solidFill>
                  <a:srgbClr val="FF0000"/>
                </a:solidFill>
              </a:rPr>
              <a:t>CÂU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65304"/>
            <a:ext cx="612576" cy="4911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72" y="2045715"/>
            <a:ext cx="9207172" cy="1192138"/>
          </a:xfrm>
          <a:prstGeom prst="rect">
            <a:avLst/>
          </a:prstGeom>
        </p:spPr>
      </p:pic>
      <p:pic>
        <p:nvPicPr>
          <p:cNvPr id="6" name="c2 doc nha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52128" y="18041"/>
            <a:ext cx="72010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/>
                <a:ea typeface="Calibri"/>
              </a:rPr>
              <a:t>-Đọc CẢ BÀI với nhiều hình thức</a:t>
            </a:r>
            <a:endParaRPr lang="en-US" sz="400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65304"/>
            <a:ext cx="612576" cy="491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5271"/>
            <a:ext cx="9144000" cy="1440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94" y="2641784"/>
            <a:ext cx="9207172" cy="1192138"/>
          </a:xfrm>
          <a:prstGeom prst="rect">
            <a:avLst/>
          </a:prstGeom>
        </p:spPr>
      </p:pic>
      <p:pic>
        <p:nvPicPr>
          <p:cNvPr id="10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5918" y="55560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8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1316961"/>
            <a:ext cx="8128001" cy="55410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16632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>
                <a:solidFill>
                  <a:prstClr val="black"/>
                </a:solidFill>
                <a:latin typeface="Times New Roman"/>
                <a:ea typeface="Calibri"/>
              </a:rPr>
              <a:t> -</a:t>
            </a:r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GV làm mẫu ký hiệu bàn tay và yêu cầu HS thể hiện lại thế tay trên cao </a:t>
            </a:r>
            <a:r>
              <a:rPr lang="en-US" sz="3600" smtClean="0">
                <a:solidFill>
                  <a:srgbClr val="FF0000"/>
                </a:solidFill>
                <a:latin typeface="Times New Roman"/>
                <a:ea typeface="Calibri"/>
              </a:rPr>
              <a:t>độ </a:t>
            </a:r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6 nốt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7704" y="5733256"/>
            <a:ext cx="6120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Times New Roman"/>
                <a:ea typeface="Calibri"/>
              </a:rPr>
              <a:t>Tập đọc nhạc theo kí hiệu bàn tay</a:t>
            </a:r>
            <a:endParaRPr lang="en-US" sz="3200">
              <a:solidFill>
                <a:prstClr val="black"/>
              </a:solidFill>
            </a:endParaRPr>
          </a:p>
        </p:txBody>
      </p:sp>
      <p:pic>
        <p:nvPicPr>
          <p:cNvPr id="8" name="lcd drmfsl chu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85504" y="28124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2492896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292" y="4509120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2</a:t>
            </a:r>
          </a:p>
        </p:txBody>
      </p:sp>
      <p:sp>
        <p:nvSpPr>
          <p:cNvPr id="2" name="Rectangle 1"/>
          <p:cNvSpPr/>
          <p:nvPr/>
        </p:nvSpPr>
        <p:spPr>
          <a:xfrm>
            <a:off x="308608" y="42120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FF0000"/>
                </a:solidFill>
                <a:latin typeface="Times New Roman"/>
                <a:ea typeface="Calibri"/>
              </a:rPr>
              <a:t>- GV đọc nhạc và làm kí hiệu bàn tay mẫu từng câu và hướng dẫn HS đọc theo kết hợp làm thế tay bài đọc nhạc với các hình thức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80" y="6410858"/>
            <a:ext cx="612576" cy="491108"/>
          </a:xfrm>
          <a:prstGeom prst="rect">
            <a:avLst/>
          </a:prstGeom>
        </p:spPr>
      </p:pic>
      <p:pic>
        <p:nvPicPr>
          <p:cNvPr id="10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08304" y="14127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9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416" y="906662"/>
            <a:ext cx="30243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002060"/>
                </a:solidFill>
                <a:latin typeface="Times New Roman"/>
                <a:ea typeface="Calibri"/>
              </a:rPr>
              <a:t>Đọc nhạc với nhạc đệm:</a:t>
            </a:r>
            <a:endParaRPr lang="en-US" sz="20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1392" y="1772816"/>
            <a:ext cx="5472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-</a:t>
            </a:r>
            <a:r>
              <a:rPr lang="en-US" sz="3600" i="1">
                <a:solidFill>
                  <a:srgbClr val="FF0000"/>
                </a:solidFill>
              </a:rPr>
              <a:t>Đọc mẫu hd HS đọc nhạc làm ký hiệu bàn tay với các hình thức với nhạc đêm</a:t>
            </a:r>
          </a:p>
        </p:txBody>
      </p:sp>
      <p:sp>
        <p:nvSpPr>
          <p:cNvPr id="7" name="Rectangle 6"/>
          <p:cNvSpPr/>
          <p:nvPr/>
        </p:nvSpPr>
        <p:spPr>
          <a:xfrm>
            <a:off x="3995936" y="51783"/>
            <a:ext cx="2789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/>
                <a:ea typeface="Arial"/>
              </a:rPr>
              <a:t>THỰC HÀNH </a:t>
            </a:r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07696" y="40770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4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7904" y="1700808"/>
            <a:ext cx="5040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/>
                <a:ea typeface="Calibri"/>
              </a:rPr>
              <a:t>- Đọc nhạc theo nhạc đệm kết hợp vận động tự do theo ý thích.</a:t>
            </a:r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5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23384" y="37890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0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07904" y="2348880"/>
            <a:ext cx="5040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solidFill>
                  <a:srgbClr val="FF0000"/>
                </a:solidFill>
              </a:rPr>
              <a:t>-Đọc mẫu hd HS đọc nhạc gõ đệm theo nhịp bằng thanh phách với các hình thức.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424" y="6351550"/>
            <a:ext cx="612576" cy="491108"/>
          </a:xfrm>
          <a:prstGeom prst="rect">
            <a:avLst/>
          </a:prstGeom>
        </p:spPr>
      </p:pic>
      <p:pic>
        <p:nvPicPr>
          <p:cNvPr id="7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28184" y="45811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7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60792"/>
            <a:ext cx="1266014" cy="10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4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08" y="-169500"/>
            <a:ext cx="1148327" cy="1148327"/>
          </a:xfrm>
          <a:prstGeom prst="rect">
            <a:avLst/>
          </a:prstGeom>
        </p:spPr>
      </p:pic>
      <p:pic>
        <p:nvPicPr>
          <p:cNvPr id="5" name="hs l2 cham ngoan be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99992" y="13488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4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91893" y="-99392"/>
            <a:ext cx="2635658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rgbClr val="FC330E"/>
                </a:solidFill>
                <a:latin typeface="Times New Roman"/>
                <a:ea typeface="Arial"/>
              </a:rPr>
              <a:t>KHỞI ĐỘNG</a:t>
            </a:r>
            <a:endParaRPr lang="en-US" sz="32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791126"/>
            <a:ext cx="6449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prstClr val="black"/>
                </a:solidFill>
                <a:latin typeface="Times New Roman"/>
                <a:ea typeface="Times New Roman"/>
              </a:rPr>
              <a:t>Trò chơi: </a:t>
            </a:r>
            <a:r>
              <a:rPr lang="en-US" sz="2800" b="1" i="1" smtClean="0">
                <a:solidFill>
                  <a:prstClr val="black"/>
                </a:solidFill>
                <a:latin typeface="Times New Roman"/>
                <a:ea typeface="Times New Roman"/>
              </a:rPr>
              <a:t>Nghe giai điệu đoán tên bài hát</a:t>
            </a:r>
            <a:r>
              <a:rPr lang="en-US" sz="2800" b="1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endParaRPr lang="en-US" sz="280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81" y="6362590"/>
            <a:ext cx="617942" cy="4954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3458" y="2516884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Câu giai điệu sau là của bài hát, tác giả nào?</a:t>
            </a:r>
            <a:endParaRPr lang="en-US" sz="3600"/>
          </a:p>
        </p:txBody>
      </p:sp>
      <p:pic>
        <p:nvPicPr>
          <p:cNvPr id="4" name="C1+2 nghe giai dieu hs l 2 cham ngoan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15288" y="44371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0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81" y="6362590"/>
            <a:ext cx="617942" cy="4954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3458" y="2516884"/>
            <a:ext cx="5318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Lớp hát lại lại bài hát </a:t>
            </a:r>
            <a:r>
              <a:rPr lang="en-US" sz="3600" i="1" smtClean="0">
                <a:solidFill>
                  <a:srgbClr val="FF0000"/>
                </a:solidFill>
              </a:rPr>
              <a:t>Học sinh lớp 2 chăm ngoan</a:t>
            </a:r>
            <a:endParaRPr lang="en-US" sz="3600" i="1">
              <a:solidFill>
                <a:srgbClr val="FF0000"/>
              </a:solidFill>
            </a:endParaRPr>
          </a:p>
        </p:txBody>
      </p:sp>
      <p:pic>
        <p:nvPicPr>
          <p:cNvPr id="5" name="hs l2 cham ngoan be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35696" y="908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8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9308" y="76808"/>
            <a:ext cx="7992888" cy="234888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ÂM NHẠC LỚP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021" y="-99392"/>
            <a:ext cx="911979" cy="9119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19872" y="980728"/>
            <a:ext cx="2229521" cy="986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400" b="1">
                <a:solidFill>
                  <a:srgbClr val="FF0000"/>
                </a:solidFill>
                <a:latin typeface="Times New Roman"/>
                <a:ea typeface="Times New Roman"/>
              </a:rPr>
              <a:t>TIẾT </a:t>
            </a:r>
            <a:r>
              <a:rPr lang="en-AU" sz="4400" b="1" smtClean="0">
                <a:solidFill>
                  <a:srgbClr val="FF0000"/>
                </a:solidFill>
                <a:latin typeface="Times New Roman"/>
                <a:ea typeface="Times New Roman"/>
              </a:rPr>
              <a:t>10</a:t>
            </a:r>
            <a:endParaRPr lang="en-AU" sz="4400" b="1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41325" y="2852766"/>
            <a:ext cx="3786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/>
                <a:ea typeface="Calibri"/>
              </a:rPr>
              <a:t>ĐỌC NHẠC BÀI SỐ 2</a:t>
            </a:r>
            <a:r>
              <a:rPr lang="en-US" sz="280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endParaRPr lang="en-US" sz="280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63" y="6201602"/>
            <a:ext cx="369654" cy="29635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7504" y="2156063"/>
            <a:ext cx="9468544" cy="539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9310" marR="12700" indent="-802005" algn="ctr">
              <a:lnSpc>
                <a:spcPct val="121000"/>
              </a:lnSpc>
              <a:spcAft>
                <a:spcPts val="0"/>
              </a:spcAft>
              <a:tabLst>
                <a:tab pos="816610" algn="l"/>
              </a:tabLst>
            </a:pPr>
            <a:r>
              <a:rPr lang="en-US" sz="2400" b="1" smtClean="0">
                <a:solidFill>
                  <a:srgbClr val="FC190F"/>
                </a:solidFill>
                <a:effectLst/>
                <a:latin typeface="Times New Roman"/>
                <a:ea typeface="Arial"/>
              </a:rPr>
              <a:t>* ÔN TẬP BÀI HÁT </a:t>
            </a:r>
            <a:r>
              <a:rPr lang="en-US" sz="2400" b="1" i="1" smtClean="0">
                <a:solidFill>
                  <a:srgbClr val="FC190F"/>
                </a:solidFill>
                <a:effectLst/>
                <a:latin typeface="Times New Roman"/>
                <a:ea typeface="Arial"/>
              </a:rPr>
              <a:t>HỌC SINH LỚP HAI CHĂM NGOAN</a:t>
            </a:r>
            <a:endParaRPr lang="en-US" sz="240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8122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81" y="6362590"/>
            <a:ext cx="617942" cy="4954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3458" y="2516884"/>
            <a:ext cx="3662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prstClr val="black"/>
                </a:solidFill>
              </a:rPr>
              <a:t>Ôn lại bài hát với các hình thức</a:t>
            </a:r>
            <a:endParaRPr lang="en-US" sz="3600" i="1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3458" y="0"/>
            <a:ext cx="51746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b="1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THỰC HÀNH − LUYỆN TẬP</a:t>
            </a:r>
            <a:endParaRPr lang="en-US" smtClean="0">
              <a:effectLst/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b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*Ôn tập bài hát Học sinh lớp Hai chăm ngoan</a:t>
            </a:r>
            <a:endParaRPr lang="en-US">
              <a:effectLst/>
              <a:latin typeface="Times New Roman"/>
              <a:ea typeface="Calibri"/>
            </a:endParaRPr>
          </a:p>
        </p:txBody>
      </p:sp>
      <p:pic>
        <p:nvPicPr>
          <p:cNvPr id="5" name="hs l2 cham ngoan be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59897" y="46531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9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81" y="6362590"/>
            <a:ext cx="617942" cy="4954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08560"/>
            <a:ext cx="48866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prstClr val="black"/>
                </a:solidFill>
              </a:rPr>
              <a:t>Làm mẫu và HD HS các động tác phụ họa kết hợp nhún trái, phải theo nhịp với các hình thức</a:t>
            </a:r>
            <a:endParaRPr lang="en-US" sz="3600" i="1">
              <a:solidFill>
                <a:srgbClr val="FF0000"/>
              </a:solidFill>
            </a:endParaRPr>
          </a:p>
        </p:txBody>
      </p:sp>
      <p:pic>
        <p:nvPicPr>
          <p:cNvPr id="5" name="hs l2 cham ngoan be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38507" y="30689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2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1556791"/>
            <a:ext cx="9036496" cy="52293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0104" y="836712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Đọc mẫu và HD HS đọc cao độ 6 nốt Đồ-rê-mi-pha-sol-la</a:t>
            </a:r>
          </a:p>
        </p:txBody>
      </p:sp>
      <p:sp>
        <p:nvSpPr>
          <p:cNvPr id="3" name="Rectangle 2"/>
          <p:cNvSpPr/>
          <p:nvPr/>
        </p:nvSpPr>
        <p:spPr>
          <a:xfrm>
            <a:off x="2085504" y="5589240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>
                <a:solidFill>
                  <a:prstClr val="black"/>
                </a:solidFill>
                <a:latin typeface="Times New Roman"/>
                <a:ea typeface="Calibri"/>
              </a:rPr>
              <a:t>+</a:t>
            </a:r>
            <a:r>
              <a:rPr lang="en-US" sz="3200" b="1">
                <a:solidFill>
                  <a:prstClr val="black"/>
                </a:solidFill>
                <a:latin typeface="Times New Roman"/>
                <a:ea typeface="Calibri"/>
              </a:rPr>
              <a:t>Giới thiệu </a:t>
            </a:r>
            <a:r>
              <a:rPr lang="en-US" sz="3200" b="1" smtClean="0">
                <a:solidFill>
                  <a:prstClr val="black"/>
                </a:solidFill>
                <a:latin typeface="Times New Roman"/>
                <a:ea typeface="Calibri"/>
              </a:rPr>
              <a:t>bài đọc nhạc số 2</a:t>
            </a:r>
            <a:endParaRPr lang="en-US" sz="32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83768" y="-148879"/>
            <a:ext cx="3223959" cy="985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>
                <a:solidFill>
                  <a:srgbClr val="002060"/>
                </a:solidFill>
                <a:latin typeface="Arial"/>
                <a:ea typeface="Arial"/>
              </a:rPr>
              <a:t>KHÁM PHÁ</a:t>
            </a:r>
            <a:endParaRPr lang="en-US" sz="44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408" y="6295012"/>
            <a:ext cx="612576" cy="491108"/>
          </a:xfrm>
          <a:prstGeom prst="rect">
            <a:avLst/>
          </a:prstGeom>
        </p:spPr>
      </p:pic>
      <p:pic>
        <p:nvPicPr>
          <p:cNvPr id="5" name="lcd drmfsl chu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85504" y="28124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5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5287" y="188640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-Đọc mẫu và HD HS đọc tên nốt nhạc từng </a:t>
            </a:r>
            <a:r>
              <a:rPr lang="en-US" sz="4000" smtClean="0">
                <a:solidFill>
                  <a:srgbClr val="FF0000"/>
                </a:solidFill>
              </a:rPr>
              <a:t>câu chưa có cao độ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1896" y="2564904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4581128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2</a:t>
            </a:r>
          </a:p>
        </p:txBody>
      </p:sp>
      <p:pic>
        <p:nvPicPr>
          <p:cNvPr id="2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08304" y="14127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3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06839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-Đọc mẫu và dạy HS đọc nhạc từng câu có cao độ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20182" y="1003374"/>
            <a:ext cx="1907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>
                <a:solidFill>
                  <a:srgbClr val="FF0000"/>
                </a:solidFill>
              </a:rPr>
              <a:t>CÂU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144000" cy="1440160"/>
          </a:xfrm>
          <a:prstGeom prst="rect">
            <a:avLst/>
          </a:prstGeom>
        </p:spPr>
      </p:pic>
      <p:pic>
        <p:nvPicPr>
          <p:cNvPr id="3" name="c1 doc nha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0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318</Words>
  <Application>Microsoft Office PowerPoint</Application>
  <PresentationFormat>On-screen Show (4:3)</PresentationFormat>
  <Paragraphs>34</Paragraphs>
  <Slides>18</Slides>
  <Notes>0</Notes>
  <HiddenSlides>0</HiddenSlides>
  <MMClips>16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16</cp:revision>
  <dcterms:created xsi:type="dcterms:W3CDTF">2021-06-19T11:16:59Z</dcterms:created>
  <dcterms:modified xsi:type="dcterms:W3CDTF">2021-06-21T11:50:46Z</dcterms:modified>
</cp:coreProperties>
</file>