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71" r:id="rId5"/>
    <p:sldId id="276" r:id="rId6"/>
    <p:sldId id="277" r:id="rId7"/>
    <p:sldId id="278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9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84" d="100"/>
          <a:sy n="84" d="100"/>
        </p:scale>
        <p:origin x="160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jp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jpg"/><Relationship Id="rId5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jp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jp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"/>
            <a:ext cx="9144000" cy="981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7" y="5085184"/>
            <a:ext cx="8064896" cy="165618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4053"/>
              </a:avLst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6165304"/>
            <a:ext cx="285327" cy="2287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6588475"/>
            <a:ext cx="575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-Đọc mẫu và dạy đọc nhạc từng câu có cao độ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904" y="584775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60848"/>
            <a:ext cx="7812360" cy="1584176"/>
          </a:xfrm>
          <a:prstGeom prst="rect">
            <a:avLst/>
          </a:prstGeom>
        </p:spPr>
      </p:pic>
      <p:pic>
        <p:nvPicPr>
          <p:cNvPr id="2" name="c1 doc n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429309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4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85561" y="51887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220" y="5949280"/>
            <a:ext cx="306288" cy="2455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1772816"/>
            <a:ext cx="7754028" cy="1368152"/>
          </a:xfrm>
          <a:prstGeom prst="rect">
            <a:avLst/>
          </a:prstGeom>
        </p:spPr>
      </p:pic>
      <p:pic>
        <p:nvPicPr>
          <p:cNvPr id="3" name="c2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3668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2128" y="18041"/>
            <a:ext cx="7201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</a:rPr>
              <a:t>-Đọc CẢ BÀI với nhiều hình 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20788"/>
            <a:ext cx="7812360" cy="1080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72" y="2924944"/>
            <a:ext cx="7754028" cy="1368152"/>
          </a:xfrm>
          <a:prstGeom prst="rect">
            <a:avLst/>
          </a:prstGeom>
        </p:spPr>
      </p:pic>
      <p:pic>
        <p:nvPicPr>
          <p:cNvPr id="2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5140" y="4437112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3424" y="25852"/>
            <a:ext cx="6624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prstClr val="black"/>
                </a:solidFill>
                <a:latin typeface="Times New Roman"/>
                <a:ea typeface="Calibri"/>
              </a:rPr>
              <a:t> -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GV làm mẫu ký hiệu bàn tay và yêu cầu HS thể hiện lại thế tay trên cao độ 6 nốt</a:t>
            </a:r>
          </a:p>
        </p:txBody>
      </p:sp>
      <p:sp>
        <p:nvSpPr>
          <p:cNvPr id="6" name="Rectangle 5"/>
          <p:cNvSpPr/>
          <p:nvPr/>
        </p:nvSpPr>
        <p:spPr>
          <a:xfrm>
            <a:off x="1625499" y="979959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Times New Roman"/>
                <a:ea typeface="Calibri"/>
              </a:rPr>
              <a:t>Tập đọc nhạc theo kí hiệu bàn tay</a:t>
            </a:r>
            <a:endParaRPr lang="en-US" sz="3200">
              <a:solidFill>
                <a:prstClr val="black"/>
              </a:solidFill>
            </a:endParaRPr>
          </a:p>
        </p:txBody>
      </p:sp>
      <p:pic>
        <p:nvPicPr>
          <p:cNvPr id="8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856" y="550046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64734"/>
            <a:ext cx="5907476" cy="3275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2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9388" y="116632"/>
            <a:ext cx="73990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- GV đọc nhạc và làm kí hiệu bàn tay mẫu từng câu và hướng dẫn HS đọc theo kết hợp làm thế tay bài đọc nhạc với các hình thức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60" y="5949280"/>
            <a:ext cx="306288" cy="245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81" y="1006980"/>
            <a:ext cx="6998054" cy="3763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5616" y="184482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9659" y="3501008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7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5989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5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6180" y="261610"/>
            <a:ext cx="5268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Calibri"/>
              </a:rPr>
              <a:t>Đọc nhạc với nhạc đệm:</a:t>
            </a:r>
            <a:endParaRPr lang="en-US" sz="36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2060848"/>
            <a:ext cx="7740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-</a:t>
            </a:r>
            <a:r>
              <a:rPr lang="en-US" sz="3600" i="1">
                <a:solidFill>
                  <a:srgbClr val="FF0000"/>
                </a:solidFill>
              </a:rPr>
              <a:t>Đọc mẫu hd HS đọc nhạc làm ký hiệu bàn tay với các hình thức với nhạc đêm</a:t>
            </a:r>
          </a:p>
        </p:txBody>
      </p:sp>
      <p:sp>
        <p:nvSpPr>
          <p:cNvPr id="7" name="Rectangle 6"/>
          <p:cNvSpPr/>
          <p:nvPr/>
        </p:nvSpPr>
        <p:spPr>
          <a:xfrm>
            <a:off x="3275856" y="0"/>
            <a:ext cx="2789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THỰC HÀNH 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5140" y="443711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0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-4696"/>
            <a:ext cx="883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</a:rPr>
              <a:t>HD đọc nhạc gõ đệm theo phách với các hình thức: Lớp tổ cá nhân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8010128" cy="4248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50" y="2429062"/>
            <a:ext cx="656850" cy="620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81" y="4138314"/>
            <a:ext cx="656850" cy="620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01672"/>
            <a:ext cx="656850" cy="620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93" y="4248500"/>
            <a:ext cx="656850" cy="620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50" y="4248501"/>
            <a:ext cx="656850" cy="6206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50" y="4172626"/>
            <a:ext cx="656850" cy="620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10" y="4172627"/>
            <a:ext cx="656850" cy="6206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50" y="2319951"/>
            <a:ext cx="656850" cy="6206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475" y="2377092"/>
            <a:ext cx="656850" cy="620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138313"/>
            <a:ext cx="656850" cy="6206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138314"/>
            <a:ext cx="656850" cy="620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22" y="2377092"/>
            <a:ext cx="656850" cy="6206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054" y="2429063"/>
            <a:ext cx="656850" cy="6206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29064"/>
            <a:ext cx="656850" cy="6206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36" y="2394393"/>
            <a:ext cx="656850" cy="6206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07" y="2370490"/>
            <a:ext cx="656850" cy="620659"/>
          </a:xfrm>
          <a:prstGeom prst="rect">
            <a:avLst/>
          </a:prstGeom>
        </p:spPr>
      </p:pic>
      <p:pic>
        <p:nvPicPr>
          <p:cNvPr id="23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0231" y="5398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265097" y="828780"/>
            <a:ext cx="475680" cy="3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52" y="2780928"/>
            <a:ext cx="308971" cy="247705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611330"/>
            <a:ext cx="2555776" cy="22466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0703" y="2060848"/>
            <a:ext cx="74357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>
                <a:latin typeface="Times New Roman"/>
                <a:ea typeface="Calibri"/>
              </a:rPr>
              <a:t>+ GV đọc nốt Đô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>
                <a:latin typeface="Times New Roman"/>
                <a:ea typeface="Calibri"/>
              </a:rPr>
              <a:t>- HS sẽ đọc các nốt kế tiếp đi lên: Rê-mi-pha-sol-la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>
                <a:latin typeface="Times New Roman"/>
                <a:ea typeface="Calibri"/>
              </a:rPr>
              <a:t>+ GV đọc nốt La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>
                <a:latin typeface="Times New Roman"/>
                <a:ea typeface="Calibri"/>
              </a:rPr>
              <a:t>- HS sẽ đọc các nốt kế tiếp đi xuống : Sol-la-mi-re-đô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0476" y="-31520"/>
            <a:ext cx="2327881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</a:rPr>
              <a:t>KHỞI ĐỘNG</a:t>
            </a:r>
            <a:endParaRPr lang="en-US" sz="28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6969" y="764704"/>
            <a:ext cx="6990247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>
                <a:solidFill>
                  <a:prstClr val="black"/>
                </a:solidFill>
                <a:latin typeface="Times New Roman"/>
                <a:ea typeface="Calibri"/>
              </a:rPr>
              <a:t>Trò chơi: Tôi trước bạn sau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1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4" y="18538"/>
            <a:ext cx="8208913" cy="28002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1914" y="1696915"/>
            <a:ext cx="16728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37" y="980728"/>
            <a:ext cx="1008113" cy="9304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8585" y="2818762"/>
            <a:ext cx="7912318" cy="986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1384300" indent="-816610" algn="ctr">
              <a:lnSpc>
                <a:spcPct val="121000"/>
              </a:lnSpc>
              <a:spcAft>
                <a:spcPts val="0"/>
              </a:spcAft>
              <a:tabLst>
                <a:tab pos="901700" algn="l"/>
              </a:tabLst>
            </a:pPr>
            <a:r>
              <a:rPr lang="en-US" b="1">
                <a:solidFill>
                  <a:srgbClr val="FC190F"/>
                </a:solidFill>
                <a:latin typeface="Times New Roman"/>
                <a:ea typeface="Arial"/>
              </a:rPr>
              <a:t>    </a:t>
            </a:r>
            <a:r>
              <a:rPr lang="en-US" b="1">
                <a:solidFill>
                  <a:srgbClr val="FF0000"/>
                </a:solidFill>
                <a:latin typeface="Times New Roman"/>
                <a:ea typeface="Arial"/>
              </a:rPr>
              <a:t>*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Arial"/>
              </a:rPr>
              <a:t>ÔN TẬP BÀI HÁT HOA LÁ MÙA XUÂN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  <a:p>
            <a:pPr marR="1384300" algn="just">
              <a:lnSpc>
                <a:spcPct val="121000"/>
              </a:lnSpc>
              <a:spcAft>
                <a:spcPts val="0"/>
              </a:spcAft>
              <a:tabLst>
                <a:tab pos="901700" algn="l"/>
              </a:tabLst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Arial"/>
              </a:rPr>
              <a:t>           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9693" y="3573016"/>
            <a:ext cx="4825360" cy="4996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384300" lvl="0" algn="just">
              <a:lnSpc>
                <a:spcPct val="121000"/>
              </a:lnSpc>
              <a:tabLst>
                <a:tab pos="901700" algn="l"/>
              </a:tabLst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Arial"/>
              </a:rPr>
              <a:t>* ĐỌC NHẠC BÀI SỐ 3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714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2276872"/>
            <a:ext cx="6834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Ôn bài hát với các hình thức: Lớp , tổ, cá nhân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7694" y="1340768"/>
            <a:ext cx="7090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latin typeface="Times New Roman"/>
                <a:ea typeface="Calibri"/>
              </a:rPr>
              <a:t>*Ôn tập bài hát Hoa lá mùa xuân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014" y="144361"/>
            <a:ext cx="552805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3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6460" y="3491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2356"/>
            <a:ext cx="9144000" cy="3815644"/>
          </a:xfrm>
        </p:spPr>
      </p:pic>
      <p:sp>
        <p:nvSpPr>
          <p:cNvPr id="5" name="TextBox 4"/>
          <p:cNvSpPr txBox="1"/>
          <p:nvPr/>
        </p:nvSpPr>
        <p:spPr>
          <a:xfrm>
            <a:off x="1187624" y="654561"/>
            <a:ext cx="7956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Ôn hát gõ đệm theo phách</a:t>
            </a:r>
          </a:p>
        </p:txBody>
      </p:sp>
      <p:pic>
        <p:nvPicPr>
          <p:cNvPr id="6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6212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5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9144000" cy="2636912"/>
          </a:xfrm>
        </p:spPr>
      </p:pic>
      <p:sp>
        <p:nvSpPr>
          <p:cNvPr id="5" name="TextBox 4"/>
          <p:cNvSpPr txBox="1"/>
          <p:nvPr/>
        </p:nvSpPr>
        <p:spPr>
          <a:xfrm>
            <a:off x="323528" y="151676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Hd người đung đưa theo nhịp điệu trái, phải. Tay vỗ tay theo nhịp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692696"/>
            <a:ext cx="7632700" cy="3672408"/>
          </a:xfrm>
          <a:prstGeom prst="rect">
            <a:avLst/>
          </a:prstGeom>
        </p:spPr>
      </p:pic>
      <p:pic>
        <p:nvPicPr>
          <p:cNvPr id="6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865" y="560056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6210169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8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9144000" cy="2636912"/>
          </a:xfrm>
        </p:spPr>
      </p:pic>
      <p:sp>
        <p:nvSpPr>
          <p:cNvPr id="5" name="TextBox 4"/>
          <p:cNvSpPr txBox="1"/>
          <p:nvPr/>
        </p:nvSpPr>
        <p:spPr>
          <a:xfrm>
            <a:off x="1691680" y="155417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Xem song video HD các động tác phụ họa cho bài hát</a:t>
            </a:r>
          </a:p>
        </p:txBody>
      </p:sp>
      <p:pic>
        <p:nvPicPr>
          <p:cNvPr id="6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566124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28" y="6266842"/>
            <a:ext cx="306288" cy="245554"/>
          </a:xfrm>
          <a:prstGeom prst="rect">
            <a:avLst/>
          </a:prstGeom>
        </p:spPr>
      </p:pic>
      <p:pic>
        <p:nvPicPr>
          <p:cNvPr id="2" name="VAN DOG PHU HOA HOA LA M X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816" y="908720"/>
            <a:ext cx="7469616" cy="292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9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4952" y="2132856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Đọc mẫu và HD HS đọc cao độ 6 nốt Đồ-rê-mi-pha-sol-la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3768" y="-148879"/>
            <a:ext cx="3223959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/>
                <a:ea typeface="Arial"/>
              </a:rPr>
              <a:t>KHÁM PHÁ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08" y="6295012"/>
            <a:ext cx="612576" cy="491108"/>
          </a:xfrm>
          <a:prstGeom prst="rect">
            <a:avLst/>
          </a:prstGeom>
        </p:spPr>
      </p:pic>
      <p:pic>
        <p:nvPicPr>
          <p:cNvPr id="5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5856" y="550046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05372" y="50402"/>
            <a:ext cx="7687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-</a:t>
            </a:r>
            <a:r>
              <a:rPr lang="en-US" sz="3200">
                <a:solidFill>
                  <a:srgbClr val="FF0000"/>
                </a:solidFill>
              </a:rPr>
              <a:t>Đọc mẫu và HD HS đọc tên nốt nhạc từng câu chưa có cao độ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32" y="1250731"/>
            <a:ext cx="6998054" cy="3528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191683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352127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15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341</Words>
  <Application>Microsoft Office PowerPoint</Application>
  <PresentationFormat>On-screen Show (4:3)</PresentationFormat>
  <Paragraphs>39</Paragraphs>
  <Slides>18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Vũ Thu Trang</cp:lastModifiedBy>
  <cp:revision>43</cp:revision>
  <dcterms:created xsi:type="dcterms:W3CDTF">2021-06-22T02:23:00Z</dcterms:created>
  <dcterms:modified xsi:type="dcterms:W3CDTF">2022-01-17T11:18:26Z</dcterms:modified>
</cp:coreProperties>
</file>