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96" d="100"/>
          <a:sy n="96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– khuyến khích HS thể hiện vận động theo ý tưởng của  cá nhân </a:t>
            </a: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1: 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người đứng lên dần theo cao độ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2: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 Ngồi xuống dần theo cao độ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FF00"/>
                </a:solidFill>
                <a:latin typeface="Times New Roman"/>
                <a:ea typeface="Times New Roman"/>
              </a:rPr>
              <a:t>Câu 3: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 đọc đến nốt nào đưng lên luôn cùng nốt đó</a:t>
            </a:r>
            <a:r>
              <a:rPr lang="en-US" sz="2400" i="1">
                <a:solidFill>
                  <a:schemeClr val="bg1"/>
                </a:solidFill>
                <a:latin typeface="Times New Roman"/>
                <a:ea typeface="Times New Roman"/>
              </a:rPr>
              <a:t>(4 nốt tương ứng 4 lần nhổm lên dần)</a:t>
            </a:r>
            <a:endParaRPr lang="en-US" sz="2400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en-US" sz="240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-Đàn liền cả 3 câu cùng 1 lúc cho HS nghe liền mạch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258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48892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gw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00" y="3068960"/>
            <a:ext cx="3827900" cy="33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0915" y="4509120"/>
            <a:ext cx="37006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algn="just">
              <a:lnSpc>
                <a:spcPct val="150000"/>
              </a:lnSpc>
              <a:spcAft>
                <a:spcPts val="0"/>
              </a:spcAft>
            </a:pPr>
            <a:r>
              <a:rPr lang="en-US" sz="4400" b="1">
                <a:solidFill>
                  <a:srgbClr val="FC330E"/>
                </a:solidFill>
                <a:latin typeface="Times New Roman"/>
                <a:ea typeface="Arial"/>
              </a:rPr>
              <a:t>KHỞI ĐỘNG.</a:t>
            </a:r>
            <a:endParaRPr lang="en-US" sz="44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7372" y="260648"/>
            <a:ext cx="422102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– </a:t>
            </a:r>
            <a:r>
              <a:rPr lang="vi-VN" sz="2800" dirty="0">
                <a:solidFill>
                  <a:schemeClr val="bg1"/>
                </a:solidFill>
                <a:latin typeface="Times New Roman"/>
                <a:ea typeface="Times New Roman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ọc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( 2 – 3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).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696" y="1086831"/>
            <a:ext cx="48574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                         </a:t>
            </a:r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Lắng nghe, lắng nghe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  Âm thanh xúc xắc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Vừa nghe vừa lắc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  <a:p>
            <a:pPr lvl="0" algn="ctr"/>
            <a:r>
              <a:rPr lang="en-US" sz="2800" i="1">
                <a:solidFill>
                  <a:schemeClr val="bg1"/>
                </a:solidFill>
                <a:latin typeface="Times New Roman"/>
                <a:ea typeface="Times New Roman"/>
              </a:rPr>
              <a:t>Đố là, âm thanh gì?</a:t>
            </a:r>
            <a:endParaRPr lang="en-US" sz="28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9" name="AM THAH MA RA 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5724" y="5617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7452" y="215135"/>
            <a:ext cx="190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</a:rPr>
              <a:t>Tiết </a:t>
            </a:r>
            <a:r>
              <a:rPr lang="en-US" sz="4400" b="1">
                <a:solidFill>
                  <a:srgbClr val="FF0000"/>
                </a:solidFill>
              </a:rPr>
              <a:t>25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6107" y="184482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>
                <a:solidFill>
                  <a:srgbClr val="7030A0"/>
                </a:solidFill>
              </a:rPr>
              <a:t>+  Vận dụng sáng tạo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istrator\Desktop\1 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3564">
            <a:off x="3619142" y="537321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 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57" y="4840126"/>
            <a:ext cx="485774" cy="10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6654" y="1003799"/>
            <a:ext cx="805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>
                <a:solidFill>
                  <a:srgbClr val="7030A0"/>
                </a:solidFill>
              </a:rPr>
              <a:t>+ </a:t>
            </a:r>
            <a:r>
              <a:rPr lang="vi-VN" sz="2800" b="1">
                <a:solidFill>
                  <a:srgbClr val="7030A0"/>
                </a:solidFill>
              </a:rPr>
              <a:t>Thường thức âm nhạc: Nhạc cụ Ma – ra - cát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554" y="1702549"/>
            <a:ext cx="539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-HS xem hình ảnh nhạc cụ ma-ra-cát.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941" y="281068"/>
            <a:ext cx="276229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C330E"/>
                </a:solidFill>
                <a:latin typeface="Times New Roman"/>
                <a:ea typeface="Arial"/>
              </a:rPr>
              <a:t>KHÁM PHÁ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554" y="110482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tabLst>
                <a:tab pos="156210" algn="l"/>
              </a:tabLst>
            </a:pPr>
            <a:r>
              <a:rPr lang="en-US" sz="2400" b="1">
                <a:solidFill>
                  <a:srgbClr val="FFFF00"/>
                </a:solidFill>
                <a:latin typeface="Times New Roman"/>
                <a:ea typeface="Arial"/>
              </a:rPr>
              <a:t>Thường thức âm nhạc </a:t>
            </a:r>
            <a:r>
              <a:rPr lang="en-US" sz="2400" b="1" i="1">
                <a:solidFill>
                  <a:srgbClr val="FFFF00"/>
                </a:solidFill>
                <a:latin typeface="Times New Roman"/>
                <a:ea typeface="Arial"/>
              </a:rPr>
              <a:t>Nhạc cụ ma-ra-cát (maracas)</a:t>
            </a:r>
            <a:endParaRPr lang="en-US" sz="2400">
              <a:solidFill>
                <a:srgbClr val="FFFF0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0554" y="2348880"/>
            <a:ext cx="6433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-</a:t>
            </a:r>
            <a:r>
              <a:rPr lang="en-US" sz="2400">
                <a:solidFill>
                  <a:schemeClr val="bg1"/>
                </a:solidFill>
                <a:latin typeface="Times New Roman"/>
                <a:ea typeface="Times New Roman"/>
              </a:rPr>
              <a:t>Lắc nhạc cụ tạo ra âm thanh để HS lắng nghe và giới thiệu: Ma-ra-cat là nhạc cụ gõ nươc ngoài, dùng tay lắc khi chơi, âm thanh giòn giã, sôi động.</a:t>
            </a:r>
            <a:endParaRPr lang="en-US" sz="24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8" name="HIH VA TIEG MARACA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84" y="4293097"/>
            <a:ext cx="6480720" cy="2564904"/>
          </a:xfrm>
          <a:prstGeom prst="rect">
            <a:avLst/>
          </a:prstGeom>
        </p:spPr>
      </p:pic>
      <p:pic>
        <p:nvPicPr>
          <p:cNvPr id="9" name="GIOI THIEU NHAC CU MA.RA.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38392" y="14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47667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-GV hỏi các  câu hỏi: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1: Âm thanh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của nhạc cụ ma-ra-cát vang lên nghe như thế nào? 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2: GV  lắc 2 tay cùng 1 lúc tay phải lắc mạnh hơn tay trái.Yêu cầu HS nhận biết âm thanh cao và âm thanh thấp ở hai quả ma-ra-cát khác nhau</a:t>
            </a:r>
            <a:endParaRPr lang="en-US">
              <a:solidFill>
                <a:schemeClr val="bg1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+Câu 3: Hình dáng của nhạc cụ ra sao? Chất</a:t>
            </a:r>
            <a:r>
              <a:rPr lang="en-US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i="1">
                <a:solidFill>
                  <a:schemeClr val="bg1"/>
                </a:solidFill>
                <a:latin typeface="Times New Roman"/>
                <a:ea typeface="Times New Roman"/>
              </a:rPr>
              <a:t>liệu bằng gì? Vì sao hai quả có hình dáng giống nhau mà âm thanh khi lắc lại phát ra khác nhau? Tại sao?... </a:t>
            </a:r>
            <a:endParaRPr lang="en-US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19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3608" y="538808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Gõ mẫu cho HS nghe và cảm nhận âm thanh của nhạc cụ ma-ra-cát thể hiện theo hình tiết dưới.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662" y="4869160"/>
            <a:ext cx="4857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C330E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 HÀNH − LUYỆN TẬP</a:t>
            </a:r>
            <a:endParaRPr lang="en-US" sz="2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5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5976664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54868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algn="just">
              <a:spcAft>
                <a:spcPts val="0"/>
              </a:spcAft>
            </a:pPr>
            <a:r>
              <a:rPr lang="en-US" sz="3200">
                <a:solidFill>
                  <a:schemeClr val="bg1"/>
                </a:solidFill>
                <a:latin typeface="Times New Roman"/>
                <a:ea typeface="Times New Roman"/>
              </a:rPr>
              <a:t>– Điều khiển HS vỗ tay theo tiết tấu nhịp 3/4 với hình thức: tập thể/ nhóm/ đôi bạn/ cá nhân </a:t>
            </a:r>
            <a:endParaRPr lang="en-US" sz="32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72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59766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69269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/>
                <a:ea typeface="Times New Roman"/>
              </a:rPr>
              <a:t>Nhóm 1 vỗ tay và nhóm 2 lắc nhạc cụ ma-ra-cát theo hình tiết tấu. 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2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9" y="1163653"/>
            <a:ext cx="6806071" cy="29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81" y="5805264"/>
            <a:ext cx="4920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 DỤNG – SÁNG TẠO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81" y="4797152"/>
            <a:ext cx="4741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Vận dụng – Sáng tạo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06289" y="332656"/>
            <a:ext cx="7323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GV cho HS nghe 3 file mp3 từng câu nhạc ở mục 2 và đưa ra câu hỏi yêu cầu HS nhận biết các nét giai điệu cao – thấp trong câu nhạc.</a:t>
            </a:r>
            <a:endParaRPr kumimoji="0" 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7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421</Words>
  <Application>Microsoft Office PowerPoint</Application>
  <PresentationFormat>On-screen Show (4:3)</PresentationFormat>
  <Paragraphs>33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Vũ Thu Trang</cp:lastModifiedBy>
  <cp:revision>42</cp:revision>
  <dcterms:created xsi:type="dcterms:W3CDTF">2021-06-23T07:33:39Z</dcterms:created>
  <dcterms:modified xsi:type="dcterms:W3CDTF">2022-03-01T01:07:19Z</dcterms:modified>
</cp:coreProperties>
</file>