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0" r:id="rId3"/>
    <p:sldId id="439" r:id="rId4"/>
    <p:sldId id="440" r:id="rId5"/>
    <p:sldId id="438" r:id="rId6"/>
    <p:sldId id="441" r:id="rId7"/>
    <p:sldId id="444" r:id="rId8"/>
    <p:sldId id="443"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1127" y="65"/>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2.pptx" TargetMode="External"/><Relationship Id="rId13"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11" Type="http://schemas.openxmlformats.org/officeDocument/2006/relationships/image" Target="../media/image11.jpeg"/><Relationship Id="rId5" Type="http://schemas.openxmlformats.org/officeDocument/2006/relationships/image" Target="../media/image8.jpg"/><Relationship Id="rId15" Type="http://schemas.openxmlformats.org/officeDocument/2006/relationships/image" Target="../media/image15.jpeg"/><Relationship Id="rId10" Type="http://schemas.openxmlformats.org/officeDocument/2006/relationships/hyperlink" Target="khoi%20dong/Cau%204.pptx" TargetMode="External"/><Relationship Id="rId4" Type="http://schemas.openxmlformats.org/officeDocument/2006/relationships/hyperlink" Target="khoi%20dong/Cau%201.pptx" TargetMode="External"/><Relationship Id="rId9" Type="http://schemas.openxmlformats.org/officeDocument/2006/relationships/image" Target="../media/image10.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746919" y="3962400"/>
            <a:ext cx="13868400"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HỌ HÀNG VÀ NHỮNG NGÀY KỈ NIỆM CỦA GIA ĐÌNH </a:t>
            </a: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95"/>
          <p:cNvSpPr>
            <a:spLocks noChangeArrowheads="1"/>
          </p:cNvSpPr>
          <p:nvPr/>
        </p:nvSpPr>
        <p:spPr bwMode="auto">
          <a:xfrm>
            <a:off x="4284155" y="1219200"/>
            <a:ext cx="7721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CHĂM SÓC VẬT NUÔI</a:t>
            </a:r>
          </a:p>
        </p:txBody>
      </p:sp>
      <p:sp>
        <p:nvSpPr>
          <p:cNvPr id="3" name="Text Box 38" descr="Water droplets"/>
          <p:cNvSpPr txBox="1">
            <a:spLocks noChangeArrowheads="1"/>
          </p:cNvSpPr>
          <p:nvPr/>
        </p:nvSpPr>
        <p:spPr bwMode="auto">
          <a:xfrm>
            <a:off x="10904748" y="7783875"/>
            <a:ext cx="3011186" cy="891449"/>
          </a:xfrm>
          <a:prstGeom prst="rect">
            <a:avLst/>
          </a:prstGeom>
          <a:blipFill dpi="0" rotWithShape="1">
            <a:blip r:embed="rId3"/>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pic>
        <p:nvPicPr>
          <p:cNvPr id="4" name="Picture 3">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a:off x="1204119" y="2895600"/>
            <a:ext cx="3276600" cy="2053681"/>
          </a:xfrm>
          <a:prstGeom prst="rect">
            <a:avLst/>
          </a:prstGeom>
        </p:spPr>
      </p:pic>
      <p:cxnSp>
        <p:nvCxnSpPr>
          <p:cNvPr id="5" name="Straight Arrow Connector 4"/>
          <p:cNvCxnSpPr/>
          <p:nvPr/>
        </p:nvCxnSpPr>
        <p:spPr>
          <a:xfrm flipV="1">
            <a:off x="10119519" y="7102112"/>
            <a:ext cx="1276508" cy="1127488"/>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Rectangle 5"/>
          <p:cNvSpPr/>
          <p:nvPr/>
        </p:nvSpPr>
        <p:spPr>
          <a:xfrm>
            <a:off x="10043319" y="4677531"/>
            <a:ext cx="4495800" cy="2409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13184677" y="7086600"/>
            <a:ext cx="1354442" cy="1143000"/>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Picture 2" descr="Tranh Tô Màu Con Chó Sói Đang Hú, 105+ Tranh Tô Màu Con Chó Đẹp Và Siêu Dễ  Thương">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27" t="7177"/>
          <a:stretch/>
        </p:blipFill>
        <p:spPr bwMode="auto">
          <a:xfrm>
            <a:off x="1204119" y="5617856"/>
            <a:ext cx="3259597" cy="2060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à - Nằm mơ thấy gà là điềm báo cho chuyện gì sẽ đến với bạn?">
            <a:hlinkClick r:id="rId8" action="ppaction://hlinkpres?slideindex=1&amp;slidetitle="/>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8576" b="7810"/>
          <a:stretch/>
        </p:blipFill>
        <p:spPr bwMode="auto">
          <a:xfrm>
            <a:off x="5547519" y="2881539"/>
            <a:ext cx="3297279" cy="2067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2 xã xuất hiện bệnh Viêm da nổi cục trên trâu bò">
            <a:hlinkClick r:id="rId10" action="ppaction://hlinkpres?slideindex=1&amp;slidetitl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7519" y="5595776"/>
            <a:ext cx="3256539" cy="2106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271919" y="2672740"/>
            <a:ext cx="4038600" cy="4009583"/>
            <a:chOff x="10271919" y="2672740"/>
            <a:chExt cx="4038600" cy="4009583"/>
          </a:xfrm>
        </p:grpSpPr>
        <p:grpSp>
          <p:nvGrpSpPr>
            <p:cNvPr id="12" name="Group 11"/>
            <p:cNvGrpSpPr/>
            <p:nvPr/>
          </p:nvGrpSpPr>
          <p:grpSpPr>
            <a:xfrm>
              <a:off x="10271919" y="2672740"/>
              <a:ext cx="4038600" cy="4009583"/>
              <a:chOff x="7528719" y="1297170"/>
              <a:chExt cx="4088536" cy="4019550"/>
            </a:xfrm>
          </p:grpSpPr>
          <p:grpSp>
            <p:nvGrpSpPr>
              <p:cNvPr id="16" name="Group 15"/>
              <p:cNvGrpSpPr>
                <a:grpSpLocks/>
              </p:cNvGrpSpPr>
              <p:nvPr/>
            </p:nvGrpSpPr>
            <p:grpSpPr bwMode="auto">
              <a:xfrm>
                <a:off x="7528719" y="1297170"/>
                <a:ext cx="4088536" cy="4019550"/>
                <a:chOff x="2000250" y="2819400"/>
                <a:chExt cx="4019550" cy="4019550"/>
              </a:xfrm>
              <a:blipFill>
                <a:blip r:embed="rId12"/>
                <a:stretch>
                  <a:fillRect/>
                </a:stretch>
              </a:blipFill>
            </p:grpSpPr>
            <p:sp>
              <p:nvSpPr>
                <p:cNvPr id="18"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9" name="Oval 18"/>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0" name="Straight Connector 19"/>
                <p:cNvCxnSpPr>
                  <a:stCxn id="19" idx="2"/>
                  <a:endCxn id="19"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a:stCxn id="19" idx="0"/>
                  <a:endCxn id="19"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rot="2387037">
                <a:off x="9890607" y="1950642"/>
                <a:ext cx="1460197" cy="920234"/>
              </a:xfrm>
              <a:prstGeom prst="rect">
                <a:avLst/>
              </a:prstGeom>
            </p:spPr>
          </p:pic>
        </p:grpSp>
        <p:pic>
          <p:nvPicPr>
            <p:cNvPr id="13" name="Picture 2" descr="Tranh Tô Màu Con Chó Sói Đang Hú, 105+ Tranh Tô Màu Con Chó Đẹp Và Siêu Dễ  Thươ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327" t="7177"/>
            <a:stretch/>
          </p:blipFill>
          <p:spPr bwMode="auto">
            <a:xfrm rot="18686313">
              <a:off x="10626923" y="3274770"/>
              <a:ext cx="1558578" cy="9851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à - Nằm mơ thấy gà là điềm báo cho chuyện gì sẽ đến với bạ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8576" b="7810"/>
            <a:stretch/>
          </p:blipFill>
          <p:spPr bwMode="auto">
            <a:xfrm rot="13761978">
              <a:off x="10616397" y="5148265"/>
              <a:ext cx="1497646" cy="9391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2 xã xuất hiện bệnh Viêm da nổi cục trên trâu bò"/>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8061409">
              <a:off x="12442645" y="5128398"/>
              <a:ext cx="1484063" cy="9599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Arrow Connector 21"/>
          <p:cNvCxnSpPr/>
          <p:nvPr/>
        </p:nvCxnSpPr>
        <p:spPr>
          <a:xfrm flipV="1">
            <a:off x="12316187" y="3414104"/>
            <a:ext cx="0" cy="1268413"/>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3400000">
                                      <p:cBhvr>
                                        <p:cTn id="12" dur="2000" fill="hold"/>
                                        <p:tgtEl>
                                          <p:spTgt spid="11"/>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7600000">
                                      <p:cBhvr>
                                        <p:cTn id="16" dur="2000" fill="hold"/>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34200000">
                                      <p:cBhvr>
                                        <p:cTn id="20" dur="2000" fill="hold"/>
                                        <p:tgtEl>
                                          <p:spTgt spid="1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7800000">
                                      <p:cBhvr>
                                        <p:cTn id="24" dur="2000" fill="hold"/>
                                        <p:tgtEl>
                                          <p:spTgt spid="11"/>
                                        </p:tgtEl>
                                        <p:attrNameLst>
                                          <p:attrName>r</p:attrName>
                                        </p:attrNameLst>
                                      </p:cBhvr>
                                    </p:animRo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7" y="1782783"/>
            <a:ext cx="14554201" cy="1261884"/>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2. Em hãy kể tên một số thành viên trong họ hành bên nội, bên ngoại của em.</a:t>
            </a:r>
          </a:p>
        </p:txBody>
      </p:sp>
      <p:sp>
        <p:nvSpPr>
          <p:cNvPr id="2" name="Cloud 1"/>
          <p:cNvSpPr/>
          <p:nvPr/>
        </p:nvSpPr>
        <p:spPr>
          <a:xfrm>
            <a:off x="8496574" y="2895600"/>
            <a:ext cx="7315200" cy="3429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Chúng ta cùng trao đổi nhóm 2 các em nhé!</a:t>
            </a:r>
          </a:p>
        </p:txBody>
      </p:sp>
      <p:sp>
        <p:nvSpPr>
          <p:cNvPr id="17" name="Rectangle 16"/>
          <p:cNvSpPr/>
          <p:nvPr/>
        </p:nvSpPr>
        <p:spPr>
          <a:xfrm>
            <a:off x="907094" y="3200400"/>
            <a:ext cx="7086602"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Một số thành viên bên nội: ông bà nội, bác, chú. Cô,… </a:t>
            </a:r>
          </a:p>
        </p:txBody>
      </p:sp>
      <p:sp>
        <p:nvSpPr>
          <p:cNvPr id="22" name="Rectangle 21"/>
          <p:cNvSpPr/>
          <p:nvPr/>
        </p:nvSpPr>
        <p:spPr>
          <a:xfrm>
            <a:off x="846134" y="4785360"/>
            <a:ext cx="7086602"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Một số thành viên bên nội: ông bà ngoại, bá (chị của mẹ), dì, em của mẹ), cậu,…</a:t>
            </a:r>
          </a:p>
        </p:txBody>
      </p:sp>
    </p:spTree>
    <p:extLst>
      <p:ext uri="{BB962C8B-B14F-4D97-AF65-F5344CB8AC3E}">
        <p14:creationId xmlns:p14="http://schemas.microsoft.com/office/powerpoint/2010/main" val="176596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7" y="1782783"/>
            <a:ext cx="14554201" cy="1261884"/>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2. Em hãy kể tên một số thành viên trong họ hành bên nội, bên ngoại của em.</a:t>
            </a:r>
          </a:p>
        </p:txBody>
      </p:sp>
      <p:sp>
        <p:nvSpPr>
          <p:cNvPr id="4" name="Cloud 3"/>
          <p:cNvSpPr/>
          <p:nvPr/>
        </p:nvSpPr>
        <p:spPr>
          <a:xfrm>
            <a:off x="899319" y="2819400"/>
            <a:ext cx="14630400" cy="548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a:solidFill>
                  <a:srgbClr val="FF0000"/>
                </a:solidFill>
                <a:latin typeface="Times New Roman" pitchFamily="18" charset="0"/>
                <a:cs typeface="Times New Roman" pitchFamily="18" charset="0"/>
              </a:rPr>
              <a:t>Trong đất nước chúng ta việc xưng hô trong gia đình dòng họ tuỳ thuộc vào mỗi vùng miền. Có nơi gọi bố mẹ bằng ba - má, có nơi lại gọi là cha – mẹ; có nơi gọi là thầy-u,... vì vậy chúng ta xưng hộ theo địa phương của mình sao cho phù hợp và lễ phép.</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5748320"/>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7" y="1782783"/>
            <a:ext cx="14554201" cy="677108"/>
          </a:xfrm>
          <a:prstGeom prst="rect">
            <a:avLst/>
          </a:prstGeom>
        </p:spPr>
        <p:txBody>
          <a:bodyPr wrap="square">
            <a:spAutoFit/>
          </a:bodyPr>
          <a:lstStyle/>
          <a:p>
            <a:pPr algn="just"/>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thường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làm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để</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thể</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hiện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tình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cảm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của</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mình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với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họ</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hàng</a:t>
            </a:r>
            <a:r>
              <a:rPr lang="en-US" sz="3800" b="1" dirty="0">
                <a:solidFill>
                  <a:srgbClr val="FF0066"/>
                </a:solidFill>
                <a:latin typeface="Times New Roman" pitchFamily="18" charset="0"/>
                <a:cs typeface="Times New Roman" pitchFamily="18" charset="0"/>
              </a:rPr>
              <a:t>?</a:t>
            </a:r>
          </a:p>
        </p:txBody>
      </p:sp>
      <p:sp>
        <p:nvSpPr>
          <p:cNvPr id="17" name="Rectangle 16"/>
          <p:cNvSpPr/>
          <p:nvPr/>
        </p:nvSpPr>
        <p:spPr>
          <a:xfrm>
            <a:off x="746919" y="2533471"/>
            <a:ext cx="14835985"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 Em hãy quan sát tranh và cho biết các bạn đang làm gì để thể hiện tình cảm với người thân, họ hàng?</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5" t="33754" r="56614" b="30667"/>
          <a:stretch/>
        </p:blipFill>
        <p:spPr bwMode="auto">
          <a:xfrm>
            <a:off x="457472" y="3779520"/>
            <a:ext cx="8039102" cy="48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130" t="23999" r="6620" b="30384"/>
          <a:stretch/>
        </p:blipFill>
        <p:spPr bwMode="auto">
          <a:xfrm>
            <a:off x="8462714" y="3962400"/>
            <a:ext cx="7505426" cy="471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430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7" y="1782783"/>
            <a:ext cx="14554201"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3. Em thường làm gì để thể hiện tình cảm của mình với họ hàng?</a:t>
            </a:r>
          </a:p>
        </p:txBody>
      </p:sp>
      <p:sp>
        <p:nvSpPr>
          <p:cNvPr id="22" name="Rectangle 21"/>
          <p:cNvSpPr/>
          <p:nvPr/>
        </p:nvSpPr>
        <p:spPr>
          <a:xfrm>
            <a:off x="975519" y="3124200"/>
            <a:ext cx="9570563" cy="5078313"/>
          </a:xfrm>
          <a:prstGeom prst="rect">
            <a:avLst/>
          </a:prstGeom>
        </p:spPr>
        <p:txBody>
          <a:bodyPr wrap="square">
            <a:spAutoFit/>
          </a:bodyPr>
          <a:lstStyle/>
          <a:p>
            <a:pPr indent="914400" algn="just"/>
            <a:r>
              <a:rPr lang="nl-NL" sz="3600" b="1">
                <a:solidFill>
                  <a:srgbClr val="0000CC"/>
                </a:solidFill>
                <a:latin typeface="Times New Roman" pitchFamily="18" charset="0"/>
                <a:cs typeface="Times New Roman" pitchFamily="18" charset="0"/>
              </a:rPr>
              <a:t>+ Những người trong hình có mối quan hệ họ hàng với nhau, được thê hiện qua cách xưng hô. Họ gặp nhau vào dịp sinh nhật của một thành viên trong họ hàng và tết Nguyên Đán.</a:t>
            </a:r>
            <a:endParaRPr lang="en-US" sz="3600" b="1">
              <a:solidFill>
                <a:srgbClr val="0000CC"/>
              </a:solidFill>
              <a:latin typeface="Times New Roman" pitchFamily="18" charset="0"/>
              <a:cs typeface="Times New Roman" pitchFamily="18" charset="0"/>
            </a:endParaRPr>
          </a:p>
          <a:p>
            <a:pPr indent="914400" algn="just"/>
            <a:r>
              <a:rPr lang="nl-NL" sz="3600" b="1">
                <a:solidFill>
                  <a:srgbClr val="0000CC"/>
                </a:solidFill>
                <a:latin typeface="Times New Roman" pitchFamily="18" charset="0"/>
                <a:cs typeface="Times New Roman" pitchFamily="18" charset="0"/>
              </a:rPr>
              <a:t>+ Những người trong hình thể hiện tình cảm gắn bó với nhau, thông qua hành động đến thăm và chúc tết nhau nhân dịp đón năm mới; tặng quà nhân dịp dinh nhật; sự vui vẻ của mỗi người khi gặp họ hàng nhà mình.</a:t>
            </a:r>
            <a:endParaRPr lang="en-US" sz="3600" b="1">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5" t="33754" r="56614" b="30667"/>
          <a:stretch/>
        </p:blipFill>
        <p:spPr bwMode="auto">
          <a:xfrm>
            <a:off x="10710725" y="2561964"/>
            <a:ext cx="5219702" cy="277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130" t="23999" r="6620" b="30384"/>
          <a:stretch/>
        </p:blipFill>
        <p:spPr bwMode="auto">
          <a:xfrm>
            <a:off x="10778230" y="5353280"/>
            <a:ext cx="5189910" cy="325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3122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7" y="1782783"/>
            <a:ext cx="14554201"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3. Em thường làm gì để thể hiện tình cảm của mình với họ hàng?</a:t>
            </a:r>
          </a:p>
        </p:txBody>
      </p:sp>
      <p:sp>
        <p:nvSpPr>
          <p:cNvPr id="2" name="Cloud 1"/>
          <p:cNvSpPr/>
          <p:nvPr/>
        </p:nvSpPr>
        <p:spPr>
          <a:xfrm>
            <a:off x="1318417" y="3048000"/>
            <a:ext cx="13411200" cy="502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Trong cuộc sống để có mối quan hệ tốt, tình cảm, gần gũi và thân thiện với người thân, họ hàng. Em cần thể hiện tình cảm gắn bó, lễ phép, thương yêu và quý trọng họ.</a:t>
            </a:r>
          </a:p>
        </p:txBody>
      </p:sp>
    </p:spTree>
    <p:extLst>
      <p:ext uri="{BB962C8B-B14F-4D97-AF65-F5344CB8AC3E}">
        <p14:creationId xmlns:p14="http://schemas.microsoft.com/office/powerpoint/2010/main" val="330369276"/>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356517" y="1782783"/>
            <a:ext cx="3124202"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4. Vận dụng</a:t>
            </a:r>
          </a:p>
        </p:txBody>
      </p:sp>
      <p:sp>
        <p:nvSpPr>
          <p:cNvPr id="17" name="Rectangle 16"/>
          <p:cNvSpPr/>
          <p:nvPr/>
        </p:nvSpPr>
        <p:spPr>
          <a:xfrm>
            <a:off x="594519" y="3200400"/>
            <a:ext cx="4953000" cy="3416320"/>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 Viết cách xưng hô hoặc dán ảnh các thành viên trong gia đình thuộc họ hàng bên nội, bên ngoại của em theo sơ đồ gợi ý dưới đây:</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264" t="30274" r="7953" b="28222"/>
          <a:stretch/>
        </p:blipFill>
        <p:spPr bwMode="auto">
          <a:xfrm>
            <a:off x="5852319" y="2209158"/>
            <a:ext cx="10271875" cy="602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9520386" y="2362200"/>
            <a:ext cx="1600279" cy="566858"/>
            <a:chOff x="-2072481" y="292034"/>
            <a:chExt cx="1600279" cy="566858"/>
          </a:xfrm>
        </p:grpSpPr>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6514" t="31439" r="42306" b="64658"/>
            <a:stretch/>
          </p:blipFill>
          <p:spPr bwMode="auto">
            <a:xfrm>
              <a:off x="-2072481" y="292034"/>
              <a:ext cx="1600279" cy="56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13401" y="350372"/>
              <a:ext cx="1058303" cy="461665"/>
            </a:xfrm>
            <a:prstGeom prst="rect">
              <a:avLst/>
            </a:prstGeom>
            <a:noFill/>
          </p:spPr>
          <p:txBody>
            <a:bodyPr wrap="none" rtlCol="0">
              <a:spAutoFit/>
            </a:bodyPr>
            <a:lstStyle/>
            <a:p>
              <a:r>
                <a:rPr lang="en-US" sz="2400"/>
                <a:t>Bà nội</a:t>
              </a:r>
            </a:p>
          </p:txBody>
        </p:sp>
      </p:grpSp>
      <p:grpSp>
        <p:nvGrpSpPr>
          <p:cNvPr id="16" name="Group 15"/>
          <p:cNvGrpSpPr/>
          <p:nvPr/>
        </p:nvGrpSpPr>
        <p:grpSpPr>
          <a:xfrm>
            <a:off x="11795919" y="2405298"/>
            <a:ext cx="1606530" cy="566858"/>
            <a:chOff x="-2148681" y="322514"/>
            <a:chExt cx="1606530" cy="566858"/>
          </a:xfrm>
        </p:grpSpPr>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6514" t="31439" r="42306" b="64658"/>
            <a:stretch/>
          </p:blipFill>
          <p:spPr bwMode="auto">
            <a:xfrm>
              <a:off x="-2133440" y="322514"/>
              <a:ext cx="1530330" cy="56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148681" y="380852"/>
              <a:ext cx="1606530" cy="461665"/>
            </a:xfrm>
            <a:prstGeom prst="rect">
              <a:avLst/>
            </a:prstGeom>
            <a:noFill/>
          </p:spPr>
          <p:txBody>
            <a:bodyPr wrap="none" rtlCol="0">
              <a:spAutoFit/>
            </a:bodyPr>
            <a:lstStyle/>
            <a:p>
              <a:r>
                <a:rPr lang="en-US" sz="2400"/>
                <a:t>Ông ngoại</a:t>
              </a:r>
            </a:p>
          </p:txBody>
        </p:sp>
      </p:grpSp>
      <p:grpSp>
        <p:nvGrpSpPr>
          <p:cNvPr id="5" name="Group 4"/>
          <p:cNvGrpSpPr/>
          <p:nvPr/>
        </p:nvGrpSpPr>
        <p:grpSpPr>
          <a:xfrm>
            <a:off x="14356239" y="4879735"/>
            <a:ext cx="1005403" cy="518160"/>
            <a:chOff x="-2125304" y="2908422"/>
            <a:chExt cx="1005403" cy="518160"/>
          </a:xfrm>
        </p:grpSpPr>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120" t="48894" r="46025" b="47538"/>
            <a:stretch/>
          </p:blipFill>
          <p:spPr bwMode="auto">
            <a:xfrm>
              <a:off x="-2072481" y="2908422"/>
              <a:ext cx="9221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25304" y="2986261"/>
              <a:ext cx="1005403" cy="369332"/>
            </a:xfrm>
            <a:prstGeom prst="rect">
              <a:avLst/>
            </a:prstGeom>
            <a:noFill/>
          </p:spPr>
          <p:txBody>
            <a:bodyPr wrap="none" rtlCol="0">
              <a:spAutoFit/>
            </a:bodyPr>
            <a:lstStyle/>
            <a:p>
              <a:r>
                <a:rPr lang="en-US"/>
                <a:t>Dì (cậu)</a:t>
              </a:r>
            </a:p>
          </p:txBody>
        </p:sp>
      </p:grpSp>
      <p:grpSp>
        <p:nvGrpSpPr>
          <p:cNvPr id="23" name="Group 22"/>
          <p:cNvGrpSpPr/>
          <p:nvPr/>
        </p:nvGrpSpPr>
        <p:grpSpPr>
          <a:xfrm>
            <a:off x="7598725" y="4890902"/>
            <a:ext cx="1018227" cy="518160"/>
            <a:chOff x="-2125304" y="2908422"/>
            <a:chExt cx="1018227" cy="518160"/>
          </a:xfrm>
        </p:grpSpPr>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120" t="48894" r="46025" b="47538"/>
            <a:stretch/>
          </p:blipFill>
          <p:spPr bwMode="auto">
            <a:xfrm>
              <a:off x="-2072481" y="2908422"/>
              <a:ext cx="9221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125304" y="2986261"/>
              <a:ext cx="1018227" cy="369332"/>
            </a:xfrm>
            <a:prstGeom prst="rect">
              <a:avLst/>
            </a:prstGeom>
            <a:noFill/>
          </p:spPr>
          <p:txBody>
            <a:bodyPr wrap="none" rtlCol="0">
              <a:spAutoFit/>
            </a:bodyPr>
            <a:lstStyle/>
            <a:p>
              <a:r>
                <a:rPr lang="en-US"/>
                <a:t>bác (cô)</a:t>
              </a:r>
            </a:p>
          </p:txBody>
        </p:sp>
      </p:grpSp>
      <p:grpSp>
        <p:nvGrpSpPr>
          <p:cNvPr id="32" name="Group 31"/>
          <p:cNvGrpSpPr/>
          <p:nvPr/>
        </p:nvGrpSpPr>
        <p:grpSpPr>
          <a:xfrm>
            <a:off x="5928677" y="4800600"/>
            <a:ext cx="1027845" cy="724170"/>
            <a:chOff x="-2125304" y="2908422"/>
            <a:chExt cx="1027845" cy="724170"/>
          </a:xfrm>
        </p:grpSpPr>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120" t="48894" r="46025" b="47538"/>
            <a:stretch/>
          </p:blipFill>
          <p:spPr bwMode="auto">
            <a:xfrm>
              <a:off x="-2072481" y="2908422"/>
              <a:ext cx="9221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125304" y="2986261"/>
              <a:ext cx="1027845" cy="646331"/>
            </a:xfrm>
            <a:prstGeom prst="rect">
              <a:avLst/>
            </a:prstGeom>
            <a:noFill/>
          </p:spPr>
          <p:txBody>
            <a:bodyPr wrap="none" rtlCol="0">
              <a:spAutoFit/>
            </a:bodyPr>
            <a:lstStyle/>
            <a:p>
              <a:r>
                <a:rPr lang="en-US"/>
                <a:t>Bác gái</a:t>
              </a:r>
            </a:p>
            <a:p>
              <a:pPr algn="ctr"/>
              <a:r>
                <a:rPr lang="en-US"/>
                <a:t>(dượng)</a:t>
              </a:r>
            </a:p>
          </p:txBody>
        </p:sp>
      </p:grpSp>
      <p:grpSp>
        <p:nvGrpSpPr>
          <p:cNvPr id="7" name="Group 6"/>
          <p:cNvGrpSpPr/>
          <p:nvPr/>
        </p:nvGrpSpPr>
        <p:grpSpPr>
          <a:xfrm>
            <a:off x="6017005" y="7391141"/>
            <a:ext cx="939676" cy="533400"/>
            <a:chOff x="2576954" y="7970261"/>
            <a:chExt cx="939676" cy="533400"/>
          </a:xfrm>
        </p:grpSpPr>
        <p:pic>
          <p:nvPicPr>
            <p:cNvPr id="3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295" t="66161" r="45674" b="30166"/>
            <a:stretch/>
          </p:blipFill>
          <p:spPr bwMode="auto">
            <a:xfrm>
              <a:off x="2625407" y="7970261"/>
              <a:ext cx="8912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76954" y="8052295"/>
              <a:ext cx="915635" cy="369332"/>
            </a:xfrm>
            <a:prstGeom prst="rect">
              <a:avLst/>
            </a:prstGeom>
            <a:noFill/>
          </p:spPr>
          <p:txBody>
            <a:bodyPr wrap="none" rtlCol="0">
              <a:spAutoFit/>
            </a:bodyPr>
            <a:lstStyle/>
            <a:p>
              <a:r>
                <a:rPr lang="en-US"/>
                <a:t>Anh họ</a:t>
              </a:r>
            </a:p>
          </p:txBody>
        </p:sp>
      </p:grpSp>
      <p:grpSp>
        <p:nvGrpSpPr>
          <p:cNvPr id="37" name="Group 36"/>
          <p:cNvGrpSpPr/>
          <p:nvPr/>
        </p:nvGrpSpPr>
        <p:grpSpPr>
          <a:xfrm>
            <a:off x="7617858" y="7360402"/>
            <a:ext cx="893956" cy="533400"/>
            <a:chOff x="2622674" y="7970261"/>
            <a:chExt cx="893956" cy="533400"/>
          </a:xfrm>
        </p:grpSpPr>
        <p:pic>
          <p:nvPicPr>
            <p:cNvPr id="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295" t="66161" r="45674" b="30166"/>
            <a:stretch/>
          </p:blipFill>
          <p:spPr bwMode="auto">
            <a:xfrm>
              <a:off x="2625407" y="7970261"/>
              <a:ext cx="8912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2622674" y="8082775"/>
              <a:ext cx="851515" cy="369332"/>
            </a:xfrm>
            <a:prstGeom prst="rect">
              <a:avLst/>
            </a:prstGeom>
            <a:noFill/>
          </p:spPr>
          <p:txBody>
            <a:bodyPr wrap="none" rtlCol="0">
              <a:spAutoFit/>
            </a:bodyPr>
            <a:lstStyle/>
            <a:p>
              <a:r>
                <a:rPr lang="en-US"/>
                <a:t>Chị họ</a:t>
              </a:r>
            </a:p>
          </p:txBody>
        </p:sp>
      </p:grpSp>
      <p:grpSp>
        <p:nvGrpSpPr>
          <p:cNvPr id="40" name="Group 39"/>
          <p:cNvGrpSpPr/>
          <p:nvPr/>
        </p:nvGrpSpPr>
        <p:grpSpPr>
          <a:xfrm>
            <a:off x="11791852" y="7315200"/>
            <a:ext cx="893956" cy="646331"/>
            <a:chOff x="2622674" y="7926845"/>
            <a:chExt cx="893956" cy="646331"/>
          </a:xfrm>
        </p:grpSpPr>
        <p:pic>
          <p:nvPicPr>
            <p:cNvPr id="4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295" t="66161" r="45674" b="30166"/>
            <a:stretch/>
          </p:blipFill>
          <p:spPr bwMode="auto">
            <a:xfrm>
              <a:off x="2625407" y="7970261"/>
              <a:ext cx="8912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2622674" y="7926845"/>
              <a:ext cx="864339" cy="646331"/>
            </a:xfrm>
            <a:prstGeom prst="rect">
              <a:avLst/>
            </a:prstGeom>
            <a:noFill/>
          </p:spPr>
          <p:txBody>
            <a:bodyPr wrap="none" rtlCol="0">
              <a:spAutoFit/>
            </a:bodyPr>
            <a:lstStyle/>
            <a:p>
              <a:pPr algn="ctr"/>
              <a:r>
                <a:rPr lang="en-US"/>
                <a:t>Anh </a:t>
              </a:r>
            </a:p>
            <a:p>
              <a:pPr algn="ctr"/>
              <a:r>
                <a:rPr lang="en-US"/>
                <a:t>(chị…)</a:t>
              </a:r>
            </a:p>
          </p:txBody>
        </p:sp>
      </p:grpSp>
    </p:spTree>
    <p:extLst>
      <p:ext uri="{BB962C8B-B14F-4D97-AF65-F5344CB8AC3E}">
        <p14:creationId xmlns:p14="http://schemas.microsoft.com/office/powerpoint/2010/main" val="748013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9718</TotalTime>
  <Words>498</Words>
  <Application>Microsoft Office PowerPoint</Application>
  <PresentationFormat>Custom</PresentationFormat>
  <Paragraphs>40</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1139</cp:revision>
  <dcterms:created xsi:type="dcterms:W3CDTF">2008-09-09T22:52:10Z</dcterms:created>
  <dcterms:modified xsi:type="dcterms:W3CDTF">2024-10-20T07:10:38Z</dcterms:modified>
</cp:coreProperties>
</file>