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2" r:id="rId3"/>
    <p:sldId id="440" r:id="rId4"/>
    <p:sldId id="441" r:id="rId5"/>
    <p:sldId id="453" r:id="rId6"/>
    <p:sldId id="455" r:id="rId7"/>
    <p:sldId id="456" r:id="rId8"/>
    <p:sldId id="459" r:id="rId9"/>
    <p:sldId id="452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70000"/>
    <a:srgbClr val="FFCC99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10605" y="3975409"/>
            <a:ext cx="126492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CHĂM SÓC VÀ BẢO VỆ CƠ QUAN THẦN KINH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 rot="21120446">
            <a:off x="939447" y="2690286"/>
            <a:ext cx="4851028" cy="2012144"/>
            <a:chOff x="451273" y="1139849"/>
            <a:chExt cx="3745786" cy="1231672"/>
          </a:xfrm>
        </p:grpSpPr>
        <p:grpSp>
          <p:nvGrpSpPr>
            <p:cNvPr id="13" name="Google Shape;133;p3"/>
            <p:cNvGrpSpPr/>
            <p:nvPr/>
          </p:nvGrpSpPr>
          <p:grpSpPr>
            <a:xfrm>
              <a:off x="451273" y="1139849"/>
              <a:ext cx="3745786" cy="1231672"/>
              <a:chOff x="714137" y="2443469"/>
              <a:chExt cx="4179115" cy="1235589"/>
            </a:xfrm>
          </p:grpSpPr>
          <p:sp>
            <p:nvSpPr>
              <p:cNvPr id="19" name="Google Shape;134;p3"/>
              <p:cNvSpPr/>
              <p:nvPr/>
            </p:nvSpPr>
            <p:spPr>
              <a:xfrm rot="21398718">
                <a:off x="803362" y="2443469"/>
                <a:ext cx="4089890" cy="1148861"/>
              </a:xfrm>
              <a:prstGeom prst="wedgeRoundRectCallout">
                <a:avLst>
                  <a:gd name="adj1" fmla="val -36450"/>
                  <a:gd name="adj2" fmla="val 91510"/>
                  <a:gd name="adj3" fmla="val 16667"/>
                </a:avLst>
              </a:prstGeom>
              <a:solidFill>
                <a:srgbClr val="A5A5A5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5;p3"/>
              <p:cNvSpPr/>
              <p:nvPr/>
            </p:nvSpPr>
            <p:spPr>
              <a:xfrm>
                <a:off x="843592" y="2870407"/>
                <a:ext cx="3330867" cy="314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6;p3"/>
              <p:cNvSpPr/>
              <p:nvPr/>
            </p:nvSpPr>
            <p:spPr>
              <a:xfrm rot="21111912">
                <a:off x="714137" y="2530197"/>
                <a:ext cx="4104274" cy="1148861"/>
              </a:xfrm>
              <a:prstGeom prst="wedgeRoundRectCallout">
                <a:avLst>
                  <a:gd name="adj1" fmla="val -40850"/>
                  <a:gd name="adj2" fmla="val 64697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280150">
              <a:off x="548951" y="1354626"/>
              <a:ext cx="3593227" cy="781206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nl-NL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sát tranh từ 11 đến 14  để tìm ra thức ăn nào có lợi hay có hại rồi ghi vào phiếu học tập.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49706" y="1951704"/>
            <a:ext cx="3621413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3" name="Picture 2" descr="https://tech12h.com/sites/default/files/styles/inbody400/public/120_-_b23_0.png?itok=1rD6D5u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24" y="152400"/>
            <a:ext cx="9862814" cy="8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1D277F2-EAD9-41F2-9C49-E2B39C06C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5" y="4991715"/>
            <a:ext cx="4529224" cy="40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1889919" y="228600"/>
            <a:ext cx="134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tranh tìm thức ăn có lợi hay có hại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tech12h.com/sites/default/files/styles/inbody400/public/120_-_b23_0.png?itok=1rD6D5u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6276638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59848"/>
              </p:ext>
            </p:extLst>
          </p:nvPr>
        </p:nvGraphicFramePr>
        <p:xfrm>
          <a:off x="1889919" y="2465763"/>
          <a:ext cx="11277602" cy="4132685"/>
        </p:xfrm>
        <a:graphic>
          <a:graphicData uri="http://schemas.openxmlformats.org/drawingml/2006/table">
            <a:tbl>
              <a:tblPr firstCol="1" lastCol="1" bandCol="1"/>
              <a:tblGrid>
                <a:gridCol w="563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4397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ợi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8288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66117" y="3733800"/>
            <a:ext cx="5562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04918" y="3733800"/>
            <a:ext cx="556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- Gà rán quá nhiều dầu mỡ.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519" y="3581400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6194792" y="2265928"/>
            <a:ext cx="8255358" cy="2630944"/>
          </a:xfrm>
          <a:prstGeom prst="cloudCallout">
            <a:avLst>
              <a:gd name="adj1" fmla="val -71696"/>
              <a:gd name="adj2" fmla="val 126707"/>
            </a:avLst>
          </a:prstGeom>
          <a:solidFill>
            <a:srgbClr val="ED7D31"/>
          </a:solidFill>
          <a:ln w="952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6638" y="2704237"/>
            <a:ext cx="662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thức ăn và nước uống nào có lợi hay có hại trong cuộc sống mà em biết.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268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42154B-24E5-4C7B-8BF8-270B26A80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3"/>
          <a:stretch/>
        </p:blipFill>
        <p:spPr>
          <a:xfrm>
            <a:off x="0" y="0"/>
            <a:ext cx="16276638" cy="9143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A91447-7313-4F2D-9CDA-97A7031D6582}"/>
              </a:ext>
            </a:extLst>
          </p:cNvPr>
          <p:cNvSpPr/>
          <p:nvPr/>
        </p:nvSpPr>
        <p:spPr>
          <a:xfrm>
            <a:off x="1356519" y="832515"/>
            <a:ext cx="139446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KẾT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UẬN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chăm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sóc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bảo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vệ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cơ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quan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nl-NL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ta cần:                                                                             + Ăn uống đủ chất, ngủ đủ giấc, nghỉ ngơi và vui chơi điều độ.   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+ Không sử dụng các chất kích thích như rượu,  bia, thuốc </a:t>
            </a:r>
            <a:r>
              <a:rPr lang="nl-NL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á , ...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+ Rèn </a:t>
            </a:r>
            <a:r>
              <a:rPr lang="nl-NL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54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uyện thói quen suy nghĩ và hành động tích cực. 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34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1661319" y="220091"/>
            <a:ext cx="12678508" cy="75079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 rot="380387">
            <a:off x="1444012" y="3106042"/>
            <a:ext cx="5295625" cy="1877936"/>
            <a:chOff x="455209" y="1139853"/>
            <a:chExt cx="3741850" cy="1181677"/>
          </a:xfrm>
        </p:grpSpPr>
        <p:grpSp>
          <p:nvGrpSpPr>
            <p:cNvPr id="24" name="Google Shape;133;p3"/>
            <p:cNvGrpSpPr/>
            <p:nvPr/>
          </p:nvGrpSpPr>
          <p:grpSpPr>
            <a:xfrm>
              <a:off x="455209" y="1139853"/>
              <a:ext cx="3741850" cy="1181677"/>
              <a:chOff x="718542" y="2443469"/>
              <a:chExt cx="4174710" cy="1185434"/>
            </a:xfrm>
          </p:grpSpPr>
          <p:sp>
            <p:nvSpPr>
              <p:cNvPr id="31" name="Google Shape;134;p3"/>
              <p:cNvSpPr/>
              <p:nvPr/>
            </p:nvSpPr>
            <p:spPr>
              <a:xfrm rot="21398718">
                <a:off x="803362" y="2443469"/>
                <a:ext cx="4089890" cy="1148861"/>
              </a:xfrm>
              <a:prstGeom prst="wedgeRoundRectCallout">
                <a:avLst>
                  <a:gd name="adj1" fmla="val -34414"/>
                  <a:gd name="adj2" fmla="val 94276"/>
                  <a:gd name="adj3" fmla="val 16667"/>
                </a:avLst>
              </a:prstGeom>
              <a:solidFill>
                <a:srgbClr val="A5A5A5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35;p3"/>
              <p:cNvSpPr/>
              <p:nvPr/>
            </p:nvSpPr>
            <p:spPr>
              <a:xfrm>
                <a:off x="843592" y="2870407"/>
                <a:ext cx="3330867" cy="314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36;p3"/>
              <p:cNvSpPr/>
              <p:nvPr/>
            </p:nvSpPr>
            <p:spPr>
              <a:xfrm rot="21373396">
                <a:off x="718542" y="2808480"/>
                <a:ext cx="3823676" cy="820423"/>
              </a:xfrm>
              <a:prstGeom prst="wedgeRoundRectCallout">
                <a:avLst>
                  <a:gd name="adj1" fmla="val -31740"/>
                  <a:gd name="adj2" fmla="val 125474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Tìm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hiểu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hoạt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động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phù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hợp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bảo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vệ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cơ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quan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thần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kinh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118412">
              <a:off x="507936" y="1217674"/>
              <a:ext cx="3593227" cy="109339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endPara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119" y="5204856"/>
            <a:ext cx="4469059" cy="361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7086011" y="1478845"/>
            <a:ext cx="83675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đảm bảo sức khỏe hằng ngày em cần: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Ngủ bao nhiêu giờ? Ngủ vào lúc mấy giờ tối?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Ăn ngày mấy bữa? Ăn lúc mấy giờ?   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Học vào khoảng thời gian nào ?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Tham gia hoạt động vui chơi nào? Vào thời gian nào?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98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-43656" y="1398395"/>
            <a:ext cx="5848350" cy="1066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213519" y="2209800"/>
            <a:ext cx="8229600" cy="19575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4119" y="258842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đảm bảo sức khỏe hằng ngày em cần lập thời gian biểu phù hợp :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254"/>
              </p:ext>
            </p:extLst>
          </p:nvPr>
        </p:nvGraphicFramePr>
        <p:xfrm>
          <a:off x="3337719" y="4167385"/>
          <a:ext cx="11582400" cy="3732381"/>
        </p:xfrm>
        <a:graphic>
          <a:graphicData uri="http://schemas.openxmlformats.org/drawingml/2006/table">
            <a:tbl>
              <a:tblPr firstRow="1" bandRow="1"/>
              <a:tblGrid>
                <a:gridCol w="455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 err="1"/>
                        <a:t>Thời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gian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254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 err="1"/>
                        <a:t>Hoạt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động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254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732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/>
                        <a:t>6 </a:t>
                      </a:r>
                      <a:r>
                        <a:rPr lang="en-US" sz="3200" dirty="0" err="1"/>
                        <a:t>giờ</a:t>
                      </a:r>
                      <a:r>
                        <a:rPr lang="en-US" sz="3200" baseline="0" dirty="0"/>
                        <a:t> </a:t>
                      </a:r>
                      <a:r>
                        <a:rPr lang="nl-NL" sz="3200" kern="1200" dirty="0">
                          <a:effectLst/>
                        </a:rPr>
                        <a:t>- </a:t>
                      </a:r>
                      <a:r>
                        <a:rPr lang="en-US" sz="3200" baseline="0" dirty="0"/>
                        <a:t>6 </a:t>
                      </a:r>
                      <a:r>
                        <a:rPr lang="en-US" sz="3200" baseline="0" dirty="0" err="1"/>
                        <a:t>giờ</a:t>
                      </a:r>
                      <a:r>
                        <a:rPr lang="en-US" sz="3200" baseline="0" dirty="0"/>
                        <a:t> 30 </a:t>
                      </a:r>
                      <a:r>
                        <a:rPr lang="en-US" sz="3200" baseline="0" dirty="0" err="1"/>
                        <a:t>phút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254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Tập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dục</a:t>
                      </a:r>
                      <a:r>
                        <a:rPr lang="nl-NL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cá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nhân</a:t>
                      </a:r>
                      <a:r>
                        <a:rPr lang="nl-NL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254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/>
                        <a:t>6 </a:t>
                      </a:r>
                      <a:r>
                        <a:rPr lang="en-US" sz="3200" dirty="0" err="1"/>
                        <a:t>giờ</a:t>
                      </a:r>
                      <a:r>
                        <a:rPr lang="en-US" sz="3200" baseline="0" dirty="0"/>
                        <a:t> 30 </a:t>
                      </a:r>
                      <a:r>
                        <a:rPr lang="en-US" sz="3200" baseline="0" dirty="0" err="1"/>
                        <a:t>phút</a:t>
                      </a:r>
                      <a:r>
                        <a:rPr lang="en-US" sz="3200" baseline="0" dirty="0"/>
                        <a:t> </a:t>
                      </a:r>
                      <a:r>
                        <a:rPr lang="nl-NL" sz="3200" kern="1200" dirty="0">
                          <a:effectLst/>
                        </a:rPr>
                        <a:t>–7 giờ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sáng</a:t>
                      </a:r>
                      <a:r>
                        <a:rPr lang="nl-NL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,....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/>
                        <a:t>               ?</a:t>
                      </a: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1452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19" y="3445065"/>
            <a:ext cx="10515600" cy="5606098"/>
          </a:xfrm>
          <a:prstGeom prst="rect">
            <a:avLst/>
          </a:prstGeom>
        </p:spPr>
      </p:pic>
      <p:sp>
        <p:nvSpPr>
          <p:cNvPr id="16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28319" y="5912989"/>
            <a:ext cx="645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SẺ TRƯỚC LỚP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746919" y="2112434"/>
            <a:ext cx="7391400" cy="1066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11096</TotalTime>
  <Words>419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1133</cp:revision>
  <dcterms:created xsi:type="dcterms:W3CDTF">2008-09-09T22:52:10Z</dcterms:created>
  <dcterms:modified xsi:type="dcterms:W3CDTF">2024-05-22T01:35:43Z</dcterms:modified>
</cp:coreProperties>
</file>