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427" r:id="rId2"/>
    <p:sldId id="432" r:id="rId3"/>
    <p:sldId id="434" r:id="rId4"/>
    <p:sldId id="433" r:id="rId5"/>
    <p:sldId id="435" r:id="rId6"/>
    <p:sldId id="439" r:id="rId7"/>
    <p:sldId id="431"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00CCFF"/>
    <a:srgbClr val="FF0000"/>
    <a:srgbClr val="FF7C80"/>
    <a:srgbClr val="FF6600"/>
    <a:srgbClr val="6600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5" d="100"/>
          <a:sy n="55" d="100"/>
        </p:scale>
        <p:origin x="1127" y="65"/>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8" name="Text Box 14"/>
          <p:cNvSpPr txBox="1">
            <a:spLocks noChangeArrowheads="1"/>
          </p:cNvSpPr>
          <p:nvPr/>
        </p:nvSpPr>
        <p:spPr bwMode="auto">
          <a:xfrm>
            <a:off x="1120536" y="4491676"/>
            <a:ext cx="12656582" cy="156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Tự</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nhiên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và</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Xã</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hội</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457200" indent="-457200" algn="ctr">
              <a:lnSpc>
                <a:spcPct val="120000"/>
              </a:lnSpc>
            </a:pPr>
            <a:r>
              <a:rPr lang="nl-NL" sz="4800" b="1" dirty="0">
                <a:solidFill>
                  <a:srgbClr val="FF0000"/>
                </a:solidFill>
                <a:effectLst/>
                <a:latin typeface="Times New Roman" panose="02020603050405020304" pitchFamily="18" charset="0"/>
                <a:ea typeface="Times New Roman" panose="02020603050405020304" pitchFamily="18" charset="0"/>
              </a:rPr>
              <a:t>Bài 28: BỀ MẶT TRÁI ĐẤT (T1) </a:t>
            </a:r>
            <a:endParaRPr lang="en-US" sz="4800" dirty="0">
              <a:solidFill>
                <a:srgbClr val="FF0000"/>
              </a:solidFill>
              <a:effectLst/>
              <a:latin typeface="Times New Roman" panose="02020603050405020304" pitchFamily="18" charset="0"/>
              <a:ea typeface="Times New Roman" panose="02020603050405020304" pitchFamily="18" charset="0"/>
            </a:endParaRP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784" y="606138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508919" y="88681"/>
            <a:ext cx="106680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nl-NL" sz="3600" b="1" dirty="0">
                <a:solidFill>
                  <a:srgbClr val="FF0066"/>
                </a:solidFill>
                <a:effectLst/>
                <a:latin typeface="Times New Roman" panose="02020603050405020304" pitchFamily="18" charset="0"/>
                <a:ea typeface="Times New Roman" panose="02020603050405020304" pitchFamily="18" charset="0"/>
              </a:rPr>
              <a:t>Tìm hiểu về bề mặt Trái Đất</a:t>
            </a:r>
            <a:endParaRPr lang="en-US" sz="3800" b="1" dirty="0">
              <a:solidFill>
                <a:srgbClr val="FF0066"/>
              </a:solidFill>
              <a:latin typeface="Times New Roman" pitchFamily="18" charset="0"/>
              <a:cs typeface="Times New Roman" pitchFamily="18" charset="0"/>
            </a:endParaRPr>
          </a:p>
        </p:txBody>
      </p:sp>
      <p:sp>
        <p:nvSpPr>
          <p:cNvPr id="14" name="Rectangle 13"/>
          <p:cNvSpPr/>
          <p:nvPr/>
        </p:nvSpPr>
        <p:spPr>
          <a:xfrm>
            <a:off x="711960" y="2774265"/>
            <a:ext cx="6781800" cy="1200329"/>
          </a:xfrm>
          <a:prstGeom prst="rect">
            <a:avLst/>
          </a:prstGeom>
        </p:spPr>
        <p:txBody>
          <a:bodyPr wrap="square">
            <a:spAutoFit/>
          </a:bodyPr>
          <a:lstStyle/>
          <a:p>
            <a:r>
              <a:rPr lang="nl-NL" sz="3600" b="1" dirty="0">
                <a:solidFill>
                  <a:srgbClr val="FF0066"/>
                </a:solidFill>
                <a:latin typeface="Times New Roman" panose="02020603050405020304" pitchFamily="18" charset="0"/>
                <a:cs typeface="Times New Roman" panose="02020603050405020304" pitchFamily="18" charset="0"/>
              </a:rPr>
              <a:t>+ Dựa vào màu sắc, xác định lục địa và đại dương.</a:t>
            </a:r>
            <a:endParaRPr lang="en-US" sz="3600" b="1" dirty="0">
              <a:solidFill>
                <a:srgbClr val="FF0066"/>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D8CD34A-92E0-9AF4-741F-6D9917118F38}"/>
              </a:ext>
            </a:extLst>
          </p:cNvPr>
          <p:cNvGraphicFramePr>
            <a:graphicFrameLocks noGrp="1"/>
          </p:cNvGraphicFramePr>
          <p:nvPr>
            <p:extLst>
              <p:ext uri="{D42A27DB-BD31-4B8C-83A1-F6EECF244321}">
                <p14:modId xmlns:p14="http://schemas.microsoft.com/office/powerpoint/2010/main" val="1476247121"/>
              </p:ext>
            </p:extLst>
          </p:nvPr>
        </p:nvGraphicFramePr>
        <p:xfrm>
          <a:off x="862138" y="4298551"/>
          <a:ext cx="7189699" cy="1097280"/>
        </p:xfrm>
        <a:graphic>
          <a:graphicData uri="http://schemas.openxmlformats.org/drawingml/2006/table">
            <a:tbl>
              <a:tblPr>
                <a:tableStyleId>{F5AB1C69-6EDB-4FF4-983F-18BD219EF322}</a:tableStyleId>
              </a:tblPr>
              <a:tblGrid>
                <a:gridCol w="7189699">
                  <a:extLst>
                    <a:ext uri="{9D8B030D-6E8A-4147-A177-3AD203B41FA5}">
                      <a16:colId xmlns:a16="http://schemas.microsoft.com/office/drawing/2014/main" val="2891375467"/>
                    </a:ext>
                  </a:extLst>
                </a:gridCol>
              </a:tblGrid>
              <a:tr h="1065946">
                <a:tc>
                  <a:txBody>
                    <a:bodyPr/>
                    <a:lstStyle/>
                    <a:p>
                      <a:r>
                        <a:rPr lang="nl-NL" sz="3600" b="1" kern="1200" dirty="0">
                          <a:solidFill>
                            <a:srgbClr val="0000CC"/>
                          </a:solidFill>
                          <a:effectLst/>
                          <a:latin typeface="Times New Roman" panose="02020603050405020304" pitchFamily="18" charset="0"/>
                          <a:ea typeface="+mn-ea"/>
                          <a:cs typeface="Times New Roman" panose="02020603050405020304" pitchFamily="18" charset="0"/>
                        </a:rPr>
                        <a:t>(Phần màu xanh dương là đại dương; phần còn lại là đất liền).</a:t>
                      </a:r>
                      <a:endParaRPr lang="en-US" sz="2800" b="1" kern="1200" dirty="0">
                        <a:solidFill>
                          <a:srgbClr val="0000CC"/>
                        </a:solidFill>
                        <a:effectLst/>
                        <a:latin typeface="Times New Roman" panose="02020603050405020304" pitchFamily="18" charset="0"/>
                        <a:ea typeface="+mn-ea"/>
                        <a:cs typeface="Times New Roman" panose="02020603050405020304" pitchFamily="18" charset="0"/>
                      </a:endParaRPr>
                    </a:p>
                  </a:txBody>
                  <a:tcPr marL="114300" marR="114300" marT="0" marB="0"/>
                </a:tc>
                <a:extLst>
                  <a:ext uri="{0D108BD9-81ED-4DB2-BD59-A6C34878D82A}">
                    <a16:rowId xmlns:a16="http://schemas.microsoft.com/office/drawing/2014/main" val="3074721187"/>
                  </a:ext>
                </a:extLst>
              </a:tr>
            </a:tbl>
          </a:graphicData>
        </a:graphic>
      </p:graphicFrame>
      <p:graphicFrame>
        <p:nvGraphicFramePr>
          <p:cNvPr id="19" name="Table 18">
            <a:extLst>
              <a:ext uri="{FF2B5EF4-FFF2-40B4-BE49-F238E27FC236}">
                <a16:creationId xmlns:a16="http://schemas.microsoft.com/office/drawing/2014/main" id="{B7FFC033-8E5C-C707-6527-21C9030325C4}"/>
              </a:ext>
            </a:extLst>
          </p:cNvPr>
          <p:cNvGraphicFramePr>
            <a:graphicFrameLocks noGrp="1"/>
          </p:cNvGraphicFramePr>
          <p:nvPr>
            <p:extLst>
              <p:ext uri="{D42A27DB-BD31-4B8C-83A1-F6EECF244321}">
                <p14:modId xmlns:p14="http://schemas.microsoft.com/office/powerpoint/2010/main" val="3634967400"/>
              </p:ext>
            </p:extLst>
          </p:nvPr>
        </p:nvGraphicFramePr>
        <p:xfrm>
          <a:off x="534571" y="5983070"/>
          <a:ext cx="8230617" cy="548640"/>
        </p:xfrm>
        <a:graphic>
          <a:graphicData uri="http://schemas.openxmlformats.org/drawingml/2006/table">
            <a:tbl>
              <a:tblPr>
                <a:tableStyleId>{F5AB1C69-6EDB-4FF4-983F-18BD219EF322}</a:tableStyleId>
              </a:tblPr>
              <a:tblGrid>
                <a:gridCol w="8230617">
                  <a:extLst>
                    <a:ext uri="{9D8B030D-6E8A-4147-A177-3AD203B41FA5}">
                      <a16:colId xmlns:a16="http://schemas.microsoft.com/office/drawing/2014/main" val="505837338"/>
                    </a:ext>
                  </a:extLst>
                </a:gridCol>
              </a:tblGrid>
              <a:tr h="0">
                <a:tc>
                  <a:txBody>
                    <a:bodyPr/>
                    <a:lstStyle/>
                    <a:p>
                      <a:r>
                        <a:rPr lang="nl-NL" sz="3600" b="1" kern="1200" dirty="0">
                          <a:solidFill>
                            <a:srgbClr val="FF0066"/>
                          </a:solidFill>
                          <a:effectLst/>
                          <a:latin typeface="Times New Roman" panose="02020603050405020304" pitchFamily="18" charset="0"/>
                          <a:ea typeface="+mn-ea"/>
                          <a:cs typeface="Times New Roman" panose="02020603050405020304" pitchFamily="18" charset="0"/>
                        </a:rPr>
                        <a:t>+ So sánh diện tích của hai phần này?</a:t>
                      </a:r>
                      <a:endParaRPr lang="en-US" sz="3600" b="1" kern="1200" dirty="0">
                        <a:solidFill>
                          <a:srgbClr val="FF0066"/>
                        </a:solidFill>
                        <a:effectLst/>
                        <a:latin typeface="Times New Roman" panose="02020603050405020304" pitchFamily="18" charset="0"/>
                        <a:ea typeface="+mn-ea"/>
                        <a:cs typeface="Times New Roman" panose="02020603050405020304" pitchFamily="18" charset="0"/>
                      </a:endParaRPr>
                    </a:p>
                  </a:txBody>
                  <a:tcPr marL="114300" marR="114300" marT="0" marB="0"/>
                </a:tc>
                <a:extLst>
                  <a:ext uri="{0D108BD9-81ED-4DB2-BD59-A6C34878D82A}">
                    <a16:rowId xmlns:a16="http://schemas.microsoft.com/office/drawing/2014/main" val="3097188757"/>
                  </a:ext>
                </a:extLst>
              </a:tr>
            </a:tbl>
          </a:graphicData>
        </a:graphic>
      </p:graphicFrame>
      <p:graphicFrame>
        <p:nvGraphicFramePr>
          <p:cNvPr id="20" name="Table 19">
            <a:extLst>
              <a:ext uri="{FF2B5EF4-FFF2-40B4-BE49-F238E27FC236}">
                <a16:creationId xmlns:a16="http://schemas.microsoft.com/office/drawing/2014/main" id="{42858E78-DFE1-A7CC-78F4-4A6CCE381365}"/>
              </a:ext>
            </a:extLst>
          </p:cNvPr>
          <p:cNvGraphicFramePr>
            <a:graphicFrameLocks noGrp="1"/>
          </p:cNvGraphicFramePr>
          <p:nvPr>
            <p:extLst>
              <p:ext uri="{D42A27DB-BD31-4B8C-83A1-F6EECF244321}">
                <p14:modId xmlns:p14="http://schemas.microsoft.com/office/powerpoint/2010/main" val="1908801976"/>
              </p:ext>
            </p:extLst>
          </p:nvPr>
        </p:nvGraphicFramePr>
        <p:xfrm>
          <a:off x="1860272" y="7471257"/>
          <a:ext cx="13030200" cy="1097280"/>
        </p:xfrm>
        <a:graphic>
          <a:graphicData uri="http://schemas.openxmlformats.org/drawingml/2006/table">
            <a:tbl>
              <a:tblPr>
                <a:tableStyleId>{F5AB1C69-6EDB-4FF4-983F-18BD219EF322}</a:tableStyleId>
              </a:tblPr>
              <a:tblGrid>
                <a:gridCol w="13030200">
                  <a:extLst>
                    <a:ext uri="{9D8B030D-6E8A-4147-A177-3AD203B41FA5}">
                      <a16:colId xmlns:a16="http://schemas.microsoft.com/office/drawing/2014/main" val="505837338"/>
                    </a:ext>
                  </a:extLst>
                </a:gridCol>
              </a:tblGrid>
              <a:tr h="0">
                <a:tc>
                  <a:txBody>
                    <a:bodyPr/>
                    <a:lstStyle/>
                    <a:p>
                      <a:pPr algn="just"/>
                      <a:r>
                        <a:rPr lang="nl-NL" sz="2800" i="1" kern="1200" dirty="0">
                          <a:solidFill>
                            <a:schemeClr val="dk1"/>
                          </a:solidFill>
                          <a:effectLst/>
                          <a:latin typeface="+mn-lt"/>
                          <a:ea typeface="+mn-ea"/>
                          <a:cs typeface="+mn-cs"/>
                        </a:rPr>
                        <a:t>“</a:t>
                      </a:r>
                      <a:r>
                        <a:rPr lang="nl-NL" sz="3600" b="1" i="1" kern="1200" dirty="0">
                          <a:solidFill>
                            <a:srgbClr val="0000CC"/>
                          </a:solidFill>
                          <a:effectLst/>
                          <a:latin typeface="Times New Roman" panose="02020603050405020304" pitchFamily="18" charset="0"/>
                          <a:ea typeface="+mn-ea"/>
                          <a:cs typeface="Times New Roman" panose="02020603050405020304" pitchFamily="18" charset="0"/>
                        </a:rPr>
                        <a:t>Đại dương chiếm phần lớn diện tích bề mặt Trái Đất. Lục địa là phần đất liền rộng lớn được bao bọc bởi đại dương.</a:t>
                      </a:r>
                      <a:endParaRPr lang="en-US" sz="32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3097188757"/>
                  </a:ext>
                </a:extLst>
              </a:tr>
            </a:tbl>
          </a:graphicData>
        </a:graphic>
      </p:graphicFrame>
      <p:pic>
        <p:nvPicPr>
          <p:cNvPr id="21" name="Picture 20">
            <a:extLst>
              <a:ext uri="{FF2B5EF4-FFF2-40B4-BE49-F238E27FC236}">
                <a16:creationId xmlns:a16="http://schemas.microsoft.com/office/drawing/2014/main" id="{2EFA0FFB-8C0D-8090-247A-7EB5611CF199}"/>
              </a:ext>
            </a:extLst>
          </p:cNvPr>
          <p:cNvPicPr>
            <a:picLocks noChangeAspect="1"/>
          </p:cNvPicPr>
          <p:nvPr/>
        </p:nvPicPr>
        <p:blipFill rotWithShape="1">
          <a:blip r:embed="rId3"/>
          <a:srcRect l="50284" r="6057"/>
          <a:stretch/>
        </p:blipFill>
        <p:spPr>
          <a:xfrm>
            <a:off x="13090964" y="1705336"/>
            <a:ext cx="2971800" cy="5336415"/>
          </a:xfrm>
          <a:prstGeom prst="rect">
            <a:avLst/>
          </a:prstGeom>
        </p:spPr>
      </p:pic>
      <p:graphicFrame>
        <p:nvGraphicFramePr>
          <p:cNvPr id="22" name="Table 21">
            <a:extLst>
              <a:ext uri="{FF2B5EF4-FFF2-40B4-BE49-F238E27FC236}">
                <a16:creationId xmlns:a16="http://schemas.microsoft.com/office/drawing/2014/main" id="{4BCA7227-6811-06AC-DAC6-A2A9FA6136F4}"/>
              </a:ext>
            </a:extLst>
          </p:cNvPr>
          <p:cNvGraphicFramePr>
            <a:graphicFrameLocks noGrp="1"/>
          </p:cNvGraphicFramePr>
          <p:nvPr>
            <p:extLst>
              <p:ext uri="{D42A27DB-BD31-4B8C-83A1-F6EECF244321}">
                <p14:modId xmlns:p14="http://schemas.microsoft.com/office/powerpoint/2010/main" val="1601118820"/>
              </p:ext>
            </p:extLst>
          </p:nvPr>
        </p:nvGraphicFramePr>
        <p:xfrm>
          <a:off x="8375372" y="1705336"/>
          <a:ext cx="4715592" cy="5336415"/>
        </p:xfrm>
        <a:graphic>
          <a:graphicData uri="http://schemas.openxmlformats.org/drawingml/2006/table">
            <a:tbl>
              <a:tblPr>
                <a:tableStyleId>{F5AB1C69-6EDB-4FF4-983F-18BD219EF322}</a:tableStyleId>
              </a:tblPr>
              <a:tblGrid>
                <a:gridCol w="4715592">
                  <a:extLst>
                    <a:ext uri="{9D8B030D-6E8A-4147-A177-3AD203B41FA5}">
                      <a16:colId xmlns:a16="http://schemas.microsoft.com/office/drawing/2014/main" val="2891375467"/>
                    </a:ext>
                  </a:extLst>
                </a:gridCol>
              </a:tblGrid>
              <a:tr h="5336415">
                <a:tc>
                  <a:txBody>
                    <a:bodyPr/>
                    <a:lstStyle/>
                    <a:p>
                      <a:r>
                        <a:rPr lang="nl-NL" sz="3200" b="1" kern="1200" dirty="0">
                          <a:solidFill>
                            <a:schemeClr val="tx1"/>
                          </a:solidFill>
                          <a:effectLst/>
                          <a:latin typeface="Times New Roman" panose="02020603050405020304" pitchFamily="18" charset="0"/>
                          <a:ea typeface="+mn-ea"/>
                          <a:cs typeface="Times New Roman" panose="02020603050405020304" pitchFamily="18" charset="0"/>
                        </a:rPr>
                        <a:t>Bề mặt của Trái Đất có các lục địa và đại dương</a:t>
                      </a:r>
                    </a:p>
                    <a:p>
                      <a:r>
                        <a:rPr lang="nl-NL" sz="3200" b="1" kern="1200" dirty="0">
                          <a:solidFill>
                            <a:schemeClr val="tx1"/>
                          </a:solidFill>
                          <a:effectLst/>
                          <a:latin typeface="Times New Roman" panose="02020603050405020304" pitchFamily="18" charset="0"/>
                          <a:ea typeface="+mn-ea"/>
                          <a:cs typeface="Times New Roman" panose="02020603050405020304" pitchFamily="18" charset="0"/>
                        </a:rPr>
                        <a:t>Trên quả địa cầu tự nhiên màu xanh nước biển thể hiện đại dương, màu nâu đỏ và vàng thể hiện núi đồi và cao nguyên, còn màu xanh lá cây thể hiện đồng bằng</a:t>
                      </a: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114300" marR="114300" marT="0" marB="0">
                    <a:solidFill>
                      <a:schemeClr val="accent5"/>
                    </a:solidFill>
                  </a:tcPr>
                </a:tc>
                <a:extLst>
                  <a:ext uri="{0D108BD9-81ED-4DB2-BD59-A6C34878D82A}">
                    <a16:rowId xmlns:a16="http://schemas.microsoft.com/office/drawing/2014/main" val="3074721187"/>
                  </a:ext>
                </a:extLst>
              </a:tr>
            </a:tbl>
          </a:graphicData>
        </a:graphic>
      </p:graphicFrame>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016283" y="228600"/>
            <a:ext cx="137922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nl-NL" sz="3600" b="1" dirty="0">
                <a:solidFill>
                  <a:srgbClr val="FF0066"/>
                </a:solidFill>
                <a:effectLst/>
                <a:latin typeface="Times New Roman" panose="02020603050405020304" pitchFamily="18" charset="0"/>
                <a:ea typeface="Times New Roman" panose="02020603050405020304" pitchFamily="18" charset="0"/>
              </a:rPr>
              <a:t>Chỉ và nói tên các châu lục, đại dương</a:t>
            </a:r>
            <a:endParaRPr lang="en-US" sz="3800" b="1" dirty="0">
              <a:solidFill>
                <a:srgbClr val="FF0066"/>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050DD790-4362-746F-456B-6F5A9F3BC33F}"/>
              </a:ext>
            </a:extLst>
          </p:cNvPr>
          <p:cNvSpPr txBox="1"/>
          <p:nvPr/>
        </p:nvSpPr>
        <p:spPr>
          <a:xfrm>
            <a:off x="784847" y="2741413"/>
            <a:ext cx="7656443" cy="1200329"/>
          </a:xfrm>
          <a:prstGeom prst="rect">
            <a:avLst/>
          </a:prstGeom>
          <a:noFill/>
        </p:spPr>
        <p:txBody>
          <a:bodyPr wrap="square" rtlCol="0">
            <a:spAutoFit/>
          </a:bodyPr>
          <a:lstStyle/>
          <a:p>
            <a:r>
              <a:rPr lang="en-US" sz="3600" b="1" i="1" dirty="0">
                <a:solidFill>
                  <a:srgbClr val="0000CC"/>
                </a:solidFill>
                <a:latin typeface="Times New Roman" panose="02020603050405020304" pitchFamily="18" charset="0"/>
                <a:cs typeface="Times New Roman" panose="02020603050405020304" pitchFamily="18" charset="0"/>
              </a:rPr>
              <a:t>Quan </a:t>
            </a:r>
            <a:r>
              <a:rPr lang="en-US" sz="3600" b="1" i="1" dirty="0" err="1">
                <a:solidFill>
                  <a:srgbClr val="0000CC"/>
                </a:solidFill>
                <a:latin typeface="Times New Roman" panose="02020603050405020304" pitchFamily="18" charset="0"/>
                <a:cs typeface="Times New Roman" panose="02020603050405020304" pitchFamily="18" charset="0"/>
              </a:rPr>
              <a:t>sát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lược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đồ</a:t>
            </a:r>
            <a:r>
              <a:rPr lang="en-US" sz="3600" b="1" i="1" dirty="0">
                <a:solidFill>
                  <a:srgbClr val="0000CC"/>
                </a:solidFill>
                <a:latin typeface="Times New Roman" panose="02020603050405020304" pitchFamily="18" charset="0"/>
                <a:cs typeface="Times New Roman" panose="02020603050405020304" pitchFamily="18" charset="0"/>
              </a:rPr>
              <a:t> , </a:t>
            </a:r>
            <a:r>
              <a:rPr lang="en-US" sz="3600" b="1" i="1" dirty="0" err="1">
                <a:solidFill>
                  <a:srgbClr val="0000CC"/>
                </a:solidFill>
                <a:latin typeface="Times New Roman" panose="02020603050405020304" pitchFamily="18" charset="0"/>
                <a:cs typeface="Times New Roman" panose="02020603050405020304" pitchFamily="18" charset="0"/>
              </a:rPr>
              <a:t>chỉ</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và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đọc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tên</a:t>
            </a:r>
            <a:r>
              <a:rPr lang="en-US" sz="3600" b="1" i="1" dirty="0">
                <a:solidFill>
                  <a:srgbClr val="0000CC"/>
                </a:solidFill>
                <a:latin typeface="Times New Roman" panose="02020603050405020304" pitchFamily="18" charset="0"/>
                <a:cs typeface="Times New Roman" panose="02020603050405020304" pitchFamily="18" charset="0"/>
              </a:rPr>
              <a:t> 6 </a:t>
            </a:r>
            <a:r>
              <a:rPr lang="en-US" sz="3600" b="1" i="1" dirty="0" err="1">
                <a:solidFill>
                  <a:srgbClr val="0000CC"/>
                </a:solidFill>
                <a:latin typeface="Times New Roman" panose="02020603050405020304" pitchFamily="18" charset="0"/>
                <a:cs typeface="Times New Roman" panose="02020603050405020304" pitchFamily="18" charset="0"/>
              </a:rPr>
              <a:t>châu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lục</a:t>
            </a:r>
            <a:endParaRPr lang="en-US" sz="3600" b="1" i="1" dirty="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A018176-2A5C-5549-7658-982C3088A614}"/>
              </a:ext>
            </a:extLst>
          </p:cNvPr>
          <p:cNvSpPr txBox="1"/>
          <p:nvPr/>
        </p:nvSpPr>
        <p:spPr>
          <a:xfrm>
            <a:off x="1813719" y="8131970"/>
            <a:ext cx="7685904" cy="646331"/>
          </a:xfrm>
          <a:prstGeom prst="rect">
            <a:avLst/>
          </a:prstGeom>
          <a:noFill/>
        </p:spPr>
        <p:txBody>
          <a:bodyPr wrap="square" rtlCol="0">
            <a:spAutoFit/>
          </a:bodyPr>
          <a:lstStyle/>
          <a:p>
            <a:r>
              <a:rPr lang="nl-NL" sz="3600" b="1" i="1" dirty="0">
                <a:solidFill>
                  <a:srgbClr val="0000CC"/>
                </a:solidFill>
                <a:latin typeface="Times New Roman" panose="02020603050405020304" pitchFamily="18" charset="0"/>
                <a:cs typeface="Times New Roman" panose="02020603050405020304" pitchFamily="18" charset="0"/>
              </a:rPr>
              <a:t>Chỉ vị trí của Việt Nam trên lược đồ.</a:t>
            </a:r>
            <a:endParaRPr lang="en-US" sz="3600" b="1" i="1" dirty="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7BB1468E-9D13-8A0E-1A16-B765FFD2339F}"/>
              </a:ext>
            </a:extLst>
          </p:cNvPr>
          <p:cNvSpPr txBox="1"/>
          <p:nvPr/>
        </p:nvSpPr>
        <p:spPr>
          <a:xfrm>
            <a:off x="642752" y="4184802"/>
            <a:ext cx="8281057" cy="2862322"/>
          </a:xfrm>
          <a:prstGeom prst="rect">
            <a:avLst/>
          </a:prstGeom>
          <a:noFill/>
        </p:spPr>
        <p:txBody>
          <a:bodyPr wrap="square" rtlCol="0">
            <a:spAutoFit/>
          </a:bodyPr>
          <a:lstStyle/>
          <a:p>
            <a:r>
              <a:rPr lang="nl-NL" sz="3600" b="1" dirty="0">
                <a:solidFill>
                  <a:srgbClr val="0000CC"/>
                </a:solidFill>
                <a:latin typeface="Times New Roman" panose="02020603050405020304" pitchFamily="18" charset="0"/>
                <a:cs typeface="Times New Roman" panose="02020603050405020304" pitchFamily="18" charset="0"/>
              </a:rPr>
              <a:t>Tên 6 châu lục là châu Á, châu Âu, châu Phi, châu Mĩ, châu Đại Dương, châu Nam Cực và có 4 đại dương là Bắc Băng Dương, Thái Bình Dương, Đại Tây Dương, Ấn độ Dương).</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0D0540D-0A4F-258A-C12C-AE8D9604A180}"/>
              </a:ext>
            </a:extLst>
          </p:cNvPr>
          <p:cNvPicPr>
            <a:picLocks noChangeAspect="1"/>
          </p:cNvPicPr>
          <p:nvPr/>
        </p:nvPicPr>
        <p:blipFill>
          <a:blip r:embed="rId3"/>
          <a:stretch>
            <a:fillRect/>
          </a:stretch>
        </p:blipFill>
        <p:spPr>
          <a:xfrm>
            <a:off x="8923809" y="1066800"/>
            <a:ext cx="7284375" cy="7848600"/>
          </a:xfrm>
          <a:prstGeom prst="rect">
            <a:avLst/>
          </a:prstGeom>
        </p:spPr>
      </p:pic>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1454625" y="381000"/>
            <a:ext cx="13487401" cy="1158333"/>
            <a:chOff x="1508917" y="1888664"/>
            <a:chExt cx="18220866" cy="1815882"/>
          </a:xfrm>
        </p:grpSpPr>
        <p:sp>
          <p:nvSpPr>
            <p:cNvPr id="10" name="Rectangle 9"/>
            <p:cNvSpPr/>
            <p:nvPr/>
          </p:nvSpPr>
          <p:spPr>
            <a:xfrm>
              <a:off x="1508917" y="1888664"/>
              <a:ext cx="18220866" cy="1815882"/>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a:t>
              </a:r>
              <a:r>
                <a:rPr lang="nl-NL" sz="3600" b="1" dirty="0">
                  <a:solidFill>
                    <a:srgbClr val="FF0066"/>
                  </a:solidFill>
                  <a:effectLst/>
                  <a:latin typeface="Times New Roman" panose="02020603050405020304" pitchFamily="18" charset="0"/>
                  <a:ea typeface="Times New Roman" panose="02020603050405020304" pitchFamily="18" charset="0"/>
                </a:rPr>
                <a:t>Thực hành xác định, chỉ vị trí của từng châu lục, đại dương và nước Việt Nam trên quả địa cầu. (Làm việc nhóm 4)</a:t>
              </a:r>
              <a:endParaRPr lang="en-US" sz="3600" dirty="0">
                <a:solidFill>
                  <a:srgbClr val="FF0066"/>
                </a:solidFill>
                <a:effectLst/>
                <a:latin typeface="Times New Roman" panose="02020603050405020304" pitchFamily="18" charset="0"/>
                <a:ea typeface="Times New Roman" panose="02020603050405020304" pitchFamily="18" charset="0"/>
              </a:endParaRPr>
            </a:p>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838376"/>
              <a:ext cx="1702712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4" name="TextBox 3">
            <a:extLst>
              <a:ext uri="{FF2B5EF4-FFF2-40B4-BE49-F238E27FC236}">
                <a16:creationId xmlns:a16="http://schemas.microsoft.com/office/drawing/2014/main" id="{24F4D12F-E1A2-254B-32DA-0D1BA37EE57C}"/>
              </a:ext>
            </a:extLst>
          </p:cNvPr>
          <p:cNvSpPr txBox="1"/>
          <p:nvPr/>
        </p:nvSpPr>
        <p:spPr>
          <a:xfrm>
            <a:off x="1267531" y="2999864"/>
            <a:ext cx="8792736" cy="646331"/>
          </a:xfrm>
          <a:prstGeom prst="rect">
            <a:avLst/>
          </a:prstGeom>
          <a:noFill/>
        </p:spPr>
        <p:txBody>
          <a:bodyPr wrap="square" rtlCol="0">
            <a:spAutoFit/>
          </a:bodyPr>
          <a:lstStyle/>
          <a:p>
            <a:r>
              <a:rPr lang="nl-NL" sz="3600" b="1" i="1" dirty="0">
                <a:solidFill>
                  <a:srgbClr val="0000CC"/>
                </a:solidFill>
                <a:latin typeface="Times New Roman" panose="02020603050405020304" pitchFamily="18" charset="0"/>
                <a:cs typeface="Times New Roman" panose="02020603050405020304" pitchFamily="18" charset="0"/>
              </a:rPr>
              <a:t>Từng châu lục tiếp giáp với đại dương nào?</a:t>
            </a:r>
            <a:endParaRPr lang="en-US" sz="6000" b="1" i="1" dirty="0">
              <a:solidFill>
                <a:srgbClr val="0000CC"/>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3428A8B-6323-3180-28A8-0576F81C630E}"/>
              </a:ext>
            </a:extLst>
          </p:cNvPr>
          <p:cNvSpPr txBox="1"/>
          <p:nvPr/>
        </p:nvSpPr>
        <p:spPr>
          <a:xfrm>
            <a:off x="828721" y="3541722"/>
            <a:ext cx="14121760" cy="5078313"/>
          </a:xfrm>
          <a:prstGeom prst="rect">
            <a:avLst/>
          </a:prstGeom>
          <a:noFill/>
        </p:spPr>
        <p:txBody>
          <a:bodyPr wrap="square" rtlCol="0">
            <a:spAutoFit/>
          </a:bodyPr>
          <a:lstStyle/>
          <a:p>
            <a:r>
              <a:rPr lang="nl-NL" sz="3600" b="1" dirty="0">
                <a:solidFill>
                  <a:srgbClr val="0000CC"/>
                </a:solidFill>
                <a:latin typeface="Times New Roman" panose="02020603050405020304" pitchFamily="18" charset="0"/>
                <a:cs typeface="Times New Roman" panose="02020603050405020304" pitchFamily="18" charset="0"/>
              </a:rPr>
              <a:t>+ Châu Á tiếp giáp với Bắc Băng Dương, Thái Bình Dương, Ấn Độ Dương.</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Châu Âu tiếp giáp với Bắc Băng Dương, Đại Tây Dương.</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Châu Phi tiếp giáp với Ấn Độ Dương, Đại Tây Dương.</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Châu Mỹ  tiếp giáp với Bắc Băng Dương, Đại Tây Dương, Thái Bình Dương.</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Châu Đại Dương tiếp giáp với Thái Bình Dương, Ấn Độ Dương.</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Châu Nam Cực tiếp giáp với Thái Bình Dương, Đại Tây Dương, Ấn Độ Dương.</a:t>
            </a:r>
            <a:endParaRPr lang="en-US"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518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A340B77-9F52-E4E4-AB0B-A9BBBF3D54B7}"/>
              </a:ext>
            </a:extLst>
          </p:cNvPr>
          <p:cNvSpPr txBox="1"/>
          <p:nvPr/>
        </p:nvSpPr>
        <p:spPr>
          <a:xfrm>
            <a:off x="1690060" y="2895600"/>
            <a:ext cx="12896518" cy="1200329"/>
          </a:xfrm>
          <a:prstGeom prst="rect">
            <a:avLst/>
          </a:prstGeom>
          <a:noFill/>
        </p:spPr>
        <p:txBody>
          <a:bodyPr wrap="square" rtlCol="0">
            <a:spAutoFit/>
          </a:bodyPr>
          <a:lstStyle/>
          <a:p>
            <a:r>
              <a:rPr lang="nl-NL" sz="3600" b="1" dirty="0">
                <a:solidFill>
                  <a:srgbClr val="FF0066"/>
                </a:solidFill>
                <a:latin typeface="Times New Roman" panose="02020603050405020304" pitchFamily="18" charset="0"/>
                <a:cs typeface="Times New Roman" panose="02020603050405020304" pitchFamily="18" charset="0"/>
              </a:rPr>
              <a:t>Việt Nam nằm ở châu lục nào? Châu lục đó tiếp giáp với những đại dương nào?</a:t>
            </a:r>
            <a:endParaRPr lang="en-US" sz="3600" b="1" dirty="0">
              <a:solidFill>
                <a:srgbClr val="FF0066"/>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5C00D87-694C-0B1E-1007-BDB4BF42F5A8}"/>
              </a:ext>
            </a:extLst>
          </p:cNvPr>
          <p:cNvSpPr txBox="1"/>
          <p:nvPr/>
        </p:nvSpPr>
        <p:spPr>
          <a:xfrm>
            <a:off x="1382679" y="4560944"/>
            <a:ext cx="12896518" cy="1200329"/>
          </a:xfrm>
          <a:prstGeom prst="rect">
            <a:avLst/>
          </a:prstGeom>
          <a:noFill/>
        </p:spPr>
        <p:txBody>
          <a:bodyPr wrap="square" rtlCol="0">
            <a:spAutoFit/>
          </a:bodyPr>
          <a:lstStyle/>
          <a:p>
            <a:r>
              <a:rPr lang="nl-NL" sz="3600" b="1" dirty="0">
                <a:solidFill>
                  <a:srgbClr val="0000CC"/>
                </a:solidFill>
                <a:latin typeface="Times New Roman" panose="02020603050405020304" pitchFamily="18" charset="0"/>
                <a:cs typeface="Times New Roman" panose="02020603050405020304" pitchFamily="18" charset="0"/>
              </a:rPr>
              <a:t>Việt Nam nằm ở châu Á. Châu Á tiếp giáp với Thái Bình Dương, Ấn Độ Dương, Bắc Băng Dương.</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3285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9092F9-219E-5E45-077A-A83C81D69052}"/>
              </a:ext>
            </a:extLst>
          </p:cNvPr>
          <p:cNvPicPr>
            <a:picLocks noChangeAspect="1"/>
          </p:cNvPicPr>
          <p:nvPr/>
        </p:nvPicPr>
        <p:blipFill>
          <a:blip r:embed="rId4"/>
          <a:stretch>
            <a:fillRect/>
          </a:stretch>
        </p:blipFill>
        <p:spPr>
          <a:xfrm>
            <a:off x="0" y="76200"/>
            <a:ext cx="16139319" cy="8531723"/>
          </a:xfrm>
          <a:prstGeom prst="rect">
            <a:avLst/>
          </a:prstGeom>
        </p:spPr>
      </p:pic>
      <p:sp>
        <p:nvSpPr>
          <p:cNvPr id="4" name="Rectangle: Rounded Corners 3">
            <a:extLst>
              <a:ext uri="{FF2B5EF4-FFF2-40B4-BE49-F238E27FC236}">
                <a16:creationId xmlns:a16="http://schemas.microsoft.com/office/drawing/2014/main" id="{1BF62056-8101-79E7-2EA1-4CAAEDFCC424}"/>
              </a:ext>
            </a:extLst>
          </p:cNvPr>
          <p:cNvSpPr/>
          <p:nvPr/>
        </p:nvSpPr>
        <p:spPr>
          <a:xfrm>
            <a:off x="1127919" y="3069456"/>
            <a:ext cx="13563600" cy="39790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460084C2-16BC-8E80-EA3D-952B2864C040}"/>
              </a:ext>
            </a:extLst>
          </p:cNvPr>
          <p:cNvGraphicFramePr>
            <a:graphicFrameLocks noGrp="1"/>
          </p:cNvGraphicFramePr>
          <p:nvPr>
            <p:extLst>
              <p:ext uri="{D42A27DB-BD31-4B8C-83A1-F6EECF244321}">
                <p14:modId xmlns:p14="http://schemas.microsoft.com/office/powerpoint/2010/main" val="3927070069"/>
              </p:ext>
            </p:extLst>
          </p:nvPr>
        </p:nvGraphicFramePr>
        <p:xfrm>
          <a:off x="1127919" y="3399269"/>
          <a:ext cx="14028910" cy="3979018"/>
        </p:xfrm>
        <a:graphic>
          <a:graphicData uri="http://schemas.openxmlformats.org/drawingml/2006/table">
            <a:tbl>
              <a:tblPr/>
              <a:tblGrid>
                <a:gridCol w="14028910">
                  <a:extLst>
                    <a:ext uri="{9D8B030D-6E8A-4147-A177-3AD203B41FA5}">
                      <a16:colId xmlns:a16="http://schemas.microsoft.com/office/drawing/2014/main" val="3216088274"/>
                    </a:ext>
                  </a:extLst>
                </a:gridCol>
              </a:tblGrid>
              <a:tr h="3979018">
                <a:tc>
                  <a:txBody>
                    <a:bodyPr/>
                    <a:lstStyle/>
                    <a:p>
                      <a:pPr algn="just"/>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Á,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Dương,Ấn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Băng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641805813"/>
                  </a:ext>
                </a:extLst>
              </a:tr>
            </a:tbl>
          </a:graphicData>
        </a:graphic>
      </p:graphicFrame>
    </p:spTree>
    <p:extLst>
      <p:ext uri="{BB962C8B-B14F-4D97-AF65-F5344CB8AC3E}">
        <p14:creationId xmlns:p14="http://schemas.microsoft.com/office/powerpoint/2010/main" val="114336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98666"/>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9941</TotalTime>
  <Words>490</Words>
  <Application>Microsoft Office PowerPoint</Application>
  <PresentationFormat>Custom</PresentationFormat>
  <Paragraphs>30</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ACER</cp:lastModifiedBy>
  <cp:revision>1098</cp:revision>
  <dcterms:created xsi:type="dcterms:W3CDTF">2008-09-09T22:52:10Z</dcterms:created>
  <dcterms:modified xsi:type="dcterms:W3CDTF">2024-05-22T01:32:36Z</dcterms:modified>
</cp:coreProperties>
</file>