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427" r:id="rId2"/>
    <p:sldId id="430" r:id="rId3"/>
    <p:sldId id="432" r:id="rId4"/>
    <p:sldId id="434" r:id="rId5"/>
    <p:sldId id="435" r:id="rId6"/>
    <p:sldId id="439" r:id="rId7"/>
    <p:sldId id="442" r:id="rId8"/>
    <p:sldId id="444" r:id="rId9"/>
    <p:sldId id="431" r:id="rId10"/>
  </p:sldIdLst>
  <p:sldSz cx="16276638" cy="9144000"/>
  <p:notesSz cx="6858000" cy="9144000"/>
  <p:custDataLst>
    <p:tags r:id="rId12"/>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7C80"/>
    <a:srgbClr val="FF0066"/>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varScale="1">
        <p:scale>
          <a:sx n="55" d="100"/>
          <a:sy n="55" d="100"/>
        </p:scale>
        <p:origin x="1127" y="35"/>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6</a:t>
            </a:fld>
            <a:endParaRPr lang="en-US" altLang="en-US"/>
          </a:p>
        </p:txBody>
      </p:sp>
    </p:spTree>
    <p:extLst>
      <p:ext uri="{BB962C8B-B14F-4D97-AF65-F5344CB8AC3E}">
        <p14:creationId xmlns:p14="http://schemas.microsoft.com/office/powerpoint/2010/main" val="2067895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7</a:t>
            </a:fld>
            <a:endParaRPr lang="en-US" altLang="en-US"/>
          </a:p>
        </p:txBody>
      </p:sp>
    </p:spTree>
    <p:extLst>
      <p:ext uri="{BB962C8B-B14F-4D97-AF65-F5344CB8AC3E}">
        <p14:creationId xmlns:p14="http://schemas.microsoft.com/office/powerpoint/2010/main" val="551376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8</a:t>
            </a:fld>
            <a:endParaRPr lang="en-US" altLang="en-US"/>
          </a:p>
        </p:txBody>
      </p:sp>
    </p:spTree>
    <p:extLst>
      <p:ext uri="{BB962C8B-B14F-4D97-AF65-F5344CB8AC3E}">
        <p14:creationId xmlns:p14="http://schemas.microsoft.com/office/powerpoint/2010/main" val="3024093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tmp"/></Relationships>
</file>

<file path=ppt/slides/_rels/slide7.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8" name="Text Box 14"/>
          <p:cNvSpPr txBox="1">
            <a:spLocks noChangeArrowheads="1"/>
          </p:cNvSpPr>
          <p:nvPr/>
        </p:nvSpPr>
        <p:spPr bwMode="auto">
          <a:xfrm>
            <a:off x="1508919" y="3962400"/>
            <a:ext cx="13563600" cy="160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Tự nhiên và Xã hội lớp 3</a:t>
            </a:r>
          </a:p>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5: HOẠT ĐỘNG KẾT NỐI VỚI CỘNG ĐỒNG (T2) </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0232" y="647938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3 Bài hát chúng em với an toàn giao thô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6276638" cy="9144001"/>
          </a:xfrm>
          <a:prstGeom prst="rect">
            <a:avLst/>
          </a:prstGeom>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1661319" y="483942"/>
            <a:ext cx="13929086" cy="646331"/>
          </a:xfrm>
          <a:prstGeom prst="rect">
            <a:avLst/>
          </a:prstGeom>
        </p:spPr>
        <p:txBody>
          <a:bodyPr wrap="square">
            <a:spAutoFit/>
          </a:bodyPr>
          <a:lstStyle/>
          <a:p>
            <a:pPr algn="just"/>
            <a:r>
              <a:rPr lang="vi-VN" sz="3600" b="1" dirty="0">
                <a:solidFill>
                  <a:srgbClr val="FF0000"/>
                </a:solidFill>
                <a:latin typeface="Times New Roman" pitchFamily="18" charset="0"/>
                <a:cs typeface="Times New Roman" pitchFamily="18" charset="0"/>
              </a:rPr>
              <a:t>Hoạt động </a:t>
            </a:r>
            <a:r>
              <a:rPr lang="en-US" sz="3600" b="1" dirty="0">
                <a:solidFill>
                  <a:srgbClr val="FF0000"/>
                </a:solidFill>
                <a:latin typeface="Times New Roman" pitchFamily="18" charset="0"/>
                <a:cs typeface="Times New Roman" pitchFamily="18" charset="0"/>
              </a:rPr>
              <a:t>1</a:t>
            </a:r>
            <a:r>
              <a:rPr lang="vi-VN" sz="3600" b="1" dirty="0">
                <a:solidFill>
                  <a:srgbClr val="FF0000"/>
                </a:solidFill>
                <a:latin typeface="Times New Roman" pitchFamily="18" charset="0"/>
                <a:cs typeface="Times New Roman" pitchFamily="18" charset="0"/>
              </a:rPr>
              <a:t>. Ý nghĩa của các hoạt động kết nối nhà trường với xã hội</a:t>
            </a:r>
            <a:endParaRPr lang="en-US" sz="3600" b="1" dirty="0">
              <a:solidFill>
                <a:srgbClr val="FF0000"/>
              </a:solidFill>
              <a:latin typeface="Times New Roman" pitchFamily="18" charset="0"/>
              <a:cs typeface="Times New Roman" pitchFamily="18" charset="0"/>
            </a:endParaRPr>
          </a:p>
        </p:txBody>
      </p:sp>
      <p:sp>
        <p:nvSpPr>
          <p:cNvPr id="4" name="Rectangle 3"/>
          <p:cNvSpPr/>
          <p:nvPr/>
        </p:nvSpPr>
        <p:spPr>
          <a:xfrm>
            <a:off x="452837" y="3132715"/>
            <a:ext cx="7152083" cy="1200329"/>
          </a:xfrm>
          <a:prstGeom prst="rect">
            <a:avLst/>
          </a:prstGeom>
        </p:spPr>
        <p:txBody>
          <a:bodyPr wrap="square">
            <a:spAutoFit/>
          </a:bodyPr>
          <a:lstStyle/>
          <a:p>
            <a:pPr algn="just"/>
            <a:r>
              <a:rPr lang="nl-NL" sz="3600" b="1">
                <a:solidFill>
                  <a:srgbClr val="0000CC"/>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Nêu tên và địa điểm tổ chức hoạt động ?</a:t>
            </a:r>
            <a:endParaRPr lang="en-US" sz="3600" b="1">
              <a:solidFill>
                <a:srgbClr val="0000CC"/>
              </a:solidFill>
              <a:latin typeface="Times New Roman" pitchFamily="18" charset="0"/>
              <a:cs typeface="Times New Roman" pitchFamily="18" charset="0"/>
            </a:endParaRPr>
          </a:p>
        </p:txBody>
      </p:sp>
      <p:sp>
        <p:nvSpPr>
          <p:cNvPr id="5" name="Rectangle 4"/>
          <p:cNvSpPr/>
          <p:nvPr/>
        </p:nvSpPr>
        <p:spPr>
          <a:xfrm>
            <a:off x="467573" y="4320961"/>
            <a:ext cx="7152083" cy="1754326"/>
          </a:xfrm>
          <a:prstGeom prst="rect">
            <a:avLst/>
          </a:prstGeom>
        </p:spPr>
        <p:txBody>
          <a:bodyPr wrap="square">
            <a:spAutoFit/>
          </a:bodyPr>
          <a:lstStyle/>
          <a:p>
            <a:pPr algn="just"/>
            <a:r>
              <a:rPr lang="nl-NL" sz="3600" b="1">
                <a:solidFill>
                  <a:srgbClr val="0000CC"/>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Nêu ý nghĩa và nhận xét của em về sự tham gia của các bạn trong hoạt động đó ? </a:t>
            </a:r>
            <a:endParaRPr lang="en-US" sz="3600" b="1">
              <a:solidFill>
                <a:srgbClr val="0000CC"/>
              </a:solidFill>
              <a:latin typeface="Times New Roman" pitchFamily="18" charset="0"/>
              <a:cs typeface="Times New Roman" pitchFamily="18" charset="0"/>
            </a:endParaRPr>
          </a:p>
        </p:txBody>
      </p:sp>
      <p:sp>
        <p:nvSpPr>
          <p:cNvPr id="17" name="Rectangle 16">
            <a:extLst>
              <a:ext uri="{FF2B5EF4-FFF2-40B4-BE49-F238E27FC236}">
                <a16:creationId xmlns:a16="http://schemas.microsoft.com/office/drawing/2014/main" id="{29768E16-7CAE-100F-D38D-C8B96BD67FEE}"/>
              </a:ext>
            </a:extLst>
          </p:cNvPr>
          <p:cNvSpPr/>
          <p:nvPr/>
        </p:nvSpPr>
        <p:spPr>
          <a:xfrm>
            <a:off x="467573" y="6324600"/>
            <a:ext cx="7391400" cy="1200329"/>
          </a:xfrm>
          <a:prstGeom prst="rect">
            <a:avLst/>
          </a:prstGeom>
        </p:spPr>
        <p:txBody>
          <a:bodyPr wrap="square">
            <a:spAutoFit/>
          </a:bodyPr>
          <a:lstStyle/>
          <a:p>
            <a:pPr algn="just"/>
            <a:r>
              <a:rPr lang="vi-VN" sz="3600" b="1">
                <a:solidFill>
                  <a:srgbClr val="0000CC"/>
                </a:solidFill>
                <a:latin typeface="Times New Roman" pitchFamily="18" charset="0"/>
                <a:cs typeface="Times New Roman" pitchFamily="18" charset="0"/>
              </a:rPr>
              <a:t>+ Em cảm thấy như thế nào khi tham gia các hoạt động như thế?</a:t>
            </a:r>
            <a:endParaRPr lang="en-US" sz="3600" b="1">
              <a:solidFill>
                <a:srgbClr val="0000CC"/>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156425E2-3CD6-30D3-C9B3-17E0518E1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6920" y="1371600"/>
            <a:ext cx="7909717" cy="7543799"/>
          </a:xfrm>
          <a:prstGeom prst="rect">
            <a:avLst/>
          </a:prstGeom>
        </p:spPr>
      </p:pic>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51719" y="838200"/>
            <a:ext cx="14630400" cy="677108"/>
          </a:xfrm>
          <a:prstGeom prst="rect">
            <a:avLst/>
          </a:prstGeom>
        </p:spPr>
        <p:txBody>
          <a:bodyPr wrap="square">
            <a:spAutoFit/>
          </a:bodyPr>
          <a:lstStyle/>
          <a:p>
            <a:r>
              <a:rPr lang="vi-VN" sz="3800" b="1" dirty="0">
                <a:solidFill>
                  <a:srgbClr val="FF0066"/>
                </a:solidFill>
                <a:latin typeface="Times New Roman" pitchFamily="18" charset="0"/>
                <a:cs typeface="Times New Roman" pitchFamily="18" charset="0"/>
              </a:rPr>
              <a:t>Hoạt động 1. Ý nghĩa của các hoạt động kết nối nhà trường với xã hội</a:t>
            </a:r>
          </a:p>
        </p:txBody>
      </p:sp>
      <p:sp>
        <p:nvSpPr>
          <p:cNvPr id="2" name="Rectangle 1"/>
          <p:cNvSpPr/>
          <p:nvPr/>
        </p:nvSpPr>
        <p:spPr>
          <a:xfrm>
            <a:off x="718153" y="2759842"/>
            <a:ext cx="14506766" cy="3970318"/>
          </a:xfrm>
          <a:prstGeom prst="rect">
            <a:avLst/>
          </a:prstGeom>
        </p:spPr>
        <p:txBody>
          <a:bodyPr wrap="square">
            <a:spAutoFit/>
          </a:bodyPr>
          <a:lstStyle/>
          <a:p>
            <a:pPr indent="457200" algn="just"/>
            <a:r>
              <a:rPr lang="en-US" sz="3600" b="1" i="1">
                <a:solidFill>
                  <a:srgbClr val="0000CC"/>
                </a:solidFill>
                <a:latin typeface="Times New Roman" pitchFamily="18" charset="0"/>
                <a:cs typeface="Times New Roman" pitchFamily="18" charset="0"/>
              </a:rPr>
              <a:t>   </a:t>
            </a:r>
            <a:r>
              <a:rPr lang="vi-VN" sz="3600" b="1" i="1">
                <a:solidFill>
                  <a:srgbClr val="0000CC"/>
                </a:solidFill>
                <a:latin typeface="Times New Roman" pitchFamily="18" charset="0"/>
                <a:cs typeface="Times New Roman" pitchFamily="18" charset="0"/>
              </a:rPr>
              <a:t>Đối với trường học thì việc được học an toàn giao thông đã được phổ biến nhưng việc thực hiện thì chưa được cao. Tai nạn do giao thông gây ra là rất lớn, làm thiệt hại đến tiền, của của gia đình, xã hội gây cho con người cuộc sống khó khăn, vất vả cơ cực. Đứng trước tình hình nghiêm trọng và đang vượt ngoài tầm kiểm soát như hiện nay. Đảng và Nhà nước ta đã có nhiều chủ trương, biện pháp nhằm kiềm chế, giảm thiểu tai nạn giao thông trên địa bàn cả nước.</a:t>
            </a:r>
            <a:endParaRPr lang="en-US" sz="3600"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447409419"/>
      </p:ext>
    </p:extLst>
  </p:cSld>
  <p:clrMapOvr>
    <a:masterClrMapping/>
  </p:clrMapOvr>
  <p:transition spd="slow">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3223418" y="1984146"/>
            <a:ext cx="8839202" cy="677108"/>
          </a:xfrm>
          <a:prstGeom prst="rect">
            <a:avLst/>
          </a:prstGeom>
        </p:spPr>
        <p:txBody>
          <a:bodyPr wrap="square">
            <a:spAutoFit/>
          </a:bodyPr>
          <a:lstStyle/>
          <a:p>
            <a:pPr algn="ctr"/>
            <a:r>
              <a:rPr lang="it-IT" sz="3800" b="1">
                <a:solidFill>
                  <a:srgbClr val="FF0066"/>
                </a:solidFill>
                <a:latin typeface="Times New Roman" pitchFamily="18" charset="0"/>
                <a:cs typeface="Times New Roman" pitchFamily="18" charset="0"/>
              </a:rPr>
              <a:t>Trò chơi:    Ai nhanh ai đúng</a:t>
            </a:r>
            <a:endParaRPr lang="en-US" sz="3800" b="1">
              <a:solidFill>
                <a:srgbClr val="FF0066"/>
              </a:solidFill>
              <a:latin typeface="Times New Roman" pitchFamily="18" charset="0"/>
              <a:cs typeface="Times New Roman" pitchFamily="18" charset="0"/>
            </a:endParaRPr>
          </a:p>
        </p:txBody>
      </p:sp>
      <p:sp>
        <p:nvSpPr>
          <p:cNvPr id="3" name="Rectangle 2"/>
          <p:cNvSpPr/>
          <p:nvPr/>
        </p:nvSpPr>
        <p:spPr>
          <a:xfrm>
            <a:off x="1356519" y="3124200"/>
            <a:ext cx="13639800" cy="3785652"/>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        L</a:t>
            </a:r>
            <a:r>
              <a:rPr lang="vi-VN" sz="4000" b="1">
                <a:solidFill>
                  <a:srgbClr val="0000CC"/>
                </a:solidFill>
                <a:latin typeface="Times New Roman" pitchFamily="18" charset="0"/>
                <a:cs typeface="Times New Roman" pitchFamily="18" charset="0"/>
              </a:rPr>
              <a:t>ớp </a:t>
            </a:r>
            <a:r>
              <a:rPr lang="en-US" sz="4000" b="1">
                <a:solidFill>
                  <a:srgbClr val="0000CC"/>
                </a:solidFill>
                <a:latin typeface="Times New Roman" pitchFamily="18" charset="0"/>
                <a:cs typeface="Times New Roman" pitchFamily="18" charset="0"/>
              </a:rPr>
              <a:t>chia </a:t>
            </a:r>
            <a:r>
              <a:rPr lang="vi-VN" sz="4000" b="1">
                <a:solidFill>
                  <a:srgbClr val="0000CC"/>
                </a:solidFill>
                <a:latin typeface="Times New Roman" pitchFamily="18" charset="0"/>
                <a:cs typeface="Times New Roman" pitchFamily="18" charset="0"/>
              </a:rPr>
              <a:t>thành 2 đội, mỗi đội của 4 thành viên. Các thành viên sẽ được nhân các tâm thẻ ghi việc làm và ý nghĩa của những việc làm đó. Trong thời gian 2 phút các thành viên phải nhanh chóng gắn các tấm thẻ viêc làm với các thẻ ý nghĩa phù hợp. Đội nào đúng và nhanh nhất thì đội đó dành chiến thắng</a:t>
            </a:r>
            <a:r>
              <a:rPr lang="en-US" sz="4000" b="1">
                <a:solidFill>
                  <a:srgbClr val="0000CC"/>
                </a:solidFill>
                <a:latin typeface="Times New Roman" pitchFamily="18" charset="0"/>
                <a:cs typeface="Times New Roman" pitchFamily="18" charset="0"/>
              </a:rPr>
              <a:t>.</a:t>
            </a:r>
            <a:endParaRPr lang="nl-NL" sz="4000"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46032853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05BBB1-BDEE-7DC7-9F2B-295522D912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518" y="1904999"/>
            <a:ext cx="10515601" cy="7135147"/>
          </a:xfrm>
          <a:prstGeom prst="rect">
            <a:avLst/>
          </a:prstGeom>
        </p:spPr>
      </p:pic>
      <p:cxnSp>
        <p:nvCxnSpPr>
          <p:cNvPr id="5" name="Straight Arrow Connector 4">
            <a:extLst>
              <a:ext uri="{FF2B5EF4-FFF2-40B4-BE49-F238E27FC236}">
                <a16:creationId xmlns:a16="http://schemas.microsoft.com/office/drawing/2014/main" id="{A426BF15-E7A7-AFA2-023F-2767658C14DD}"/>
              </a:ext>
            </a:extLst>
          </p:cNvPr>
          <p:cNvCxnSpPr/>
          <p:nvPr/>
        </p:nvCxnSpPr>
        <p:spPr>
          <a:xfrm>
            <a:off x="7528719" y="4572000"/>
            <a:ext cx="1143000" cy="32766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7" name="Straight Arrow Connector 6">
            <a:extLst>
              <a:ext uri="{FF2B5EF4-FFF2-40B4-BE49-F238E27FC236}">
                <a16:creationId xmlns:a16="http://schemas.microsoft.com/office/drawing/2014/main" id="{33DFD85A-593A-8153-6DC8-7193C40A6F84}"/>
              </a:ext>
            </a:extLst>
          </p:cNvPr>
          <p:cNvCxnSpPr/>
          <p:nvPr/>
        </p:nvCxnSpPr>
        <p:spPr>
          <a:xfrm>
            <a:off x="7528719" y="6248400"/>
            <a:ext cx="1143000" cy="4572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9" name="Straight Arrow Connector 8">
            <a:extLst>
              <a:ext uri="{FF2B5EF4-FFF2-40B4-BE49-F238E27FC236}">
                <a16:creationId xmlns:a16="http://schemas.microsoft.com/office/drawing/2014/main" id="{A172CA72-AC19-AB4B-5863-F82409D23B89}"/>
              </a:ext>
            </a:extLst>
          </p:cNvPr>
          <p:cNvCxnSpPr/>
          <p:nvPr/>
        </p:nvCxnSpPr>
        <p:spPr>
          <a:xfrm flipV="1">
            <a:off x="7528719" y="5181600"/>
            <a:ext cx="1143000" cy="26670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1" name="Straight Arrow Connector 10">
            <a:extLst>
              <a:ext uri="{FF2B5EF4-FFF2-40B4-BE49-F238E27FC236}">
                <a16:creationId xmlns:a16="http://schemas.microsoft.com/office/drawing/2014/main" id="{65893600-DC96-7D72-847B-F78AE20E0EAF}"/>
              </a:ext>
            </a:extLst>
          </p:cNvPr>
          <p:cNvCxnSpPr/>
          <p:nvPr/>
        </p:nvCxnSpPr>
        <p:spPr>
          <a:xfrm flipV="1">
            <a:off x="7528719" y="6248400"/>
            <a:ext cx="1143000" cy="16002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143363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85118" y="2154484"/>
            <a:ext cx="12001501" cy="1261884"/>
          </a:xfrm>
          <a:prstGeom prst="rect">
            <a:avLst/>
          </a:prstGeom>
        </p:spPr>
        <p:txBody>
          <a:bodyPr wrap="square">
            <a:spAutoFit/>
          </a:bodyPr>
          <a:lstStyle/>
          <a:p>
            <a:pPr algn="just"/>
            <a:r>
              <a:rPr lang="en-US" sz="3800" b="1">
                <a:solidFill>
                  <a:srgbClr val="FF0066"/>
                </a:solidFill>
                <a:latin typeface="Times New Roman" pitchFamily="18" charset="0"/>
                <a:cs typeface="Times New Roman" pitchFamily="18" charset="0"/>
              </a:rPr>
              <a:t>       </a:t>
            </a:r>
            <a:r>
              <a:rPr lang="vi-VN" sz="3800" b="1">
                <a:solidFill>
                  <a:srgbClr val="FF0066"/>
                </a:solidFill>
                <a:latin typeface="Times New Roman" pitchFamily="18" charset="0"/>
                <a:cs typeface="Times New Roman" pitchFamily="18" charset="0"/>
              </a:rPr>
              <a:t>Hoạt động 4. Chia sẻ với người thân và cảm nhận khi tham gia hoạt động kết nối vơi cộng động</a:t>
            </a:r>
            <a:endParaRPr lang="en-US" sz="3800" b="1">
              <a:solidFill>
                <a:srgbClr val="FF0066"/>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CAFC2900-5EE4-1424-7566-91851C94B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0119" y="3413055"/>
            <a:ext cx="8839201" cy="5623778"/>
          </a:xfrm>
          <a:prstGeom prst="rect">
            <a:avLst/>
          </a:prstGeom>
        </p:spPr>
      </p:pic>
    </p:spTree>
    <p:extLst>
      <p:ext uri="{BB962C8B-B14F-4D97-AF65-F5344CB8AC3E}">
        <p14:creationId xmlns:p14="http://schemas.microsoft.com/office/powerpoint/2010/main" val="798329889"/>
      </p:ext>
    </p:extLst>
  </p:cSld>
  <p:clrMapOvr>
    <a:masterClrMapping/>
  </p:clrMapOvr>
  <p:transition spd="slow">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565975-307D-3C12-7D04-E8DD98AEFA3F}"/>
              </a:ext>
            </a:extLst>
          </p:cNvPr>
          <p:cNvSpPr/>
          <p:nvPr/>
        </p:nvSpPr>
        <p:spPr>
          <a:xfrm>
            <a:off x="0" y="1905000"/>
            <a:ext cx="15323607" cy="7239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10 Points 8">
            <a:extLst>
              <a:ext uri="{FF2B5EF4-FFF2-40B4-BE49-F238E27FC236}">
                <a16:creationId xmlns:a16="http://schemas.microsoft.com/office/drawing/2014/main" id="{6805CC07-9AFF-B93C-AABC-B7600E376D78}"/>
              </a:ext>
            </a:extLst>
          </p:cNvPr>
          <p:cNvSpPr/>
          <p:nvPr/>
        </p:nvSpPr>
        <p:spPr>
          <a:xfrm>
            <a:off x="556419" y="1943099"/>
            <a:ext cx="15506700" cy="7432643"/>
          </a:xfrm>
          <a:prstGeom prst="star10">
            <a:avLst>
              <a:gd name="adj" fmla="val 50000"/>
              <a:gd name="hf" fmla="val 1051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dirty="0">
                <a:solidFill>
                  <a:srgbClr val="0000CC"/>
                </a:solidFill>
                <a:latin typeface="Times New Roman" panose="02020603050405020304" pitchFamily="18" charset="0"/>
                <a:cs typeface="Times New Roman" panose="02020603050405020304" pitchFamily="18" charset="0"/>
              </a:rPr>
              <a:t>       Ở </a:t>
            </a:r>
            <a:r>
              <a:rPr lang="en-US" sz="5400" dirty="0" err="1">
                <a:solidFill>
                  <a:srgbClr val="0000CC"/>
                </a:solidFill>
                <a:latin typeface="Times New Roman" panose="02020603050405020304" pitchFamily="18" charset="0"/>
                <a:cs typeface="Times New Roman" panose="02020603050405020304" pitchFamily="18" charset="0"/>
              </a:rPr>
              <a:t>trường</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ngoài</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việc</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học</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tập</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em</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còn</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tham</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gia</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nhiều</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hoạt</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động</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kết</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nối</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với</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cộng</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đồng</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Thông</a:t>
            </a:r>
            <a:r>
              <a:rPr lang="en-US" sz="5400" dirty="0">
                <a:solidFill>
                  <a:srgbClr val="0000CC"/>
                </a:solidFill>
                <a:latin typeface="Times New Roman" panose="02020603050405020304" pitchFamily="18" charset="0"/>
                <a:cs typeface="Times New Roman" panose="02020603050405020304" pitchFamily="18" charset="0"/>
              </a:rPr>
              <a:t> qua </a:t>
            </a:r>
            <a:r>
              <a:rPr lang="en-US" sz="5400" dirty="0" err="1">
                <a:solidFill>
                  <a:srgbClr val="0000CC"/>
                </a:solidFill>
                <a:latin typeface="Times New Roman" panose="02020603050405020304" pitchFamily="18" charset="0"/>
                <a:cs typeface="Times New Roman" panose="02020603050405020304" pitchFamily="18" charset="0"/>
              </a:rPr>
              <a:t>những</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hoạt</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động</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đó</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chúng</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em</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được</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trải</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nghiệm</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với</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thực</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tế</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cuộc</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sống</a:t>
            </a:r>
            <a:r>
              <a:rPr lang="en-US" sz="5400" dirty="0">
                <a:solidFill>
                  <a:srgbClr val="0000CC"/>
                </a:solidFill>
                <a:latin typeface="Times New Roman" panose="02020603050405020304" pitchFamily="18" charset="0"/>
                <a:cs typeface="Times New Roman" panose="02020603050405020304" pitchFamily="18" charset="0"/>
              </a:rPr>
              <a:t>, chia </a:t>
            </a:r>
            <a:r>
              <a:rPr lang="en-US" sz="5400" dirty="0" err="1">
                <a:solidFill>
                  <a:srgbClr val="0000CC"/>
                </a:solidFill>
                <a:latin typeface="Times New Roman" panose="02020603050405020304" pitchFamily="18" charset="0"/>
                <a:cs typeface="Times New Roman" panose="02020603050405020304" pitchFamily="18" charset="0"/>
              </a:rPr>
              <a:t>sẻ</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những</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điều</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tích</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cực</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và</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lan</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toả</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yêu</a:t>
            </a:r>
            <a:r>
              <a:rPr lang="en-US" sz="5400" dirty="0">
                <a:solidFill>
                  <a:srgbClr val="0000CC"/>
                </a:solidFill>
                <a:latin typeface="Times New Roman" panose="02020603050405020304" pitchFamily="18" charset="0"/>
                <a:cs typeface="Times New Roman" panose="02020603050405020304" pitchFamily="18" charset="0"/>
              </a:rPr>
              <a:t> </a:t>
            </a:r>
            <a:r>
              <a:rPr lang="en-US" sz="5400" dirty="0" err="1">
                <a:solidFill>
                  <a:srgbClr val="0000CC"/>
                </a:solidFill>
                <a:latin typeface="Times New Roman" panose="02020603050405020304" pitchFamily="18" charset="0"/>
                <a:cs typeface="Times New Roman" panose="02020603050405020304" pitchFamily="18" charset="0"/>
              </a:rPr>
              <a:t>thương</a:t>
            </a:r>
            <a:r>
              <a:rPr lang="en-US" sz="5400" dirty="0">
                <a:solidFill>
                  <a:srgbClr val="0000CC"/>
                </a:solidFill>
                <a:latin typeface="Times New Roman" panose="02020603050405020304" pitchFamily="18" charset="0"/>
                <a:cs typeface="Times New Roman" panose="02020603050405020304" pitchFamily="18" charset="0"/>
              </a:rPr>
              <a:t>. </a:t>
            </a:r>
          </a:p>
        </p:txBody>
      </p:sp>
      <p:pic>
        <p:nvPicPr>
          <p:cNvPr id="12" name="Picture 11">
            <a:extLst>
              <a:ext uri="{FF2B5EF4-FFF2-40B4-BE49-F238E27FC236}">
                <a16:creationId xmlns:a16="http://schemas.microsoft.com/office/drawing/2014/main" id="{687F40DD-D6AC-AC67-AAE0-48655BAE3AC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511" r="97872">
                        <a14:foregroundMark x1="87234" y1="40000" x2="97872" y2="46000"/>
                        <a14:foregroundMark x1="91489" y1="60000" x2="91489" y2="76000"/>
                      </a14:backgroundRemoval>
                    </a14:imgEffect>
                  </a14:imgLayer>
                </a14:imgProps>
              </a:ext>
              <a:ext uri="{28A0092B-C50C-407E-A947-70E740481C1C}">
                <a14:useLocalDpi xmlns:a14="http://schemas.microsoft.com/office/drawing/2010/main" val="0"/>
              </a:ext>
            </a:extLst>
          </a:blip>
          <a:stretch>
            <a:fillRect/>
          </a:stretch>
        </p:blipFill>
        <p:spPr>
          <a:xfrm>
            <a:off x="1252742" y="2209800"/>
            <a:ext cx="1622689" cy="1566723"/>
          </a:xfrm>
          <a:prstGeom prst="rect">
            <a:avLst/>
          </a:prstGeom>
          <a:solidFill>
            <a:schemeClr val="bg1"/>
          </a:solidFill>
          <a:ln>
            <a:solidFill>
              <a:schemeClr val="bg1"/>
            </a:solidFill>
          </a:ln>
        </p:spPr>
      </p:pic>
    </p:spTree>
    <p:extLst>
      <p:ext uri="{BB962C8B-B14F-4D97-AF65-F5344CB8AC3E}">
        <p14:creationId xmlns:p14="http://schemas.microsoft.com/office/powerpoint/2010/main" val="2624219950"/>
      </p:ext>
    </p:extLst>
  </p:cSld>
  <p:clrMapOvr>
    <a:masterClrMapping/>
  </p:clrMapOvr>
  <p:transition spd="slow">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9929</TotalTime>
  <Words>393</Words>
  <Application>Microsoft Office PowerPoint</Application>
  <PresentationFormat>Custom</PresentationFormat>
  <Paragraphs>19</Paragraphs>
  <Slides>9</Slides>
  <Notes>3</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ACER</cp:lastModifiedBy>
  <cp:revision>1102</cp:revision>
  <dcterms:created xsi:type="dcterms:W3CDTF">2008-09-09T22:52:10Z</dcterms:created>
  <dcterms:modified xsi:type="dcterms:W3CDTF">2024-05-22T00:54:48Z</dcterms:modified>
</cp:coreProperties>
</file>