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30.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6"/>
  </p:notesMasterIdLst>
  <p:sldIdLst>
    <p:sldId id="4282" r:id="rId4"/>
    <p:sldId id="4380" r:id="rId5"/>
    <p:sldId id="4501" r:id="rId6"/>
    <p:sldId id="4473" r:id="rId7"/>
    <p:sldId id="4480" r:id="rId8"/>
    <p:sldId id="4302" r:id="rId9"/>
    <p:sldId id="4290" r:id="rId10"/>
    <p:sldId id="4427" r:id="rId11"/>
    <p:sldId id="4481" r:id="rId12"/>
    <p:sldId id="4483" r:id="rId13"/>
    <p:sldId id="4456" r:id="rId14"/>
    <p:sldId id="4482" r:id="rId15"/>
    <p:sldId id="4484" r:id="rId16"/>
    <p:sldId id="4485" r:id="rId17"/>
    <p:sldId id="4486" r:id="rId18"/>
    <p:sldId id="4487" r:id="rId19"/>
    <p:sldId id="4477" r:id="rId20"/>
    <p:sldId id="4297" r:id="rId21"/>
    <p:sldId id="4298" r:id="rId22"/>
    <p:sldId id="4488" r:id="rId23"/>
    <p:sldId id="4489" r:id="rId24"/>
    <p:sldId id="4490" r:id="rId25"/>
    <p:sldId id="4491" r:id="rId26"/>
    <p:sldId id="4492" r:id="rId27"/>
    <p:sldId id="4493" r:id="rId28"/>
    <p:sldId id="4494" r:id="rId29"/>
    <p:sldId id="4495" r:id="rId30"/>
    <p:sldId id="4496" r:id="rId31"/>
    <p:sldId id="4497" r:id="rId32"/>
    <p:sldId id="4498" r:id="rId33"/>
    <p:sldId id="4499" r:id="rId34"/>
    <p:sldId id="4500" r:id="rId35"/>
  </p:sldIdLst>
  <p:sldSz cx="12192000" cy="6858000"/>
  <p:notesSz cx="6858000" cy="9144000"/>
  <p:embeddedFontLst>
    <p:embeddedFont>
      <p:font typeface="Roboto" panose="02000000000000000000" pitchFamily="2" charset="0"/>
      <p:regular r:id="rId37"/>
      <p:bold r:id="rId38"/>
      <p:italic r:id="rId39"/>
      <p:boldItalic r:id="rId40"/>
    </p:embeddedFont>
    <p:embeddedFont>
      <p:font typeface="Roboto Black" panose="02000000000000000000" pitchFamily="2" charset="0"/>
      <p:bold r:id="rId41"/>
      <p:boldItalic r:id="rId42"/>
    </p:embeddedFont>
    <p:embeddedFont>
      <p:font typeface="Pangolin" panose="00000500000000000000" pitchFamily="2" charset="0"/>
      <p:regular r:id="rId43"/>
    </p:embeddedFont>
    <p:embeddedFont>
      <p:font typeface="Calibri Light" panose="020F0302020204030204" pitchFamily="34" charset="0"/>
      <p:regular r:id="rId44"/>
      <p:italic r:id="rId45"/>
    </p:embeddedFont>
    <p:embeddedFont>
      <p:font typeface="Calibri" panose="020F0502020204030204" pitchFamily="34" charset="0"/>
      <p:regular r:id="rId46"/>
      <p:bold r:id="rId47"/>
      <p:italic r:id="rId48"/>
      <p:boldItalic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5FE"/>
    <a:srgbClr val="F6F3F8"/>
    <a:srgbClr val="1EDC92"/>
    <a:srgbClr val="CDE29A"/>
    <a:srgbClr val="F8C1D9"/>
    <a:srgbClr val="FFE3B8"/>
    <a:srgbClr val="92D050"/>
    <a:srgbClr val="E1F3FC"/>
    <a:srgbClr val="C7C7DF"/>
    <a:srgbClr val="F58D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4" autoAdjust="0"/>
    <p:restoredTop sz="81137" autoAdjust="0"/>
  </p:normalViewPr>
  <p:slideViewPr>
    <p:cSldViewPr snapToGrid="0">
      <p:cViewPr varScale="1">
        <p:scale>
          <a:sx n="90" d="100"/>
          <a:sy n="90" d="100"/>
        </p:scale>
        <p:origin x="13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23/08/2023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cho HS nêu</a:t>
            </a:r>
            <a:r>
              <a:rPr lang="en-US" baseline="0" smtClean="0"/>
              <a:t> đặc điểm của từng loại địa hình, từ đó gắn tên vào địa hình.</a:t>
            </a:r>
          </a:p>
          <a:p>
            <a:r>
              <a:rPr lang="en-US" baseline="0" smtClean="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007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a:t>
            </a:r>
            <a:r>
              <a:rPr lang="en-US" baseline="0" smtClean="0">
                <a:latin typeface="Times New Roman" panose="02020603050405020304" pitchFamily="18" charset="0"/>
                <a:cs typeface="Times New Roman" panose="02020603050405020304" pitchFamily="18" charset="0"/>
              </a:rPr>
              <a:t>2, </a:t>
            </a:r>
            <a:r>
              <a:rPr lang="en-US" baseline="0">
                <a:latin typeface="Times New Roman" panose="02020603050405020304" pitchFamily="18" charset="0"/>
                <a:cs typeface="Times New Roman" panose="02020603050405020304" pitchFamily="18" charset="0"/>
              </a:rPr>
              <a:t>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953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cho HS thảo</a:t>
            </a:r>
            <a:r>
              <a:rPr lang="en-US" baseline="0" smtClean="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219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cho HS thảo</a:t>
            </a:r>
            <a:r>
              <a:rPr lang="en-US" baseline="0" smtClean="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576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Giáo viên nhận xét ý kiến của học sinh và kết luận và mở rộng thêm: Nếu nhìn từ cực Bắc, Mặt Trăng quay quanh Trái Đất ngược chiều kim đồng hồ. Mặt Trăng luôn hướng một phía về Trái Đất, do đó nhìn từ Trái Đất, chúng ta chỉ nhìn thấy một nửa của Mặt Trăng.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143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Giáo viên tổ chức cho học sinh làm việc theo nhóm:</a:t>
            </a:r>
            <a:r>
              <a:rPr lang="en-US" baseline="0" smtClean="0"/>
              <a:t> </a:t>
            </a:r>
            <a:r>
              <a:rPr lang="vi-VN" smtClean="0"/>
              <a:t>Thực hành: </a:t>
            </a:r>
          </a:p>
          <a:p>
            <a:r>
              <a:rPr lang="en-US" smtClean="0"/>
              <a:t>+ </a:t>
            </a:r>
            <a:r>
              <a:rPr lang="vi-VN" smtClean="0"/>
              <a:t>Kéo rèm che hoặc đóng cửa cho phòng tối</a:t>
            </a:r>
          </a:p>
          <a:p>
            <a:r>
              <a:rPr lang="en-US" smtClean="0"/>
              <a:t>+</a:t>
            </a:r>
            <a:r>
              <a:rPr lang="en-US" baseline="0" smtClean="0"/>
              <a:t> </a:t>
            </a:r>
            <a:r>
              <a:rPr lang="vi-VN" smtClean="0"/>
              <a:t>1 bạn dùng đèn pin (tượng trưng cho Mặt Trời) chiếu lên quả đia cầu (tương ứng cho Trái Đất) do 1 bạn cầm. </a:t>
            </a:r>
          </a:p>
          <a:p>
            <a:r>
              <a:rPr lang="vi-VN" smtClean="0"/>
              <a:t>+ Cả nhóm quan sát phần sáng (ngày) và phần tối (đêm) trên quả địa cầu và đưa ra nhận xét, giải thích hiện tượng ngày đêm trên Trái Đất.</a:t>
            </a:r>
          </a:p>
          <a:p>
            <a:r>
              <a:rPr lang="vi-VN" smtClean="0"/>
              <a:t>Giáo viên mời đại diện nhóm lên báo cáo kết quả thảo luận. Các nhóm khác bổ sung và trao đổi thêm.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970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Giáo viên tổ chức cho học sinh làm việc nhóm:</a:t>
            </a:r>
          </a:p>
          <a:p>
            <a:r>
              <a:rPr lang="vi-VN" smtClean="0"/>
              <a:t>	+ Đánh dấu vị trí của nước ta trên quả địa cầu</a:t>
            </a:r>
          </a:p>
          <a:p>
            <a:r>
              <a:rPr lang="vi-VN" smtClean="0"/>
              <a:t>	+ Học sinh quay quả địa cầu theo chiều ngược kim đồng hồ và xác định khi nước ta là ban ngày thì nước nào là ban đêm và ngược lại.</a:t>
            </a:r>
          </a:p>
          <a:p>
            <a:r>
              <a:rPr lang="vi-VN" smtClean="0"/>
              <a:t>Ví dụ: Khi Việt Nam là ban ngày thì Mỹ là ban đêm. </a:t>
            </a:r>
          </a:p>
          <a:p>
            <a:r>
              <a:rPr lang="vi-VN" smtClean="0"/>
              <a:t>- Giáo viên tổ chức cho các nhóm trình bày kết quả làm việc của nhóm mình.</a:t>
            </a:r>
          </a:p>
          <a:p>
            <a:r>
              <a:rPr lang="vi-VN" smtClean="0"/>
              <a:t>- Giáo viên kết luận và chuyển tiếp sang hoạt động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856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a:t>
            </a:r>
            <a:r>
              <a:rPr lang="en-US" baseline="0" smtClean="0">
                <a:latin typeface="Times New Roman" panose="02020603050405020304" pitchFamily="18" charset="0"/>
                <a:cs typeface="Times New Roman" panose="02020603050405020304" pitchFamily="18" charset="0"/>
              </a:rPr>
              <a:t>3, </a:t>
            </a:r>
            <a:r>
              <a:rPr lang="en-US" baseline="0">
                <a:latin typeface="Times New Roman" panose="02020603050405020304" pitchFamily="18" charset="0"/>
                <a:cs typeface="Times New Roman" panose="02020603050405020304" pitchFamily="18" charset="0"/>
              </a:rPr>
              <a:t>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88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a:t>
            </a:r>
            <a:r>
              <a:rPr lang="en-US" baseline="0" smtClean="0"/>
              <a:t>cho HS hát và vận động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8317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a:t>
            </a:r>
            <a:r>
              <a:rPr lang="en-US" baseline="0" smtClean="0"/>
              <a:t>phẩm, cho HS thảo luận ý tưởng thực 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5821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539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179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1857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thực</a:t>
            </a:r>
            <a:r>
              <a:rPr lang="en-US" baseline="0" smtClean="0">
                <a:latin typeface="Times New Roman" panose="02020603050405020304" pitchFamily="18" charset="0"/>
                <a:cs typeface="Times New Roman" panose="02020603050405020304" pitchFamily="18" charset="0"/>
              </a:rPr>
              <a:t>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349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621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1180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4959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đó cùng tham gia trò chơi</a:t>
            </a:r>
          </a:p>
          <a:p>
            <a:r>
              <a:rPr lang="en-US" baseline="0">
                <a:latin typeface="Times New Roman" panose="02020603050405020304" pitchFamily="18" charset="0"/>
                <a:cs typeface="Times New Roman" panose="02020603050405020304" pitchFamily="18" charset="0"/>
              </a:rPr>
              <a:t>GV phổ biến luật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660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6928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Sau đó cùng tham gia trò chơi</a:t>
            </a:r>
          </a:p>
          <a:p>
            <a:r>
              <a:rPr lang="en-US" baseline="0">
                <a:latin typeface="Times New Roman" panose="02020603050405020304" pitchFamily="18" charset="0"/>
                <a:cs typeface="Times New Roman" panose="02020603050405020304" pitchFamily="18" charset="0"/>
              </a:rPr>
              <a:t>GV phổ biến luật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7412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17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824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phổ</a:t>
            </a:r>
            <a:r>
              <a:rPr lang="en-US" baseline="0" smtClean="0"/>
              <a:t> biến luật chơi. </a:t>
            </a:r>
            <a:r>
              <a:rPr lang="vi-VN" baseline="0" smtClean="0"/>
              <a:t>Lưu ý: Tất cả người chơi phải nhìn vào quản trò khi chơi. Bạn nào làm sai với lời quản trò hoặc không nhìn vào quản trò là phạm luật. Khi chơi, quản trò có thể làm động tác khác với lời hô.</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57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Giáo viên tổ chức cho học sinh trao đổi sau khi chơi: Nêu những hiểu biết của em về Mặt Trời, Mặt Trăng.</a:t>
            </a:r>
          </a:p>
          <a:p>
            <a:r>
              <a:rPr lang="vi-VN" smtClean="0"/>
              <a:t>Giáo viên nhận xét câu trả lời của học sinh và từ đó dẫn dắt, nêu nhiệm vụ của bài học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954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đặt</a:t>
            </a:r>
            <a:r>
              <a:rPr lang="en-US" baseline="0" smtClean="0"/>
              <a:t> vấn đề: để tìm hiểu kĩ hơn về bề mặt trái đất, đồng thời có thể giới thiệu cho bạn bè, người thân của em về bề mặt trái đất chúng ta có những gì, chúng ta cùng làm mô hình một số dạng địa hình của Trái Đất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a:t>
            </a:r>
            <a:r>
              <a:rPr lang="en-US" baseline="0" smtClean="0">
                <a:latin typeface="Times New Roman" panose="02020603050405020304" pitchFamily="18" charset="0"/>
                <a:cs typeface="Times New Roman" panose="02020603050405020304" pitchFamily="18" charset="0"/>
              </a:rPr>
              <a:t>1, </a:t>
            </a:r>
            <a:r>
              <a:rPr lang="en-US" baseline="0">
                <a:latin typeface="Times New Roman" panose="02020603050405020304" pitchFamily="18" charset="0"/>
                <a:cs typeface="Times New Roman" panose="02020603050405020304" pitchFamily="18" charset="0"/>
              </a:rPr>
              <a:t>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a:t>
            </a:r>
            <a:r>
              <a:rPr lang="en-US" smtClean="0"/>
              <a:t> cho HS nêu</a:t>
            </a:r>
            <a:r>
              <a:rPr lang="en-US" baseline="0" smtClean="0"/>
              <a:t> đặc điểm của từng loại địa hình, từ đó gắn tên vào địa hình.</a:t>
            </a:r>
          </a:p>
          <a:p>
            <a:r>
              <a:rPr lang="en-US" baseline="0" smtClean="0"/>
              <a:t>Gv bấm vào tên các địa hình để di chuyển về vị trí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Giáo viên có thể mở rộng thêm thông tin về các hành tinh trong hệ Mặt Trời: Sao Thủy là hành tinh nhỏ nhất, Sao Mộc là hành tình lớn nhất trong hệ Mặt Trời. Giáo viên khuyến khích học sinh về nhà tiếp tục tìm hiểu về các hành tinh trong hệ Mặt Trời.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134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6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434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342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906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91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1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5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520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7296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065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34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8986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0.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2.wdp"/><Relationship Id="rId1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0.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18.png"/><Relationship Id="rId10" Type="http://schemas.microsoft.com/office/2007/relationships/hdphoto" Target="../media/hdphoto6.wdp"/><Relationship Id="rId4" Type="http://schemas.openxmlformats.org/officeDocument/2006/relationships/image" Target="../media/image34.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flipV="1">
            <a:off x="1825078" y="1220388"/>
            <a:ext cx="8638675" cy="5252124"/>
          </a:xfrm>
          <a:prstGeom prst="rect">
            <a:avLst/>
          </a:prstGeom>
        </p:spPr>
      </p:pic>
      <p:sp>
        <p:nvSpPr>
          <p:cNvPr id="10" name="TextBox 9"/>
          <p:cNvSpPr txBox="1"/>
          <p:nvPr/>
        </p:nvSpPr>
        <p:spPr>
          <a:xfrm>
            <a:off x="3283731" y="280120"/>
            <a:ext cx="5872631" cy="1015663"/>
          </a:xfrm>
          <a:prstGeom prst="rect">
            <a:avLst/>
          </a:prstGeom>
          <a:noFill/>
        </p:spPr>
        <p:txBody>
          <a:bodyPr wrap="square" rtlCol="0">
            <a:spAutoFit/>
          </a:bodyPr>
          <a:lstStyle/>
          <a:p>
            <a:pPr lvl="0" algn="ctr">
              <a:defRPr/>
            </a:pPr>
            <a:r>
              <a:rPr lang="en-US" altLang="zh-CN" sz="6000" b="1" smtClean="0">
                <a:solidFill>
                  <a:srgbClr val="002060"/>
                </a:solidFill>
                <a:latin typeface="Roboto Black" panose="02000000000000000000" pitchFamily="2" charset="0"/>
                <a:ea typeface="Roboto Black" panose="02000000000000000000" pitchFamily="2" charset="0"/>
              </a:rPr>
              <a:t>MÔ HÌNH </a:t>
            </a:r>
          </a:p>
        </p:txBody>
      </p:sp>
      <p:sp>
        <p:nvSpPr>
          <p:cNvPr id="9" name="TextBox 8">
            <a:extLst>
              <a:ext uri="{FF2B5EF4-FFF2-40B4-BE49-F238E27FC236}">
                <a16:creationId xmlns:a16="http://schemas.microsoft.com/office/drawing/2014/main" id="{DA14CBFD-2C6F-E4A0-F468-3C5C731B2275}"/>
              </a:ext>
            </a:extLst>
          </p:cNvPr>
          <p:cNvSpPr txBox="1"/>
          <p:nvPr/>
        </p:nvSpPr>
        <p:spPr>
          <a:xfrm>
            <a:off x="2157528" y="524605"/>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a:t>
            </a:r>
            <a:r>
              <a:rPr kumimoji="0" lang="en-US" sz="4000" b="1" i="0" u="none" strike="noStrike" kern="1200" cap="none" spc="0" normalizeH="0" baseline="0" noProof="0" smtClean="0">
                <a:ln>
                  <a:noFill/>
                </a:ln>
                <a:solidFill>
                  <a:srgbClr val="002060"/>
                </a:solidFill>
                <a:effectLst/>
                <a:uLnTx/>
                <a:uFillTx/>
                <a:latin typeface="Roboto Black" panose="02000000000000000000" pitchFamily="2" charset="0"/>
                <a:ea typeface="Roboto Black" panose="02000000000000000000" pitchFamily="2" charset="0"/>
                <a:cs typeface="+mn-cs"/>
              </a:rPr>
              <a:t>16</a:t>
            </a:r>
          </a:p>
        </p:txBody>
      </p:sp>
      <p:sp>
        <p:nvSpPr>
          <p:cNvPr id="43" name="TextBox 42">
            <a:extLst>
              <a:ext uri="{FF2B5EF4-FFF2-40B4-BE49-F238E27FC236}">
                <a16:creationId xmlns:a16="http://schemas.microsoft.com/office/drawing/2014/main" id="{5B1500B4-2A13-B105-884B-9C3A22343CC6}"/>
              </a:ext>
            </a:extLst>
          </p:cNvPr>
          <p:cNvSpPr txBox="1"/>
          <p:nvPr/>
        </p:nvSpPr>
        <p:spPr>
          <a:xfrm>
            <a:off x="243214" y="6347222"/>
            <a:ext cx="1058090" cy="510778"/>
          </a:xfrm>
          <a:prstGeom prst="round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Tiết 1</a:t>
            </a: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1667397" y="2325784"/>
            <a:ext cx="4124145" cy="1015663"/>
          </a:xfrm>
          <a:prstGeom prst="rect">
            <a:avLst/>
          </a:prstGeom>
          <a:noFill/>
        </p:spPr>
        <p:txBody>
          <a:bodyPr wrap="square" rtlCol="0">
            <a:spAutoFit/>
          </a:bodyPr>
          <a:lstStyle/>
          <a:p>
            <a:pPr lvl="0" algn="ctr">
              <a:defRPr/>
            </a:pPr>
            <a:r>
              <a:rPr lang="en-US" altLang="zh-CN" sz="6000" b="1" smtClean="0">
                <a:solidFill>
                  <a:srgbClr val="FFFF00"/>
                </a:solidFill>
                <a:latin typeface="Roboto Black" panose="02000000000000000000" pitchFamily="2" charset="0"/>
                <a:ea typeface="Roboto Black" panose="02000000000000000000" pitchFamily="2" charset="0"/>
              </a:rPr>
              <a:t>MẶT TRỜI </a:t>
            </a:r>
          </a:p>
        </p:txBody>
      </p:sp>
      <p:sp>
        <p:nvSpPr>
          <p:cNvPr id="13" name="TextBox 12"/>
          <p:cNvSpPr txBox="1"/>
          <p:nvPr/>
        </p:nvSpPr>
        <p:spPr>
          <a:xfrm>
            <a:off x="5206451" y="5613565"/>
            <a:ext cx="5872631" cy="1015663"/>
          </a:xfrm>
          <a:prstGeom prst="rect">
            <a:avLst/>
          </a:prstGeom>
          <a:noFill/>
        </p:spPr>
        <p:txBody>
          <a:bodyPr wrap="square" rtlCol="0">
            <a:spAutoFit/>
          </a:bodyPr>
          <a:lstStyle/>
          <a:p>
            <a:pPr lvl="0" algn="ctr">
              <a:defRPr/>
            </a:pPr>
            <a:r>
              <a:rPr lang="en-US" altLang="zh-CN" sz="6000" b="1" smtClean="0">
                <a:solidFill>
                  <a:srgbClr val="FFFF00"/>
                </a:solidFill>
                <a:latin typeface="Roboto Black" panose="02000000000000000000" pitchFamily="2" charset="0"/>
                <a:ea typeface="Roboto Black" panose="02000000000000000000" pitchFamily="2" charset="0"/>
              </a:rPr>
              <a:t>MẶT TRĂNG</a:t>
            </a:r>
            <a:endParaRPr kumimoji="0" lang="en-US" altLang="zh-CN" sz="6000" b="1" i="0" u="none" strike="noStrike" kern="1200" cap="none" spc="0" normalizeH="0" baseline="0" noProof="0" dirty="0">
              <a:ln>
                <a:noFill/>
              </a:ln>
              <a:solidFill>
                <a:srgbClr val="FFFF00"/>
              </a:solidFill>
              <a:effectLst/>
              <a:uLnTx/>
              <a:uFillTx/>
              <a:latin typeface="Roboto Black" panose="02000000000000000000" pitchFamily="2" charset="0"/>
              <a:ea typeface="Roboto Black" panose="02000000000000000000" pitchFamily="2" charset="0"/>
            </a:endParaRPr>
          </a:p>
        </p:txBody>
      </p:sp>
      <p:sp>
        <p:nvSpPr>
          <p:cNvPr id="14" name="TextBox 13"/>
          <p:cNvSpPr txBox="1"/>
          <p:nvPr/>
        </p:nvSpPr>
        <p:spPr>
          <a:xfrm>
            <a:off x="6539024" y="2945428"/>
            <a:ext cx="3760381" cy="1015663"/>
          </a:xfrm>
          <a:prstGeom prst="rect">
            <a:avLst/>
          </a:prstGeom>
          <a:noFill/>
        </p:spPr>
        <p:txBody>
          <a:bodyPr wrap="square" rtlCol="0">
            <a:spAutoFit/>
          </a:bodyPr>
          <a:lstStyle/>
          <a:p>
            <a:pPr lvl="0" algn="ctr">
              <a:defRPr/>
            </a:pPr>
            <a:r>
              <a:rPr lang="en-US" altLang="zh-CN" sz="6000" b="1" smtClean="0">
                <a:solidFill>
                  <a:srgbClr val="FFFF00"/>
                </a:solidFill>
                <a:latin typeface="Roboto Black" panose="02000000000000000000" pitchFamily="2" charset="0"/>
                <a:ea typeface="Roboto Black" panose="02000000000000000000" pitchFamily="2" charset="0"/>
              </a:rPr>
              <a:t>TRÁI ĐẤT</a:t>
            </a:r>
            <a:endParaRPr kumimoji="0" lang="en-US" altLang="zh-CN" sz="6000" b="1" i="0" u="none" strike="noStrike" kern="1200" cap="none" spc="0" normalizeH="0" baseline="0" noProof="0" dirty="0">
              <a:ln>
                <a:noFill/>
              </a:ln>
              <a:solidFill>
                <a:srgbClr val="FFFF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7492874"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VỊ TRÍ CỦA TRÁI ĐẤT TRONG HỆ MẶT TRỜI</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334213" y="1294423"/>
            <a:ext cx="7086600" cy="4943475"/>
          </a:xfrm>
          <a:prstGeom prst="roundRect">
            <a:avLst>
              <a:gd name="adj" fmla="val 19033"/>
            </a:avLst>
          </a:prstGeom>
        </p:spPr>
      </p:pic>
      <p:sp>
        <p:nvSpPr>
          <p:cNvPr id="16" name="TextBox 15"/>
          <p:cNvSpPr txBox="1"/>
          <p:nvPr/>
        </p:nvSpPr>
        <p:spPr>
          <a:xfrm>
            <a:off x="7695544" y="2145358"/>
            <a:ext cx="4423144" cy="830997"/>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en-US"/>
              <a:t>Từ Mặt Trời ra xa dần</a:t>
            </a:r>
            <a:r>
              <a:rPr lang="en-US" smtClean="0"/>
              <a:t>,</a:t>
            </a:r>
          </a:p>
          <a:p>
            <a:r>
              <a:rPr lang="en-US" smtClean="0"/>
              <a:t> </a:t>
            </a:r>
            <a:r>
              <a:rPr lang="en-US"/>
              <a:t>Trái Đất là hành </a:t>
            </a:r>
            <a:r>
              <a:rPr lang="en-US" smtClean="0"/>
              <a:t>tinh thứ </a:t>
            </a:r>
            <a:r>
              <a:rPr lang="en-US"/>
              <a:t>mấy? </a:t>
            </a:r>
            <a:endParaRPr lang="en-US" altLang="zh-CN" dirty="0"/>
          </a:p>
        </p:txBody>
      </p:sp>
      <p:sp>
        <p:nvSpPr>
          <p:cNvPr id="21" name="Oval 20"/>
          <p:cNvSpPr/>
          <p:nvPr/>
        </p:nvSpPr>
        <p:spPr>
          <a:xfrm>
            <a:off x="1409694" y="4401909"/>
            <a:ext cx="1694977" cy="16070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982623" y="4338111"/>
            <a:ext cx="3848986" cy="461665"/>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Trái Đất nằm ở vị trí thứ </a:t>
            </a:r>
            <a:r>
              <a:rPr lang="vi-VN" sz="2400" smtClean="0">
                <a:solidFill>
                  <a:srgbClr val="C00000"/>
                </a:solidFill>
                <a:latin typeface="Roboto" panose="02000000000000000000" pitchFamily="2" charset="0"/>
                <a:ea typeface="Roboto" panose="02000000000000000000" pitchFamily="2" charset="0"/>
              </a:rPr>
              <a:t>3</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29" name="Down Arrow 28"/>
          <p:cNvSpPr/>
          <p:nvPr/>
        </p:nvSpPr>
        <p:spPr>
          <a:xfrm rot="5120438" flipH="1">
            <a:off x="7538769" y="4312038"/>
            <a:ext cx="313552" cy="7863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val="156553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0" presetClass="path" presetSubtype="0" accel="50000" decel="50000" fill="hold" grpId="3" nodeType="withEffect">
                                  <p:stCondLst>
                                    <p:cond delay="0"/>
                                  </p:stCondLst>
                                  <p:childTnLst>
                                    <p:animMotion origin="layout" path="M 0 0 L 0.09414 0.06528 L 0.23451 0.02176 L 0.28347 -0.05116 " pathEditMode="relative" ptsTypes="AAAA">
                                      <p:cBhvr>
                                        <p:cTn id="23" dur="7000" fill="hold"/>
                                        <p:tgtEl>
                                          <p:spTgt spid="21"/>
                                        </p:tgtEl>
                                        <p:attrNameLst>
                                          <p:attrName>ppt_x</p:attrName>
                                          <p:attrName>ppt_y</p:attrName>
                                        </p:attrNameLst>
                                      </p:cBhvr>
                                    </p:animMotion>
                                  </p:childTnLst>
                                </p:cTn>
                              </p:par>
                              <p:par>
                                <p:cTn id="24" presetID="6" presetClass="emph" presetSubtype="0" fill="hold" grpId="4" nodeType="withEffect">
                                  <p:stCondLst>
                                    <p:cond delay="0"/>
                                  </p:stCondLst>
                                  <p:childTnLst>
                                    <p:animScale>
                                      <p:cBhvr>
                                        <p:cTn id="25" dur="2000" fill="hold"/>
                                        <p:tgtEl>
                                          <p:spTgt spid="21"/>
                                        </p:tgtEl>
                                      </p:cBhvr>
                                      <p:by x="50000" y="50000"/>
                                    </p:animScale>
                                  </p:childTnLst>
                                </p:cTn>
                              </p:par>
                              <p:par>
                                <p:cTn id="26" presetID="26" presetClass="emph" presetSubtype="0" repeatCount="3000" fill="hold" grpId="1"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1" grpId="1" animBg="1"/>
      <p:bldP spid="21" grpId="3" animBg="1"/>
      <p:bldP spid="21" grpId="4" animBg="1"/>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12030" y="1265274"/>
            <a:ext cx="9973340" cy="525248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a:t>
            </a:r>
            <a:r>
              <a:rPr kumimoji="0" lang="en-US" altLang="zh-CN" sz="3200" b="1" i="0" u="none" strike="noStrike" kern="1200" cap="none" spc="0" normalizeH="0" baseline="0" noProof="0" smtClean="0">
                <a:ln>
                  <a:noFill/>
                </a:ln>
                <a:solidFill>
                  <a:srgbClr val="002060"/>
                </a:solidFill>
                <a:effectLst/>
                <a:uLnTx/>
                <a:uFillTx/>
                <a:latin typeface="Pangolin" panose="00000500000000000000" pitchFamily="2" charset="0"/>
                <a:ea typeface="Roboto" panose="02000000000000000000" pitchFamily="2" charset="0"/>
                <a:cs typeface="+mn-cs"/>
              </a:rPr>
              <a:t>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1685130" y="1265274"/>
            <a:ext cx="9214779" cy="5370701"/>
          </a:xfrm>
          <a:prstGeom prst="rect">
            <a:avLst/>
          </a:prstGeom>
          <a:noFill/>
        </p:spPr>
        <p:txBody>
          <a:bodyPr wrap="square" rtlCol="0">
            <a:spAutoFit/>
          </a:bodyPr>
          <a:lstStyle/>
          <a:p>
            <a:pPr lvl="0">
              <a:spcBef>
                <a:spcPts val="600"/>
              </a:spcBef>
              <a:defRPr/>
            </a:pPr>
            <a:r>
              <a:rPr lang="vi-VN" sz="2400">
                <a:solidFill>
                  <a:srgbClr val="002060"/>
                </a:solidFill>
                <a:latin typeface="Roboto" panose="02000000000000000000" pitchFamily="2" charset="0"/>
                <a:ea typeface="Roboto" panose="02000000000000000000" pitchFamily="2" charset="0"/>
              </a:rPr>
              <a:t>1. Quan sát hình tr. 69, SGK em hãy cho biết:</a:t>
            </a:r>
          </a:p>
          <a:p>
            <a:pPr lvl="0">
              <a:spcBef>
                <a:spcPts val="600"/>
              </a:spcBef>
              <a:defRPr/>
            </a:pPr>
            <a:r>
              <a:rPr lang="vi-VN" sz="2400">
                <a:solidFill>
                  <a:srgbClr val="002060"/>
                </a:solidFill>
                <a:latin typeface="Roboto" panose="02000000000000000000" pitchFamily="2" charset="0"/>
                <a:ea typeface="Roboto" panose="02000000000000000000" pitchFamily="2" charset="0"/>
              </a:rPr>
              <a:t>a) Hành tinh nào gần Mặt Trời nhất?</a:t>
            </a:r>
          </a:p>
          <a:p>
            <a:pPr lvl="0">
              <a:spcBef>
                <a:spcPts val="600"/>
              </a:spcBef>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b</a:t>
            </a:r>
            <a:r>
              <a:rPr lang="vi-VN" sz="2400">
                <a:solidFill>
                  <a:srgbClr val="002060"/>
                </a:solidFill>
                <a:latin typeface="Roboto" panose="02000000000000000000" pitchFamily="2" charset="0"/>
                <a:ea typeface="Roboto" panose="02000000000000000000" pitchFamily="2" charset="0"/>
              </a:rPr>
              <a:t>) Hành tinh nào xa Mặt Trời nhất?</a:t>
            </a:r>
          </a:p>
          <a:p>
            <a:pPr lvl="0">
              <a:spcBef>
                <a:spcPts val="600"/>
              </a:spcBef>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 Hành tinh nào ở trước và sau Trái Đất?</a:t>
            </a:r>
          </a:p>
          <a:p>
            <a:pPr lvl="0">
              <a:spcBef>
                <a:spcPts val="600"/>
              </a:spcBef>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d</a:t>
            </a:r>
            <a:r>
              <a:rPr lang="vi-VN" sz="2400">
                <a:solidFill>
                  <a:srgbClr val="002060"/>
                </a:solidFill>
                <a:latin typeface="Roboto" panose="02000000000000000000" pitchFamily="2" charset="0"/>
                <a:ea typeface="Roboto" panose="02000000000000000000" pitchFamily="2" charset="0"/>
              </a:rPr>
              <a:t>) Hành tinh nào lớn nhất, hành tinh nào nhỏ nhất?</a:t>
            </a:r>
          </a:p>
          <a:p>
            <a:pPr lvl="0">
              <a:spcBef>
                <a:spcPts val="600"/>
              </a:spcBef>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2</a:t>
            </a:r>
            <a:r>
              <a:rPr lang="vi-VN" sz="2400">
                <a:solidFill>
                  <a:srgbClr val="002060"/>
                </a:solidFill>
                <a:latin typeface="Roboto" panose="02000000000000000000" pitchFamily="2" charset="0"/>
                <a:ea typeface="Roboto" panose="02000000000000000000" pitchFamily="2" charset="0"/>
              </a:rPr>
              <a:t>. Kể tên các hành tinh theo thứ tự từ xa đến gần so với Mặt Trời?</a:t>
            </a: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a:t>
            </a:r>
            <a:endParaRPr lang="en-US" sz="2400" smtClean="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a:t>
            </a:r>
            <a:r>
              <a:rPr lang="en-US" sz="2400" smtClean="0">
                <a:solidFill>
                  <a:srgbClr val="002060"/>
                </a:solidFill>
                <a:latin typeface="Roboto" panose="02000000000000000000" pitchFamily="2" charset="0"/>
                <a:ea typeface="Roboto" panose="02000000000000000000" pitchFamily="2" charset="0"/>
              </a:rPr>
              <a:t>..</a:t>
            </a:r>
            <a:r>
              <a:rPr lang="vi-VN" sz="2400" smtClean="0">
                <a:solidFill>
                  <a:srgbClr val="002060"/>
                </a:solidFill>
                <a:latin typeface="Roboto" panose="02000000000000000000" pitchFamily="2" charset="0"/>
                <a:ea typeface="Roboto" panose="02000000000000000000" pitchFamily="2" charset="0"/>
              </a:rPr>
              <a:t>….………………………………………………………………………………………</a:t>
            </a:r>
            <a:r>
              <a:rPr lang="en-US" sz="2400" smtClean="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p:txBody>
      </p:sp>
      <p:sp>
        <p:nvSpPr>
          <p:cNvPr id="9" name="TextBox 8"/>
          <p:cNvSpPr txBox="1"/>
          <p:nvPr/>
        </p:nvSpPr>
        <p:spPr>
          <a:xfrm>
            <a:off x="1978036" y="2115886"/>
            <a:ext cx="6676866" cy="461665"/>
          </a:xfrm>
          <a:prstGeom prst="rect">
            <a:avLst/>
          </a:prstGeom>
          <a:noFill/>
        </p:spPr>
        <p:txBody>
          <a:bodyPr wrap="square" rtlCol="0">
            <a:spAutoFit/>
          </a:bodyPr>
          <a:lstStyle/>
          <a:p>
            <a:pPr lvl="0" algn="just">
              <a:defRPr/>
            </a:pPr>
            <a:r>
              <a:rPr lang="en-US" sz="2400" smtClean="0">
                <a:solidFill>
                  <a:srgbClr val="FF0000"/>
                </a:solidFill>
                <a:latin typeface="Roboto" panose="02000000000000000000" pitchFamily="2" charset="0"/>
                <a:ea typeface="Roboto" panose="02000000000000000000" pitchFamily="2" charset="0"/>
              </a:rPr>
              <a:t>Hành tinh gần Mặt Trời nhất là Sao Thủy </a:t>
            </a:r>
            <a:endParaRPr lang="vi-VN" sz="2400">
              <a:solidFill>
                <a:srgbClr val="FF0000"/>
              </a:solidFill>
              <a:latin typeface="Roboto" panose="02000000000000000000" pitchFamily="2" charset="0"/>
              <a:ea typeface="Roboto" panose="02000000000000000000" pitchFamily="2" charset="0"/>
            </a:endParaRPr>
          </a:p>
        </p:txBody>
      </p:sp>
      <p:sp>
        <p:nvSpPr>
          <p:cNvPr id="16" name="TextBox 15"/>
          <p:cNvSpPr txBox="1"/>
          <p:nvPr/>
        </p:nvSpPr>
        <p:spPr>
          <a:xfrm>
            <a:off x="1978036" y="2919795"/>
            <a:ext cx="6676866" cy="461665"/>
          </a:xfrm>
          <a:prstGeom prst="rect">
            <a:avLst/>
          </a:prstGeom>
          <a:noFill/>
        </p:spPr>
        <p:txBody>
          <a:bodyPr wrap="square" rtlCol="0">
            <a:spAutoFit/>
          </a:bodyPr>
          <a:lstStyle/>
          <a:p>
            <a:pPr lvl="0" algn="just">
              <a:defRPr/>
            </a:pPr>
            <a:r>
              <a:rPr lang="en-US" sz="2400" smtClean="0">
                <a:solidFill>
                  <a:srgbClr val="FF0000"/>
                </a:solidFill>
                <a:latin typeface="Roboto" panose="02000000000000000000" pitchFamily="2" charset="0"/>
                <a:ea typeface="Roboto" panose="02000000000000000000" pitchFamily="2" charset="0"/>
              </a:rPr>
              <a:t>Hành tinh xa Mặt Trời nhất là Sao Hải Vương </a:t>
            </a:r>
            <a:endParaRPr lang="vi-VN" sz="2400">
              <a:solidFill>
                <a:srgbClr val="FF0000"/>
              </a:solidFill>
              <a:latin typeface="Roboto" panose="02000000000000000000" pitchFamily="2" charset="0"/>
              <a:ea typeface="Roboto" panose="02000000000000000000" pitchFamily="2" charset="0"/>
            </a:endParaRPr>
          </a:p>
        </p:txBody>
      </p:sp>
      <p:sp>
        <p:nvSpPr>
          <p:cNvPr id="18" name="TextBox 17"/>
          <p:cNvSpPr txBox="1"/>
          <p:nvPr/>
        </p:nvSpPr>
        <p:spPr>
          <a:xfrm>
            <a:off x="1759139" y="3842825"/>
            <a:ext cx="8437483" cy="461665"/>
          </a:xfrm>
          <a:prstGeom prst="rect">
            <a:avLst/>
          </a:prstGeom>
          <a:noFill/>
        </p:spPr>
        <p:txBody>
          <a:bodyPr wrap="square" rtlCol="0">
            <a:spAutoFit/>
          </a:bodyPr>
          <a:lstStyle/>
          <a:p>
            <a:pPr lvl="0" algn="just">
              <a:defRPr/>
            </a:pPr>
            <a:r>
              <a:rPr lang="en-US" sz="2400" smtClean="0">
                <a:solidFill>
                  <a:srgbClr val="FF0000"/>
                </a:solidFill>
                <a:latin typeface="Roboto" panose="02000000000000000000" pitchFamily="2" charset="0"/>
                <a:ea typeface="Roboto" panose="02000000000000000000" pitchFamily="2" charset="0"/>
              </a:rPr>
              <a:t>Hành tinh trước Trái Đất là Sao Kim, sau Trái Đất là Sao Hỏa </a:t>
            </a:r>
            <a:endParaRPr lang="vi-VN" sz="2400">
              <a:solidFill>
                <a:srgbClr val="FF0000"/>
              </a:solidFill>
              <a:latin typeface="Roboto" panose="02000000000000000000" pitchFamily="2" charset="0"/>
              <a:ea typeface="Roboto" panose="02000000000000000000" pitchFamily="2" charset="0"/>
            </a:endParaRPr>
          </a:p>
        </p:txBody>
      </p:sp>
      <p:sp>
        <p:nvSpPr>
          <p:cNvPr id="19" name="TextBox 18"/>
          <p:cNvSpPr txBox="1"/>
          <p:nvPr/>
        </p:nvSpPr>
        <p:spPr>
          <a:xfrm>
            <a:off x="1759138" y="4693437"/>
            <a:ext cx="8437483" cy="461665"/>
          </a:xfrm>
          <a:prstGeom prst="rect">
            <a:avLst/>
          </a:prstGeom>
          <a:noFill/>
        </p:spPr>
        <p:txBody>
          <a:bodyPr wrap="square" rtlCol="0">
            <a:spAutoFit/>
          </a:bodyPr>
          <a:lstStyle/>
          <a:p>
            <a:pPr lvl="0" algn="just">
              <a:defRPr/>
            </a:pPr>
            <a:r>
              <a:rPr lang="en-US" sz="2400" smtClean="0">
                <a:solidFill>
                  <a:srgbClr val="FF0000"/>
                </a:solidFill>
                <a:latin typeface="Roboto" panose="02000000000000000000" pitchFamily="2" charset="0"/>
                <a:ea typeface="Roboto" panose="02000000000000000000" pitchFamily="2" charset="0"/>
              </a:rPr>
              <a:t>Sao Mộc là lớn </a:t>
            </a:r>
            <a:r>
              <a:rPr lang="en-US" sz="2400">
                <a:solidFill>
                  <a:srgbClr val="FF0000"/>
                </a:solidFill>
                <a:latin typeface="Roboto" panose="02000000000000000000" pitchFamily="2" charset="0"/>
                <a:ea typeface="Roboto" panose="02000000000000000000" pitchFamily="2" charset="0"/>
              </a:rPr>
              <a:t>nhất, </a:t>
            </a:r>
            <a:r>
              <a:rPr lang="en-US" sz="2400" smtClean="0">
                <a:solidFill>
                  <a:srgbClr val="FF0000"/>
                </a:solidFill>
                <a:latin typeface="Roboto" panose="02000000000000000000" pitchFamily="2" charset="0"/>
                <a:ea typeface="Roboto" panose="02000000000000000000" pitchFamily="2" charset="0"/>
              </a:rPr>
              <a:t>Sao Thủy là nhỏ </a:t>
            </a:r>
            <a:r>
              <a:rPr lang="en-US" sz="2400">
                <a:solidFill>
                  <a:srgbClr val="FF0000"/>
                </a:solidFill>
                <a:latin typeface="Roboto" panose="02000000000000000000" pitchFamily="2" charset="0"/>
                <a:ea typeface="Roboto" panose="02000000000000000000" pitchFamily="2" charset="0"/>
              </a:rPr>
              <a:t>nhất </a:t>
            </a:r>
            <a:endParaRPr lang="vi-VN" sz="2400">
              <a:solidFill>
                <a:srgbClr val="FF0000"/>
              </a:solidFill>
              <a:latin typeface="Roboto" panose="02000000000000000000" pitchFamily="2" charset="0"/>
              <a:ea typeface="Roboto" panose="02000000000000000000" pitchFamily="2" charset="0"/>
            </a:endParaRPr>
          </a:p>
        </p:txBody>
      </p:sp>
      <p:sp>
        <p:nvSpPr>
          <p:cNvPr id="20" name="TextBox 19"/>
          <p:cNvSpPr txBox="1"/>
          <p:nvPr/>
        </p:nvSpPr>
        <p:spPr>
          <a:xfrm>
            <a:off x="1759138" y="5582095"/>
            <a:ext cx="8437483" cy="830997"/>
          </a:xfrm>
          <a:prstGeom prst="rect">
            <a:avLst/>
          </a:prstGeom>
          <a:noFill/>
        </p:spPr>
        <p:txBody>
          <a:bodyPr wrap="square" rtlCol="0">
            <a:spAutoFit/>
          </a:bodyPr>
          <a:lstStyle/>
          <a:p>
            <a:pPr lvl="0" algn="just">
              <a:defRPr/>
            </a:pPr>
            <a:r>
              <a:rPr lang="vi-VN" sz="2400" smtClean="0">
                <a:solidFill>
                  <a:srgbClr val="FF0000"/>
                </a:solidFill>
                <a:latin typeface="Roboto" panose="02000000000000000000" pitchFamily="2" charset="0"/>
                <a:ea typeface="Roboto" panose="02000000000000000000" pitchFamily="2" charset="0"/>
              </a:rPr>
              <a:t>Sao </a:t>
            </a:r>
            <a:r>
              <a:rPr lang="vi-VN" sz="2400">
                <a:solidFill>
                  <a:srgbClr val="FF0000"/>
                </a:solidFill>
                <a:latin typeface="Roboto" panose="02000000000000000000" pitchFamily="2" charset="0"/>
                <a:ea typeface="Roboto" panose="02000000000000000000" pitchFamily="2" charset="0"/>
              </a:rPr>
              <a:t>Hải </a:t>
            </a:r>
            <a:r>
              <a:rPr lang="vi-VN" sz="2400" smtClean="0">
                <a:solidFill>
                  <a:srgbClr val="FF0000"/>
                </a:solidFill>
                <a:latin typeface="Roboto" panose="02000000000000000000" pitchFamily="2" charset="0"/>
                <a:ea typeface="Roboto" panose="02000000000000000000" pitchFamily="2" charset="0"/>
              </a:rPr>
              <a:t>Vương</a:t>
            </a:r>
            <a:r>
              <a:rPr lang="en-US" sz="2400" smtClean="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Sao Thiên Vương, Sao Thổ, Sao Mộc, Sao Hỏa, Trái Đất, Sao Kim, Sao </a:t>
            </a:r>
            <a:r>
              <a:rPr lang="vi-VN" sz="2400" smtClean="0">
                <a:solidFill>
                  <a:srgbClr val="FF0000"/>
                </a:solidFill>
                <a:latin typeface="Roboto" panose="02000000000000000000" pitchFamily="2" charset="0"/>
                <a:ea typeface="Roboto" panose="02000000000000000000" pitchFamily="2" charset="0"/>
              </a:rPr>
              <a:t>Thủy</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188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6"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8354110"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3899548" y="1333812"/>
            <a:ext cx="439290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Quan sát hình </a:t>
            </a:r>
            <a:r>
              <a:rPr lang="vi-VN" sz="2400" smtClean="0">
                <a:solidFill>
                  <a:srgbClr val="002060"/>
                </a:solidFill>
                <a:latin typeface="Roboto" panose="02000000000000000000" pitchFamily="2" charset="0"/>
                <a:ea typeface="Roboto" panose="02000000000000000000" pitchFamily="2" charset="0"/>
              </a:rPr>
              <a:t>và </a:t>
            </a:r>
            <a:r>
              <a:rPr lang="vi-VN" sz="2400">
                <a:solidFill>
                  <a:srgbClr val="002060"/>
                </a:solidFill>
                <a:latin typeface="Roboto" panose="02000000000000000000" pitchFamily="2" charset="0"/>
                <a:ea typeface="Roboto" panose="02000000000000000000" pitchFamily="2" charset="0"/>
              </a:rPr>
              <a:t>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4"/>
          <a:stretch>
            <a:fillRect/>
          </a:stretch>
        </p:blipFill>
        <p:spPr>
          <a:xfrm>
            <a:off x="3553065" y="2007180"/>
            <a:ext cx="5085870" cy="3190362"/>
          </a:xfrm>
          <a:prstGeom prst="rect">
            <a:avLst/>
          </a:prstGeom>
          <a:effectLst>
            <a:softEdge rad="127000"/>
          </a:effectLst>
        </p:spPr>
      </p:pic>
      <p:sp>
        <p:nvSpPr>
          <p:cNvPr id="10" name="TextBox 9"/>
          <p:cNvSpPr txBox="1"/>
          <p:nvPr/>
        </p:nvSpPr>
        <p:spPr>
          <a:xfrm>
            <a:off x="3940462" y="5661895"/>
            <a:ext cx="4690349"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 Sơ đồ Trái Đất chuyển động</a:t>
            </a:r>
          </a:p>
          <a:p>
            <a:pPr lvl="0" algn="ctr">
              <a:defRPr/>
            </a:pPr>
            <a:r>
              <a:rPr lang="vi-VN" sz="2000">
                <a:solidFill>
                  <a:srgbClr val="002060"/>
                </a:solidFill>
                <a:latin typeface="Roboto" panose="02000000000000000000" pitchFamily="2" charset="0"/>
                <a:ea typeface="Roboto" panose="02000000000000000000" pitchFamily="2" charset="0"/>
              </a:rPr>
              <a:t>quay quanh mình nó</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8549060" y="2243831"/>
            <a:ext cx="3607446"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Nhìn từ cực Bắc xuống, Trái Đất quay cùng chiều hay ngược chiều kim đồng hồ?</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7581" y="3532859"/>
            <a:ext cx="3774178" cy="1200329"/>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Trái Đất chuyển động quanh mình nó theo chiều từ tây sang đông</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81894" y="2488380"/>
            <a:ext cx="360744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Trái Đất quay quanh mình nó theo chiều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8292452" y="4277844"/>
            <a:ext cx="3847663" cy="1200329"/>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Nhìn từ cực Bắc xuống, Trái Đất quay </a:t>
            </a:r>
            <a:r>
              <a:rPr lang="vi-VN" sz="2400" smtClean="0">
                <a:solidFill>
                  <a:srgbClr val="C00000"/>
                </a:solidFill>
                <a:latin typeface="Roboto" panose="02000000000000000000" pitchFamily="2" charset="0"/>
                <a:ea typeface="Roboto" panose="02000000000000000000" pitchFamily="2" charset="0"/>
              </a:rPr>
              <a:t>ngược </a:t>
            </a:r>
            <a:r>
              <a:rPr lang="vi-VN" sz="2400">
                <a:solidFill>
                  <a:srgbClr val="C00000"/>
                </a:solidFill>
                <a:latin typeface="Roboto" panose="02000000000000000000" pitchFamily="2" charset="0"/>
                <a:ea typeface="Roboto" panose="02000000000000000000" pitchFamily="2" charset="0"/>
              </a:rPr>
              <a:t>chiều kim đồng hồ</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658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16" presetClass="entr" presetSubtype="37"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6" grpId="0"/>
      <p:bldP spid="10" grpId="0"/>
      <p:bldP spid="11" grpId="0"/>
      <p:bldP spid="12" grpId="0"/>
      <p:bldP spid="14"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8354110"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3899548" y="1333812"/>
            <a:ext cx="439290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Quan sát hình </a:t>
            </a:r>
            <a:r>
              <a:rPr lang="vi-VN" sz="2400" smtClean="0">
                <a:solidFill>
                  <a:srgbClr val="002060"/>
                </a:solidFill>
                <a:latin typeface="Roboto" panose="02000000000000000000" pitchFamily="2" charset="0"/>
                <a:ea typeface="Roboto" panose="02000000000000000000" pitchFamily="2" charset="0"/>
              </a:rPr>
              <a:t>và </a:t>
            </a:r>
            <a:r>
              <a:rPr lang="vi-VN" sz="2400">
                <a:solidFill>
                  <a:srgbClr val="002060"/>
                </a:solidFill>
                <a:latin typeface="Roboto" panose="02000000000000000000" pitchFamily="2" charset="0"/>
                <a:ea typeface="Roboto" panose="02000000000000000000" pitchFamily="2" charset="0"/>
              </a:rPr>
              <a:t>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6423605" y="5845891"/>
            <a:ext cx="3531475"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 Sơ đồ Trái Đất chuyển động</a:t>
            </a:r>
          </a:p>
          <a:p>
            <a:pPr lvl="0" algn="ctr">
              <a:defRPr/>
            </a:pPr>
            <a:r>
              <a:rPr lang="vi-VN" sz="2000">
                <a:solidFill>
                  <a:srgbClr val="002060"/>
                </a:solidFill>
                <a:latin typeface="Roboto" panose="02000000000000000000" pitchFamily="2" charset="0"/>
                <a:ea typeface="Roboto" panose="02000000000000000000" pitchFamily="2" charset="0"/>
              </a:rPr>
              <a:t>quay quanh Mặt Trời</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610277" y="4106440"/>
            <a:ext cx="3774178" cy="1200329"/>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Trái Đất chuyển động quanh Mặt Trời theo chiều từ Tây sang Đông</a:t>
            </a:r>
          </a:p>
        </p:txBody>
      </p:sp>
      <p:sp>
        <p:nvSpPr>
          <p:cNvPr id="14" name="TextBox 13"/>
          <p:cNvSpPr txBox="1"/>
          <p:nvPr/>
        </p:nvSpPr>
        <p:spPr>
          <a:xfrm>
            <a:off x="554034" y="2860520"/>
            <a:ext cx="427314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Chỉ và nói chiều chuyển động của Trái Đất quanh Mặt </a:t>
            </a:r>
            <a:r>
              <a:rPr lang="vi-VN" sz="2400" smtClean="0">
                <a:solidFill>
                  <a:srgbClr val="002060"/>
                </a:solidFill>
                <a:latin typeface="Roboto" panose="02000000000000000000" pitchFamily="2" charset="0"/>
                <a:ea typeface="Roboto" panose="02000000000000000000" pitchFamily="2" charset="0"/>
              </a:rPr>
              <a:t>Trờ</a:t>
            </a:r>
            <a:r>
              <a:rPr lang="en-US" sz="2400" smtClean="0">
                <a:solidFill>
                  <a:srgbClr val="002060"/>
                </a:solidFill>
                <a:latin typeface="Roboto" panose="02000000000000000000" pitchFamily="2" charset="0"/>
                <a:ea typeface="Roboto" panose="02000000000000000000" pitchFamily="2" charset="0"/>
              </a:rPr>
              <a:t>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6096000" y="2137150"/>
            <a:ext cx="4352551" cy="3367068"/>
          </a:xfrm>
          <a:prstGeom prst="rect">
            <a:avLst/>
          </a:prstGeom>
        </p:spPr>
      </p:pic>
    </p:spTree>
    <p:extLst>
      <p:ext uri="{BB962C8B-B14F-4D97-AF65-F5344CB8AC3E}">
        <p14:creationId xmlns:p14="http://schemas.microsoft.com/office/powerpoint/2010/main" val="60277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3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6" grpId="0"/>
      <p:bldP spid="10"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8354110"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139224" y="5590710"/>
            <a:ext cx="3531475"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 Sơ đồ Mặt Trăng chuyển </a:t>
            </a:r>
            <a:r>
              <a:rPr lang="vi-VN" sz="2000" smtClean="0">
                <a:solidFill>
                  <a:srgbClr val="002060"/>
                </a:solidFill>
                <a:latin typeface="Roboto" panose="02000000000000000000" pitchFamily="2" charset="0"/>
                <a:ea typeface="Roboto" panose="02000000000000000000" pitchFamily="2" charset="0"/>
              </a:rPr>
              <a:t>động</a:t>
            </a:r>
            <a:r>
              <a:rPr lang="en-US" sz="2000" smtClean="0">
                <a:solidFill>
                  <a:srgbClr val="002060"/>
                </a:solidFill>
                <a:latin typeface="Roboto" panose="02000000000000000000" pitchFamily="2" charset="0"/>
                <a:ea typeface="Roboto" panose="02000000000000000000" pitchFamily="2" charset="0"/>
              </a:rPr>
              <a:t> </a:t>
            </a:r>
            <a:r>
              <a:rPr lang="vi-VN" sz="2000" smtClean="0">
                <a:solidFill>
                  <a:srgbClr val="002060"/>
                </a:solidFill>
                <a:latin typeface="Roboto" panose="02000000000000000000" pitchFamily="2" charset="0"/>
                <a:ea typeface="Roboto" panose="02000000000000000000" pitchFamily="2" charset="0"/>
              </a:rPr>
              <a:t>quay </a:t>
            </a:r>
            <a:r>
              <a:rPr lang="vi-VN" sz="2000">
                <a:solidFill>
                  <a:srgbClr val="002060"/>
                </a:solidFill>
                <a:latin typeface="Roboto" panose="02000000000000000000" pitchFamily="2" charset="0"/>
                <a:ea typeface="Roboto" panose="02000000000000000000" pitchFamily="2" charset="0"/>
              </a:rPr>
              <a:t>quanh Trái Đất</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6576997" y="3759267"/>
            <a:ext cx="3774178" cy="1200329"/>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Mặt Trăng quay quanh Trái Đất theo hướng từ Tây sang Đông</a:t>
            </a:r>
          </a:p>
        </p:txBody>
      </p:sp>
      <p:sp>
        <p:nvSpPr>
          <p:cNvPr id="14" name="TextBox 13"/>
          <p:cNvSpPr txBox="1"/>
          <p:nvPr/>
        </p:nvSpPr>
        <p:spPr>
          <a:xfrm>
            <a:off x="6327512" y="1902103"/>
            <a:ext cx="4273148"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Dựa vào hình bên, chỉ và nói</a:t>
            </a:r>
          </a:p>
          <a:p>
            <a:pPr lvl="0" algn="ctr">
              <a:defRPr/>
            </a:pPr>
            <a:r>
              <a:rPr lang="vi-VN" sz="2400">
                <a:solidFill>
                  <a:srgbClr val="002060"/>
                </a:solidFill>
                <a:latin typeface="Roboto" panose="02000000000000000000" pitchFamily="2" charset="0"/>
                <a:ea typeface="Roboto" panose="02000000000000000000" pitchFamily="2" charset="0"/>
              </a:rPr>
              <a:t>chiều chuyển động của Mặt</a:t>
            </a:r>
          </a:p>
          <a:p>
            <a:pPr lvl="0" algn="ctr">
              <a:defRPr/>
            </a:pPr>
            <a:r>
              <a:rPr lang="vi-VN" sz="2400">
                <a:solidFill>
                  <a:srgbClr val="002060"/>
                </a:solidFill>
                <a:latin typeface="Roboto" panose="02000000000000000000" pitchFamily="2" charset="0"/>
                <a:ea typeface="Roboto" panose="02000000000000000000" pitchFamily="2" charset="0"/>
              </a:rPr>
              <a:t>Trăng quanh Trái Đất.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4"/>
          <a:stretch>
            <a:fillRect/>
          </a:stretch>
        </p:blipFill>
        <p:spPr>
          <a:xfrm>
            <a:off x="662541" y="2288731"/>
            <a:ext cx="4933950" cy="2571750"/>
          </a:xfrm>
          <a:prstGeom prst="roundRect">
            <a:avLst>
              <a:gd name="adj" fmla="val 1253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606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8354110"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335685" y="2107966"/>
            <a:ext cx="4959328" cy="830997"/>
          </a:xfrm>
          <a:prstGeom prst="rect">
            <a:avLst/>
          </a:prstGeom>
          <a:noFill/>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 </a:t>
            </a:r>
            <a:r>
              <a:rPr lang="vi-VN" sz="2400" smtClean="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smtClean="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rPr>
              <a:t>Kéo </a:t>
            </a:r>
            <a:r>
              <a:rPr lang="vi-VN" sz="2400">
                <a:solidFill>
                  <a:srgbClr val="002060"/>
                </a:solidFill>
                <a:latin typeface="Roboto" panose="02000000000000000000" pitchFamily="2" charset="0"/>
                <a:ea typeface="Roboto" panose="02000000000000000000" pitchFamily="2" charset="0"/>
              </a:rPr>
              <a:t>rèm hoặc đóng cửa sổ cho</a:t>
            </a:r>
          </a:p>
          <a:p>
            <a:pPr lvl="0" algn="ctr">
              <a:defRPr/>
            </a:pPr>
            <a:r>
              <a:rPr lang="vi-VN" sz="2400">
                <a:solidFill>
                  <a:srgbClr val="002060"/>
                </a:solidFill>
                <a:latin typeface="Roboto" panose="02000000000000000000" pitchFamily="2" charset="0"/>
                <a:ea typeface="Roboto" panose="02000000000000000000" pitchFamily="2" charset="0"/>
              </a:rPr>
              <a:t>phòng tối</a:t>
            </a:r>
            <a:r>
              <a:rPr lang="vi-VN" sz="2400" smtClean="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4190938" y="1411357"/>
            <a:ext cx="427314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Cùng bạn thực hiện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6190559" y="2355092"/>
            <a:ext cx="5340562" cy="3169194"/>
          </a:xfrm>
          <a:prstGeom prst="roundRect">
            <a:avLst>
              <a:gd name="adj" fmla="val 1297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218727" y="3146386"/>
            <a:ext cx="4959328" cy="1200329"/>
          </a:xfrm>
          <a:prstGeom prst="rect">
            <a:avLst/>
          </a:prstGeom>
          <a:noFill/>
        </p:spPr>
        <p:txBody>
          <a:bodyPr wrap="square" rtlCol="0">
            <a:spAutoFit/>
          </a:bodyPr>
          <a:lstStyle/>
          <a:p>
            <a:pPr lvl="0" algn="ctr">
              <a:defRPr/>
            </a:pPr>
            <a:r>
              <a:rPr lang="vi-VN" sz="2400" smtClean="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smtClean="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rPr>
              <a:t>Sử </a:t>
            </a:r>
            <a:r>
              <a:rPr lang="vi-VN" sz="2400">
                <a:solidFill>
                  <a:srgbClr val="002060"/>
                </a:solidFill>
                <a:latin typeface="Roboto" panose="02000000000000000000" pitchFamily="2" charset="0"/>
                <a:ea typeface="Roboto" panose="02000000000000000000" pitchFamily="2" charset="0"/>
              </a:rPr>
              <a:t>dụng đèn pin (tượng trưng</a:t>
            </a:r>
          </a:p>
          <a:p>
            <a:pPr lvl="0" algn="ctr">
              <a:defRPr/>
            </a:pPr>
            <a:r>
              <a:rPr lang="vi-VN" sz="2400">
                <a:solidFill>
                  <a:srgbClr val="002060"/>
                </a:solidFill>
                <a:latin typeface="Roboto" panose="02000000000000000000" pitchFamily="2" charset="0"/>
                <a:ea typeface="Roboto" panose="02000000000000000000" pitchFamily="2" charset="0"/>
              </a:rPr>
              <a:t>cho Mặt Trời) chiếu lên quả địa</a:t>
            </a:r>
          </a:p>
          <a:p>
            <a:pPr lvl="0" algn="ctr">
              <a:defRPr/>
            </a:pPr>
            <a:r>
              <a:rPr lang="vi-VN" sz="2400">
                <a:solidFill>
                  <a:srgbClr val="002060"/>
                </a:solidFill>
                <a:latin typeface="Roboto" panose="02000000000000000000" pitchFamily="2" charset="0"/>
                <a:ea typeface="Roboto" panose="02000000000000000000" pitchFamily="2" charset="0"/>
              </a:rPr>
              <a:t>cầu (tượng trưng cho Trái Đất</a:t>
            </a:r>
            <a:r>
              <a:rPr lang="vi-VN" sz="2400" smtClean="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335685" y="4673992"/>
            <a:ext cx="4842370" cy="1200329"/>
          </a:xfrm>
          <a:prstGeom prst="rect">
            <a:avLst/>
          </a:prstGeom>
          <a:noFill/>
        </p:spPr>
        <p:txBody>
          <a:bodyPr wrap="square" rtlCol="0">
            <a:spAutoFit/>
          </a:bodyPr>
          <a:lstStyle/>
          <a:p>
            <a:pPr lvl="0" algn="ctr">
              <a:defRPr/>
            </a:pPr>
            <a:r>
              <a:rPr lang="vi-VN" sz="2400" smtClean="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smtClean="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rPr>
              <a:t>Nhận </a:t>
            </a:r>
            <a:r>
              <a:rPr lang="vi-VN" sz="2400">
                <a:solidFill>
                  <a:srgbClr val="002060"/>
                </a:solidFill>
                <a:latin typeface="Roboto" panose="02000000000000000000" pitchFamily="2" charset="0"/>
                <a:ea typeface="Roboto" panose="02000000000000000000" pitchFamily="2" charset="0"/>
              </a:rPr>
              <a:t>xét về phần sáng (ngày) </a:t>
            </a:r>
            <a:r>
              <a:rPr lang="vi-VN" sz="2400" smtClean="0">
                <a:solidFill>
                  <a:srgbClr val="002060"/>
                </a:solidFill>
                <a:latin typeface="Roboto" panose="02000000000000000000" pitchFamily="2" charset="0"/>
                <a:ea typeface="Roboto" panose="02000000000000000000" pitchFamily="2" charset="0"/>
              </a:rPr>
              <a:t>và</a:t>
            </a:r>
            <a:r>
              <a:rPr lang="en-US" sz="2400" smtClean="0">
                <a:solidFill>
                  <a:srgbClr val="002060"/>
                </a:solidFill>
                <a:latin typeface="Roboto" panose="02000000000000000000" pitchFamily="2" charset="0"/>
                <a:ea typeface="Roboto" panose="02000000000000000000" pitchFamily="2" charset="0"/>
              </a:rPr>
              <a:t> </a:t>
            </a:r>
            <a:r>
              <a:rPr lang="vi-VN" sz="2400" smtClean="0">
                <a:solidFill>
                  <a:srgbClr val="002060"/>
                </a:solidFill>
                <a:latin typeface="Roboto" panose="02000000000000000000" pitchFamily="2" charset="0"/>
                <a:ea typeface="Roboto" panose="02000000000000000000" pitchFamily="2" charset="0"/>
              </a:rPr>
              <a:t>phần </a:t>
            </a:r>
            <a:r>
              <a:rPr lang="vi-VN" sz="2400">
                <a:solidFill>
                  <a:srgbClr val="002060"/>
                </a:solidFill>
                <a:latin typeface="Roboto" panose="02000000000000000000" pitchFamily="2" charset="0"/>
                <a:ea typeface="Roboto" panose="02000000000000000000" pitchFamily="2" charset="0"/>
              </a:rPr>
              <a:t>tối (đêm) trên quả địa cầu</a:t>
            </a:r>
          </a:p>
          <a:p>
            <a:pPr lvl="0" algn="ctr">
              <a:defRPr/>
            </a:pPr>
            <a:r>
              <a:rPr lang="vi-VN" sz="2400">
                <a:solidFill>
                  <a:srgbClr val="002060"/>
                </a:solidFill>
                <a:latin typeface="Roboto" panose="02000000000000000000" pitchFamily="2" charset="0"/>
                <a:ea typeface="Roboto" panose="02000000000000000000" pitchFamily="2" charset="0"/>
              </a:rPr>
              <a:t>(tượng trưng cho Trái Đất)</a:t>
            </a:r>
          </a:p>
        </p:txBody>
      </p:sp>
    </p:spTree>
    <p:extLst>
      <p:ext uri="{BB962C8B-B14F-4D97-AF65-F5344CB8AC3E}">
        <p14:creationId xmlns:p14="http://schemas.microsoft.com/office/powerpoint/2010/main" val="8564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14"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8354110"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HIỆN TƯỢNG NGÀY VÀ ĐÊM TRÊN TRÁI ĐẤT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246550" y="1411357"/>
            <a:ext cx="7971337"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Chỉ vị trí của Việt Nam trên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quả</a:t>
            </a:r>
            <a:r>
              <a:rPr lang="en-US" sz="2400" smtClean="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địa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cầu và xác định khi nước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ta</a:t>
            </a:r>
            <a:r>
              <a:rPr lang="en-US" sz="2400" smtClean="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là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ban ngày thì nước nào là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ban</a:t>
            </a:r>
            <a:r>
              <a:rPr lang="en-US" sz="2400" smtClean="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đêm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và ngược lại</a:t>
            </a:r>
            <a:endParaRPr lang="vi-VN" sz="2400">
              <a:solidFill>
                <a:srgbClr val="002060"/>
              </a:solidFill>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3234" y="2066925"/>
            <a:ext cx="4457700" cy="4791075"/>
          </a:xfrm>
          <a:prstGeom prst="rect">
            <a:avLst/>
          </a:prstGeom>
        </p:spPr>
      </p:pic>
    </p:spTree>
    <p:extLst>
      <p:ext uri="{BB962C8B-B14F-4D97-AF65-F5344CB8AC3E}">
        <p14:creationId xmlns:p14="http://schemas.microsoft.com/office/powerpoint/2010/main" val="175327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anim calcmode="lin" valueType="num">
                                      <p:cBhvr>
                                        <p:cTn id="8" dur="1000" fill="hold"/>
                                        <p:tgtEl>
                                          <p:spTgt spid="117"/>
                                        </p:tgtEl>
                                        <p:attrNameLst>
                                          <p:attrName>ppt_x</p:attrName>
                                        </p:attrNameLst>
                                      </p:cBhvr>
                                      <p:tavLst>
                                        <p:tav tm="0">
                                          <p:val>
                                            <p:strVal val="#ppt_x"/>
                                          </p:val>
                                        </p:tav>
                                        <p:tav tm="100000">
                                          <p:val>
                                            <p:strVal val="#ppt_x"/>
                                          </p:val>
                                        </p:tav>
                                      </p:tavLst>
                                    </p:anim>
                                    <p:anim calcmode="lin" valueType="num">
                                      <p:cBhvr>
                                        <p:cTn id="9" dur="1000" fill="hold"/>
                                        <p:tgtEl>
                                          <p:spTgt spid="1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342733"/>
            <a:ext cx="9973340" cy="517502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06314" y="496037"/>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a:t>
            </a:r>
            <a:r>
              <a:rPr kumimoji="0" lang="en-US" altLang="zh-CN" sz="3200" b="1" i="0" u="none" strike="noStrike" kern="1200" cap="none" spc="0" normalizeH="0" baseline="0" noProof="0" smtClean="0">
                <a:ln>
                  <a:noFill/>
                </a:ln>
                <a:solidFill>
                  <a:srgbClr val="002060"/>
                </a:solidFill>
                <a:effectLst/>
                <a:uLnTx/>
                <a:uFillTx/>
                <a:latin typeface="Pangolin" panose="00000500000000000000" pitchFamily="2" charset="0"/>
                <a:ea typeface="Roboto" panose="02000000000000000000" pitchFamily="2" charset="0"/>
                <a:cs typeface="+mn-cs"/>
              </a:rPr>
              <a:t>3</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555054" y="1359605"/>
            <a:ext cx="9162566" cy="5016758"/>
          </a:xfrm>
          <a:prstGeom prst="rect">
            <a:avLst/>
          </a:prstGeom>
          <a:noFill/>
        </p:spPr>
        <p:txBody>
          <a:bodyPr wrap="square" rtlCol="0">
            <a:spAutoFit/>
          </a:bodyPr>
          <a:lstStyle/>
          <a:p>
            <a:r>
              <a:rPr lang="vi-VN" sz="2000" b="1">
                <a:latin typeface="Roboto" panose="02000000000000000000" pitchFamily="2" charset="0"/>
                <a:ea typeface="Roboto" panose="02000000000000000000" pitchFamily="2" charset="0"/>
              </a:rPr>
              <a:t>1. Trái Đất chuyển động như thế nào trong hệ Mặt Trời?</a:t>
            </a:r>
          </a:p>
          <a:p>
            <a:pPr>
              <a:spcBef>
                <a:spcPts val="600"/>
              </a:spcBef>
            </a:pPr>
            <a:r>
              <a:rPr lang="vi-VN" sz="2000">
                <a:latin typeface="Roboto" panose="02000000000000000000" pitchFamily="2" charset="0"/>
                <a:ea typeface="Roboto" panose="02000000000000000000" pitchFamily="2" charset="0"/>
              </a:rPr>
              <a:t>A. Không chuyển động.	</a:t>
            </a:r>
            <a:endParaRPr lang="en-US" sz="2000" smtClean="0">
              <a:latin typeface="Roboto" panose="02000000000000000000" pitchFamily="2" charset="0"/>
              <a:ea typeface="Roboto" panose="02000000000000000000" pitchFamily="2" charset="0"/>
            </a:endParaRPr>
          </a:p>
          <a:p>
            <a:pPr>
              <a:spcBef>
                <a:spcPts val="600"/>
              </a:spcBef>
            </a:pPr>
            <a:r>
              <a:rPr lang="vi-VN" sz="2000" smtClean="0">
                <a:latin typeface="Roboto" panose="02000000000000000000" pitchFamily="2" charset="0"/>
                <a:ea typeface="Roboto" panose="02000000000000000000" pitchFamily="2" charset="0"/>
              </a:rPr>
              <a:t>B</a:t>
            </a:r>
            <a:r>
              <a:rPr lang="vi-VN" sz="2000">
                <a:latin typeface="Roboto" panose="02000000000000000000" pitchFamily="2" charset="0"/>
                <a:ea typeface="Roboto" panose="02000000000000000000" pitchFamily="2" charset="0"/>
              </a:rPr>
              <a:t>. Quay quanh Mặt Trời.	</a:t>
            </a:r>
            <a:endParaRPr lang="en-US" sz="2000" smtClean="0">
              <a:latin typeface="Roboto" panose="02000000000000000000" pitchFamily="2" charset="0"/>
              <a:ea typeface="Roboto" panose="02000000000000000000" pitchFamily="2" charset="0"/>
            </a:endParaRPr>
          </a:p>
          <a:p>
            <a:pPr>
              <a:spcBef>
                <a:spcPts val="600"/>
              </a:spcBef>
            </a:pPr>
            <a:r>
              <a:rPr lang="vi-VN" sz="2000">
                <a:latin typeface="Roboto" panose="02000000000000000000" pitchFamily="2" charset="0"/>
                <a:ea typeface="Roboto" panose="02000000000000000000" pitchFamily="2" charset="0"/>
              </a:rPr>
              <a:t>C. Vừa quay xung quanh Mặt Trời, vừa tự quay quanh mình nó.</a:t>
            </a:r>
          </a:p>
          <a:p>
            <a:pPr>
              <a:spcBef>
                <a:spcPts val="600"/>
              </a:spcBef>
            </a:pPr>
            <a:r>
              <a:rPr lang="vi-VN" sz="2000" smtClean="0">
                <a:latin typeface="Roboto" panose="02000000000000000000" pitchFamily="2" charset="0"/>
                <a:ea typeface="Roboto" panose="02000000000000000000" pitchFamily="2" charset="0"/>
              </a:rPr>
              <a:t>D</a:t>
            </a:r>
            <a:r>
              <a:rPr lang="vi-VN" sz="2000">
                <a:latin typeface="Roboto" panose="02000000000000000000" pitchFamily="2" charset="0"/>
                <a:ea typeface="Roboto" panose="02000000000000000000" pitchFamily="2" charset="0"/>
              </a:rPr>
              <a:t>. Chỉ tự quay quanh mình nó.</a:t>
            </a:r>
          </a:p>
          <a:p>
            <a:r>
              <a:rPr lang="vi-VN" sz="2000" b="1">
                <a:latin typeface="Roboto" panose="02000000000000000000" pitchFamily="2" charset="0"/>
                <a:ea typeface="Roboto" panose="02000000000000000000" pitchFamily="2" charset="0"/>
              </a:rPr>
              <a:t>2. Trái Đất quay quanh Mặt Trời theo chiều nào?</a:t>
            </a:r>
          </a:p>
          <a:p>
            <a:pPr>
              <a:lnSpc>
                <a:spcPct val="150000"/>
              </a:lnSpc>
            </a:pPr>
            <a:r>
              <a:rPr lang="vi-VN" sz="2000">
                <a:latin typeface="Roboto" panose="02000000000000000000" pitchFamily="2" charset="0"/>
                <a:ea typeface="Roboto" panose="02000000000000000000" pitchFamily="2" charset="0"/>
              </a:rPr>
              <a:t>……………………………………………………………………………………………………………………</a:t>
            </a:r>
          </a:p>
          <a:p>
            <a:r>
              <a:rPr lang="vi-VN" sz="2000" b="1" smtClean="0">
                <a:latin typeface="Roboto" panose="02000000000000000000" pitchFamily="2" charset="0"/>
                <a:ea typeface="Roboto" panose="02000000000000000000" pitchFamily="2" charset="0"/>
              </a:rPr>
              <a:t>3</a:t>
            </a:r>
            <a:r>
              <a:rPr lang="vi-VN" sz="2000" b="1">
                <a:latin typeface="Roboto" panose="02000000000000000000" pitchFamily="2" charset="0"/>
                <a:ea typeface="Roboto" panose="02000000000000000000" pitchFamily="2" charset="0"/>
              </a:rPr>
              <a:t>. Thời gian để Trái Đất quay hết một vòng quanh Mặt Trời là bao lâu?</a:t>
            </a:r>
          </a:p>
          <a:p>
            <a:pPr>
              <a:lnSpc>
                <a:spcPct val="150000"/>
              </a:lnSpc>
            </a:pPr>
            <a:r>
              <a:rPr lang="vi-VN" sz="2000">
                <a:latin typeface="Roboto" panose="02000000000000000000" pitchFamily="2" charset="0"/>
                <a:ea typeface="Roboto" panose="02000000000000000000" pitchFamily="2" charset="0"/>
              </a:rPr>
              <a:t>……………………………………………………………………………………………………………………</a:t>
            </a:r>
          </a:p>
          <a:p>
            <a:r>
              <a:rPr lang="vi-VN" sz="2000" b="1" smtClean="0">
                <a:latin typeface="Roboto" panose="02000000000000000000" pitchFamily="2" charset="0"/>
                <a:ea typeface="Roboto" panose="02000000000000000000" pitchFamily="2" charset="0"/>
              </a:rPr>
              <a:t>4</a:t>
            </a:r>
            <a:r>
              <a:rPr lang="vi-VN" sz="2000" b="1">
                <a:latin typeface="Roboto" panose="02000000000000000000" pitchFamily="2" charset="0"/>
                <a:ea typeface="Roboto" panose="02000000000000000000" pitchFamily="2" charset="0"/>
              </a:rPr>
              <a:t>. Vì sao ở mọi nơi trên Trái Đất luôn có hiện tượng ngày và đêm kế</a:t>
            </a:r>
          </a:p>
          <a:p>
            <a:r>
              <a:rPr lang="vi-VN" sz="2000" b="1">
                <a:latin typeface="Roboto" panose="02000000000000000000" pitchFamily="2" charset="0"/>
                <a:ea typeface="Roboto" panose="02000000000000000000" pitchFamily="2" charset="0"/>
              </a:rPr>
              <a:t>tiếp nhau?</a:t>
            </a:r>
          </a:p>
          <a:p>
            <a:pPr>
              <a:lnSpc>
                <a:spcPct val="150000"/>
              </a:lnSpc>
            </a:pPr>
            <a:r>
              <a:rPr lang="vi-VN" sz="2000" smtClean="0">
                <a:latin typeface="Roboto" panose="02000000000000000000" pitchFamily="2" charset="0"/>
                <a:ea typeface="Roboto" panose="02000000000000000000" pitchFamily="2" charset="0"/>
              </a:rPr>
              <a:t>……………………………………………………………………………………………………………………</a:t>
            </a:r>
            <a:endParaRPr lang="vi-VN" sz="2000">
              <a:latin typeface="Roboto" panose="02000000000000000000" pitchFamily="2" charset="0"/>
              <a:ea typeface="Roboto" panose="02000000000000000000" pitchFamily="2" charset="0"/>
            </a:endParaRPr>
          </a:p>
          <a:p>
            <a:pPr>
              <a:lnSpc>
                <a:spcPct val="150000"/>
              </a:lnSpc>
            </a:pPr>
            <a:r>
              <a:rPr lang="vi-VN" sz="2000" smtClean="0">
                <a:latin typeface="Roboto" panose="02000000000000000000" pitchFamily="2" charset="0"/>
                <a:ea typeface="Roboto" panose="02000000000000000000" pitchFamily="2" charset="0"/>
              </a:rPr>
              <a:t>……………………………………………………………………………………………………………………</a:t>
            </a:r>
            <a:endParaRPr lang="vi-VN" sz="2000">
              <a:latin typeface="Roboto" panose="02000000000000000000" pitchFamily="2" charset="0"/>
              <a:ea typeface="Roboto" panose="02000000000000000000" pitchFamily="2" charset="0"/>
            </a:endParaRPr>
          </a:p>
        </p:txBody>
      </p:sp>
      <p:sp>
        <p:nvSpPr>
          <p:cNvPr id="9" name="TextBox 8"/>
          <p:cNvSpPr txBox="1"/>
          <p:nvPr/>
        </p:nvSpPr>
        <p:spPr>
          <a:xfrm>
            <a:off x="1634732" y="3519412"/>
            <a:ext cx="7014920"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Trái Đất </a:t>
            </a:r>
            <a:r>
              <a:rPr lang="en-US" sz="2000" smtClean="0">
                <a:solidFill>
                  <a:srgbClr val="FF0000"/>
                </a:solidFill>
                <a:latin typeface="Roboto" panose="02000000000000000000" pitchFamily="2" charset="0"/>
                <a:ea typeface="Roboto" panose="02000000000000000000" pitchFamily="2" charset="0"/>
              </a:rPr>
              <a:t>quay quanh </a:t>
            </a:r>
            <a:r>
              <a:rPr lang="en-US" sz="2000">
                <a:solidFill>
                  <a:srgbClr val="FF0000"/>
                </a:solidFill>
                <a:latin typeface="Roboto" panose="02000000000000000000" pitchFamily="2" charset="0"/>
                <a:ea typeface="Roboto" panose="02000000000000000000" pitchFamily="2" charset="0"/>
              </a:rPr>
              <a:t>Mặt Trời theo chiều từ Tây sang Đông</a:t>
            </a:r>
          </a:p>
        </p:txBody>
      </p:sp>
      <p:sp>
        <p:nvSpPr>
          <p:cNvPr id="26" name="TextBox 25"/>
          <p:cNvSpPr txBox="1"/>
          <p:nvPr/>
        </p:nvSpPr>
        <p:spPr>
          <a:xfrm>
            <a:off x="1555054" y="4215176"/>
            <a:ext cx="8205634"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Thời gian để Trái Đất quay hết một vòng quanh Mặt Trời </a:t>
            </a:r>
            <a:r>
              <a:rPr lang="en-US" sz="2000" smtClean="0">
                <a:solidFill>
                  <a:srgbClr val="FF0000"/>
                </a:solidFill>
                <a:latin typeface="Roboto" panose="02000000000000000000" pitchFamily="2" charset="0"/>
                <a:ea typeface="Roboto" panose="02000000000000000000" pitchFamily="2" charset="0"/>
              </a:rPr>
              <a:t>là một năm</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1555054" y="5262255"/>
            <a:ext cx="7381677" cy="964367"/>
          </a:xfrm>
          <a:prstGeom prst="rect">
            <a:avLst/>
          </a:prstGeom>
          <a:noFill/>
        </p:spPr>
        <p:txBody>
          <a:bodyPr wrap="square" rtlCol="0">
            <a:spAutoFit/>
          </a:bodyPr>
          <a:lstStyle/>
          <a:p>
            <a:pPr lvl="0" algn="just">
              <a:lnSpc>
                <a:spcPct val="150000"/>
              </a:lnSpc>
              <a:defRPr/>
            </a:pPr>
            <a:r>
              <a:rPr lang="vi-VN" sz="2000">
                <a:solidFill>
                  <a:srgbClr val="FF0000"/>
                </a:solidFill>
                <a:latin typeface="Roboto" panose="02000000000000000000" pitchFamily="2" charset="0"/>
                <a:ea typeface="Roboto" panose="02000000000000000000" pitchFamily="2" charset="0"/>
              </a:rPr>
              <a:t>Mọi nơi trên Trái Đất đều lần lượt có ngày và đêm kế tiếp nhau do Trái Đất luôn tự quay quanh mình nó</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5" name="Oval 14"/>
          <p:cNvSpPr/>
          <p:nvPr/>
        </p:nvSpPr>
        <p:spPr>
          <a:xfrm>
            <a:off x="1430165" y="2072374"/>
            <a:ext cx="522132" cy="5128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1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26" presetClass="emph" presetSubtype="0" repeatCount="3000" fill="hold" grpId="1" nodeType="withEffect">
                                  <p:stCondLst>
                                    <p:cond delay="0"/>
                                  </p:stCondLst>
                                  <p:childTnLst>
                                    <p:animEffect transition="out" filter="fade">
                                      <p:cBhvr>
                                        <p:cTn id="16" dur="1000" tmFilter="0, 0; .2, .5; .8, .5; 1, 0"/>
                                        <p:tgtEl>
                                          <p:spTgt spid="15"/>
                                        </p:tgtEl>
                                      </p:cBhvr>
                                    </p:animEffect>
                                    <p:animScale>
                                      <p:cBhvr>
                                        <p:cTn id="17" dur="500" autoRev="1" fill="hold"/>
                                        <p:tgtEl>
                                          <p:spTgt spid="1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26" grpId="0"/>
      <p:bldP spid="28" grpId="0"/>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87650" y="483719"/>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603204" y="1364090"/>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6" name="Picture 25"/>
          <p:cNvPicPr>
            <a:picLocks noChangeAspect="1"/>
          </p:cNvPicPr>
          <p:nvPr/>
        </p:nvPicPr>
        <p:blipFill>
          <a:blip r:embed="rId3"/>
          <a:stretch>
            <a:fillRect/>
          </a:stretch>
        </p:blipFill>
        <p:spPr>
          <a:xfrm>
            <a:off x="5017335" y="2201478"/>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184888" y="2470113"/>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7055728" y="214223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7"/>
          <a:stretch>
            <a:fillRect/>
          </a:stretch>
        </p:blipFill>
        <p:spPr>
          <a:xfrm>
            <a:off x="2800536" y="2398351"/>
            <a:ext cx="1843768" cy="1156175"/>
          </a:xfrm>
          <a:prstGeom prst="rect">
            <a:avLst/>
          </a:prstGeom>
        </p:spPr>
      </p:pic>
      <p:pic>
        <p:nvPicPr>
          <p:cNvPr id="10" name="Picture 9">
            <a:extLst>
              <a:ext uri="{FF2B5EF4-FFF2-40B4-BE49-F238E27FC236}">
                <a16:creationId xmlns:a16="http://schemas.microsoft.com/office/drawing/2014/main" id="{B6587DB4-B583-923C-863E-F2B6678B4E3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274" b="100000" l="0" r="100000">
                        <a14:foregroundMark x1="16714" y1="24841" x2="13881" y2="85669"/>
                        <a14:foregroundMark x1="11615" y1="27389" x2="11615" y2="38217"/>
                        <a14:foregroundMark x1="2833" y1="79299" x2="31445" y2="97771"/>
                        <a14:foregroundMark x1="3966" y1="87580" x2="20680" y2="92038"/>
                      </a14:backgroundRemoval>
                    </a14:imgEffect>
                  </a14:imgLayer>
                </a14:imgProps>
              </a:ext>
            </a:extLst>
          </a:blip>
          <a:stretch>
            <a:fillRect/>
          </a:stretch>
        </p:blipFill>
        <p:spPr>
          <a:xfrm>
            <a:off x="3085667" y="4676479"/>
            <a:ext cx="1885900" cy="1677543"/>
          </a:xfrm>
          <a:prstGeom prst="rect">
            <a:avLst/>
          </a:prstGeom>
        </p:spPr>
      </p:pic>
      <p:pic>
        <p:nvPicPr>
          <p:cNvPr id="11" name="Picture 10">
            <a:extLst>
              <a:ext uri="{FF2B5EF4-FFF2-40B4-BE49-F238E27FC236}">
                <a16:creationId xmlns:a16="http://schemas.microsoft.com/office/drawing/2014/main" id="{D7B390BC-3E53-0D01-A337-0599ECB824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22" b="89556" l="1014" r="100000"/>
                    </a14:imgEffect>
                  </a14:imgLayer>
                </a14:imgProps>
              </a:ext>
            </a:extLst>
          </a:blip>
          <a:stretch>
            <a:fillRect/>
          </a:stretch>
        </p:blipFill>
        <p:spPr>
          <a:xfrm>
            <a:off x="7341420" y="3495065"/>
            <a:ext cx="1561292" cy="2020185"/>
          </a:xfrm>
          <a:prstGeom prst="rect">
            <a:avLst/>
          </a:prstGeom>
        </p:spPr>
      </p:pic>
      <p:pic>
        <p:nvPicPr>
          <p:cNvPr id="13" name="Picture 12">
            <a:extLst>
              <a:ext uri="{FF2B5EF4-FFF2-40B4-BE49-F238E27FC236}">
                <a16:creationId xmlns:a16="http://schemas.microsoft.com/office/drawing/2014/main" id="{0175165F-F173-5B84-E834-B63723F7D6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967" b="96393" l="505" r="97980">
                        <a14:foregroundMark x1="11616" y1="40000" x2="20707" y2="48852"/>
                        <a14:foregroundMark x1="18434" y1="27541" x2="33586" y2="39344"/>
                        <a14:foregroundMark x1="28030" y1="20000" x2="51515" y2="37377"/>
                        <a14:foregroundMark x1="38384" y1="13115" x2="54293" y2="35082"/>
                        <a14:foregroundMark x1="43687" y1="11475" x2="63384" y2="41311"/>
                        <a14:foregroundMark x1="36616" y1="13115" x2="43687" y2="23934"/>
                        <a14:foregroundMark x1="6313" y1="35738" x2="23232" y2="53115"/>
                        <a14:foregroundMark x1="15404" y1="31803" x2="31818" y2="46230"/>
                      </a14:backgroundRemoval>
                    </a14:imgEffect>
                  </a14:imgLayer>
                </a14:imgProps>
              </a:ext>
            </a:extLst>
          </a:blip>
          <a:stretch>
            <a:fillRect/>
          </a:stretch>
        </p:blipFill>
        <p:spPr>
          <a:xfrm>
            <a:off x="5204898" y="4277992"/>
            <a:ext cx="1993676" cy="1535533"/>
          </a:xfrm>
          <a:prstGeom prst="rect">
            <a:avLst/>
          </a:prstGeom>
        </p:spPr>
      </p:pic>
      <p:pic>
        <p:nvPicPr>
          <p:cNvPr id="14" name="Picture 13">
            <a:extLst>
              <a:ext uri="{FF2B5EF4-FFF2-40B4-BE49-F238E27FC236}">
                <a16:creationId xmlns:a16="http://schemas.microsoft.com/office/drawing/2014/main" id="{DA232D94-9A8E-A978-E827-27A3C1079D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3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09969" y="1303127"/>
            <a:ext cx="8767482" cy="584775"/>
          </a:xfrm>
          <a:prstGeom prst="rect">
            <a:avLst/>
          </a:prstGeom>
          <a:noFill/>
        </p:spPr>
        <p:txBody>
          <a:bodyPr wrap="square" rtlCol="0">
            <a:spAutoFit/>
          </a:bodyPr>
          <a:lstStyle/>
          <a:p>
            <a:pPr lvl="0" algn="ctr">
              <a:defRPr/>
            </a:pPr>
            <a:r>
              <a:rPr lang="en-US" altLang="zh-CN" sz="3200" smtClean="0">
                <a:solidFill>
                  <a:srgbClr val="002060"/>
                </a:solidFill>
                <a:latin typeface="Roboto Black" panose="02000000000000000000" pitchFamily="2" charset="0"/>
                <a:ea typeface="Roboto Black" panose="02000000000000000000" pitchFamily="2" charset="0"/>
              </a:rPr>
              <a:t>CHÚNG MÌNH CÙNG HÁT VÀ VẬN ĐỘNG NHÉ!</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pic>
        <p:nvPicPr>
          <p:cNvPr id="2" name="hành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75097" y="2349795"/>
            <a:ext cx="6641805" cy="3736015"/>
          </a:xfrm>
          <a:prstGeom prst="rect">
            <a:avLst/>
          </a:prstGeom>
        </p:spPr>
      </p:pic>
      <p:sp>
        <p:nvSpPr>
          <p:cNvPr id="7" name="TextBox 6"/>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fullScrn="1">
              <p:cMediaNode vol="80000">
                <p:cTn id="18" fill="hold" display="0">
                  <p:stCondLst>
                    <p:cond delay="indefinite"/>
                  </p:stCondLst>
                </p:cTn>
                <p:tgtEl>
                  <p:spTgt spid="2"/>
                </p:tgtEl>
              </p:cMediaNode>
            </p:video>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021453" y="5706742"/>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5360790" y="86858"/>
            <a:ext cx="1885899" cy="132343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1811830" y="792536"/>
            <a:ext cx="89838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MÔ HÌNH MẶT TRỜI – TRÁI ĐẤT – MẶT TRĂNG</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052" name="Picture 4">
            <a:extLst>
              <a:ext uri="{FF2B5EF4-FFF2-40B4-BE49-F238E27FC236}">
                <a16:creationId xmlns:a16="http://schemas.microsoft.com/office/drawing/2014/main" id="{59F83256-338B-781C-38AD-69958F133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830" y="3256156"/>
            <a:ext cx="3111274" cy="31112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DA88937-395C-EA21-01D6-B007CEE0FB51}"/>
              </a:ext>
            </a:extLst>
          </p:cNvPr>
          <p:cNvPicPr>
            <a:picLocks noChangeAspect="1"/>
          </p:cNvPicPr>
          <p:nvPr/>
        </p:nvPicPr>
        <p:blipFill>
          <a:blip r:embed="rId5"/>
          <a:stretch>
            <a:fillRect/>
          </a:stretch>
        </p:blipFill>
        <p:spPr>
          <a:xfrm>
            <a:off x="6509990" y="3138764"/>
            <a:ext cx="3453622" cy="3380141"/>
          </a:xfrm>
          <a:prstGeom prst="rect">
            <a:avLst/>
          </a:prstGeom>
        </p:spPr>
      </p:pic>
    </p:spTree>
    <p:extLst>
      <p:ext uri="{BB962C8B-B14F-4D97-AF65-F5344CB8AC3E}">
        <p14:creationId xmlns:p14="http://schemas.microsoft.com/office/powerpoint/2010/main" val="398925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30974" y="1956466"/>
            <a:ext cx="9530052" cy="434291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117" name="TextBox 116"/>
          <p:cNvSpPr txBox="1"/>
          <p:nvPr/>
        </p:nvSpPr>
        <p:spPr>
          <a:xfrm>
            <a:off x="6840360" y="2325658"/>
            <a:ext cx="37719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7" name="TextBox 6"/>
          <p:cNvSpPr txBox="1"/>
          <p:nvPr/>
        </p:nvSpPr>
        <p:spPr>
          <a:xfrm>
            <a:off x="1492287" y="2144402"/>
            <a:ext cx="46040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Có đủ Mặt Trời, Trái Đất và Mặt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Trăng</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B384333-6FD7-B365-7A84-9C153EA18D16}"/>
              </a:ext>
            </a:extLst>
          </p:cNvPr>
          <p:cNvSpPr txBox="1"/>
          <p:nvPr/>
        </p:nvSpPr>
        <p:spPr>
          <a:xfrm>
            <a:off x="1885899" y="226641"/>
            <a:ext cx="85450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CÁCH LÀM MÔ HÌNH MẶT TRỜI – TRÁI ĐẤT – MẶT TRĂNG</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8" name="TextBox 7">
            <a:extLst>
              <a:ext uri="{FF2B5EF4-FFF2-40B4-BE49-F238E27FC236}">
                <a16:creationId xmlns:a16="http://schemas.microsoft.com/office/drawing/2014/main" id="{7D9A1607-4878-EB73-BDA9-4B9A7F7FE6FF}"/>
              </a:ext>
            </a:extLst>
          </p:cNvPr>
          <p:cNvSpPr txBox="1"/>
          <p:nvPr/>
        </p:nvSpPr>
        <p:spPr>
          <a:xfrm>
            <a:off x="3849161" y="1343524"/>
            <a:ext cx="4130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Thảo luận và chia sẻ ý tưởng</a:t>
            </a:r>
          </a:p>
        </p:txBody>
      </p:sp>
      <p:pic>
        <p:nvPicPr>
          <p:cNvPr id="4" name="Picture 3">
            <a:extLst>
              <a:ext uri="{FF2B5EF4-FFF2-40B4-BE49-F238E27FC236}">
                <a16:creationId xmlns:a16="http://schemas.microsoft.com/office/drawing/2014/main" id="{5D4D6017-A6D4-8515-6980-B51DC73A6910}"/>
              </a:ext>
            </a:extLst>
          </p:cNvPr>
          <p:cNvPicPr>
            <a:picLocks noChangeAspect="1"/>
          </p:cNvPicPr>
          <p:nvPr/>
        </p:nvPicPr>
        <p:blipFill>
          <a:blip r:embed="rId4"/>
          <a:stretch>
            <a:fillRect/>
          </a:stretch>
        </p:blipFill>
        <p:spPr>
          <a:xfrm>
            <a:off x="7021772" y="2975399"/>
            <a:ext cx="3409161" cy="2497483"/>
          </a:xfrm>
          <a:prstGeom prst="rect">
            <a:avLst/>
          </a:prstGeom>
        </p:spPr>
      </p:pic>
      <p:sp>
        <p:nvSpPr>
          <p:cNvPr id="10" name="TextBox 9"/>
          <p:cNvSpPr txBox="1"/>
          <p:nvPr/>
        </p:nvSpPr>
        <p:spPr>
          <a:xfrm>
            <a:off x="1492287" y="3161046"/>
            <a:ext cx="45044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vị trí giữa Mặt Trời, Trái Đất và Mặt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Trăng</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TextBox 10"/>
          <p:cNvSpPr txBox="1"/>
          <p:nvPr/>
        </p:nvSpPr>
        <p:spPr>
          <a:xfrm>
            <a:off x="1492287" y="4177690"/>
            <a:ext cx="45044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Trái Đất và Mặt Trăng di chuyển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được</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TextBox 11"/>
          <p:cNvSpPr txBox="1"/>
          <p:nvPr/>
        </p:nvSpPr>
        <p:spPr>
          <a:xfrm>
            <a:off x="1492287" y="5194334"/>
            <a:ext cx="41680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sử dụng được nhiều lần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843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500"/>
                                        <p:tgtEl>
                                          <p:spTgt spid="1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6" grpId="0"/>
      <p:bldP spid="8"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922274" y="306751"/>
            <a:ext cx="973290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Ý TƯỞNG </a:t>
            </a:r>
            <a:r>
              <a:rPr kumimoji="0" lang="en-US" altLang="zh-CN" sz="3200" b="1" i="0" u="none" strike="noStrike" kern="1200" cap="none" spc="0" normalizeH="0" baseline="0" noProof="0" smtClean="0">
                <a:ln>
                  <a:noFill/>
                </a:ln>
                <a:solidFill>
                  <a:srgbClr val="002060"/>
                </a:solidFill>
                <a:effectLst/>
                <a:uLnTx/>
                <a:uFillTx/>
                <a:latin typeface="Roboto Black" panose="02000000000000000000" pitchFamily="2" charset="0"/>
                <a:ea typeface="Roboto Black" panose="02000000000000000000" pitchFamily="2" charset="0"/>
                <a:cs typeface="+mn-cs"/>
              </a:rPr>
              <a:t>VÀ</a:t>
            </a:r>
            <a:r>
              <a:rPr kumimoji="0" lang="vi-VN" altLang="zh-CN" sz="3200" b="1" i="0" u="none" strike="noStrike" kern="1200" cap="none" spc="0" normalizeH="0" baseline="0" noProof="0" smtClean="0">
                <a:ln>
                  <a:noFill/>
                </a:ln>
                <a:solidFill>
                  <a:srgbClr val="002060"/>
                </a:solidFill>
                <a:effectLst/>
                <a:uLnTx/>
                <a:uFillTx/>
                <a:latin typeface="Roboto Black" panose="02000000000000000000" pitchFamily="2" charset="0"/>
                <a:ea typeface="Roboto Black" panose="02000000000000000000" pitchFamily="2" charset="0"/>
                <a:cs typeface="+mn-cs"/>
              </a:rPr>
              <a:t>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MÔ HÌNH MẶT TRỜI – TRÁI ĐẤT – MẶT TRĂNG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BA268406-20E9-6CCC-EF0A-F817F39CD5CE}"/>
              </a:ext>
            </a:extLst>
          </p:cNvPr>
          <p:cNvPicPr>
            <a:picLocks noChangeAspect="1"/>
          </p:cNvPicPr>
          <p:nvPr/>
        </p:nvPicPr>
        <p:blipFill>
          <a:blip r:embed="rId4"/>
          <a:stretch>
            <a:fillRect/>
          </a:stretch>
        </p:blipFill>
        <p:spPr>
          <a:xfrm>
            <a:off x="6515672" y="1954069"/>
            <a:ext cx="3209228" cy="4346827"/>
          </a:xfrm>
          <a:prstGeom prst="rect">
            <a:avLst/>
          </a:prstGeom>
        </p:spPr>
      </p:pic>
      <p:sp>
        <p:nvSpPr>
          <p:cNvPr id="2" name="AutoShape 2" descr="blob:https://chat.zalo.me/193aa2ec-7c3a-41f4-ae8a-6bf0291e81d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307" y="1954069"/>
            <a:ext cx="3372424" cy="4246757"/>
          </a:xfrm>
          <a:prstGeom prst="rect">
            <a:avLst/>
          </a:prstGeom>
        </p:spPr>
      </p:pic>
    </p:spTree>
    <p:extLst>
      <p:ext uri="{BB962C8B-B14F-4D97-AF65-F5344CB8AC3E}">
        <p14:creationId xmlns:p14="http://schemas.microsoft.com/office/powerpoint/2010/main" val="14327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792966"/>
            <a:ext cx="5711318" cy="4053417"/>
          </a:xfrm>
          <a:prstGeom prst="rect">
            <a:avLst/>
          </a:prstGeom>
          <a:noFill/>
        </p:spPr>
        <p:txBody>
          <a:bodyPr wrap="square" rtlCol="0">
            <a:spAutoFit/>
          </a:bodyPr>
          <a:lstStyle/>
          <a:p>
            <a:pPr lvl="0">
              <a:lnSpc>
                <a:spcPct val="130000"/>
              </a:lnSpc>
              <a:defRPr/>
            </a:pPr>
            <a:r>
              <a:rPr lang="vi-VN" altLang="zh-CN" sz="2200">
                <a:solidFill>
                  <a:srgbClr val="002060"/>
                </a:solidFill>
                <a:latin typeface="Roboto" panose="02000000000000000000" pitchFamily="2" charset="0"/>
                <a:ea typeface="Roboto" panose="02000000000000000000" pitchFamily="2" charset="0"/>
              </a:rPr>
              <a:t>1. Mô hình có những bộ phận nào? Các bộ phận có hình gì? Nêu cách di chuyển trong mô hình của chúng?</a:t>
            </a:r>
          </a:p>
          <a:p>
            <a:pPr lvl="0">
              <a:lnSpc>
                <a:spcPct val="130000"/>
              </a:lnSpc>
              <a:defRPr/>
            </a:pPr>
            <a:r>
              <a:rPr lang="vi-VN" altLang="zh-CN" sz="22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2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200" smtClean="0">
                <a:solidFill>
                  <a:srgbClr val="002060"/>
                </a:solidFill>
                <a:latin typeface="Roboto" panose="02000000000000000000" pitchFamily="2" charset="0"/>
                <a:ea typeface="Roboto" panose="02000000000000000000" pitchFamily="2" charset="0"/>
              </a:rPr>
              <a:t>2</a:t>
            </a:r>
            <a:r>
              <a:rPr lang="vi-VN" altLang="zh-CN" sz="2200">
                <a:solidFill>
                  <a:srgbClr val="002060"/>
                </a:solidFill>
                <a:latin typeface="Roboto" panose="02000000000000000000" pitchFamily="2" charset="0"/>
                <a:ea typeface="Roboto" panose="02000000000000000000" pitchFamily="2" charset="0"/>
              </a:rPr>
              <a:t>. Vật liệu sử dụng là gì?</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2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rPr>
              <a:t>…………………………………………….……………………..</a:t>
            </a:r>
            <a:endParaRPr kumimoji="0" lang="vi-VN" altLang="zh-C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22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rPr>
              <a:t>3</a:t>
            </a:r>
            <a:r>
              <a:rPr kumimoji="0" lang="vi-VN" altLang="zh-CN" sz="22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rPr>
              <a:t>. </a:t>
            </a:r>
            <a:r>
              <a:rPr kumimoji="0" lang="vi-VN" altLang="zh-C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Nêu ngắn gọn các bước làm</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a:t>
            </a:r>
            <a:r>
              <a:rPr kumimoji="0" lang="en-US" altLang="zh-C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a:t>
            </a:r>
            <a:endParaRPr kumimoji="0" lang="vi-VN" altLang="zh-C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nvGrpSpPr>
          <p:cNvPr id="8" name="Group 7"/>
          <p:cNvGrpSpPr/>
          <p:nvPr/>
        </p:nvGrpSpPr>
        <p:grpSpPr>
          <a:xfrm>
            <a:off x="1138712" y="2887848"/>
            <a:ext cx="3423833" cy="2686033"/>
            <a:chOff x="1138712" y="2555818"/>
            <a:chExt cx="3423833" cy="2686033"/>
          </a:xfrm>
        </p:grpSpPr>
        <p:sp>
          <p:nvSpPr>
            <p:cNvPr id="16" name="Rounded Rectangle 15"/>
            <p:cNvSpPr/>
            <p:nvPr/>
          </p:nvSpPr>
          <p:spPr>
            <a:xfrm rot="5400000">
              <a:off x="3224721" y="4094263"/>
              <a:ext cx="1499361" cy="367654"/>
            </a:xfrm>
            <a:prstGeom prst="roundRect">
              <a:avLst>
                <a:gd name="adj" fmla="val 5000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200940" y="3223897"/>
              <a:ext cx="1499361" cy="367654"/>
            </a:xfrm>
            <a:prstGeom prst="roundRect">
              <a:avLst>
                <a:gd name="adj" fmla="val 5000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391194" y="2852518"/>
              <a:ext cx="1171351" cy="1181763"/>
            </a:xfrm>
            <a:prstGeom prst="rect">
              <a:avLst/>
            </a:prstGeom>
          </p:spPr>
        </p:pic>
        <p:pic>
          <p:nvPicPr>
            <p:cNvPr id="5" name="Picture 4"/>
            <p:cNvPicPr>
              <a:picLocks noChangeAspect="1"/>
            </p:cNvPicPr>
            <p:nvPr/>
          </p:nvPicPr>
          <p:blipFill>
            <a:blip r:embed="rId5"/>
            <a:stretch>
              <a:fillRect/>
            </a:stretch>
          </p:blipFill>
          <p:spPr>
            <a:xfrm>
              <a:off x="1138712" y="2555818"/>
              <a:ext cx="1485597" cy="1336158"/>
            </a:xfrm>
            <a:prstGeom prst="rect">
              <a:avLst/>
            </a:prstGeom>
          </p:spPr>
        </p:pic>
        <p:pic>
          <p:nvPicPr>
            <p:cNvPr id="6" name="Picture 5"/>
            <p:cNvPicPr>
              <a:picLocks noChangeAspect="1"/>
            </p:cNvPicPr>
            <p:nvPr/>
          </p:nvPicPr>
          <p:blipFill>
            <a:blip r:embed="rId6"/>
            <a:stretch>
              <a:fillRect/>
            </a:stretch>
          </p:blipFill>
          <p:spPr>
            <a:xfrm>
              <a:off x="3608115" y="4521900"/>
              <a:ext cx="737511" cy="719951"/>
            </a:xfrm>
            <a:prstGeom prst="rect">
              <a:avLst/>
            </a:prstGeom>
          </p:spPr>
        </p:pic>
      </p:grpSp>
    </p:spTree>
    <p:extLst>
      <p:ext uri="{BB962C8B-B14F-4D97-AF65-F5344CB8AC3E}">
        <p14:creationId xmlns:p14="http://schemas.microsoft.com/office/powerpoint/2010/main" val="33761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4303590" y="1379057"/>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3734287" y="2000351"/>
            <a:ext cx="5761478"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keo dán, bút màu, bút chì, giấy màu, giấy bìa cứng, bang dính, khuy bấm nhựa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blip>
          <a:stretch>
            <a:fillRect/>
          </a:stretch>
        </p:blipFill>
        <p:spPr>
          <a:xfrm>
            <a:off x="5480855" y="3186066"/>
            <a:ext cx="1054699" cy="646232"/>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5"/>
          <a:stretch>
            <a:fillRect/>
          </a:stretch>
        </p:blipFill>
        <p:spPr>
          <a:xfrm>
            <a:off x="5480855" y="4859920"/>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3265876" y="213896"/>
            <a:ext cx="66983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MÔ HÌNH MẶT TRỜI – TRÁI ĐẤT – MẶT TRĂNG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B6587DB4-B583-923C-863E-F2B6678B4E34}"/>
              </a:ext>
            </a:extLst>
          </p:cNvPr>
          <p:cNvPicPr>
            <a:picLocks noChangeAspect="1"/>
          </p:cNvPicPr>
          <p:nvPr/>
        </p:nvPicPr>
        <p:blipFill>
          <a:blip r:embed="rId6"/>
          <a:stretch>
            <a:fillRect/>
          </a:stretch>
        </p:blipFill>
        <p:spPr>
          <a:xfrm>
            <a:off x="3158931" y="4577204"/>
            <a:ext cx="1885900" cy="1677543"/>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6F74794C-8BC0-9C83-215E-E723FAD1BC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77" b="95710" l="1237" r="96495"/>
                    </a14:imgEffect>
                  </a14:imgLayer>
                </a14:imgProps>
              </a:ext>
            </a:extLst>
          </a:blip>
          <a:stretch>
            <a:fillRect/>
          </a:stretch>
        </p:blipFill>
        <p:spPr>
          <a:xfrm>
            <a:off x="7560665" y="4782145"/>
            <a:ext cx="2309813" cy="177641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3E8FDF77-C43A-9272-2357-1FB76E94BB4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886429" y="2777220"/>
            <a:ext cx="2984049" cy="1991421"/>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1297" y="2847271"/>
            <a:ext cx="2310584" cy="162167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260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646919" y="2166812"/>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952629" y="3784170"/>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các bộ phận của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383781" y="242296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9865F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049790" y="281604"/>
            <a:ext cx="727986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MÔ HÌNH MẶT TRỜI – TRÁI ĐẤT – MẶT TRĂNG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4A8F86EC-B5E3-F892-1CDD-AE068BF8613D}"/>
              </a:ext>
            </a:extLst>
          </p:cNvPr>
          <p:cNvPicPr>
            <a:picLocks noChangeAspect="1"/>
          </p:cNvPicPr>
          <p:nvPr/>
        </p:nvPicPr>
        <p:blipFill>
          <a:blip r:embed="rId4"/>
          <a:stretch>
            <a:fillRect/>
          </a:stretch>
        </p:blipFill>
        <p:spPr>
          <a:xfrm>
            <a:off x="5370496" y="2422965"/>
            <a:ext cx="4685455" cy="3499826"/>
          </a:xfrm>
          <a:prstGeom prst="roundRect">
            <a:avLst>
              <a:gd name="adj" fmla="val 19097"/>
            </a:avLst>
          </a:prstGeom>
        </p:spPr>
      </p:pic>
      <p:sp>
        <p:nvSpPr>
          <p:cNvPr id="8" name="TextBox 7">
            <a:extLst>
              <a:ext uri="{FF2B5EF4-FFF2-40B4-BE49-F238E27FC236}">
                <a16:creationId xmlns:a16="http://schemas.microsoft.com/office/drawing/2014/main" id="{60C26F3B-D38B-8C23-CF52-A2B39237A817}"/>
              </a:ext>
            </a:extLst>
          </p:cNvPr>
          <p:cNvSpPr txBox="1"/>
          <p:nvPr/>
        </p:nvSpPr>
        <p:spPr>
          <a:xfrm>
            <a:off x="2543269" y="1602439"/>
            <a:ext cx="73347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mô hình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 của em hoặc nhóm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5583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21" presetClass="entr" presetSubtype="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10"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663201" y="4168035"/>
            <a:ext cx="300449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Tạo hình Mặt Trời, Trái Đất, Mặt Trăng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065243" y="83474"/>
            <a:ext cx="678094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MÔ HÌNH MẶT TRỜI – TRÁI ĐẤT – MẶT TRĂNG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325155" y="251822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9865F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Roboto Black" panose="02000000000000000000" pitchFamily="2" charset="0"/>
                <a:ea typeface="Roboto Black" panose="02000000000000000000" pitchFamily="2" charset="0"/>
                <a:cs typeface="+mn-cs"/>
              </a:rPr>
              <a:t>2</a:t>
            </a:r>
          </a:p>
        </p:txBody>
      </p:sp>
      <p:pic>
        <p:nvPicPr>
          <p:cNvPr id="4" name="Picture 3">
            <a:extLst>
              <a:ext uri="{FF2B5EF4-FFF2-40B4-BE49-F238E27FC236}">
                <a16:creationId xmlns:a16="http://schemas.microsoft.com/office/drawing/2014/main" id="{284ABF59-B78C-40B5-59A2-5163693771EF}"/>
              </a:ext>
            </a:extLst>
          </p:cNvPr>
          <p:cNvPicPr>
            <a:picLocks noChangeAspect="1"/>
          </p:cNvPicPr>
          <p:nvPr/>
        </p:nvPicPr>
        <p:blipFill>
          <a:blip r:embed="rId4"/>
          <a:stretch>
            <a:fillRect/>
          </a:stretch>
        </p:blipFill>
        <p:spPr>
          <a:xfrm>
            <a:off x="5012665" y="1861508"/>
            <a:ext cx="5079557" cy="3794202"/>
          </a:xfrm>
          <a:prstGeom prst="roundRect">
            <a:avLst/>
          </a:prstGeom>
        </p:spPr>
      </p:pic>
    </p:spTree>
    <p:extLst>
      <p:ext uri="{BB962C8B-B14F-4D97-AF65-F5344CB8AC3E}">
        <p14:creationId xmlns:p14="http://schemas.microsoft.com/office/powerpoint/2010/main" val="20301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6826102" y="3992675"/>
            <a:ext cx="4348484"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Dán Mặt Trăng, Trái Đất vào trục xoay và hoàn thiện mô hình</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033132" y="235278"/>
            <a:ext cx="70029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LÀM MÔ HÌNH MẶT TRỜI – TRÁI ĐẤT – MẶT TRĂNG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9865F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Roboto Black" panose="02000000000000000000" pitchFamily="2" charset="0"/>
                <a:ea typeface="Roboto Black" panose="02000000000000000000" pitchFamily="2" charset="0"/>
                <a:cs typeface="+mn-cs"/>
              </a:rPr>
              <a:t>3</a:t>
            </a:r>
          </a:p>
        </p:txBody>
      </p:sp>
      <p:pic>
        <p:nvPicPr>
          <p:cNvPr id="4" name="Picture 3">
            <a:extLst>
              <a:ext uri="{FF2B5EF4-FFF2-40B4-BE49-F238E27FC236}">
                <a16:creationId xmlns:a16="http://schemas.microsoft.com/office/drawing/2014/main" id="{24B0C24C-EA9C-93F0-B047-509116D867F7}"/>
              </a:ext>
            </a:extLst>
          </p:cNvPr>
          <p:cNvPicPr>
            <a:picLocks noChangeAspect="1"/>
          </p:cNvPicPr>
          <p:nvPr/>
        </p:nvPicPr>
        <p:blipFill>
          <a:blip r:embed="rId4"/>
          <a:stretch>
            <a:fillRect/>
          </a:stretch>
        </p:blipFill>
        <p:spPr>
          <a:xfrm>
            <a:off x="1416786" y="2240333"/>
            <a:ext cx="4691958" cy="3504683"/>
          </a:xfrm>
          <a:prstGeom prst="roundRect">
            <a:avLst/>
          </a:prstGeom>
        </p:spPr>
      </p:pic>
    </p:spTree>
    <p:extLst>
      <p:ext uri="{BB962C8B-B14F-4D97-AF65-F5344CB8AC3E}">
        <p14:creationId xmlns:p14="http://schemas.microsoft.com/office/powerpoint/2010/main" val="28527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2570672" y="235278"/>
            <a:ext cx="746542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86D136B2-0F58-9BA4-7904-0ED8A50B5C40}"/>
              </a:ext>
            </a:extLst>
          </p:cNvPr>
          <p:cNvSpPr txBox="1"/>
          <p:nvPr/>
        </p:nvSpPr>
        <p:spPr>
          <a:xfrm>
            <a:off x="5963143" y="2132763"/>
            <a:ext cx="5743303" cy="2862322"/>
          </a:xfrm>
          <a:prstGeom prst="rect">
            <a:avLst/>
          </a:prstGeom>
          <a:noFill/>
        </p:spPr>
        <p:txBody>
          <a:bodyPr wrap="square" rtlCol="0">
            <a:spAutoFit/>
          </a:bodyPr>
          <a:lstStyle/>
          <a:p>
            <a:pPr lvl="0">
              <a:lnSpc>
                <a:spcPct val="150000"/>
              </a:lnSpc>
            </a:pPr>
            <a:r>
              <a:rPr kumimoji="0" lang="vi-VN" sz="2400" b="1" i="0" u="none" strike="noStrike" kern="1200" cap="none" spc="0" normalizeH="0" baseline="0" noProof="0" smtClean="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1" i="0" u="none" strike="noStrike" kern="1200" cap="none" spc="0" normalizeH="0" baseline="0" noProof="0" smtClean="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đủ Mặt Trời, Trái Đất và Mặt Trăng.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lang="vi-VN" sz="2400" b="1">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2400" b="1">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hiện được vị trí giữa Mặt Trời, Trái Đất và Mặt Trăng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lang="vi-VN" sz="2400" b="1">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2400" b="1">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Trái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Đất và Mặt Trăng di chuyển được</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lang="vi-VN" sz="2400" b="1">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lang="en-US" sz="2400" b="1">
                <a:solidFill>
                  <a:srgbClr val="FF000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chắn, sử dụng được nhiều lần</a:t>
            </a: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rotWithShape="1">
          <a:blip r:embed="rId4"/>
          <a:srcRect t="14686"/>
          <a:stretch/>
        </p:blipFill>
        <p:spPr>
          <a:xfrm>
            <a:off x="2243470" y="3799644"/>
            <a:ext cx="2849525" cy="2746247"/>
          </a:xfrm>
          <a:prstGeom prst="rect">
            <a:avLst/>
          </a:prstGeom>
        </p:spPr>
      </p:pic>
      <p:pic>
        <p:nvPicPr>
          <p:cNvPr id="9" name="Picture 8">
            <a:extLst>
              <a:ext uri="{FF2B5EF4-FFF2-40B4-BE49-F238E27FC236}">
                <a16:creationId xmlns:a16="http://schemas.microsoft.com/office/drawing/2014/main" id="{3004AC3D-90EF-2525-3E4E-3DAE992D2DD9}"/>
              </a:ext>
            </a:extLst>
          </p:cNvPr>
          <p:cNvPicPr>
            <a:picLocks noChangeAspect="1"/>
          </p:cNvPicPr>
          <p:nvPr/>
        </p:nvPicPr>
        <p:blipFill>
          <a:blip r:embed="rId5"/>
          <a:stretch>
            <a:fillRect/>
          </a:stretch>
        </p:blipFill>
        <p:spPr>
          <a:xfrm>
            <a:off x="1894650" y="1153483"/>
            <a:ext cx="3346427" cy="2312731"/>
          </a:xfrm>
          <a:prstGeom prst="rect">
            <a:avLst/>
          </a:prstGeom>
        </p:spPr>
      </p:pic>
    </p:spTree>
    <p:extLst>
      <p:ext uri="{BB962C8B-B14F-4D97-AF65-F5344CB8AC3E}">
        <p14:creationId xmlns:p14="http://schemas.microsoft.com/office/powerpoint/2010/main" val="245730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8C8B7EE3-CEE1-B57E-99E0-DD2BE773B6B3}"/>
              </a:ext>
            </a:extLst>
          </p:cNvPr>
          <p:cNvSpPr txBox="1"/>
          <p:nvPr/>
        </p:nvSpPr>
        <p:spPr>
          <a:xfrm>
            <a:off x="1583473" y="754938"/>
            <a:ext cx="9112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Trưng bày và giới thiệu </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hình Mặt Trời – Trái Đất – Mặt Trăng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D6A82967-A9F7-981D-6B08-F66148E3C698}"/>
              </a:ext>
            </a:extLst>
          </p:cNvPr>
          <p:cNvPicPr>
            <a:picLocks noChangeAspect="1"/>
          </p:cNvPicPr>
          <p:nvPr/>
        </p:nvPicPr>
        <p:blipFill>
          <a:blip r:embed="rId4"/>
          <a:stretch>
            <a:fillRect/>
          </a:stretch>
        </p:blipFill>
        <p:spPr>
          <a:xfrm>
            <a:off x="979324" y="1624453"/>
            <a:ext cx="3136336" cy="4478609"/>
          </a:xfrm>
          <a:prstGeom prst="rect">
            <a:avLst/>
          </a:prstGeom>
        </p:spPr>
      </p:pic>
      <p:pic>
        <p:nvPicPr>
          <p:cNvPr id="7" name="Picture 6">
            <a:extLst>
              <a:ext uri="{FF2B5EF4-FFF2-40B4-BE49-F238E27FC236}">
                <a16:creationId xmlns:a16="http://schemas.microsoft.com/office/drawing/2014/main" id="{3D845995-9B1D-25E3-A0EB-9E5A8E72312D}"/>
              </a:ext>
            </a:extLst>
          </p:cNvPr>
          <p:cNvPicPr>
            <a:picLocks noChangeAspect="1"/>
          </p:cNvPicPr>
          <p:nvPr/>
        </p:nvPicPr>
        <p:blipFill>
          <a:blip r:embed="rId5"/>
          <a:stretch>
            <a:fillRect/>
          </a:stretch>
        </p:blipFill>
        <p:spPr>
          <a:xfrm>
            <a:off x="4698170" y="1624453"/>
            <a:ext cx="3136336" cy="2180136"/>
          </a:xfrm>
          <a:prstGeom prst="rect">
            <a:avLst/>
          </a:prstGeom>
        </p:spPr>
      </p:pic>
      <p:pic>
        <p:nvPicPr>
          <p:cNvPr id="14" name="Picture 13">
            <a:extLst>
              <a:ext uri="{FF2B5EF4-FFF2-40B4-BE49-F238E27FC236}">
                <a16:creationId xmlns:a16="http://schemas.microsoft.com/office/drawing/2014/main" id="{5F1A773B-51DA-4B5F-AA02-0A351ACAA480}"/>
              </a:ext>
            </a:extLst>
          </p:cNvPr>
          <p:cNvPicPr>
            <a:picLocks noChangeAspect="1"/>
          </p:cNvPicPr>
          <p:nvPr/>
        </p:nvPicPr>
        <p:blipFill>
          <a:blip r:embed="rId6"/>
          <a:stretch>
            <a:fillRect/>
          </a:stretch>
        </p:blipFill>
        <p:spPr>
          <a:xfrm>
            <a:off x="6819231" y="4027454"/>
            <a:ext cx="3507755" cy="2457762"/>
          </a:xfrm>
          <a:prstGeom prst="rect">
            <a:avLst/>
          </a:prstGeom>
        </p:spPr>
      </p:pic>
    </p:spTree>
    <p:extLst>
      <p:ext uri="{BB962C8B-B14F-4D97-AF65-F5344CB8AC3E}">
        <p14:creationId xmlns:p14="http://schemas.microsoft.com/office/powerpoint/2010/main" val="24454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92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2" name="AutoShape 2">
            <a:extLst>
              <a:ext uri="{FF2B5EF4-FFF2-40B4-BE49-F238E27FC236}">
                <a16:creationId xmlns:a16="http://schemas.microsoft.com/office/drawing/2014/main" id="{0F1C4531-B988-36DC-FE85-A2525F3D46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8B7EE3-CEE1-B57E-99E0-DD2BE773B6B3}"/>
              </a:ext>
            </a:extLst>
          </p:cNvPr>
          <p:cNvSpPr txBox="1"/>
          <p:nvPr/>
        </p:nvSpPr>
        <p:spPr>
          <a:xfrm>
            <a:off x="3151913" y="678290"/>
            <a:ext cx="55833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Sử dụng sản phẩm để thuyết minh</a:t>
            </a:r>
            <a:endParaRPr kumimoji="0" lang="vi-V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9FFD6E4E-ED39-9CD9-184B-BAE00C04BD24}"/>
              </a:ext>
            </a:extLst>
          </p:cNvPr>
          <p:cNvSpPr txBox="1"/>
          <p:nvPr/>
        </p:nvSpPr>
        <p:spPr>
          <a:xfrm>
            <a:off x="3948142" y="1793628"/>
            <a:ext cx="51029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Chiều chuyển động của Trái Đất quanh mình nó và quanh Mặt Trời.</a:t>
            </a:r>
          </a:p>
          <a:p>
            <a:pPr lvl="0"/>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Mặt Trăng quay quanh Trái Đất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AC795170-638B-2D9F-61FC-43AB13A51C91}"/>
              </a:ext>
            </a:extLst>
          </p:cNvPr>
          <p:cNvPicPr>
            <a:picLocks noChangeAspect="1"/>
          </p:cNvPicPr>
          <p:nvPr/>
        </p:nvPicPr>
        <p:blipFill>
          <a:blip r:embed="rId4"/>
          <a:stretch>
            <a:fillRect/>
          </a:stretch>
        </p:blipFill>
        <p:spPr>
          <a:xfrm>
            <a:off x="506069" y="1949251"/>
            <a:ext cx="2832410" cy="356673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392" y="3419738"/>
            <a:ext cx="4411129" cy="32892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6281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ECE301-B9BE-74B5-1585-6DBE9CE8686B}"/>
              </a:ext>
            </a:extLst>
          </p:cNvPr>
          <p:cNvPicPr>
            <a:picLocks noChangeAspect="1"/>
          </p:cNvPicPr>
          <p:nvPr/>
        </p:nvPicPr>
        <p:blipFill>
          <a:blip r:embed="rId3"/>
          <a:stretch>
            <a:fillRect/>
          </a:stretch>
        </p:blipFill>
        <p:spPr>
          <a:xfrm>
            <a:off x="2079713" y="1334191"/>
            <a:ext cx="8322197" cy="5523809"/>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913755" y="1473331"/>
            <a:ext cx="25688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443988" y="3097705"/>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626373" y="3928259"/>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8800211" y="5660777"/>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995576" y="3258414"/>
            <a:ext cx="3426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đủ Mặt Trời,Trái Đất và Mặt Trăng</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995576" y="4067689"/>
            <a:ext cx="342611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vị trí giữa Mặt Trời, Trái Đất và mặt Trăng</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22EED4F7-BC35-6FE1-F43B-159890D72B87}"/>
              </a:ext>
            </a:extLst>
          </p:cNvPr>
          <p:cNvSpPr txBox="1"/>
          <p:nvPr/>
        </p:nvSpPr>
        <p:spPr>
          <a:xfrm>
            <a:off x="2995576" y="4898686"/>
            <a:ext cx="3604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Trái Đất và Mặt Trăng di chuyển được</a:t>
            </a:r>
          </a:p>
        </p:txBody>
      </p:sp>
      <p:sp>
        <p:nvSpPr>
          <p:cNvPr id="6" name="TextBox 5">
            <a:extLst>
              <a:ext uri="{FF2B5EF4-FFF2-40B4-BE49-F238E27FC236}">
                <a16:creationId xmlns:a16="http://schemas.microsoft.com/office/drawing/2014/main" id="{D5966BB9-2640-B548-03DE-21EBDD856D0C}"/>
              </a:ext>
            </a:extLst>
          </p:cNvPr>
          <p:cNvSpPr txBox="1"/>
          <p:nvPr/>
        </p:nvSpPr>
        <p:spPr>
          <a:xfrm>
            <a:off x="3003796" y="5795553"/>
            <a:ext cx="32625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sử dụng được nhiều lần</a:t>
            </a:r>
          </a:p>
        </p:txBody>
      </p:sp>
      <p:pic>
        <p:nvPicPr>
          <p:cNvPr id="7" name="Picture 6">
            <a:extLst>
              <a:ext uri="{FF2B5EF4-FFF2-40B4-BE49-F238E27FC236}">
                <a16:creationId xmlns:a16="http://schemas.microsoft.com/office/drawing/2014/main" id="{A29A4AE8-CDA2-87B5-6F3F-2430E9698916}"/>
              </a:ext>
            </a:extLst>
          </p:cNvPr>
          <p:cNvPicPr>
            <a:picLocks noChangeAspect="1"/>
          </p:cNvPicPr>
          <p:nvPr/>
        </p:nvPicPr>
        <p:blipFill rotWithShape="1">
          <a:blip r:embed="rId6"/>
          <a:srcRect l="5642" t="6399" r="6278" b="6897"/>
          <a:stretch/>
        </p:blipFill>
        <p:spPr>
          <a:xfrm>
            <a:off x="8800210" y="4777192"/>
            <a:ext cx="878797" cy="878797"/>
          </a:xfrm>
          <a:prstGeom prst="ellipse">
            <a:avLst/>
          </a:prstGeom>
        </p:spPr>
      </p:pic>
    </p:spTree>
    <p:extLst>
      <p:ext uri="{BB962C8B-B14F-4D97-AF65-F5344CB8AC3E}">
        <p14:creationId xmlns:p14="http://schemas.microsoft.com/office/powerpoint/2010/main" val="323089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6"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022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67226" y="3443775"/>
            <a:ext cx="3007796" cy="1200329"/>
          </a:xfrm>
          <a:prstGeom prst="rect">
            <a:avLst/>
          </a:prstGeom>
          <a:noFill/>
        </p:spPr>
        <p:txBody>
          <a:bodyPr wrap="square" rtlCol="0">
            <a:spAutoFit/>
          </a:bodyPr>
          <a:lstStyle/>
          <a:p>
            <a:pPr lvl="0" algn="ctr">
              <a:defRPr/>
            </a:pPr>
            <a:r>
              <a:rPr lang="vi-VN" altLang="zh-CN" sz="2400">
                <a:solidFill>
                  <a:srgbClr val="C00000"/>
                </a:solidFill>
                <a:latin typeface="Roboto" panose="02000000000000000000" pitchFamily="2" charset="0"/>
                <a:ea typeface="Roboto" panose="02000000000000000000" pitchFamily="2" charset="0"/>
              </a:rPr>
              <a:t>Lưu ý: Tất cả người chơi phải nhìn vào quản trò khi chơi</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1722472" y="319369"/>
            <a:ext cx="9856383"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smtClean="0">
                <a:ln>
                  <a:noFill/>
                </a:ln>
                <a:solidFill>
                  <a:srgbClr val="002060"/>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smtClean="0">
                <a:ln>
                  <a:noFill/>
                </a:ln>
                <a:solidFill>
                  <a:srgbClr val="002060"/>
                </a:solidFill>
                <a:effectLst/>
                <a:uLnTx/>
                <a:uFillTx/>
                <a:latin typeface="Roboto Black" panose="02000000000000000000" pitchFamily="2" charset="0"/>
                <a:ea typeface="Roboto Black" panose="02000000000000000000" pitchFamily="2" charset="0"/>
              </a:rPr>
              <a:t> CHƠI </a:t>
            </a:r>
            <a:r>
              <a:rPr lang="en-US" altLang="zh-CN" sz="3200" b="1" smtClean="0">
                <a:solidFill>
                  <a:srgbClr val="002060"/>
                </a:solidFill>
                <a:latin typeface="Roboto Black" panose="02000000000000000000" pitchFamily="2" charset="0"/>
                <a:ea typeface="Roboto Black" panose="02000000000000000000" pitchFamily="2" charset="0"/>
              </a:rPr>
              <a:t>“MẶT TRỜI – TRÁI ĐẤT – MẶT TRĂNG”</a:t>
            </a:r>
            <a:endParaRPr lang="en-US" altLang="zh-CN" sz="3200" b="1">
              <a:solidFill>
                <a:srgbClr val="002060"/>
              </a:solidFill>
              <a:latin typeface="Roboto Black" panose="02000000000000000000" pitchFamily="2" charset="0"/>
              <a:ea typeface="Roboto Black" panose="02000000000000000000" pitchFamily="2" charset="0"/>
            </a:endParaRPr>
          </a:p>
        </p:txBody>
      </p:sp>
      <p:sp>
        <p:nvSpPr>
          <p:cNvPr id="12" name="TextBox 11"/>
          <p:cNvSpPr txBox="1"/>
          <p:nvPr/>
        </p:nvSpPr>
        <p:spPr>
          <a:xfrm>
            <a:off x="4423658" y="1119500"/>
            <a:ext cx="1805117" cy="461665"/>
          </a:xfrm>
          <a:prstGeom prst="rect">
            <a:avLst/>
          </a:prstGeom>
          <a:noFill/>
          <a:ln w="28575">
            <a:noFill/>
          </a:ln>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Cách chơi</a:t>
            </a:r>
            <a:r>
              <a:rPr lang="vi-VN" sz="2400" smtClean="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67226" y="1727640"/>
            <a:ext cx="2898605" cy="1569660"/>
          </a:xfrm>
          <a:prstGeom prst="rect">
            <a:avLst/>
          </a:prstGeom>
          <a:noFill/>
          <a:ln w="19050">
            <a:solidFill>
              <a:schemeClr val="accent5">
                <a:lumMod val="50000"/>
              </a:schemeClr>
            </a:solidFill>
          </a:ln>
        </p:spPr>
        <p:txBody>
          <a:bodyPr wrap="square" rtlCol="0">
            <a:spAutoFit/>
          </a:bodyPr>
          <a:lstStyle/>
          <a:p>
            <a:pPr lvl="0" algn="just">
              <a:spcBef>
                <a:spcPts val="600"/>
              </a:spcBef>
              <a:defRPr/>
            </a:pP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Chơi theo nguyên tắc “làm theo tôi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nói,</a:t>
            </a:r>
            <a:r>
              <a:rPr lang="en-US" sz="2400" smtClean="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không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làm theo tôi làm”</a:t>
            </a:r>
            <a:endParaRPr lang="vi-VN" sz="24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3175022" y="1727640"/>
            <a:ext cx="2898605" cy="1569660"/>
          </a:xfrm>
          <a:prstGeom prst="rect">
            <a:avLst/>
          </a:prstGeom>
          <a:noFill/>
          <a:ln w="19050">
            <a:solidFill>
              <a:schemeClr val="accent5">
                <a:lumMod val="50000"/>
              </a:schemeClr>
            </a:solidFill>
          </a:ln>
        </p:spPr>
        <p:txBody>
          <a:bodyPr wrap="square" rtlCol="0">
            <a:spAutoFit/>
          </a:bodyPr>
          <a:lstStyle/>
          <a:p>
            <a:pPr lvl="0" algn="just">
              <a:spcBef>
                <a:spcPts val="600"/>
              </a:spcBef>
              <a:defRPr/>
            </a:pP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Quản trò hô “Mặt Trời” thì người chơi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giơ</a:t>
            </a:r>
            <a:r>
              <a:rPr lang="en-US" sz="2400" smtClean="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hai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tay lên cao và vẫy tay</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6182818" y="1727640"/>
            <a:ext cx="2898605" cy="1569660"/>
          </a:xfrm>
          <a:prstGeom prst="rect">
            <a:avLst/>
          </a:prstGeom>
          <a:noFill/>
          <a:ln w="19050">
            <a:solidFill>
              <a:schemeClr val="accent5">
                <a:lumMod val="50000"/>
              </a:schemeClr>
            </a:solidFill>
          </a:ln>
        </p:spPr>
        <p:txBody>
          <a:bodyPr wrap="square" rtlCol="0">
            <a:spAutoFit/>
          </a:bodyPr>
          <a:lstStyle/>
          <a:p>
            <a:pPr lvl="0" algn="just">
              <a:spcBef>
                <a:spcPts val="600"/>
              </a:spcBef>
              <a:defRPr/>
            </a:pP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Quản trò hô “Trái Đất” thì người chơi xoay một vòng từ phải sang trái</a:t>
            </a:r>
            <a:endParaRPr lang="vi-VN" sz="24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9190613" y="1727640"/>
            <a:ext cx="2898605" cy="1938992"/>
          </a:xfrm>
          <a:prstGeom prst="rect">
            <a:avLst/>
          </a:prstGeom>
          <a:noFill/>
          <a:ln w="19050">
            <a:solidFill>
              <a:schemeClr val="accent5">
                <a:lumMod val="50000"/>
              </a:schemeClr>
            </a:solidFill>
          </a:ln>
        </p:spPr>
        <p:txBody>
          <a:bodyPr wrap="square" rtlCol="0">
            <a:spAutoFit/>
          </a:bodyPr>
          <a:lstStyle/>
          <a:p>
            <a:pPr lvl="0" algn="just">
              <a:spcBef>
                <a:spcPts val="600"/>
              </a:spcBef>
              <a:defRPr/>
            </a:pP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Quản trò hô “Mặt Trăng” thì người chơi ấp hai tay vào má, làm động tác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như</a:t>
            </a:r>
            <a:r>
              <a:rPr lang="en-US" sz="2400" smtClean="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smtClean="0">
                <a:solidFill>
                  <a:srgbClr val="002060"/>
                </a:solidFill>
                <a:latin typeface="Roboto" panose="02000000000000000000" pitchFamily="2" charset="0"/>
                <a:ea typeface="Roboto" panose="02000000000000000000" pitchFamily="2" charset="0"/>
                <a:sym typeface="Wingdings" panose="05000000000000000000" pitchFamily="2" charset="2"/>
              </a:rPr>
              <a:t>đang </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ngủ</a:t>
            </a:r>
            <a:endParaRPr lang="vi-V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3899061" y="3378695"/>
            <a:ext cx="4567514" cy="3479305"/>
          </a:xfrm>
          <a:prstGeom prst="rect">
            <a:avLst/>
          </a:prstGeom>
        </p:spPr>
      </p:pic>
    </p:spTree>
    <p:extLst>
      <p:ext uri="{BB962C8B-B14F-4D97-AF65-F5344CB8AC3E}">
        <p14:creationId xmlns:p14="http://schemas.microsoft.com/office/powerpoint/2010/main" val="18333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2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0" y="120903"/>
            <a:ext cx="5297279" cy="584775"/>
          </a:xfrm>
          <a:prstGeom prst="rect">
            <a:avLst/>
          </a:prstGeom>
          <a:noFill/>
        </p:spPr>
        <p:txBody>
          <a:bodyPr wrap="square" rtlCol="0">
            <a:spAutoFit/>
          </a:bodyPr>
          <a:lstStyle/>
          <a:p>
            <a:pPr lvl="0" algn="ctr">
              <a:defRPr/>
            </a:pPr>
            <a:r>
              <a:rPr lang="en-US" altLang="zh-CN" sz="3200" b="1" smtClean="0">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1035086" y="854713"/>
            <a:ext cx="1035611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Nêu những hiểu biết của em về Mặt Trời, Trái Đất và Mặt Trăng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351648" y="1560391"/>
            <a:ext cx="2499776" cy="461665"/>
          </a:xfrm>
          <a:prstGeom prst="rect">
            <a:avLst/>
          </a:prstGeom>
          <a:noFill/>
        </p:spPr>
        <p:txBody>
          <a:bodyPr wrap="square" rtlCol="0">
            <a:spAutoFit/>
          </a:bodyPr>
          <a:lstStyle/>
          <a:p>
            <a:pPr lvl="0" algn="ctr">
              <a:defRPr/>
            </a:pPr>
            <a:r>
              <a:rPr lang="en-US" altLang="zh-CN" sz="2400" noProof="0" smtClean="0">
                <a:solidFill>
                  <a:srgbClr val="002060"/>
                </a:solidFill>
                <a:latin typeface="Roboto" panose="02000000000000000000" pitchFamily="2" charset="0"/>
                <a:ea typeface="Roboto" panose="02000000000000000000" pitchFamily="2" charset="0"/>
              </a:rPr>
              <a:t>Mặt Trời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616688" y="1607371"/>
            <a:ext cx="209897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Trái Đất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8791354" y="1607371"/>
            <a:ext cx="209897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Mặt Trăng</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12" name="TextBox 11"/>
          <p:cNvSpPr txBox="1"/>
          <p:nvPr/>
        </p:nvSpPr>
        <p:spPr>
          <a:xfrm>
            <a:off x="3962389" y="4219522"/>
            <a:ext cx="3895071" cy="707886"/>
          </a:xfrm>
          <a:prstGeom prst="rect">
            <a:avLst/>
          </a:prstGeom>
          <a:noFill/>
        </p:spPr>
        <p:txBody>
          <a:bodyPr wrap="square" rtlCol="0">
            <a:spAutoFit/>
          </a:bodyPr>
          <a:lstStyle/>
          <a:p>
            <a:pPr lvl="0" algn="just">
              <a:defRPr/>
            </a:pPr>
            <a:r>
              <a:rPr lang="vi-VN" sz="2000" smtClean="0">
                <a:solidFill>
                  <a:srgbClr val="002060"/>
                </a:solidFill>
                <a:latin typeface="Roboto" panose="02000000000000000000" pitchFamily="2" charset="0"/>
                <a:ea typeface="Roboto" panose="02000000000000000000" pitchFamily="2" charset="0"/>
              </a:rPr>
              <a:t>Mặt Trời là </a:t>
            </a:r>
            <a:r>
              <a:rPr lang="vi-VN" sz="2000">
                <a:solidFill>
                  <a:srgbClr val="002060"/>
                </a:solidFill>
                <a:latin typeface="Roboto" panose="02000000000000000000" pitchFamily="2" charset="0"/>
                <a:ea typeface="Roboto" panose="02000000000000000000" pitchFamily="2" charset="0"/>
              </a:rPr>
              <a:t>ngôi sao ở trung tâm </a:t>
            </a:r>
            <a:r>
              <a:rPr lang="vi-VN" sz="2000" smtClean="0">
                <a:solidFill>
                  <a:srgbClr val="002060"/>
                </a:solidFill>
                <a:latin typeface="Roboto" panose="02000000000000000000" pitchFamily="2" charset="0"/>
                <a:ea typeface="Roboto" panose="02000000000000000000" pitchFamily="2" charset="0"/>
              </a:rPr>
              <a:t>Hệ Mặt Trời</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962388" y="5087101"/>
            <a:ext cx="3895072" cy="1631216"/>
          </a:xfrm>
          <a:prstGeom prst="rect">
            <a:avLst/>
          </a:prstGeom>
          <a:noFill/>
        </p:spPr>
        <p:txBody>
          <a:bodyPr wrap="square" rtlCol="0">
            <a:spAutoFit/>
          </a:bodyPr>
          <a:lstStyle/>
          <a:p>
            <a:pPr lvl="0" algn="just">
              <a:defRPr/>
            </a:pPr>
            <a:r>
              <a:rPr lang="vi-VN" sz="2000" smtClean="0">
                <a:solidFill>
                  <a:srgbClr val="002060"/>
                </a:solidFill>
                <a:latin typeface="Roboto" panose="02000000000000000000" pitchFamily="2" charset="0"/>
                <a:ea typeface="Roboto" panose="02000000000000000000" pitchFamily="2" charset="0"/>
              </a:rPr>
              <a:t>Mặt Trời </a:t>
            </a:r>
            <a:r>
              <a:rPr lang="en-US" sz="2000" smtClean="0">
                <a:solidFill>
                  <a:srgbClr val="002060"/>
                </a:solidFill>
                <a:latin typeface="Roboto" panose="02000000000000000000" pitchFamily="2" charset="0"/>
                <a:ea typeface="Roboto" panose="02000000000000000000" pitchFamily="2" charset="0"/>
              </a:rPr>
              <a:t>là </a:t>
            </a:r>
            <a:r>
              <a:rPr lang="en-US" sz="2000">
                <a:solidFill>
                  <a:srgbClr val="002060"/>
                </a:solidFill>
                <a:latin typeface="Roboto" panose="02000000000000000000" pitchFamily="2" charset="0"/>
                <a:ea typeface="Roboto" panose="02000000000000000000" pitchFamily="2" charset="0"/>
              </a:rPr>
              <a:t>nguồn </a:t>
            </a:r>
            <a:r>
              <a:rPr lang="en-US" sz="2000" smtClean="0">
                <a:solidFill>
                  <a:srgbClr val="002060"/>
                </a:solidFill>
                <a:latin typeface="Roboto" panose="02000000000000000000" pitchFamily="2" charset="0"/>
                <a:ea typeface="Roboto" panose="02000000000000000000" pitchFamily="2" charset="0"/>
              </a:rPr>
              <a:t>sáng hỗ </a:t>
            </a:r>
            <a:r>
              <a:rPr lang="en-US" sz="2000">
                <a:solidFill>
                  <a:srgbClr val="002060"/>
                </a:solidFill>
                <a:latin typeface="Roboto" panose="02000000000000000000" pitchFamily="2" charset="0"/>
                <a:ea typeface="Roboto" panose="02000000000000000000" pitchFamily="2" charset="0"/>
              </a:rPr>
              <a:t>trợ cho hầu hết sự sống trên </a:t>
            </a:r>
            <a:r>
              <a:rPr lang="en-US" sz="2000" smtClean="0">
                <a:solidFill>
                  <a:srgbClr val="002060"/>
                </a:solidFill>
                <a:latin typeface="Roboto" panose="02000000000000000000" pitchFamily="2" charset="0"/>
                <a:ea typeface="Roboto" panose="02000000000000000000" pitchFamily="2" charset="0"/>
              </a:rPr>
              <a:t>Trái Đất </a:t>
            </a:r>
            <a:r>
              <a:rPr lang="en-US" sz="2000">
                <a:solidFill>
                  <a:srgbClr val="002060"/>
                </a:solidFill>
                <a:latin typeface="Roboto" panose="02000000000000000000" pitchFamily="2" charset="0"/>
                <a:ea typeface="Roboto" panose="02000000000000000000" pitchFamily="2" charset="0"/>
              </a:rPr>
              <a:t>thông qua quá trình quang hợp và điều tiết khí hậu thời tiết trên </a:t>
            </a:r>
            <a:r>
              <a:rPr lang="en-US" sz="2000" smtClean="0">
                <a:solidFill>
                  <a:srgbClr val="002060"/>
                </a:solidFill>
                <a:latin typeface="Roboto" panose="02000000000000000000" pitchFamily="2" charset="0"/>
                <a:ea typeface="Roboto" panose="02000000000000000000" pitchFamily="2" charset="0"/>
              </a:rPr>
              <a:t>Trái Đất. </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465312" y="4266502"/>
            <a:ext cx="2746755" cy="400110"/>
          </a:xfrm>
          <a:prstGeom prst="rect">
            <a:avLst/>
          </a:prstGeom>
          <a:noFill/>
        </p:spPr>
        <p:txBody>
          <a:bodyPr wrap="square" rtlCol="0">
            <a:spAutoFit/>
          </a:bodyPr>
          <a:lstStyle/>
          <a:p>
            <a:pPr lvl="0" algn="just">
              <a:defRPr/>
            </a:pPr>
            <a:r>
              <a:rPr lang="en-US" sz="2000" smtClean="0">
                <a:solidFill>
                  <a:srgbClr val="002060"/>
                </a:solidFill>
                <a:latin typeface="Roboto" panose="02000000000000000000" pitchFamily="2" charset="0"/>
                <a:ea typeface="Roboto" panose="02000000000000000000" pitchFamily="2" charset="0"/>
              </a:rPr>
              <a:t>Trái Đất có hình cầu</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465312" y="5134081"/>
            <a:ext cx="2449045" cy="1015663"/>
          </a:xfrm>
          <a:prstGeom prst="rect">
            <a:avLst/>
          </a:prstGeom>
          <a:noFill/>
        </p:spPr>
        <p:txBody>
          <a:bodyPr wrap="square" rtlCol="0">
            <a:spAutoFit/>
          </a:bodyPr>
          <a:lstStyle/>
          <a:p>
            <a:pPr lvl="0" algn="just">
              <a:defRPr/>
            </a:pPr>
            <a:r>
              <a:rPr lang="en-US" sz="2000" smtClean="0">
                <a:solidFill>
                  <a:srgbClr val="002060"/>
                </a:solidFill>
                <a:latin typeface="Roboto" panose="02000000000000000000" pitchFamily="2" charset="0"/>
                <a:ea typeface="Roboto" panose="02000000000000000000" pitchFamily="2" charset="0"/>
              </a:rPr>
              <a:t>Trái Đất quay quanh mặt trời và quay quanh chính nó</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607781" y="4266502"/>
            <a:ext cx="2907279" cy="707886"/>
          </a:xfrm>
          <a:prstGeom prst="rect">
            <a:avLst/>
          </a:prstGeom>
          <a:noFill/>
        </p:spPr>
        <p:txBody>
          <a:bodyPr wrap="square" rtlCol="0">
            <a:spAutoFit/>
          </a:bodyPr>
          <a:lstStyle/>
          <a:p>
            <a:pPr lvl="0" algn="just">
              <a:defRPr/>
            </a:pPr>
            <a:r>
              <a:rPr lang="vi-VN" sz="2000">
                <a:solidFill>
                  <a:srgbClr val="002060"/>
                </a:solidFill>
                <a:latin typeface="Roboto" panose="02000000000000000000" pitchFamily="2" charset="0"/>
                <a:ea typeface="Roboto" panose="02000000000000000000" pitchFamily="2" charset="0"/>
              </a:rPr>
              <a:t>Mặt </a:t>
            </a:r>
            <a:r>
              <a:rPr lang="en-US" sz="2000" smtClean="0">
                <a:solidFill>
                  <a:srgbClr val="002060"/>
                </a:solidFill>
                <a:latin typeface="Roboto" panose="02000000000000000000" pitchFamily="2" charset="0"/>
                <a:ea typeface="Roboto" panose="02000000000000000000" pitchFamily="2" charset="0"/>
              </a:rPr>
              <a:t>Trăng xuất hiện khi trời tối</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656352" y="5134081"/>
            <a:ext cx="2907280" cy="707886"/>
          </a:xfrm>
          <a:prstGeom prst="rect">
            <a:avLst/>
          </a:prstGeom>
          <a:noFill/>
        </p:spPr>
        <p:txBody>
          <a:bodyPr wrap="square" rtlCol="0">
            <a:spAutoFit/>
          </a:bodyPr>
          <a:lstStyle/>
          <a:p>
            <a:pPr lvl="0" algn="just">
              <a:defRPr/>
            </a:pPr>
            <a:r>
              <a:rPr lang="vi-VN" sz="2000" smtClean="0">
                <a:solidFill>
                  <a:srgbClr val="002060"/>
                </a:solidFill>
                <a:latin typeface="Roboto" panose="02000000000000000000" pitchFamily="2" charset="0"/>
                <a:ea typeface="Roboto" panose="02000000000000000000" pitchFamily="2" charset="0"/>
              </a:rPr>
              <a:t>Mặt </a:t>
            </a:r>
            <a:r>
              <a:rPr lang="en-US" sz="2000" smtClean="0">
                <a:solidFill>
                  <a:srgbClr val="002060"/>
                </a:solidFill>
                <a:latin typeface="Roboto" panose="02000000000000000000" pitchFamily="2" charset="0"/>
                <a:ea typeface="Roboto" panose="02000000000000000000" pitchFamily="2" charset="0"/>
              </a:rPr>
              <a:t>Trăng tròn và sáng nhất vào ngày Rằm. </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9239672" y="2228729"/>
            <a:ext cx="1455574" cy="17099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590" y="2022332"/>
            <a:ext cx="2357043" cy="211734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774" y="2273336"/>
            <a:ext cx="1630917" cy="1525697"/>
          </a:xfrm>
          <a:prstGeom prst="rect">
            <a:avLst/>
          </a:prstGeom>
        </p:spPr>
      </p:pic>
    </p:spTree>
    <p:extLst>
      <p:ext uri="{BB962C8B-B14F-4D97-AF65-F5344CB8AC3E}">
        <p14:creationId xmlns:p14="http://schemas.microsoft.com/office/powerpoint/2010/main" val="187608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6"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6"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80">
                                          <p:stCondLst>
                                            <p:cond delay="0"/>
                                          </p:stCondLst>
                                        </p:cTn>
                                        <p:tgtEl>
                                          <p:spTgt spid="7"/>
                                        </p:tgtEl>
                                      </p:cBhvr>
                                    </p:animEffect>
                                    <p:anim calcmode="lin" valueType="num">
                                      <p:cBhvr>
                                        <p:cTn id="4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gtEl>
                                      </p:cBhvr>
                                      <p:to x="100000" y="60000"/>
                                    </p:animScale>
                                    <p:animScale>
                                      <p:cBhvr>
                                        <p:cTn id="52" dur="166" decel="50000">
                                          <p:stCondLst>
                                            <p:cond delay="676"/>
                                          </p:stCondLst>
                                        </p:cTn>
                                        <p:tgtEl>
                                          <p:spTgt spid="7"/>
                                        </p:tgtEl>
                                      </p:cBhvr>
                                      <p:to x="100000" y="100000"/>
                                    </p:animScale>
                                    <p:animScale>
                                      <p:cBhvr>
                                        <p:cTn id="53" dur="26">
                                          <p:stCondLst>
                                            <p:cond delay="1312"/>
                                          </p:stCondLst>
                                        </p:cTn>
                                        <p:tgtEl>
                                          <p:spTgt spid="7"/>
                                        </p:tgtEl>
                                      </p:cBhvr>
                                      <p:to x="100000" y="80000"/>
                                    </p:animScale>
                                    <p:animScale>
                                      <p:cBhvr>
                                        <p:cTn id="54" dur="166" decel="50000">
                                          <p:stCondLst>
                                            <p:cond delay="1338"/>
                                          </p:stCondLst>
                                        </p:cTn>
                                        <p:tgtEl>
                                          <p:spTgt spid="7"/>
                                        </p:tgtEl>
                                      </p:cBhvr>
                                      <p:to x="100000" y="100000"/>
                                    </p:animScale>
                                    <p:animScale>
                                      <p:cBhvr>
                                        <p:cTn id="55" dur="26">
                                          <p:stCondLst>
                                            <p:cond delay="1642"/>
                                          </p:stCondLst>
                                        </p:cTn>
                                        <p:tgtEl>
                                          <p:spTgt spid="7"/>
                                        </p:tgtEl>
                                      </p:cBhvr>
                                      <p:to x="100000" y="90000"/>
                                    </p:animScale>
                                    <p:animScale>
                                      <p:cBhvr>
                                        <p:cTn id="56" dur="166" decel="50000">
                                          <p:stCondLst>
                                            <p:cond delay="1668"/>
                                          </p:stCondLst>
                                        </p:cTn>
                                        <p:tgtEl>
                                          <p:spTgt spid="7"/>
                                        </p:tgtEl>
                                      </p:cBhvr>
                                      <p:to x="100000" y="100000"/>
                                    </p:animScale>
                                    <p:animScale>
                                      <p:cBhvr>
                                        <p:cTn id="57" dur="26">
                                          <p:stCondLst>
                                            <p:cond delay="1808"/>
                                          </p:stCondLst>
                                        </p:cTn>
                                        <p:tgtEl>
                                          <p:spTgt spid="7"/>
                                        </p:tgtEl>
                                      </p:cBhvr>
                                      <p:to x="100000" y="95000"/>
                                    </p:animScale>
                                    <p:animScale>
                                      <p:cBhvr>
                                        <p:cTn id="58" dur="166" decel="50000">
                                          <p:stCondLst>
                                            <p:cond delay="1834"/>
                                          </p:stCondLst>
                                        </p:cTn>
                                        <p:tgtEl>
                                          <p:spTgt spid="7"/>
                                        </p:tgtEl>
                                      </p:cBhvr>
                                      <p:to x="100000" y="100000"/>
                                    </p:animScale>
                                  </p:childTnLst>
                                </p:cTn>
                              </p:par>
                              <p:par>
                                <p:cTn id="59" presetID="22" presetClass="entr" presetSubtype="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up)">
                                      <p:cBhvr>
                                        <p:cTn id="61" dur="500"/>
                                        <p:tgtEl>
                                          <p:spTgt spid="15"/>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down)">
                                      <p:cBhvr>
                                        <p:cTn id="69" dur="500"/>
                                        <p:tgtEl>
                                          <p:spTgt spid="11"/>
                                        </p:tgtEl>
                                      </p:cBhvr>
                                    </p:animEffect>
                                  </p:childTnLst>
                                </p:cTn>
                              </p:par>
                              <p:par>
                                <p:cTn id="70" presetID="26" presetClass="entr" presetSubtype="0"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down)">
                                      <p:cBhvr>
                                        <p:cTn id="72" dur="580">
                                          <p:stCondLst>
                                            <p:cond delay="0"/>
                                          </p:stCondLst>
                                        </p:cTn>
                                        <p:tgtEl>
                                          <p:spTgt spid="2"/>
                                        </p:tgtEl>
                                      </p:cBhvr>
                                    </p:animEffect>
                                    <p:anim calcmode="lin" valueType="num">
                                      <p:cBhvr>
                                        <p:cTn id="7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8" dur="26">
                                          <p:stCondLst>
                                            <p:cond delay="650"/>
                                          </p:stCondLst>
                                        </p:cTn>
                                        <p:tgtEl>
                                          <p:spTgt spid="2"/>
                                        </p:tgtEl>
                                      </p:cBhvr>
                                      <p:to x="100000" y="60000"/>
                                    </p:animScale>
                                    <p:animScale>
                                      <p:cBhvr>
                                        <p:cTn id="79" dur="166" decel="50000">
                                          <p:stCondLst>
                                            <p:cond delay="676"/>
                                          </p:stCondLst>
                                        </p:cTn>
                                        <p:tgtEl>
                                          <p:spTgt spid="2"/>
                                        </p:tgtEl>
                                      </p:cBhvr>
                                      <p:to x="100000" y="100000"/>
                                    </p:animScale>
                                    <p:animScale>
                                      <p:cBhvr>
                                        <p:cTn id="80" dur="26">
                                          <p:stCondLst>
                                            <p:cond delay="1312"/>
                                          </p:stCondLst>
                                        </p:cTn>
                                        <p:tgtEl>
                                          <p:spTgt spid="2"/>
                                        </p:tgtEl>
                                      </p:cBhvr>
                                      <p:to x="100000" y="80000"/>
                                    </p:animScale>
                                    <p:animScale>
                                      <p:cBhvr>
                                        <p:cTn id="81" dur="166" decel="50000">
                                          <p:stCondLst>
                                            <p:cond delay="1338"/>
                                          </p:stCondLst>
                                        </p:cTn>
                                        <p:tgtEl>
                                          <p:spTgt spid="2"/>
                                        </p:tgtEl>
                                      </p:cBhvr>
                                      <p:to x="100000" y="100000"/>
                                    </p:animScale>
                                    <p:animScale>
                                      <p:cBhvr>
                                        <p:cTn id="82" dur="26">
                                          <p:stCondLst>
                                            <p:cond delay="1642"/>
                                          </p:stCondLst>
                                        </p:cTn>
                                        <p:tgtEl>
                                          <p:spTgt spid="2"/>
                                        </p:tgtEl>
                                      </p:cBhvr>
                                      <p:to x="100000" y="90000"/>
                                    </p:animScale>
                                    <p:animScale>
                                      <p:cBhvr>
                                        <p:cTn id="83" dur="166" decel="50000">
                                          <p:stCondLst>
                                            <p:cond delay="1668"/>
                                          </p:stCondLst>
                                        </p:cTn>
                                        <p:tgtEl>
                                          <p:spTgt spid="2"/>
                                        </p:tgtEl>
                                      </p:cBhvr>
                                      <p:to x="100000" y="100000"/>
                                    </p:animScale>
                                    <p:animScale>
                                      <p:cBhvr>
                                        <p:cTn id="84" dur="26">
                                          <p:stCondLst>
                                            <p:cond delay="1808"/>
                                          </p:stCondLst>
                                        </p:cTn>
                                        <p:tgtEl>
                                          <p:spTgt spid="2"/>
                                        </p:tgtEl>
                                      </p:cBhvr>
                                      <p:to x="100000" y="95000"/>
                                    </p:animScale>
                                    <p:animScale>
                                      <p:cBhvr>
                                        <p:cTn id="85" dur="166" decel="50000">
                                          <p:stCondLst>
                                            <p:cond delay="1834"/>
                                          </p:stCondLst>
                                        </p:cTn>
                                        <p:tgtEl>
                                          <p:spTgt spid="2"/>
                                        </p:tgtEl>
                                      </p:cBhvr>
                                      <p:to x="100000" y="100000"/>
                                    </p:animScale>
                                  </p:childTnLst>
                                </p:cTn>
                              </p:par>
                              <p:par>
                                <p:cTn id="86" presetID="22" presetClass="entr" presetSubtype="1"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up)">
                                      <p:cBhvr>
                                        <p:cTn id="88" dur="500"/>
                                        <p:tgtEl>
                                          <p:spTgt spid="17"/>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20" grpId="0"/>
      <p:bldP spid="11" grpId="0"/>
      <p:bldP spid="12"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smtClean="0">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9" name="Freeform 18"/>
          <p:cNvSpPr/>
          <p:nvPr/>
        </p:nvSpPr>
        <p:spPr>
          <a:xfrm>
            <a:off x="6096000" y="1573618"/>
            <a:ext cx="4889332" cy="2335127"/>
          </a:xfrm>
          <a:prstGeom prst="wedgeEllipseCallout">
            <a:avLst>
              <a:gd name="adj1" fmla="val 34620"/>
              <a:gd name="adj2" fmla="val 67964"/>
            </a:avLst>
          </a:prstGeom>
          <a:solidFill>
            <a:schemeClr val="bg1"/>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484033" y="2139183"/>
            <a:ext cx="3848985"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Chúng mình cùng làm sản </a:t>
            </a:r>
            <a:r>
              <a:rPr lang="vi-VN" altLang="zh-CN" sz="2400" smtClean="0">
                <a:solidFill>
                  <a:srgbClr val="002060"/>
                </a:solidFill>
                <a:latin typeface="Roboto" panose="02000000000000000000" pitchFamily="2" charset="0"/>
                <a:ea typeface="Roboto" panose="02000000000000000000" pitchFamily="2" charset="0"/>
              </a:rPr>
              <a:t>phẩm</a:t>
            </a:r>
            <a:r>
              <a:rPr lang="en-US" altLang="zh-CN" sz="2400" smtClean="0">
                <a:solidFill>
                  <a:srgbClr val="002060"/>
                </a:solidFill>
                <a:latin typeface="Roboto" panose="02000000000000000000" pitchFamily="2" charset="0"/>
                <a:ea typeface="Roboto" panose="02000000000000000000" pitchFamily="2" charset="0"/>
              </a:rPr>
              <a:t> </a:t>
            </a:r>
            <a:r>
              <a:rPr lang="vi-VN" altLang="zh-CN" sz="2400" smtClean="0">
                <a:solidFill>
                  <a:srgbClr val="002060"/>
                </a:solidFill>
                <a:latin typeface="Roboto" panose="02000000000000000000" pitchFamily="2" charset="0"/>
                <a:ea typeface="Roboto" panose="02000000000000000000" pitchFamily="2" charset="0"/>
              </a:rPr>
              <a:t>mô </a:t>
            </a:r>
            <a:r>
              <a:rPr lang="vi-VN" altLang="zh-CN" sz="2400">
                <a:solidFill>
                  <a:srgbClr val="002060"/>
                </a:solidFill>
                <a:latin typeface="Roboto" panose="02000000000000000000" pitchFamily="2" charset="0"/>
                <a:ea typeface="Roboto" panose="02000000000000000000" pitchFamily="2" charset="0"/>
              </a:rPr>
              <a:t>hình Mặt Trời, Trái </a:t>
            </a:r>
            <a:r>
              <a:rPr lang="vi-VN" altLang="zh-CN" sz="2400" smtClean="0">
                <a:solidFill>
                  <a:srgbClr val="002060"/>
                </a:solidFill>
                <a:latin typeface="Roboto" panose="02000000000000000000" pitchFamily="2" charset="0"/>
                <a:ea typeface="Roboto" panose="02000000000000000000" pitchFamily="2" charset="0"/>
              </a:rPr>
              <a:t>Đất,</a:t>
            </a:r>
            <a:r>
              <a:rPr lang="en-US" altLang="zh-CN" sz="2400" smtClean="0">
                <a:solidFill>
                  <a:srgbClr val="002060"/>
                </a:solidFill>
                <a:latin typeface="Roboto" panose="02000000000000000000" pitchFamily="2" charset="0"/>
                <a:ea typeface="Roboto" panose="02000000000000000000" pitchFamily="2" charset="0"/>
              </a:rPr>
              <a:t> </a:t>
            </a:r>
            <a:r>
              <a:rPr lang="vi-VN" altLang="zh-CN" sz="2400" smtClean="0">
                <a:solidFill>
                  <a:srgbClr val="002060"/>
                </a:solidFill>
                <a:latin typeface="Roboto" panose="02000000000000000000" pitchFamily="2" charset="0"/>
                <a:ea typeface="Roboto" panose="02000000000000000000" pitchFamily="2" charset="0"/>
              </a:rPr>
              <a:t>Mặt </a:t>
            </a:r>
            <a:r>
              <a:rPr lang="vi-VN" altLang="zh-CN" sz="2400">
                <a:solidFill>
                  <a:srgbClr val="002060"/>
                </a:solidFill>
                <a:latin typeface="Roboto" panose="02000000000000000000" pitchFamily="2" charset="0"/>
                <a:ea typeface="Roboto" panose="02000000000000000000" pitchFamily="2" charset="0"/>
              </a:rPr>
              <a:t>Trăng để giới thiệu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524" y="3816840"/>
            <a:ext cx="2073689" cy="28775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036" y="2048810"/>
            <a:ext cx="3570593" cy="2855575"/>
          </a:xfrm>
          <a:prstGeom prst="rect">
            <a:avLst/>
          </a:prstGeom>
        </p:spPr>
      </p:pic>
      <p:pic>
        <p:nvPicPr>
          <p:cNvPr id="10" name="Picture 9">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a:t>
            </a:r>
            <a:r>
              <a:rPr kumimoji="0" lang="en-US" altLang="zh-CN" sz="3200" b="1" i="0" u="none" strike="noStrike" kern="1200" cap="none" spc="0" normalizeH="0" baseline="0" noProof="0" smtClean="0">
                <a:ln>
                  <a:noFill/>
                </a:ln>
                <a:solidFill>
                  <a:srgbClr val="002060"/>
                </a:solidFill>
                <a:effectLst/>
                <a:uLnTx/>
                <a:uFillTx/>
                <a:latin typeface="Pangolin" panose="00000500000000000000" pitchFamily="2" charset="0"/>
                <a:ea typeface="Roboto" panose="02000000000000000000" pitchFamily="2" charset="0"/>
                <a:cs typeface="+mn-cs"/>
              </a:rPr>
              <a:t>1</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6" name="TextBox 15"/>
          <p:cNvSpPr txBox="1"/>
          <p:nvPr/>
        </p:nvSpPr>
        <p:spPr>
          <a:xfrm>
            <a:off x="1694226" y="1962985"/>
            <a:ext cx="9214779" cy="3585597"/>
          </a:xfrm>
          <a:prstGeom prst="rect">
            <a:avLst/>
          </a:prstGeom>
          <a:noFill/>
        </p:spPr>
        <p:txBody>
          <a:bodyPr wrap="square" rtlCol="0">
            <a:spAutoFit/>
          </a:bodyPr>
          <a:lstStyle/>
          <a:p>
            <a:pPr lvl="0">
              <a:spcBef>
                <a:spcPts val="600"/>
              </a:spcBef>
              <a:defRPr/>
            </a:pPr>
            <a:r>
              <a:rPr lang="vi-VN" sz="2400">
                <a:solidFill>
                  <a:srgbClr val="002060"/>
                </a:solidFill>
                <a:latin typeface="Roboto" panose="02000000000000000000" pitchFamily="2" charset="0"/>
                <a:ea typeface="Roboto" panose="02000000000000000000" pitchFamily="2" charset="0"/>
              </a:rPr>
              <a:t>1. Em nhìn thấy Mặt Trời, Mặt Trăng vào lúc nào?</a:t>
            </a:r>
          </a:p>
          <a:p>
            <a:pPr lvl="0">
              <a:spcBef>
                <a:spcPts val="600"/>
              </a:spcBef>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spcBef>
                <a:spcPts val="600"/>
              </a:spcBef>
              <a:defRPr/>
            </a:pP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2</a:t>
            </a:r>
            <a:r>
              <a:rPr lang="vi-VN" sz="2400">
                <a:solidFill>
                  <a:srgbClr val="002060"/>
                </a:solidFill>
                <a:latin typeface="Roboto" panose="02000000000000000000" pitchFamily="2" charset="0"/>
                <a:ea typeface="Roboto" panose="02000000000000000000" pitchFamily="2" charset="0"/>
              </a:rPr>
              <a:t>. Em hãy nói những điều em biết về Mặt Trời, Trái Đất, Mặt Trăng.</a:t>
            </a: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a:t>
            </a:r>
            <a:endParaRPr lang="en-US" sz="2400" smtClean="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a:t>
            </a:r>
            <a:r>
              <a:rPr lang="en-US" sz="2400" smtClean="0">
                <a:solidFill>
                  <a:srgbClr val="002060"/>
                </a:solidFill>
                <a:latin typeface="Roboto" panose="02000000000000000000" pitchFamily="2" charset="0"/>
                <a:ea typeface="Roboto" panose="02000000000000000000" pitchFamily="2" charset="0"/>
              </a:rPr>
              <a:t>..</a:t>
            </a:r>
            <a:r>
              <a:rPr lang="vi-VN" sz="2400" smtClean="0">
                <a:solidFill>
                  <a:srgbClr val="002060"/>
                </a:solidFill>
                <a:latin typeface="Roboto" panose="02000000000000000000" pitchFamily="2" charset="0"/>
                <a:ea typeface="Roboto" panose="02000000000000000000" pitchFamily="2" charset="0"/>
              </a:rPr>
              <a:t>….………………………………………………………………………………………</a:t>
            </a:r>
            <a:r>
              <a:rPr lang="en-US" sz="2400" smtClean="0">
                <a:solidFill>
                  <a:srgbClr val="002060"/>
                </a:solidFill>
                <a:latin typeface="Roboto" panose="02000000000000000000" pitchFamily="2" charset="0"/>
                <a:ea typeface="Roboto" panose="02000000000000000000" pitchFamily="2" charset="0"/>
              </a:rPr>
              <a:t>..</a:t>
            </a: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a:t>
            </a:r>
            <a:endParaRPr lang="en-US" sz="2400" smtClean="0">
              <a:solidFill>
                <a:srgbClr val="002060"/>
              </a:solidFill>
              <a:latin typeface="Roboto" panose="02000000000000000000" pitchFamily="2" charset="0"/>
              <a:ea typeface="Roboto" panose="02000000000000000000" pitchFamily="2" charset="0"/>
            </a:endParaRPr>
          </a:p>
          <a:p>
            <a:pPr lvl="0">
              <a:spcBef>
                <a:spcPts val="600"/>
              </a:spcBef>
              <a:defRPr/>
            </a:pPr>
            <a:r>
              <a:rPr lang="vi-VN" sz="2400" smtClean="0">
                <a:solidFill>
                  <a:srgbClr val="002060"/>
                </a:solidFill>
                <a:latin typeface="Roboto" panose="02000000000000000000" pitchFamily="2" charset="0"/>
                <a:ea typeface="Roboto" panose="02000000000000000000" pitchFamily="2" charset="0"/>
              </a:rPr>
              <a:t>…………………</a:t>
            </a:r>
            <a:r>
              <a:rPr lang="en-US" sz="2400" smtClean="0">
                <a:solidFill>
                  <a:srgbClr val="002060"/>
                </a:solidFill>
                <a:latin typeface="Roboto" panose="02000000000000000000" pitchFamily="2" charset="0"/>
                <a:ea typeface="Roboto" panose="02000000000000000000" pitchFamily="2" charset="0"/>
              </a:rPr>
              <a:t>..</a:t>
            </a:r>
            <a:r>
              <a:rPr lang="vi-VN" sz="2400" smtClean="0">
                <a:solidFill>
                  <a:srgbClr val="002060"/>
                </a:solidFill>
                <a:latin typeface="Roboto" panose="02000000000000000000" pitchFamily="2" charset="0"/>
                <a:ea typeface="Roboto" panose="02000000000000000000" pitchFamily="2" charset="0"/>
              </a:rPr>
              <a:t>….………………………………………………………………………………………</a:t>
            </a:r>
            <a:r>
              <a:rPr lang="en-US" sz="2400" smtClean="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1694226" y="2281773"/>
            <a:ext cx="6934201" cy="461665"/>
          </a:xfrm>
          <a:prstGeom prst="rect">
            <a:avLst/>
          </a:prstGeom>
          <a:noFill/>
        </p:spPr>
        <p:txBody>
          <a:bodyPr wrap="square" rtlCol="0">
            <a:spAutoFit/>
          </a:bodyPr>
          <a:lstStyle/>
          <a:p>
            <a:pPr lvl="0">
              <a:defRPr/>
            </a:pPr>
            <a:r>
              <a:rPr lang="en-US" sz="2400" smtClean="0">
                <a:solidFill>
                  <a:srgbClr val="FF0000"/>
                </a:solidFill>
                <a:latin typeface="Roboto" panose="02000000000000000000" pitchFamily="2" charset="0"/>
                <a:ea typeface="Roboto" panose="02000000000000000000" pitchFamily="2" charset="0"/>
              </a:rPr>
              <a:t>Em nhìn thấy Mặt Trời vào ban ngày</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1694226" y="3720555"/>
            <a:ext cx="8853272" cy="830997"/>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Mặt trời cung cấp ánh sáng cho ta sinh sống, quan sát mọi vật vào ban ngày, cung cấp ánh nắng cho cây phát triển.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1694226" y="4551552"/>
            <a:ext cx="6934201" cy="461665"/>
          </a:xfrm>
          <a:prstGeom prst="rect">
            <a:avLst/>
          </a:prstGeom>
          <a:noFill/>
        </p:spPr>
        <p:txBody>
          <a:bodyPr wrap="square" rtlCol="0">
            <a:spAutoFit/>
          </a:bodyPr>
          <a:lstStyle/>
          <a:p>
            <a:pPr lvl="0">
              <a:defRPr/>
            </a:pPr>
            <a:r>
              <a:rPr lang="en-US" sz="2400" smtClean="0">
                <a:solidFill>
                  <a:srgbClr val="FF0000"/>
                </a:solidFill>
                <a:latin typeface="Roboto" panose="02000000000000000000" pitchFamily="2" charset="0"/>
                <a:ea typeface="Roboto" panose="02000000000000000000" pitchFamily="2" charset="0"/>
              </a:rPr>
              <a:t>Trái Đất hình cầu, quay quanh Mặt Trời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694226" y="2767762"/>
            <a:ext cx="6934201" cy="461665"/>
          </a:xfrm>
          <a:prstGeom prst="rect">
            <a:avLst/>
          </a:prstGeom>
          <a:noFill/>
        </p:spPr>
        <p:txBody>
          <a:bodyPr wrap="square" rtlCol="0">
            <a:spAutoFit/>
          </a:bodyPr>
          <a:lstStyle/>
          <a:p>
            <a:pPr lvl="0">
              <a:defRPr/>
            </a:pPr>
            <a:r>
              <a:rPr lang="en-US" sz="2400" smtClean="0">
                <a:solidFill>
                  <a:srgbClr val="FF0000"/>
                </a:solidFill>
                <a:latin typeface="Roboto" panose="02000000000000000000" pitchFamily="2" charset="0"/>
                <a:ea typeface="Roboto" panose="02000000000000000000" pitchFamily="2" charset="0"/>
              </a:rPr>
              <a:t>Em nhìn thấy Mặt Trăng vào buổi tối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1694226" y="4977182"/>
            <a:ext cx="6934201" cy="461665"/>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Mặt trăng chiếu sáng vào ban đêm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7492874"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VỊ TRÍ CỦA TRÁI ĐẤT TRONG HỆ MẶT TRỜI</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2549719" y="1245268"/>
            <a:ext cx="697450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a:t>
            </a:r>
            <a:r>
              <a:rPr lang="vi-VN" sz="2400" smtClean="0">
                <a:solidFill>
                  <a:srgbClr val="002060"/>
                </a:solidFill>
                <a:latin typeface="Roboto" panose="02000000000000000000" pitchFamily="2" charset="0"/>
                <a:ea typeface="Roboto" panose="02000000000000000000" pitchFamily="2" charset="0"/>
              </a:rPr>
              <a:t>và </a:t>
            </a:r>
            <a:r>
              <a:rPr lang="en-US" sz="2400" smtClean="0">
                <a:solidFill>
                  <a:srgbClr val="002060"/>
                </a:solidFill>
                <a:latin typeface="Roboto" panose="02000000000000000000" pitchFamily="2" charset="0"/>
                <a:ea typeface="Roboto" panose="02000000000000000000" pitchFamily="2" charset="0"/>
              </a:rPr>
              <a:t>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4981690" y="1706933"/>
            <a:ext cx="7086600" cy="4943475"/>
          </a:xfrm>
          <a:prstGeom prst="roundRect">
            <a:avLst>
              <a:gd name="adj" fmla="val 19033"/>
            </a:avLst>
          </a:prstGeom>
        </p:spPr>
      </p:pic>
      <p:sp>
        <p:nvSpPr>
          <p:cNvPr id="16" name="TextBox 15"/>
          <p:cNvSpPr txBox="1"/>
          <p:nvPr/>
        </p:nvSpPr>
        <p:spPr>
          <a:xfrm>
            <a:off x="606056" y="2569996"/>
            <a:ext cx="292395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Chỉ vị trí Mặt </a:t>
            </a:r>
            <a:r>
              <a:rPr lang="vi-VN" sz="2400" smtClean="0">
                <a:solidFill>
                  <a:srgbClr val="002060"/>
                </a:solidFill>
                <a:latin typeface="Roboto" panose="02000000000000000000" pitchFamily="2" charset="0"/>
                <a:ea typeface="Roboto" panose="02000000000000000000" pitchFamily="2" charset="0"/>
              </a:rPr>
              <a:t>Trời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375678" y="4356389"/>
            <a:ext cx="3384710"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Chỉ vị trí </a:t>
            </a:r>
            <a:r>
              <a:rPr lang="vi-VN" sz="2400" smtClean="0">
                <a:solidFill>
                  <a:srgbClr val="002060"/>
                </a:solidFill>
                <a:latin typeface="Roboto" panose="02000000000000000000" pitchFamily="2" charset="0"/>
                <a:ea typeface="Roboto" panose="02000000000000000000" pitchFamily="2" charset="0"/>
              </a:rPr>
              <a:t>Trái </a:t>
            </a:r>
            <a:r>
              <a:rPr lang="vi-VN" sz="2400">
                <a:solidFill>
                  <a:srgbClr val="002060"/>
                </a:solidFill>
                <a:latin typeface="Roboto" panose="02000000000000000000" pitchFamily="2" charset="0"/>
                <a:ea typeface="Roboto" panose="02000000000000000000" pitchFamily="2" charset="0"/>
              </a:rPr>
              <a:t>Đất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Down Arrow 18"/>
          <p:cNvSpPr/>
          <p:nvPr/>
        </p:nvSpPr>
        <p:spPr>
          <a:xfrm rot="18357952">
            <a:off x="3652384" y="2767618"/>
            <a:ext cx="313552" cy="7863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1" name="Oval 20"/>
          <p:cNvSpPr/>
          <p:nvPr/>
        </p:nvSpPr>
        <p:spPr>
          <a:xfrm>
            <a:off x="6096665" y="4818054"/>
            <a:ext cx="1694977" cy="16070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75678" y="3299755"/>
            <a:ext cx="3848986" cy="461665"/>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Mặt Trời nằm ở trung tâm</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406864" y="5188153"/>
            <a:ext cx="3848986" cy="830997"/>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Trái Đất nằm ở vị trí thứ 3 từ Mặt Trời xa dần</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29" name="Down Arrow 28"/>
          <p:cNvSpPr/>
          <p:nvPr/>
        </p:nvSpPr>
        <p:spPr>
          <a:xfrm rot="16479562">
            <a:off x="4004899" y="4360441"/>
            <a:ext cx="313552" cy="78633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Oval 29"/>
          <p:cNvSpPr/>
          <p:nvPr/>
        </p:nvSpPr>
        <p:spPr>
          <a:xfrm>
            <a:off x="9882100" y="4922999"/>
            <a:ext cx="661494" cy="6271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42" presetClass="path" presetSubtype="0" accel="50000" decel="50000" fill="hold" grpId="1" nodeType="afterEffect">
                                  <p:stCondLst>
                                    <p:cond delay="0"/>
                                  </p:stCondLst>
                                  <p:childTnLst>
                                    <p:animMotion origin="layout" path="M 2.08333E-7 3.7037E-7 L 0.17422 0.24167 " pathEditMode="relative" rAng="0" ptsTypes="AA">
                                      <p:cBhvr>
                                        <p:cTn id="26" dur="2000" fill="hold"/>
                                        <p:tgtEl>
                                          <p:spTgt spid="19"/>
                                        </p:tgtEl>
                                        <p:attrNameLst>
                                          <p:attrName>ppt_x</p:attrName>
                                          <p:attrName>ppt_y</p:attrName>
                                        </p:attrNameLst>
                                      </p:cBhvr>
                                      <p:rCtr x="8711" y="12083"/>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21"/>
                                        </p:tgtEl>
                                      </p:cBhvr>
                                    </p:animEffect>
                                    <p:animScale>
                                      <p:cBhvr>
                                        <p:cTn id="33" dur="500" autoRev="1" fill="hold"/>
                                        <p:tgtEl>
                                          <p:spTgt spid="2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1" presetClass="exit" presetSubtype="0" fill="hold" grpId="2"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500"/>
                            </p:stCondLst>
                            <p:childTnLst>
                              <p:par>
                                <p:cTn id="50" presetID="42" presetClass="path" presetSubtype="0" accel="50000" decel="50000" fill="hold" grpId="1" nodeType="afterEffect">
                                  <p:stCondLst>
                                    <p:cond delay="0"/>
                                  </p:stCondLst>
                                  <p:childTnLst>
                                    <p:animMotion origin="layout" path="M 3.95833E-6 4.44444E-6 L 0.41914 0.06342 " pathEditMode="relative" rAng="0" ptsTypes="AA">
                                      <p:cBhvr>
                                        <p:cTn id="51" dur="2000" fill="hold"/>
                                        <p:tgtEl>
                                          <p:spTgt spid="29"/>
                                        </p:tgtEl>
                                        <p:attrNameLst>
                                          <p:attrName>ppt_x</p:attrName>
                                          <p:attrName>ppt_y</p:attrName>
                                        </p:attrNameLst>
                                      </p:cBhvr>
                                      <p:rCtr x="20951" y="3171"/>
                                    </p:animMotion>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26" presetClass="emph" presetSubtype="0" repeatCount="3000" fill="hold" grpId="1" nodeType="withEffect">
                                  <p:stCondLst>
                                    <p:cond delay="0"/>
                                  </p:stCondLst>
                                  <p:childTnLst>
                                    <p:animEffect transition="out" filter="fade">
                                      <p:cBhvr>
                                        <p:cTn id="57" dur="1000" tmFilter="0, 0; .2, .5; .8, .5; 1, 0"/>
                                        <p:tgtEl>
                                          <p:spTgt spid="30"/>
                                        </p:tgtEl>
                                      </p:cBhvr>
                                    </p:animEffect>
                                    <p:animScale>
                                      <p:cBhvr>
                                        <p:cTn id="58" dur="500" autoRev="1" fill="hold"/>
                                        <p:tgtEl>
                                          <p:spTgt spid="30"/>
                                        </p:tgtEl>
                                      </p:cBhvr>
                                      <p:by x="105000" y="105000"/>
                                    </p:animScale>
                                  </p:childTnLst>
                                </p:cTn>
                              </p:par>
                            </p:childTnLst>
                          </p:cTn>
                        </p:par>
                        <p:par>
                          <p:cTn id="59" fill="hold">
                            <p:stCondLst>
                              <p:cond delay="5500"/>
                            </p:stCondLst>
                            <p:childTnLst>
                              <p:par>
                                <p:cTn id="60" presetID="1" presetClass="exit" presetSubtype="0" fill="hold" grpId="2" nodeType="afterEffect">
                                  <p:stCondLst>
                                    <p:cond delay="0"/>
                                  </p:stCondLst>
                                  <p:childTnLst>
                                    <p:set>
                                      <p:cBhvr>
                                        <p:cTn id="61"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9" grpId="0" animBg="1"/>
      <p:bldP spid="19" grpId="1" animBg="1"/>
      <p:bldP spid="21" grpId="0" animBg="1"/>
      <p:bldP spid="21" grpId="1" animBg="1"/>
      <p:bldP spid="21" grpId="2" animBg="1"/>
      <p:bldP spid="27" grpId="0"/>
      <p:bldP spid="28" grpId="0"/>
      <p:bldP spid="29" grpId="0" animBg="1"/>
      <p:bldP spid="29" grpId="1" animBg="1"/>
      <p:bldP spid="30" grpId="0" animBg="1"/>
      <p:bldP spid="30" grpId="1" animBg="1"/>
      <p:bldP spid="3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6550" y="168050"/>
            <a:ext cx="7492874" cy="1077218"/>
          </a:xfrm>
          <a:prstGeom prst="rect">
            <a:avLst/>
          </a:prstGeom>
          <a:noFill/>
        </p:spPr>
        <p:txBody>
          <a:bodyPr wrap="square" rtlCol="0">
            <a:spAutoFit/>
          </a:bodyPr>
          <a:lstStyle/>
          <a:p>
            <a:pPr lvl="0" algn="ctr">
              <a:defRPr/>
            </a:pPr>
            <a:r>
              <a:rPr lang="vi-VN" altLang="zh-CN" sz="3200" b="1" smtClean="0">
                <a:solidFill>
                  <a:srgbClr val="002060"/>
                </a:solidFill>
                <a:latin typeface="Roboto Black" panose="02000000000000000000" pitchFamily="2" charset="0"/>
                <a:ea typeface="Roboto Black" panose="02000000000000000000" pitchFamily="2" charset="0"/>
              </a:rPr>
              <a:t>TÌM HIỂU VỀ VỊ TRÍ CỦA TRÁI ĐẤT TRONG HỆ MẶT TRỜI</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7" y="0"/>
            <a:ext cx="1885899" cy="141135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3110301" y="1310472"/>
            <a:ext cx="5765371" cy="4021811"/>
          </a:xfrm>
          <a:prstGeom prst="roundRect">
            <a:avLst>
              <a:gd name="adj" fmla="val 19033"/>
            </a:avLst>
          </a:prstGeom>
        </p:spPr>
      </p:pic>
      <p:sp>
        <p:nvSpPr>
          <p:cNvPr id="16" name="TextBox 15"/>
          <p:cNvSpPr txBox="1"/>
          <p:nvPr/>
        </p:nvSpPr>
        <p:spPr>
          <a:xfrm>
            <a:off x="3297260" y="5397487"/>
            <a:ext cx="5613693"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 Kể tên các hành tinh trong hệ Mặt Trời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7" name="TextBox 26"/>
          <p:cNvSpPr txBox="1"/>
          <p:nvPr/>
        </p:nvSpPr>
        <p:spPr>
          <a:xfrm>
            <a:off x="1978036" y="5988981"/>
            <a:ext cx="8252142" cy="830997"/>
          </a:xfrm>
          <a:prstGeom prst="rect">
            <a:avLst/>
          </a:prstGeom>
          <a:noFill/>
        </p:spPr>
        <p:txBody>
          <a:bodyPr wrap="square" rtlCol="0">
            <a:spAutoFit/>
          </a:bodyPr>
          <a:lstStyle/>
          <a:p>
            <a:pPr lvl="0" algn="ctr">
              <a:defRPr/>
            </a:pPr>
            <a:r>
              <a:rPr lang="vi-VN" sz="2400">
                <a:solidFill>
                  <a:srgbClr val="C00000"/>
                </a:solidFill>
                <a:latin typeface="Roboto" panose="02000000000000000000" pitchFamily="2" charset="0"/>
                <a:ea typeface="Roboto" panose="02000000000000000000" pitchFamily="2" charset="0"/>
              </a:rPr>
              <a:t> Sao Thủy, Sao Kim, Trái Đất, Sao Hỏa, Sao Mộc, Sao Thổ, Sao Thiên Vương, Sao Hải Vương</a:t>
            </a:r>
            <a:endParaRPr kumimoji="0" lang="en-US" altLang="zh-CN" sz="2400" b="0"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7043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9584</TotalTime>
  <Words>2367</Words>
  <Application>Microsoft Office PowerPoint</Application>
  <PresentationFormat>Widescreen</PresentationFormat>
  <Paragraphs>250</Paragraphs>
  <Slides>32</Slides>
  <Notes>32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Roboto</vt:lpstr>
      <vt:lpstr>Roboto Black</vt:lpstr>
      <vt:lpstr>Times New Roman</vt:lpstr>
      <vt:lpstr>Arial</vt:lpstr>
      <vt:lpstr>Pangolin</vt:lpstr>
      <vt:lpstr>Calibri Light</vt:lpstr>
      <vt:lpstr>Wingdings</vt:lpstr>
      <vt:lpstr>Calibri</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475</cp:revision>
  <dcterms:created xsi:type="dcterms:W3CDTF">2023-04-01T23:44:56Z</dcterms:created>
  <dcterms:modified xsi:type="dcterms:W3CDTF">2023-08-23T15:46:02Z</dcterms:modified>
</cp:coreProperties>
</file>