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34" r:id="rId4"/>
    <p:sldId id="435" r:id="rId5"/>
    <p:sldId id="445" r:id="rId6"/>
    <p:sldId id="436" r:id="rId7"/>
    <p:sldId id="437" r:id="rId8"/>
    <p:sldId id="443" r:id="rId9"/>
    <p:sldId id="439"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0066"/>
    <a:srgbClr val="FF0000"/>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1127" y="65"/>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1958737" y="3962400"/>
            <a:ext cx="126565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DI TÍCH LỊCH SỬ VĂN HOÁ VÀ CẢNH QUAN THIÊN NHIÊN(T1)</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642" y="629418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46919" y="1782783"/>
            <a:ext cx="9736805"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Tìm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hiểu</a:t>
            </a:r>
            <a:r>
              <a:rPr lang="en-US" sz="3800" b="1" dirty="0">
                <a:solidFill>
                  <a:srgbClr val="FF0066"/>
                </a:solidFill>
                <a:latin typeface="Times New Roman" pitchFamily="18" charset="0"/>
                <a:cs typeface="Times New Roman" pitchFamily="18" charset="0"/>
              </a:rPr>
              <a:t> di </a:t>
            </a:r>
            <a:r>
              <a:rPr lang="en-US" sz="3800" b="1" dirty="0" err="1">
                <a:solidFill>
                  <a:srgbClr val="FF0066"/>
                </a:solidFill>
                <a:latin typeface="Times New Roman" pitchFamily="18" charset="0"/>
                <a:cs typeface="Times New Roman" pitchFamily="18" charset="0"/>
              </a:rPr>
              <a:t>tích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lịch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sử</a:t>
            </a:r>
            <a:r>
              <a:rPr lang="en-US" sz="3800" b="1" dirty="0">
                <a:solidFill>
                  <a:srgbClr val="FF0066"/>
                </a:solidFill>
                <a:latin typeface="Times New Roman" pitchFamily="18" charset="0"/>
                <a:cs typeface="Times New Roman" pitchFamily="18" charset="0"/>
              </a:rPr>
              <a:t> - </a:t>
            </a:r>
            <a:r>
              <a:rPr lang="en-US" sz="3800" b="1" dirty="0" err="1">
                <a:solidFill>
                  <a:srgbClr val="FF0066"/>
                </a:solidFill>
                <a:latin typeface="Times New Roman" pitchFamily="18" charset="0"/>
                <a:cs typeface="Times New Roman" pitchFamily="18" charset="0"/>
              </a:rPr>
              <a:t>văn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hoá</a:t>
            </a:r>
            <a:r>
              <a:rPr lang="en-US" sz="3800" b="1" dirty="0">
                <a:solidFill>
                  <a:srgbClr val="FF0066"/>
                </a:solidFill>
                <a:latin typeface="Times New Roman" pitchFamily="18" charset="0"/>
                <a:cs typeface="Times New Roman" pitchFamily="18" charset="0"/>
              </a:rPr>
              <a:t>.</a:t>
            </a:r>
          </a:p>
        </p:txBody>
      </p:sp>
      <p:sp>
        <p:nvSpPr>
          <p:cNvPr id="3" name="Rectangle 2"/>
          <p:cNvSpPr/>
          <p:nvPr/>
        </p:nvSpPr>
        <p:spPr>
          <a:xfrm>
            <a:off x="1127919" y="2452362"/>
            <a:ext cx="13551787" cy="646331"/>
          </a:xfrm>
          <a:prstGeom prst="rect">
            <a:avLst/>
          </a:prstGeom>
        </p:spPr>
        <p:txBody>
          <a:bodyPr wrap="none">
            <a:spAutoFit/>
          </a:bodyPr>
          <a:lstStyle/>
          <a:p>
            <a:r>
              <a:rPr lang="vi-VN" sz="3600" b="1" dirty="0">
                <a:solidFill>
                  <a:srgbClr val="0000CC"/>
                </a:solidFill>
                <a:latin typeface="Times New Roman" panose="02020603050405020304" pitchFamily="18" charset="0"/>
                <a:cs typeface="Times New Roman" panose="02020603050405020304" pitchFamily="18" charset="0"/>
              </a:rPr>
              <a:t>Chọn một trong các địa danh dưới đây và cho biết ở đó có những gì.</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1026" name="Picture 2" descr="Tự nhiên xã hội lớp 3 Bài 11 trang 48, 49 Khám phá -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838" y="3238994"/>
            <a:ext cx="7134225" cy="57526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ự nhiên xã hội lớp 3 Bài 11 trang 48, 49 Khám phá - Kết nối tri t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0719" y="3263733"/>
            <a:ext cx="6800850" cy="4648200"/>
          </a:xfrm>
          <a:prstGeom prst="rect">
            <a:avLst/>
          </a:prstGeom>
          <a:solidFill>
            <a:schemeClr val="bg1"/>
          </a:solidFill>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1782783"/>
            <a:ext cx="9736805"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Tìm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hiểu</a:t>
            </a:r>
            <a:r>
              <a:rPr lang="en-US" sz="3800" b="1" dirty="0">
                <a:solidFill>
                  <a:srgbClr val="FF0066"/>
                </a:solidFill>
                <a:latin typeface="Times New Roman" pitchFamily="18" charset="0"/>
                <a:cs typeface="Times New Roman" pitchFamily="18" charset="0"/>
              </a:rPr>
              <a:t> di </a:t>
            </a:r>
            <a:r>
              <a:rPr lang="en-US" sz="3800" b="1" dirty="0" err="1">
                <a:solidFill>
                  <a:srgbClr val="FF0066"/>
                </a:solidFill>
                <a:latin typeface="Times New Roman" pitchFamily="18" charset="0"/>
                <a:cs typeface="Times New Roman" pitchFamily="18" charset="0"/>
              </a:rPr>
              <a:t>tích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lịch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sử</a:t>
            </a:r>
            <a:r>
              <a:rPr lang="en-US" sz="3800" b="1" dirty="0">
                <a:solidFill>
                  <a:srgbClr val="FF0066"/>
                </a:solidFill>
                <a:latin typeface="Times New Roman" pitchFamily="18" charset="0"/>
                <a:cs typeface="Times New Roman" pitchFamily="18" charset="0"/>
              </a:rPr>
              <a:t> - </a:t>
            </a:r>
            <a:r>
              <a:rPr lang="en-US" sz="3800" b="1" dirty="0" err="1">
                <a:solidFill>
                  <a:srgbClr val="FF0066"/>
                </a:solidFill>
                <a:latin typeface="Times New Roman" pitchFamily="18" charset="0"/>
                <a:cs typeface="Times New Roman" pitchFamily="18" charset="0"/>
              </a:rPr>
              <a:t>văn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hoá</a:t>
            </a:r>
            <a:r>
              <a:rPr lang="en-US" sz="3800" b="1" dirty="0">
                <a:solidFill>
                  <a:srgbClr val="FF0066"/>
                </a:solidFill>
                <a:latin typeface="Times New Roman" pitchFamily="18" charset="0"/>
                <a:cs typeface="Times New Roman" pitchFamily="18" charset="0"/>
              </a:rPr>
              <a:t>.</a:t>
            </a:r>
          </a:p>
        </p:txBody>
      </p:sp>
      <p:sp>
        <p:nvSpPr>
          <p:cNvPr id="3" name="Rectangle 2"/>
          <p:cNvSpPr/>
          <p:nvPr/>
        </p:nvSpPr>
        <p:spPr>
          <a:xfrm>
            <a:off x="1127919" y="2452362"/>
            <a:ext cx="13551787" cy="646331"/>
          </a:xfrm>
          <a:prstGeom prst="rect">
            <a:avLst/>
          </a:prstGeom>
        </p:spPr>
        <p:txBody>
          <a:bodyPr wrap="none">
            <a:spAutoFit/>
          </a:bodyPr>
          <a:lstStyle/>
          <a:p>
            <a:r>
              <a:rPr lang="vi-VN" sz="3600" b="1" dirty="0">
                <a:solidFill>
                  <a:srgbClr val="0000CC"/>
                </a:solidFill>
                <a:latin typeface="Times New Roman" panose="02020603050405020304" pitchFamily="18" charset="0"/>
                <a:cs typeface="Times New Roman" panose="02020603050405020304" pitchFamily="18" charset="0"/>
              </a:rPr>
              <a:t>Chọn một trong các địa danh dưới đây và cho biết ở đó có những gì.</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050" name="Picture 2" descr="Tự nhiên xã hội lớp 3 Bài 11 trang 48, 49 Khám phá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919" y="3098693"/>
            <a:ext cx="7115175" cy="56556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Tự nhiên xã hội lớp 3 Bài 11 trang 48, 49 Khám phá -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35" y="3129470"/>
            <a:ext cx="7172325" cy="575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0247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35038" y="793865"/>
            <a:ext cx="9736805"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dirty="0" err="1">
                <a:solidFill>
                  <a:srgbClr val="FF0066"/>
                </a:solidFill>
                <a:latin typeface="Times New Roman" pitchFamily="18" charset="0"/>
                <a:cs typeface="Times New Roman" pitchFamily="18" charset="0"/>
              </a:rPr>
              <a:t>Tìm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hiểu</a:t>
            </a:r>
            <a:r>
              <a:rPr lang="en-US" sz="3800" b="1" dirty="0">
                <a:solidFill>
                  <a:srgbClr val="FF0066"/>
                </a:solidFill>
                <a:latin typeface="Times New Roman" pitchFamily="18" charset="0"/>
                <a:cs typeface="Times New Roman" pitchFamily="18" charset="0"/>
              </a:rPr>
              <a:t> di </a:t>
            </a:r>
            <a:r>
              <a:rPr lang="en-US" sz="3800" b="1" dirty="0" err="1">
                <a:solidFill>
                  <a:srgbClr val="FF0066"/>
                </a:solidFill>
                <a:latin typeface="Times New Roman" pitchFamily="18" charset="0"/>
                <a:cs typeface="Times New Roman" pitchFamily="18" charset="0"/>
              </a:rPr>
              <a:t>tích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lịch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sử</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địa</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phương</a:t>
            </a:r>
            <a:r>
              <a:rPr lang="en-US" sz="3800" b="1" dirty="0">
                <a:solidFill>
                  <a:srgbClr val="FF0066"/>
                </a:solidFill>
                <a:latin typeface="Times New Roman" pitchFamily="18" charset="0"/>
                <a:cs typeface="Times New Roman" pitchFamily="18" charset="0"/>
              </a:rPr>
              <a:t>.</a:t>
            </a:r>
          </a:p>
        </p:txBody>
      </p:sp>
      <p:sp>
        <p:nvSpPr>
          <p:cNvPr id="16" name="Rectangle 15"/>
          <p:cNvSpPr/>
          <p:nvPr/>
        </p:nvSpPr>
        <p:spPr>
          <a:xfrm>
            <a:off x="899319" y="2384291"/>
            <a:ext cx="14782800" cy="1200329"/>
          </a:xfrm>
          <a:prstGeom prst="rect">
            <a:avLst/>
          </a:prstGeom>
        </p:spPr>
        <p:txBody>
          <a:bodyPr wrap="square">
            <a:spAutoFit/>
          </a:bodyPr>
          <a:lstStyle/>
          <a:p>
            <a:r>
              <a:rPr lang="vi-VN" sz="3600" b="1" dirty="0">
                <a:solidFill>
                  <a:srgbClr val="0000FF"/>
                </a:solidFill>
                <a:latin typeface="Times New Roman" panose="02020603050405020304" pitchFamily="18" charset="0"/>
                <a:cs typeface="Times New Roman" panose="02020603050405020304" pitchFamily="18" charset="0"/>
              </a:rPr>
              <a:t>Sưu tầm tranh ảnh, thông tin và giới thiệu về một di tích lịch sử, văn hóa hoặc cảnh quan thiên nhiên ở địa phương em.</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076" name="Picture 4" descr="Tự nhiên xã hội lớp 3 Bài 11 trang 49 Thực hành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760" y="3584620"/>
            <a:ext cx="12954000" cy="555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911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04119" y="685800"/>
            <a:ext cx="9736805"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dirty="0" err="1">
                <a:solidFill>
                  <a:srgbClr val="FF0066"/>
                </a:solidFill>
                <a:latin typeface="Times New Roman" pitchFamily="18" charset="0"/>
                <a:cs typeface="Times New Roman" pitchFamily="18" charset="0"/>
              </a:rPr>
              <a:t>Tìm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hiểu</a:t>
            </a:r>
            <a:r>
              <a:rPr lang="en-US" sz="3800" b="1" dirty="0">
                <a:solidFill>
                  <a:srgbClr val="FF0066"/>
                </a:solidFill>
                <a:latin typeface="Times New Roman" pitchFamily="18" charset="0"/>
                <a:cs typeface="Times New Roman" pitchFamily="18" charset="0"/>
              </a:rPr>
              <a:t> di </a:t>
            </a:r>
            <a:r>
              <a:rPr lang="en-US" sz="3800" b="1" dirty="0" err="1">
                <a:solidFill>
                  <a:srgbClr val="FF0066"/>
                </a:solidFill>
                <a:latin typeface="Times New Roman" pitchFamily="18" charset="0"/>
                <a:cs typeface="Times New Roman" pitchFamily="18" charset="0"/>
              </a:rPr>
              <a:t>tích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lịch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sử</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địa</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phương</a:t>
            </a:r>
            <a:r>
              <a:rPr lang="en-US" sz="3800" b="1" dirty="0">
                <a:solidFill>
                  <a:srgbClr val="FF0066"/>
                </a:solidFill>
                <a:latin typeface="Times New Roman" pitchFamily="18" charset="0"/>
                <a:cs typeface="Times New Roman" pitchFamily="18" charset="0"/>
              </a:rPr>
              <a:t>.</a:t>
            </a:r>
          </a:p>
        </p:txBody>
      </p:sp>
      <p:pic>
        <p:nvPicPr>
          <p:cNvPr id="3074" name="Picture 2" descr="http://imagesfb.tintuc.vn/upload/images/daklak/20170908/thap-cham-yang-prong-2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9" y="2743200"/>
            <a:ext cx="6781800" cy="56095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465" y="2743200"/>
            <a:ext cx="7543800" cy="5595710"/>
          </a:xfrm>
          <a:prstGeom prst="rect">
            <a:avLst/>
          </a:prstGeom>
        </p:spPr>
      </p:pic>
      <p:sp>
        <p:nvSpPr>
          <p:cNvPr id="14" name="Rectangle 13"/>
          <p:cNvSpPr/>
          <p:nvPr/>
        </p:nvSpPr>
        <p:spPr>
          <a:xfrm>
            <a:off x="1966119" y="8359692"/>
            <a:ext cx="3031599" cy="646331"/>
          </a:xfrm>
          <a:prstGeom prst="rect">
            <a:avLst/>
          </a:prstGeom>
          <a:solidFill>
            <a:schemeClr val="accent6">
              <a:lumMod val="40000"/>
              <a:lumOff val="60000"/>
            </a:schemeClr>
          </a:solidFill>
        </p:spPr>
        <p:txBody>
          <a:bodyPr wrap="none">
            <a:spAutoFit/>
          </a:bodyPr>
          <a:lstStyle/>
          <a:p>
            <a:r>
              <a:rPr lang="en-US" sz="3600" b="1" i="1" dirty="0" err="1">
                <a:latin typeface="Times New Roman" panose="02020603050405020304" pitchFamily="18" charset="0"/>
                <a:cs typeface="Times New Roman" panose="02020603050405020304" pitchFamily="18" charset="0"/>
              </a:rPr>
              <a:t>Đình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Lạc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Giao</a:t>
            </a:r>
            <a:endParaRPr lang="en-US" sz="36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9768261" y="8352765"/>
            <a:ext cx="4770858" cy="646331"/>
          </a:xfrm>
          <a:prstGeom prst="rect">
            <a:avLst/>
          </a:prstGeom>
          <a:solidFill>
            <a:schemeClr val="accent6">
              <a:lumMod val="40000"/>
              <a:lumOff val="60000"/>
            </a:schemeClr>
          </a:solidFill>
        </p:spPr>
        <p:txBody>
          <a:bodyPr wrap="none">
            <a:spAutoFit/>
          </a:bodyPr>
          <a:lstStyle/>
          <a:p>
            <a:r>
              <a:rPr lang="en-US" sz="3600" b="1" i="1" dirty="0" err="1">
                <a:latin typeface="Times New Roman" panose="02020603050405020304" pitchFamily="18" charset="0"/>
                <a:cs typeface="Times New Roman" panose="02020603050405020304" pitchFamily="18" charset="0"/>
              </a:rPr>
              <a:t>Chùa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Sắc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tứ</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Khải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Đoan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8368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356519" y="1097280"/>
            <a:ext cx="13182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VĂN HOÁ VÀ CẢNH QUAN THIÊN NHIÊN(T1)</a:t>
            </a:r>
          </a:p>
        </p:txBody>
      </p:sp>
      <p:sp>
        <p:nvSpPr>
          <p:cNvPr id="10" name="Rectangle 9"/>
          <p:cNvSpPr/>
          <p:nvPr/>
        </p:nvSpPr>
        <p:spPr>
          <a:xfrm>
            <a:off x="746919" y="1782783"/>
            <a:ext cx="9736805"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dirty="0" err="1">
                <a:solidFill>
                  <a:srgbClr val="FF0066"/>
                </a:solidFill>
                <a:latin typeface="Times New Roman" pitchFamily="18" charset="0"/>
                <a:cs typeface="Times New Roman" pitchFamily="18" charset="0"/>
              </a:rPr>
              <a:t>Tìm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hiểu</a:t>
            </a:r>
            <a:r>
              <a:rPr lang="en-US" sz="3800" b="1" dirty="0">
                <a:solidFill>
                  <a:srgbClr val="FF0066"/>
                </a:solidFill>
                <a:latin typeface="Times New Roman" pitchFamily="18" charset="0"/>
                <a:cs typeface="Times New Roman" pitchFamily="18" charset="0"/>
              </a:rPr>
              <a:t> di </a:t>
            </a:r>
            <a:r>
              <a:rPr lang="en-US" sz="3800" b="1" dirty="0" err="1">
                <a:solidFill>
                  <a:srgbClr val="FF0066"/>
                </a:solidFill>
                <a:latin typeface="Times New Roman" pitchFamily="18" charset="0"/>
                <a:cs typeface="Times New Roman" pitchFamily="18" charset="0"/>
              </a:rPr>
              <a:t>tích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lịch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sử</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địa</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phương</a:t>
            </a:r>
            <a:r>
              <a:rPr lang="en-US" sz="3800" b="1" dirty="0">
                <a:solidFill>
                  <a:srgbClr val="FF0066"/>
                </a:solidFill>
                <a:latin typeface="Times New Roman" pitchFamily="18" charset="0"/>
                <a:cs typeface="Times New Roman" pitchFamily="18" charset="0"/>
              </a:rPr>
              <a:t>.</a:t>
            </a:r>
          </a:p>
        </p:txBody>
      </p:sp>
      <p:pic>
        <p:nvPicPr>
          <p:cNvPr id="4098" name="Picture 2" descr="Khu di tích lịch sử Kim Liên Nghệ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821" y="2597125"/>
            <a:ext cx="7285498" cy="4718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ố đô Hoa Lư Ninh Bình"/>
          <p:cNvPicPr>
            <a:picLocks noChangeAspect="1" noChangeArrowheads="1"/>
          </p:cNvPicPr>
          <p:nvPr/>
        </p:nvPicPr>
        <p:blipFill rotWithShape="1">
          <a:blip r:embed="rId3">
            <a:extLst>
              <a:ext uri="{28A0092B-C50C-407E-A947-70E740481C1C}">
                <a14:useLocalDpi xmlns:a14="http://schemas.microsoft.com/office/drawing/2010/main" val="0"/>
              </a:ext>
            </a:extLst>
          </a:blip>
          <a:srcRect b="12825"/>
          <a:stretch/>
        </p:blipFill>
        <p:spPr bwMode="auto">
          <a:xfrm>
            <a:off x="8443119" y="2562225"/>
            <a:ext cx="7124700" cy="47207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44373" y="7881001"/>
            <a:ext cx="5065810" cy="646331"/>
          </a:xfrm>
          <a:prstGeom prst="rect">
            <a:avLst/>
          </a:prstGeom>
          <a:solidFill>
            <a:schemeClr val="accent6">
              <a:lumMod val="40000"/>
              <a:lumOff val="60000"/>
            </a:schemeClr>
          </a:solidFill>
        </p:spPr>
        <p:txBody>
          <a:bodyPr wrap="none">
            <a:spAutoFit/>
          </a:bodyPr>
          <a:lstStyle/>
          <a:p>
            <a:r>
              <a:rPr lang="vi-VN" sz="3600" b="1" i="1" dirty="0">
                <a:latin typeface="Times New Roman" panose="02020603050405020304" pitchFamily="18" charset="0"/>
                <a:cs typeface="Times New Roman" panose="02020603050405020304" pitchFamily="18" charset="0"/>
              </a:rPr>
              <a:t>Cố đô Hoa Lư Ninh Bình</a:t>
            </a:r>
            <a:endParaRPr lang="en-US" sz="36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526685" y="7948038"/>
            <a:ext cx="7421134" cy="646331"/>
          </a:xfrm>
          <a:prstGeom prst="rect">
            <a:avLst/>
          </a:prstGeom>
          <a:solidFill>
            <a:schemeClr val="accent6">
              <a:lumMod val="40000"/>
              <a:lumOff val="60000"/>
            </a:schemeClr>
          </a:solidFill>
        </p:spPr>
        <p:txBody>
          <a:bodyPr wrap="none">
            <a:spAutoFit/>
          </a:bodyPr>
          <a:lstStyle/>
          <a:p>
            <a:r>
              <a:rPr lang="en-US" sz="3600" b="1" i="1" dirty="0" err="1">
                <a:latin typeface="Times New Roman" panose="02020603050405020304" pitchFamily="18" charset="0"/>
                <a:cs typeface="Times New Roman" panose="02020603050405020304" pitchFamily="18" charset="0"/>
              </a:rPr>
              <a:t>Khu</a:t>
            </a:r>
            <a:r>
              <a:rPr lang="en-US" sz="3600" b="1" i="1" dirty="0">
                <a:latin typeface="Times New Roman" panose="02020603050405020304" pitchFamily="18" charset="0"/>
                <a:cs typeface="Times New Roman" panose="02020603050405020304" pitchFamily="18" charset="0"/>
              </a:rPr>
              <a:t> di </a:t>
            </a:r>
            <a:r>
              <a:rPr lang="en-US" sz="3600" b="1" i="1" dirty="0" err="1">
                <a:latin typeface="Times New Roman" panose="02020603050405020304" pitchFamily="18" charset="0"/>
                <a:cs typeface="Times New Roman" panose="02020603050405020304" pitchFamily="18" charset="0"/>
              </a:rPr>
              <a:t>tích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lịch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sử</a:t>
            </a:r>
            <a:r>
              <a:rPr lang="en-US" sz="3600" b="1" i="1" dirty="0">
                <a:latin typeface="Times New Roman" panose="02020603050405020304" pitchFamily="18" charset="0"/>
                <a:cs typeface="Times New Roman" panose="02020603050405020304" pitchFamily="18" charset="0"/>
              </a:rPr>
              <a:t> Kim </a:t>
            </a:r>
            <a:r>
              <a:rPr lang="en-US" sz="3600" b="1" i="1" dirty="0" err="1">
                <a:latin typeface="Times New Roman" panose="02020603050405020304" pitchFamily="18" charset="0"/>
                <a:cs typeface="Times New Roman" panose="02020603050405020304" pitchFamily="18" charset="0"/>
              </a:rPr>
              <a:t>Liên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Nghệ</a:t>
            </a:r>
            <a:r>
              <a:rPr lang="en-US" sz="3600" b="1" i="1" dirty="0">
                <a:latin typeface="Times New Roman" panose="02020603050405020304" pitchFamily="18" charset="0"/>
                <a:cs typeface="Times New Roman" panose="02020603050405020304" pitchFamily="18" charset="0"/>
              </a:rPr>
              <a:t> An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9703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604092"/>
            <a:ext cx="9736805"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dirty="0" err="1">
                <a:solidFill>
                  <a:srgbClr val="FF0066"/>
                </a:solidFill>
                <a:latin typeface="Times New Roman" pitchFamily="18" charset="0"/>
                <a:cs typeface="Times New Roman" pitchFamily="18" charset="0"/>
              </a:rPr>
              <a:t>Tìm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hiểu</a:t>
            </a:r>
            <a:r>
              <a:rPr lang="en-US" sz="3800" b="1" dirty="0">
                <a:solidFill>
                  <a:srgbClr val="FF0066"/>
                </a:solidFill>
                <a:latin typeface="Times New Roman" pitchFamily="18" charset="0"/>
                <a:cs typeface="Times New Roman" pitchFamily="18" charset="0"/>
              </a:rPr>
              <a:t> di </a:t>
            </a:r>
            <a:r>
              <a:rPr lang="en-US" sz="3800" b="1" dirty="0" err="1">
                <a:solidFill>
                  <a:srgbClr val="FF0066"/>
                </a:solidFill>
                <a:latin typeface="Times New Roman" pitchFamily="18" charset="0"/>
                <a:cs typeface="Times New Roman" pitchFamily="18" charset="0"/>
              </a:rPr>
              <a:t>tích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lịch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sử</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địa</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phương</a:t>
            </a:r>
            <a:r>
              <a:rPr lang="en-US" sz="3800" b="1" dirty="0">
                <a:solidFill>
                  <a:srgbClr val="FF0066"/>
                </a:solidFill>
                <a:latin typeface="Times New Roman" pitchFamily="18" charset="0"/>
                <a:cs typeface="Times New Roman" pitchFamily="18" charset="0"/>
              </a:rPr>
              <a:t>.</a:t>
            </a:r>
          </a:p>
        </p:txBody>
      </p:sp>
      <p:sp>
        <p:nvSpPr>
          <p:cNvPr id="3" name="Rectangle 2"/>
          <p:cNvSpPr/>
          <p:nvPr/>
        </p:nvSpPr>
        <p:spPr>
          <a:xfrm>
            <a:off x="10447861" y="7904463"/>
            <a:ext cx="3621504" cy="646331"/>
          </a:xfrm>
          <a:prstGeom prst="rect">
            <a:avLst/>
          </a:prstGeom>
          <a:solidFill>
            <a:schemeClr val="accent6">
              <a:lumMod val="40000"/>
              <a:lumOff val="60000"/>
            </a:schemeClr>
          </a:solidFill>
        </p:spPr>
        <p:txBody>
          <a:bodyPr wrap="none">
            <a:spAutoFit/>
          </a:bodyPr>
          <a:lstStyle/>
          <a:p>
            <a:r>
              <a:rPr lang="en-US" sz="3600" b="1" i="1" dirty="0" err="1">
                <a:latin typeface="Times New Roman" panose="02020603050405020304" pitchFamily="18" charset="0"/>
                <a:cs typeface="Times New Roman" panose="02020603050405020304" pitchFamily="18" charset="0"/>
              </a:rPr>
              <a:t>Hồ</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Gươm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Hà</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Nội</a:t>
            </a:r>
            <a:endParaRPr lang="en-US" sz="36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526685" y="7948038"/>
            <a:ext cx="6553397" cy="646331"/>
          </a:xfrm>
          <a:prstGeom prst="rect">
            <a:avLst/>
          </a:prstGeom>
          <a:solidFill>
            <a:schemeClr val="accent6">
              <a:lumMod val="40000"/>
              <a:lumOff val="60000"/>
            </a:schemeClr>
          </a:solidFill>
        </p:spPr>
        <p:txBody>
          <a:bodyPr wrap="none">
            <a:spAutoFit/>
          </a:bodyPr>
          <a:lstStyle/>
          <a:p>
            <a:r>
              <a:rPr lang="en-US" sz="3600" b="1" i="1" dirty="0" err="1">
                <a:latin typeface="Times New Roman" panose="02020603050405020304" pitchFamily="18" charset="0"/>
                <a:cs typeface="Times New Roman" panose="02020603050405020304" pitchFamily="18" charset="0"/>
              </a:rPr>
              <a:t>Khu</a:t>
            </a:r>
            <a:r>
              <a:rPr lang="en-US" sz="3600" b="1" i="1" dirty="0">
                <a:latin typeface="Times New Roman" panose="02020603050405020304" pitchFamily="18" charset="0"/>
                <a:cs typeface="Times New Roman" panose="02020603050405020304" pitchFamily="18" charset="0"/>
              </a:rPr>
              <a:t> di </a:t>
            </a:r>
            <a:r>
              <a:rPr lang="en-US" sz="3600" b="1" i="1" dirty="0" err="1">
                <a:latin typeface="Times New Roman" panose="02020603050405020304" pitchFamily="18" charset="0"/>
                <a:cs typeface="Times New Roman" panose="02020603050405020304" pitchFamily="18" charset="0"/>
              </a:rPr>
              <a:t>tích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lịch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sử</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Dinh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Độc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Lập</a:t>
            </a:r>
            <a:endParaRPr lang="en-US" sz="3600" b="1" dirty="0">
              <a:latin typeface="Times New Roman" panose="02020603050405020304" pitchFamily="18" charset="0"/>
              <a:cs typeface="Times New Roman" panose="02020603050405020304" pitchFamily="18" charset="0"/>
            </a:endParaRPr>
          </a:p>
        </p:txBody>
      </p:sp>
      <p:pic>
        <p:nvPicPr>
          <p:cNvPr id="5122" name="Picture 2" descr="https://culaochamtourist.vn/wp-content/uploads/2021/04/di-tich-lich-su-noi-tieng-viet-nam-4.jpg"/>
          <p:cNvPicPr>
            <a:picLocks noChangeAspect="1" noChangeArrowheads="1"/>
          </p:cNvPicPr>
          <p:nvPr/>
        </p:nvPicPr>
        <p:blipFill rotWithShape="1">
          <a:blip r:embed="rId2">
            <a:extLst>
              <a:ext uri="{28A0092B-C50C-407E-A947-70E740481C1C}">
                <a14:useLocalDpi xmlns:a14="http://schemas.microsoft.com/office/drawing/2010/main" val="0"/>
              </a:ext>
            </a:extLst>
          </a:blip>
          <a:srcRect b="12232"/>
          <a:stretch/>
        </p:blipFill>
        <p:spPr bwMode="auto">
          <a:xfrm>
            <a:off x="746919" y="2604052"/>
            <a:ext cx="7315200" cy="50159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ồ Gươm là biểu tượng của thủ đô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919" y="2604052"/>
            <a:ext cx="7315200" cy="501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2359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1782783"/>
            <a:ext cx="9736805"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dirty="0" err="1">
                <a:solidFill>
                  <a:srgbClr val="FF0066"/>
                </a:solidFill>
                <a:latin typeface="Times New Roman" pitchFamily="18" charset="0"/>
                <a:cs typeface="Times New Roman" pitchFamily="18" charset="0"/>
              </a:rPr>
              <a:t>Tìm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hiểu</a:t>
            </a:r>
            <a:r>
              <a:rPr lang="en-US" sz="3800" b="1" dirty="0">
                <a:solidFill>
                  <a:srgbClr val="FF0066"/>
                </a:solidFill>
                <a:latin typeface="Times New Roman" pitchFamily="18" charset="0"/>
                <a:cs typeface="Times New Roman" pitchFamily="18" charset="0"/>
              </a:rPr>
              <a:t> di </a:t>
            </a:r>
            <a:r>
              <a:rPr lang="en-US" sz="3800" b="1" dirty="0" err="1">
                <a:solidFill>
                  <a:srgbClr val="FF0066"/>
                </a:solidFill>
                <a:latin typeface="Times New Roman" pitchFamily="18" charset="0"/>
                <a:cs typeface="Times New Roman" pitchFamily="18" charset="0"/>
              </a:rPr>
              <a:t>tích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lịch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sử</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địa</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phương</a:t>
            </a:r>
            <a:r>
              <a:rPr lang="en-US" sz="3800" b="1" dirty="0">
                <a:solidFill>
                  <a:srgbClr val="FF0066"/>
                </a:solidFill>
                <a:latin typeface="Times New Roman" pitchFamily="18" charset="0"/>
                <a:cs typeface="Times New Roman" pitchFamily="18" charset="0"/>
              </a:rPr>
              <a:t>.</a:t>
            </a:r>
          </a:p>
        </p:txBody>
      </p:sp>
      <p:pic>
        <p:nvPicPr>
          <p:cNvPr id="9218" name="Picture 2" descr="Tự nhiên xã hội lớp 3 Bài 11 trang 49 Thực hành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919" y="2819400"/>
            <a:ext cx="57245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2643" y="2459891"/>
            <a:ext cx="9917701" cy="6001643"/>
          </a:xfrm>
          <a:prstGeom prst="rect">
            <a:avLst/>
          </a:prstGeom>
        </p:spPr>
        <p:txBody>
          <a:bodyPr wrap="square">
            <a:spAutoFit/>
          </a:bodyPr>
          <a:lstStyle/>
          <a:p>
            <a:pPr algn="just"/>
            <a:r>
              <a:rPr lang="vi-VN" sz="3200" dirty="0">
                <a:solidFill>
                  <a:srgbClr val="0000FF"/>
                </a:solidFill>
                <a:latin typeface="Times New Roman" panose="02020603050405020304" pitchFamily="18" charset="0"/>
                <a:cs typeface="Times New Roman" panose="02020603050405020304" pitchFamily="18" charset="0"/>
              </a:rPr>
              <a:t>Văn miếu Quốc Tử Giám là hai công trình được xây dựng để dạy học và thờ kính Khổng Tử cùng những bậc hiền tài Nho học xưa. Văn miếu được xây dựng vào năm 1070 dưới thời vua Lý Thánh Tông, còn Quốc Tử Giám được xây dựng năm 1076, dưới thời vua Lý Nhân Tông. Đây là công trình được xây nên nhằm cổ vũ tinh thần hiếu học của nhân dân cũng như tìm kiếm nhân tài phục vụ đất nước. Sau khi được xây dựng, việc học tập ở Quốc Tử Giám bắt đầu vào năm 1076. Văn miếu Quốc Tử Giám được chia làm 5 khu vực riêng biệt theo từng khu. Tổng thể kiến trúc Văn Miếu Quốc Tử Giám từ cửa và là cổng Văn Miếu, Đại Trung Môn, Khuê Văn Các, Đại Thành và nhà Thái Học.</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1668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99319" y="652541"/>
            <a:ext cx="9736805"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dirty="0" err="1">
                <a:solidFill>
                  <a:srgbClr val="FF0066"/>
                </a:solidFill>
                <a:latin typeface="Times New Roman" pitchFamily="18" charset="0"/>
                <a:cs typeface="Times New Roman" pitchFamily="18" charset="0"/>
              </a:rPr>
              <a:t>Tìm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hiểu</a:t>
            </a:r>
            <a:r>
              <a:rPr lang="en-US" sz="3800" b="1" dirty="0">
                <a:solidFill>
                  <a:srgbClr val="FF0066"/>
                </a:solidFill>
                <a:latin typeface="Times New Roman" pitchFamily="18" charset="0"/>
                <a:cs typeface="Times New Roman" pitchFamily="18" charset="0"/>
              </a:rPr>
              <a:t> di </a:t>
            </a:r>
            <a:r>
              <a:rPr lang="en-US" sz="3800" b="1" dirty="0" err="1">
                <a:solidFill>
                  <a:srgbClr val="FF0066"/>
                </a:solidFill>
                <a:latin typeface="Times New Roman" pitchFamily="18" charset="0"/>
                <a:cs typeface="Times New Roman" pitchFamily="18" charset="0"/>
              </a:rPr>
              <a:t>tích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lịch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sử</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địa</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phương</a:t>
            </a:r>
            <a:r>
              <a:rPr lang="en-US" sz="3800" b="1" dirty="0">
                <a:solidFill>
                  <a:srgbClr val="FF0066"/>
                </a:solidFill>
                <a:latin typeface="Times New Roman" pitchFamily="18" charset="0"/>
                <a:cs typeface="Times New Roman" pitchFamily="18" charset="0"/>
              </a:rPr>
              <a:t>.</a:t>
            </a:r>
          </a:p>
        </p:txBody>
      </p:sp>
      <p:pic>
        <p:nvPicPr>
          <p:cNvPr id="6146" name="Picture 2" descr="Tự nhiên xã hội lớp 3 Bài 11 trang 48, 49 Khám phá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1329649"/>
            <a:ext cx="14554200" cy="716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199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13927</TotalTime>
  <Words>422</Words>
  <Application>Microsoft Office PowerPoint</Application>
  <PresentationFormat>Custom</PresentationFormat>
  <Paragraphs>27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cp:lastModifiedBy>
  <cp:revision>1136</cp:revision>
  <dcterms:created xsi:type="dcterms:W3CDTF">2008-09-09T22:52:10Z</dcterms:created>
  <dcterms:modified xsi:type="dcterms:W3CDTF">2024-05-22T01:11:32Z</dcterms:modified>
</cp:coreProperties>
</file>