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08" r:id="rId3"/>
    <p:sldId id="452" r:id="rId4"/>
    <p:sldId id="447" r:id="rId5"/>
    <p:sldId id="448" r:id="rId6"/>
    <p:sldId id="449" r:id="rId7"/>
    <p:sldId id="444" r:id="rId8"/>
    <p:sldId id="445" r:id="rId9"/>
    <p:sldId id="451"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3B"/>
    <a:srgbClr val="3333FF"/>
    <a:srgbClr val="FF0066"/>
    <a:srgbClr val="FF3399"/>
    <a:srgbClr val="FF0000"/>
    <a:srgbClr val="FF7C80"/>
    <a:srgbClr val="0000CC"/>
    <a:srgbClr val="EDF6F7"/>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Cau%20hoi/Cau%201.pptx"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966119" y="4343401"/>
            <a:ext cx="117463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24: CÙNG BÁC QUA SUỐI(T3)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037" y="609204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4107913" y="1164913"/>
            <a:ext cx="813832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9998507" y="1743397"/>
            <a:ext cx="5735577" cy="7095805"/>
          </a:xfrm>
          <a:prstGeom prst="rect">
            <a:avLst/>
          </a:prstGeom>
        </p:spPr>
      </p:pic>
      <p:sp>
        <p:nvSpPr>
          <p:cNvPr id="23" name="Rounded Rectangle 22">
            <a:hlinkClick r:id="rId3" action="ppaction://hlinkpres?slideindex=1&amp;slidetitle="/>
          </p:cNvPr>
          <p:cNvSpPr/>
          <p:nvPr/>
        </p:nvSpPr>
        <p:spPr>
          <a:xfrm>
            <a:off x="746919" y="2747209"/>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C00000"/>
                </a:solidFill>
              </a:rPr>
              <a:t>46. TP Hồ Chí Minh</a:t>
            </a:r>
            <a:endParaRPr lang="en-US" sz="3200" b="1">
              <a:solidFill>
                <a:srgbClr val="C00000"/>
              </a:solidFill>
            </a:endParaRPr>
          </a:p>
        </p:txBody>
      </p:sp>
      <p:sp>
        <p:nvSpPr>
          <p:cNvPr id="24" name="Rounded Rectangle 23">
            <a:hlinkClick r:id="rId4" action="ppaction://hlinkpres?slideindex=1&amp;slidetitle="/>
          </p:cNvPr>
          <p:cNvSpPr/>
          <p:nvPr/>
        </p:nvSpPr>
        <p:spPr>
          <a:xfrm>
            <a:off x="746919" y="5775158"/>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C00000"/>
                </a:solidFill>
              </a:rPr>
              <a:t>48. Bình Phước</a:t>
            </a:r>
            <a:endParaRPr lang="en-US" sz="3200" b="1">
              <a:solidFill>
                <a:srgbClr val="C00000"/>
              </a:solidFill>
            </a:endParaRPr>
          </a:p>
        </p:txBody>
      </p:sp>
      <p:sp>
        <p:nvSpPr>
          <p:cNvPr id="26" name="Rounded Rectangle 25">
            <a:hlinkClick r:id="rId5" action="ppaction://hlinkpres?slideindex=1&amp;slidetitle="/>
          </p:cNvPr>
          <p:cNvSpPr/>
          <p:nvPr/>
        </p:nvSpPr>
        <p:spPr>
          <a:xfrm>
            <a:off x="5395119" y="2747210"/>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C00000"/>
                </a:solidFill>
              </a:rPr>
              <a:t>47. Bình Dương</a:t>
            </a:r>
            <a:endParaRPr lang="en-US" sz="3200" b="1">
              <a:solidFill>
                <a:srgbClr val="C00000"/>
              </a:solidFill>
            </a:endParaRPr>
          </a:p>
        </p:txBody>
      </p:sp>
      <p:sp>
        <p:nvSpPr>
          <p:cNvPr id="27" name="Rounded Rectangle 26">
            <a:hlinkClick r:id="rId6" action="ppaction://hlinkpres?slideindex=1&amp;slidetitle="/>
          </p:cNvPr>
          <p:cNvSpPr/>
          <p:nvPr/>
        </p:nvSpPr>
        <p:spPr>
          <a:xfrm>
            <a:off x="5376027" y="5795211"/>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C00000"/>
                </a:solidFill>
              </a:rPr>
              <a:t>49. Tây Ninh</a:t>
            </a:r>
            <a:endParaRPr lang="en-US" sz="3200" b="1">
              <a:solidFill>
                <a:srgbClr val="C00000"/>
              </a:solidFill>
            </a:endParaRP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3" grpId="0" animBg="1"/>
      <p:bldP spid="24"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1. </a:t>
            </a:r>
            <a:r>
              <a:rPr lang="en-US" sz="3800" b="1" dirty="0" err="1" smtClean="0">
                <a:solidFill>
                  <a:srgbClr val="0000CC"/>
                </a:solidFill>
                <a:latin typeface="Times New Roman" pitchFamily="18" charset="0"/>
                <a:cs typeface="Times New Roman" pitchFamily="18" charset="0"/>
              </a:rPr>
              <a:t>Giới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thiệu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một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lễ</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hội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hoặc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hội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biết</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24: CÙNG BÁC QUA SUỐI (T3)</a:t>
            </a:r>
            <a:endParaRPr lang="en-GB" sz="3600" b="1" dirty="0">
              <a:solidFill>
                <a:srgbClr val="0000CC"/>
              </a:solidFill>
              <a:latin typeface="Times New Roman" pitchFamily="18" charset="0"/>
              <a:cs typeface="Times New Roman" pitchFamily="18" charset="0"/>
            </a:endParaRPr>
          </a:p>
        </p:txBody>
      </p:sp>
      <p:sp>
        <p:nvSpPr>
          <p:cNvPr id="20" name="Rectangle 19"/>
          <p:cNvSpPr/>
          <p:nvPr/>
        </p:nvSpPr>
        <p:spPr>
          <a:xfrm>
            <a:off x="1514620" y="3291544"/>
            <a:ext cx="832499" cy="677108"/>
          </a:xfrm>
          <a:prstGeom prst="rect">
            <a:avLst/>
          </a:prstGeom>
        </p:spPr>
        <p:txBody>
          <a:bodyPr wrap="square">
            <a:spAutoFit/>
          </a:bodyPr>
          <a:lstStyle/>
          <a:p>
            <a:pPr algn="just"/>
            <a:r>
              <a:rPr lang="en-US" sz="3800" b="1" dirty="0" smtClean="0">
                <a:solidFill>
                  <a:srgbClr val="00B0F0"/>
                </a:solidFill>
                <a:latin typeface="Times New Roman" pitchFamily="18" charset="0"/>
                <a:cs typeface="Times New Roman" pitchFamily="18" charset="0"/>
              </a:rPr>
              <a:t>M</a:t>
            </a:r>
            <a:endParaRPr lang="en-US" sz="3800" b="1" dirty="0">
              <a:solidFill>
                <a:srgbClr val="00B0F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27991439"/>
              </p:ext>
            </p:extLst>
          </p:nvPr>
        </p:nvGraphicFramePr>
        <p:xfrm>
          <a:off x="1510481" y="4114800"/>
          <a:ext cx="13226763" cy="3566160"/>
        </p:xfrm>
        <a:graphic>
          <a:graphicData uri="http://schemas.openxmlformats.org/drawingml/2006/table">
            <a:tbl>
              <a:tblPr firstRow="1" bandRow="1">
                <a:tableStyleId>{5C22544A-7EE6-4342-B048-85BDC9FD1C3A}</a:tableStyleId>
              </a:tblPr>
              <a:tblGrid>
                <a:gridCol w="4408921">
                  <a:extLst>
                    <a:ext uri="{9D8B030D-6E8A-4147-A177-3AD203B41FA5}">
                      <a16:colId xmlns:a16="http://schemas.microsoft.com/office/drawing/2014/main" xmlns="" val="4011738421"/>
                    </a:ext>
                  </a:extLst>
                </a:gridCol>
                <a:gridCol w="4245842">
                  <a:extLst>
                    <a:ext uri="{9D8B030D-6E8A-4147-A177-3AD203B41FA5}">
                      <a16:colId xmlns:a16="http://schemas.microsoft.com/office/drawing/2014/main" xmlns="" val="1113933071"/>
                    </a:ext>
                  </a:extLst>
                </a:gridCol>
                <a:gridCol w="4572000">
                  <a:extLst>
                    <a:ext uri="{9D8B030D-6E8A-4147-A177-3AD203B41FA5}">
                      <a16:colId xmlns:a16="http://schemas.microsoft.com/office/drawing/2014/main" xmlns="" val="2775179772"/>
                    </a:ext>
                  </a:extLst>
                </a:gridCol>
              </a:tblGrid>
              <a:tr h="744577">
                <a:tc>
                  <a:txBody>
                    <a:bodyPr/>
                    <a:lstStyle/>
                    <a:p>
                      <a:pPr algn="ctr"/>
                      <a:r>
                        <a:rPr lang="en-US" sz="3600" dirty="0" err="1" smtClean="0">
                          <a:solidFill>
                            <a:schemeClr val="tx1"/>
                          </a:solidFill>
                          <a:latin typeface="Times New Roman" panose="02020603050405020304" pitchFamily="18" charset="0"/>
                          <a:cs typeface="Times New Roman" panose="02020603050405020304" pitchFamily="18" charset="0"/>
                        </a:rPr>
                        <a:t>Tên</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lễ</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hoặc</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err="1" smtClean="0">
                          <a:solidFill>
                            <a:schemeClr val="tx1"/>
                          </a:solidFill>
                          <a:latin typeface="Times New Roman" panose="02020603050405020304" pitchFamily="18" charset="0"/>
                          <a:cs typeface="Times New Roman" panose="02020603050405020304" pitchFamily="18" charset="0"/>
                        </a:rPr>
                        <a:t>Địa</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điểm</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tổ</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chức</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lễ</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hoặc</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1436888" rtl="0" eaLnBrk="1" fontAlgn="auto" latinLnBrk="0" hangingPunct="1">
                        <a:lnSpc>
                          <a:spcPct val="100000"/>
                        </a:lnSpc>
                        <a:spcBef>
                          <a:spcPts val="0"/>
                        </a:spcBef>
                        <a:spcAft>
                          <a:spcPts val="0"/>
                        </a:spcAft>
                        <a:buClrTx/>
                        <a:buSzTx/>
                        <a:buFontTx/>
                        <a:buNone/>
                        <a:tabLst/>
                        <a:defRPr/>
                      </a:pPr>
                      <a:r>
                        <a:rPr lang="en-US" sz="3600" dirty="0" err="1" smtClean="0">
                          <a:solidFill>
                            <a:schemeClr val="tx1"/>
                          </a:solidFill>
                          <a:latin typeface="Times New Roman" panose="02020603050405020304" pitchFamily="18" charset="0"/>
                          <a:cs typeface="Times New Roman" panose="02020603050405020304" pitchFamily="18" charset="0"/>
                        </a:rPr>
                        <a:t>Các</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hoạt</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động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trong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lễ</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hoặc</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a:t>
                      </a:r>
                      <a:endParaRPr lang="en-US" sz="3600"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69238342"/>
                  </a:ext>
                </a:extLst>
              </a:tr>
              <a:tr h="744577">
                <a:tc>
                  <a:txBody>
                    <a:bodyPr/>
                    <a:lstStyle/>
                    <a:p>
                      <a:r>
                        <a:rPr lang="en-US" sz="3600" dirty="0" err="1" smtClean="0">
                          <a:solidFill>
                            <a:schemeClr val="tx1"/>
                          </a:solidFill>
                          <a:latin typeface="Times New Roman" panose="02020603050405020304" pitchFamily="18" charset="0"/>
                          <a:cs typeface="Times New Roman" panose="02020603050405020304" pitchFamily="18" charset="0"/>
                        </a:rPr>
                        <a:t>Lễ</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đền</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Hùng</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smtClean="0">
                          <a:solidFill>
                            <a:schemeClr val="tx1"/>
                          </a:solidFill>
                          <a:latin typeface="Times New Roman" panose="02020603050405020304" pitchFamily="18" charset="0"/>
                          <a:cs typeface="Times New Roman" panose="02020603050405020304" pitchFamily="18" charset="0"/>
                        </a:rPr>
                        <a:t>tỉnh</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Phú</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Thọ</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smtClean="0">
                          <a:solidFill>
                            <a:schemeClr val="tx1"/>
                          </a:solidFill>
                          <a:latin typeface="Times New Roman" panose="02020603050405020304" pitchFamily="18" charset="0"/>
                          <a:cs typeface="Times New Roman" panose="02020603050405020304" pitchFamily="18" charset="0"/>
                        </a:rPr>
                        <a:t>Dâng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hương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gói</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bánh</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chưng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giã</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bánh</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giầy</a:t>
                      </a:r>
                      <a:r>
                        <a:rPr lang="en-US" sz="3600" baseline="0"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732814741"/>
                  </a:ext>
                </a:extLst>
              </a:tr>
              <a:tr h="744577">
                <a:tc>
                  <a:txBody>
                    <a:bodyPr/>
                    <a:lstStyle/>
                    <a:p>
                      <a:r>
                        <a:rPr lang="en-US" sz="3600" dirty="0" err="1" smtClean="0">
                          <a:solidFill>
                            <a:schemeClr val="tx1"/>
                          </a:solidFill>
                          <a:latin typeface="Times New Roman" panose="02020603050405020304" pitchFamily="18" charset="0"/>
                          <a:cs typeface="Times New Roman" panose="02020603050405020304" pitchFamily="18" charset="0"/>
                        </a:rPr>
                        <a:t>Lễ</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hội</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đua</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ghe</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ngo</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smtClean="0">
                          <a:solidFill>
                            <a:schemeClr val="tx1"/>
                          </a:solidFill>
                          <a:latin typeface="Times New Roman" panose="02020603050405020304" pitchFamily="18" charset="0"/>
                          <a:cs typeface="Times New Roman" panose="02020603050405020304" pitchFamily="18" charset="0"/>
                        </a:rPr>
                        <a:t>tỉnh</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Sóc</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Trăng</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smtClean="0">
                          <a:solidFill>
                            <a:schemeClr val="tx1"/>
                          </a:solidFill>
                          <a:latin typeface="Times New Roman" panose="02020603050405020304" pitchFamily="18" charset="0"/>
                          <a:cs typeface="Times New Roman" panose="02020603050405020304" pitchFamily="18" charset="0"/>
                        </a:rPr>
                        <a:t>Lễ</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xuống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ghe</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lễ</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cúng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trăng</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đua</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ghe</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ngo</a:t>
                      </a:r>
                      <a:r>
                        <a:rPr lang="en-US" sz="3600" baseline="0"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721169254"/>
                  </a:ext>
                </a:extLst>
              </a:tr>
            </a:tbl>
          </a:graphicData>
        </a:graphic>
      </p:graphicFrame>
    </p:spTree>
    <p:extLst>
      <p:ext uri="{BB962C8B-B14F-4D97-AF65-F5344CB8AC3E}">
        <p14:creationId xmlns:p14="http://schemas.microsoft.com/office/powerpoint/2010/main" val="23611964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1. </a:t>
            </a:r>
            <a:r>
              <a:rPr lang="en-US" sz="3800" b="1" dirty="0" err="1" smtClean="0">
                <a:solidFill>
                  <a:srgbClr val="0000CC"/>
                </a:solidFill>
                <a:latin typeface="Times New Roman" pitchFamily="18" charset="0"/>
                <a:cs typeface="Times New Roman" pitchFamily="18" charset="0"/>
              </a:rPr>
              <a:t>Giới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thiệu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một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lễ</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hội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hoặc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hội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biết</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24: CÙNG BÁC QUA SUỐI (T3)</a:t>
            </a:r>
            <a:endParaRPr lang="en-GB" sz="3600" b="1" dirty="0">
              <a:solidFill>
                <a:srgbClr val="0000CC"/>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19" y="3276600"/>
            <a:ext cx="7391400" cy="5334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919" y="3276600"/>
            <a:ext cx="7315200" cy="5334000"/>
          </a:xfrm>
          <a:prstGeom prst="rect">
            <a:avLst/>
          </a:prstGeom>
        </p:spPr>
      </p:pic>
    </p:spTree>
    <p:extLst>
      <p:ext uri="{BB962C8B-B14F-4D97-AF65-F5344CB8AC3E}">
        <p14:creationId xmlns:p14="http://schemas.microsoft.com/office/powerpoint/2010/main" val="7046346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1. </a:t>
            </a:r>
            <a:r>
              <a:rPr lang="en-US" sz="3800" b="1" dirty="0" err="1" smtClean="0">
                <a:solidFill>
                  <a:srgbClr val="0000CC"/>
                </a:solidFill>
                <a:latin typeface="Times New Roman" pitchFamily="18" charset="0"/>
                <a:cs typeface="Times New Roman" pitchFamily="18" charset="0"/>
              </a:rPr>
              <a:t>Giới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thiệu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một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lễ</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hội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hoặc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hội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biết</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24: CÙNG BÁC QUA SUỐI (T3)</a:t>
            </a:r>
            <a:endParaRPr lang="en-GB" sz="3600" b="1" dirty="0">
              <a:solidFill>
                <a:srgbClr val="0000CC"/>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81571838"/>
              </p:ext>
            </p:extLst>
          </p:nvPr>
        </p:nvGraphicFramePr>
        <p:xfrm>
          <a:off x="1693355" y="3505200"/>
          <a:ext cx="12845764" cy="3474720"/>
        </p:xfrm>
        <a:graphic>
          <a:graphicData uri="http://schemas.openxmlformats.org/drawingml/2006/table">
            <a:tbl>
              <a:tblPr/>
              <a:tblGrid>
                <a:gridCol w="3393530">
                  <a:extLst>
                    <a:ext uri="{9D8B030D-6E8A-4147-A177-3AD203B41FA5}">
                      <a16:colId xmlns:a16="http://schemas.microsoft.com/office/drawing/2014/main" xmlns="" val="1285895673"/>
                    </a:ext>
                  </a:extLst>
                </a:gridCol>
                <a:gridCol w="3700650">
                  <a:extLst>
                    <a:ext uri="{9D8B030D-6E8A-4147-A177-3AD203B41FA5}">
                      <a16:colId xmlns:a16="http://schemas.microsoft.com/office/drawing/2014/main" xmlns="" val="3682053924"/>
                    </a:ext>
                  </a:extLst>
                </a:gridCol>
                <a:gridCol w="5751584">
                  <a:extLst>
                    <a:ext uri="{9D8B030D-6E8A-4147-A177-3AD203B41FA5}">
                      <a16:colId xmlns:a16="http://schemas.microsoft.com/office/drawing/2014/main" xmlns="" val="4290143843"/>
                    </a:ext>
                  </a:extLst>
                </a:gridCol>
              </a:tblGrid>
              <a:tr h="1035844">
                <a:tc>
                  <a:txBody>
                    <a:bodyPr/>
                    <a:lstStyle/>
                    <a:p>
                      <a:pPr algn="ctr" fontAlgn="t"/>
                      <a:r>
                        <a:rPr lang="en-US" sz="3600" b="1" dirty="0" err="1">
                          <a:solidFill>
                            <a:srgbClr val="FF3399"/>
                          </a:solidFill>
                          <a:effectLst/>
                          <a:latin typeface="Times New Roman" panose="02020603050405020304" pitchFamily="18" charset="0"/>
                          <a:cs typeface="Times New Roman" panose="02020603050405020304" pitchFamily="18" charset="0"/>
                        </a:rPr>
                        <a:t>Tên</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lễ</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hội</a:t>
                      </a:r>
                      <a:endParaRPr lang="en-US" sz="3600" b="1" dirty="0">
                        <a:solidFill>
                          <a:srgbClr val="FF3399"/>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3600" b="1" dirty="0" err="1">
                          <a:solidFill>
                            <a:srgbClr val="FF3399"/>
                          </a:solidFill>
                          <a:effectLst/>
                          <a:latin typeface="Times New Roman" panose="02020603050405020304" pitchFamily="18" charset="0"/>
                          <a:cs typeface="Times New Roman" panose="02020603050405020304" pitchFamily="18" charset="0"/>
                        </a:rPr>
                        <a:t>Địa</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điểm</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tổ</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chức</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lễ</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hội</a:t>
                      </a:r>
                      <a:endParaRPr lang="en-US" sz="3600" b="1" dirty="0">
                        <a:solidFill>
                          <a:srgbClr val="FF3399"/>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3600" b="1" dirty="0" err="1">
                          <a:solidFill>
                            <a:srgbClr val="FF3399"/>
                          </a:solidFill>
                          <a:effectLst/>
                          <a:latin typeface="Times New Roman" panose="02020603050405020304" pitchFamily="18" charset="0"/>
                          <a:cs typeface="Times New Roman" panose="02020603050405020304" pitchFamily="18" charset="0"/>
                        </a:rPr>
                        <a:t>Các</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hoạt</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động</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trong</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lễ</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hội</a:t>
                      </a:r>
                      <a:endParaRPr lang="en-US" sz="3600" b="1" dirty="0">
                        <a:solidFill>
                          <a:srgbClr val="FF3399"/>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346542248"/>
                  </a:ext>
                </a:extLst>
              </a:tr>
              <a:tr h="0">
                <a:tc>
                  <a:txBody>
                    <a:bodyPr/>
                    <a:lstStyle/>
                    <a:p>
                      <a:pPr algn="ctr" fontAlgn="t"/>
                      <a:r>
                        <a:rPr lang="en-US" sz="3600" b="1" dirty="0" err="1">
                          <a:solidFill>
                            <a:srgbClr val="3333FF"/>
                          </a:solidFill>
                          <a:effectLst/>
                          <a:latin typeface="Times New Roman" panose="02020603050405020304" pitchFamily="18" charset="0"/>
                          <a:cs typeface="Times New Roman" panose="02020603050405020304" pitchFamily="18" charset="0"/>
                        </a:rPr>
                        <a:t>Lễ</a:t>
                      </a:r>
                      <a:r>
                        <a:rPr lang="en-US" sz="3600" b="1" dirty="0">
                          <a:solidFill>
                            <a:srgbClr val="3333FF"/>
                          </a:solidFill>
                          <a:effectLst/>
                          <a:latin typeface="Times New Roman" panose="02020603050405020304" pitchFamily="18" charset="0"/>
                          <a:cs typeface="Times New Roman" panose="02020603050405020304" pitchFamily="18" charset="0"/>
                        </a:rPr>
                        <a:t> </a:t>
                      </a:r>
                      <a:r>
                        <a:rPr lang="en-US" sz="3600" b="1" dirty="0" err="1">
                          <a:solidFill>
                            <a:srgbClr val="3333FF"/>
                          </a:solidFill>
                          <a:effectLst/>
                          <a:latin typeface="Times New Roman" panose="02020603050405020304" pitchFamily="18" charset="0"/>
                          <a:cs typeface="Times New Roman" panose="02020603050405020304" pitchFamily="18" charset="0"/>
                        </a:rPr>
                        <a:t>hội</a:t>
                      </a:r>
                      <a:r>
                        <a:rPr lang="en-US" sz="3600" b="1" dirty="0">
                          <a:solidFill>
                            <a:srgbClr val="3333FF"/>
                          </a:solidFill>
                          <a:effectLst/>
                          <a:latin typeface="Times New Roman" panose="02020603050405020304" pitchFamily="18" charset="0"/>
                          <a:cs typeface="Times New Roman" panose="02020603050405020304" pitchFamily="18" charset="0"/>
                        </a:rPr>
                        <a:t> </a:t>
                      </a:r>
                      <a:r>
                        <a:rPr lang="en-US" sz="3600" b="1" dirty="0" err="1">
                          <a:solidFill>
                            <a:srgbClr val="3333FF"/>
                          </a:solidFill>
                          <a:effectLst/>
                          <a:latin typeface="Times New Roman" panose="02020603050405020304" pitchFamily="18" charset="0"/>
                          <a:cs typeface="Times New Roman" panose="02020603050405020304" pitchFamily="18" charset="0"/>
                        </a:rPr>
                        <a:t>Gióng</a:t>
                      </a:r>
                      <a:endParaRPr lang="en-US" sz="3600" b="1" dirty="0">
                        <a:solidFill>
                          <a:srgbClr val="3333FF"/>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t"/>
                      <a:r>
                        <a:rPr lang="vi-VN" sz="3600" b="1" dirty="0">
                          <a:solidFill>
                            <a:srgbClr val="3333FF"/>
                          </a:solidFill>
                          <a:effectLst/>
                          <a:latin typeface="Times New Roman" panose="02020603050405020304" pitchFamily="18" charset="0"/>
                          <a:cs typeface="Times New Roman" panose="02020603050405020304" pitchFamily="18" charset="0"/>
                        </a:rPr>
                        <a:t>làng Gióng (huyện Sóc Sơn, Hà Nội)</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t"/>
                      <a:r>
                        <a:rPr lang="vi-VN" sz="3600" b="1" dirty="0">
                          <a:solidFill>
                            <a:srgbClr val="3333FF"/>
                          </a:solidFill>
                          <a:effectLst/>
                          <a:latin typeface="Times New Roman" panose="02020603050405020304" pitchFamily="18" charset="0"/>
                          <a:cs typeface="Times New Roman" panose="02020603050405020304" pitchFamily="18" charset="0"/>
                        </a:rPr>
                        <a:t>Lễ rước cờ, rước cơm chay, hội trận, lễ khao quân, lễ duyệt quân, tạ ơn thánh, lễ rửa khí giới, …</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xmlns="" val="245422219"/>
                  </a:ext>
                </a:extLst>
              </a:tr>
            </a:tbl>
          </a:graphicData>
        </a:graphic>
      </p:graphicFrame>
    </p:spTree>
    <p:extLst>
      <p:ext uri="{BB962C8B-B14F-4D97-AF65-F5344CB8AC3E}">
        <p14:creationId xmlns:p14="http://schemas.microsoft.com/office/powerpoint/2010/main" val="16330806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31106"/>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2.</a:t>
            </a:r>
            <a:r>
              <a:rPr lang="nl-NL" b="1" dirty="0"/>
              <a:t> </a:t>
            </a:r>
            <a:r>
              <a:rPr lang="nl-NL" sz="3600" b="1" dirty="0">
                <a:solidFill>
                  <a:srgbClr val="3333FF"/>
                </a:solidFill>
                <a:latin typeface="Times New Roman" panose="02020603050405020304" pitchFamily="18" charset="0"/>
                <a:cs typeface="Times New Roman" panose="02020603050405020304" pitchFamily="18" charset="0"/>
              </a:rPr>
              <a:t>Viết một câu hỏi và một câu trả lời về lễ hội (hoặc hội) trong đó có dùng </a:t>
            </a:r>
            <a:r>
              <a:rPr lang="nl-NL" sz="3600" b="1" i="1" dirty="0">
                <a:solidFill>
                  <a:srgbClr val="3333FF"/>
                </a:solidFill>
                <a:latin typeface="Times New Roman" panose="02020603050405020304" pitchFamily="18" charset="0"/>
                <a:cs typeface="Times New Roman" panose="02020603050405020304" pitchFamily="18" charset="0"/>
              </a:rPr>
              <a:t>dấu gạch </a:t>
            </a:r>
            <a:r>
              <a:rPr lang="nl-NL" sz="3600" b="1" i="1" dirty="0" smtClean="0">
                <a:solidFill>
                  <a:srgbClr val="3333FF"/>
                </a:solidFill>
                <a:latin typeface="Times New Roman" panose="02020603050405020304" pitchFamily="18" charset="0"/>
                <a:cs typeface="Times New Roman" panose="02020603050405020304" pitchFamily="18" charset="0"/>
              </a:rPr>
              <a:t>ngang.</a:t>
            </a:r>
            <a:endParaRPr lang="en-US" sz="3600" b="1" i="1" dirty="0">
              <a:solidFill>
                <a:srgbClr val="3333FF"/>
              </a:solidFill>
              <a:latin typeface="Times New Roman" pitchFamily="18" charset="0"/>
              <a:cs typeface="Times New Roman" pitchFamily="18" charset="0"/>
            </a:endParaRP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24: CÙNG BÁC QUA SUỐI (T3)</a:t>
            </a:r>
            <a:endParaRPr lang="en-GB" sz="3600" b="1" dirty="0">
              <a:solidFill>
                <a:srgbClr val="0000CC"/>
              </a:solidFill>
              <a:latin typeface="Times New Roman" pitchFamily="18" charset="0"/>
              <a:cs typeface="Times New Roman" pitchFamily="18" charset="0"/>
            </a:endParaRPr>
          </a:p>
        </p:txBody>
      </p:sp>
      <p:sp>
        <p:nvSpPr>
          <p:cNvPr id="2" name="Rectangle 1"/>
          <p:cNvSpPr/>
          <p:nvPr/>
        </p:nvSpPr>
        <p:spPr>
          <a:xfrm>
            <a:off x="1631156" y="4038600"/>
            <a:ext cx="6964363" cy="3785652"/>
          </a:xfrm>
          <a:prstGeom prst="rect">
            <a:avLst/>
          </a:prstGeom>
        </p:spPr>
        <p:txBody>
          <a:bodyPr wrap="square">
            <a:spAutoFit/>
          </a:bodyPr>
          <a:lstStyle/>
          <a:p>
            <a:r>
              <a:rPr lang="vi-VN" sz="4000" b="1" dirty="0">
                <a:solidFill>
                  <a:srgbClr val="FF0066"/>
                </a:solidFill>
                <a:latin typeface="Times New Roman" panose="02020603050405020304" pitchFamily="18" charset="0"/>
                <a:cs typeface="Times New Roman" panose="02020603050405020304" pitchFamily="18" charset="0"/>
              </a:rPr>
              <a:t>A hỏi:</a:t>
            </a:r>
          </a:p>
          <a:p>
            <a:pPr algn="just"/>
            <a:r>
              <a:rPr lang="vi-VN" sz="4000" b="1" dirty="0">
                <a:solidFill>
                  <a:srgbClr val="FF0066"/>
                </a:solidFill>
                <a:latin typeface="Times New Roman" panose="02020603050405020304" pitchFamily="18" charset="0"/>
                <a:cs typeface="Times New Roman" panose="02020603050405020304" pitchFamily="18" charset="0"/>
              </a:rPr>
              <a:t>- Hội Lim diễn ra vào dịp nào hàng năm?</a:t>
            </a:r>
          </a:p>
          <a:p>
            <a:r>
              <a:rPr lang="vi-VN" sz="4000" b="1" dirty="0">
                <a:solidFill>
                  <a:srgbClr val="FF0066"/>
                </a:solidFill>
                <a:latin typeface="Times New Roman" panose="02020603050405020304" pitchFamily="18" charset="0"/>
                <a:cs typeface="Times New Roman" panose="02020603050405020304" pitchFamily="18" charset="0"/>
              </a:rPr>
              <a:t>B trả lời:</a:t>
            </a:r>
          </a:p>
          <a:p>
            <a:r>
              <a:rPr lang="vi-VN" sz="4000" b="1" dirty="0">
                <a:solidFill>
                  <a:srgbClr val="FF0066"/>
                </a:solidFill>
                <a:latin typeface="Times New Roman" panose="02020603050405020304" pitchFamily="18" charset="0"/>
                <a:cs typeface="Times New Roman" panose="02020603050405020304" pitchFamily="18" charset="0"/>
              </a:rPr>
              <a:t>- Được tổ chức vào ngày 13 tháng giêng hàng năm.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5519" y="3581400"/>
            <a:ext cx="7086600" cy="5181600"/>
          </a:xfrm>
          <a:prstGeom prst="rect">
            <a:avLst/>
          </a:prstGeom>
        </p:spPr>
      </p:pic>
    </p:spTree>
    <p:extLst>
      <p:ext uri="{BB962C8B-B14F-4D97-AF65-F5344CB8AC3E}">
        <p14:creationId xmlns:p14="http://schemas.microsoft.com/office/powerpoint/2010/main" val="36114810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323439"/>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3.</a:t>
            </a:r>
            <a:r>
              <a:rPr lang="nl-NL" b="1" dirty="0"/>
              <a:t> </a:t>
            </a:r>
            <a:r>
              <a:rPr lang="nl-NL" sz="4000" b="1" dirty="0">
                <a:solidFill>
                  <a:srgbClr val="3333FF"/>
                </a:solidFill>
                <a:latin typeface="Times New Roman" panose="02020603050405020304" pitchFamily="18" charset="0"/>
                <a:cs typeface="Times New Roman" panose="02020603050405020304" pitchFamily="18" charset="0"/>
              </a:rPr>
              <a:t>Nêu công dụng của dấu ngoặc kép và dấu gạch ngang trong đoạn </a:t>
            </a:r>
            <a:r>
              <a:rPr lang="nl-NL" sz="4000" b="1" dirty="0" smtClean="0">
                <a:solidFill>
                  <a:srgbClr val="3333FF"/>
                </a:solidFill>
                <a:latin typeface="Times New Roman" panose="02020603050405020304" pitchFamily="18" charset="0"/>
                <a:cs typeface="Times New Roman" panose="02020603050405020304" pitchFamily="18" charset="0"/>
              </a:rPr>
              <a:t>văn dưới đây</a:t>
            </a:r>
            <a:r>
              <a:rPr lang="en-US" sz="4000" b="1" dirty="0" smtClean="0">
                <a:solidFill>
                  <a:srgbClr val="3333FF"/>
                </a:solidFill>
                <a:latin typeface="Times New Roman" pitchFamily="18" charset="0"/>
                <a:cs typeface="Times New Roman" pitchFamily="18" charset="0"/>
              </a:rPr>
              <a:t>.</a:t>
            </a:r>
            <a:endParaRPr lang="en-US" sz="4000" b="1" dirty="0">
              <a:solidFill>
                <a:srgbClr val="3333FF"/>
              </a:solidFill>
              <a:latin typeface="Times New Roman" pitchFamily="18" charset="0"/>
              <a:cs typeface="Times New Roman" pitchFamily="18" charset="0"/>
            </a:endParaRP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24: CÙNG BÁC QUA SUỐI (T3)</a:t>
            </a:r>
            <a:endParaRPr lang="en-GB" sz="3600" b="1" dirty="0">
              <a:solidFill>
                <a:srgbClr val="0000CC"/>
              </a:solidFill>
              <a:latin typeface="Times New Roman" pitchFamily="18" charset="0"/>
              <a:cs typeface="Times New Roman" pitchFamily="18" charset="0"/>
            </a:endParaRPr>
          </a:p>
        </p:txBody>
      </p:sp>
      <p:pic>
        <p:nvPicPr>
          <p:cNvPr id="2050" name="Picture 2" descr="Luyện tập trang 110, 111 Tiếng Việt lớp 3 Tập 2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519" y="3914239"/>
            <a:ext cx="8686800" cy="47725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3119" y="3888295"/>
            <a:ext cx="6120273" cy="4401205"/>
          </a:xfrm>
          <a:prstGeom prst="rect">
            <a:avLst/>
          </a:prstGeom>
        </p:spPr>
        <p:txBody>
          <a:bodyPr wrap="square">
            <a:spAutoFit/>
          </a:bodyPr>
          <a:lstStyle/>
          <a:p>
            <a:pPr algn="just"/>
            <a:r>
              <a:rPr lang="vi-VN" sz="4000" dirty="0">
                <a:solidFill>
                  <a:srgbClr val="FF0066"/>
                </a:solidFill>
                <a:latin typeface="Times New Roman" panose="02020603050405020304" pitchFamily="18" charset="0"/>
                <a:cs typeface="Times New Roman" panose="02020603050405020304" pitchFamily="18" charset="0"/>
              </a:rPr>
              <a:t>Công dụng dấu ngoặc kép là:</a:t>
            </a:r>
            <a:r>
              <a:rPr lang="vi-VN" sz="4000" b="1" dirty="0">
                <a:solidFill>
                  <a:srgbClr val="FF0066"/>
                </a:solidFill>
                <a:latin typeface="Times New Roman" panose="02020603050405020304" pitchFamily="18" charset="0"/>
                <a:cs typeface="Times New Roman" panose="02020603050405020304" pitchFamily="18" charset="0"/>
              </a:rPr>
              <a:t> </a:t>
            </a:r>
            <a:r>
              <a:rPr lang="vi-VN" sz="4000" dirty="0">
                <a:solidFill>
                  <a:srgbClr val="FF0066"/>
                </a:solidFill>
                <a:latin typeface="Times New Roman" panose="02020603050405020304" pitchFamily="18" charset="0"/>
                <a:cs typeface="Times New Roman" panose="02020603050405020304" pitchFamily="18" charset="0"/>
              </a:rPr>
              <a:t>Đánh dấu phần trích dẫn lời người khác</a:t>
            </a:r>
          </a:p>
          <a:p>
            <a:pPr algn="just"/>
            <a:r>
              <a:rPr lang="vi-VN" sz="4000" dirty="0">
                <a:solidFill>
                  <a:srgbClr val="FF0066"/>
                </a:solidFill>
                <a:latin typeface="Times New Roman" panose="02020603050405020304" pitchFamily="18" charset="0"/>
                <a:cs typeface="Times New Roman" panose="02020603050405020304" pitchFamily="18" charset="0"/>
              </a:rPr>
              <a:t>Công dụng dấu gạch ngang là: Dấu gạch ngang để đánh dấu chỗ bắt đầu lời nói của nhân vật trong đối thoại.</a:t>
            </a:r>
          </a:p>
        </p:txBody>
      </p:sp>
    </p:spTree>
    <p:extLst>
      <p:ext uri="{BB962C8B-B14F-4D97-AF65-F5344CB8AC3E}">
        <p14:creationId xmlns:p14="http://schemas.microsoft.com/office/powerpoint/2010/main" val="4237635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95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1981200"/>
            <a:ext cx="13966284" cy="1323439"/>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4. </a:t>
            </a:r>
            <a:r>
              <a:rPr lang="nl-NL" sz="4000" b="1" dirty="0">
                <a:solidFill>
                  <a:srgbClr val="3333FF"/>
                </a:solidFill>
                <a:latin typeface="Times New Roman" panose="02020603050405020304" pitchFamily="18" charset="0"/>
                <a:cs typeface="Times New Roman" panose="02020603050405020304" pitchFamily="18" charset="0"/>
              </a:rPr>
              <a:t>Chọn dấu câu thích hợp để đánh dấu lời nói của nhân vật trong đoạn </a:t>
            </a:r>
            <a:r>
              <a:rPr lang="nl-NL" sz="4000" b="1" dirty="0" smtClean="0">
                <a:solidFill>
                  <a:srgbClr val="3333FF"/>
                </a:solidFill>
                <a:latin typeface="Times New Roman" panose="02020603050405020304" pitchFamily="18" charset="0"/>
                <a:cs typeface="Times New Roman" panose="02020603050405020304" pitchFamily="18" charset="0"/>
              </a:rPr>
              <a:t>văn</a:t>
            </a:r>
            <a:r>
              <a:rPr lang="nl-NL" sz="4000" b="1" dirty="0">
                <a:solidFill>
                  <a:srgbClr val="3333FF"/>
                </a:solidFill>
                <a:latin typeface="Times New Roman" panose="02020603050405020304" pitchFamily="18" charset="0"/>
                <a:cs typeface="Times New Roman" panose="02020603050405020304" pitchFamily="18" charset="0"/>
              </a:rPr>
              <a:t> </a:t>
            </a:r>
            <a:r>
              <a:rPr lang="nl-NL" sz="4000" b="1" dirty="0" smtClean="0">
                <a:solidFill>
                  <a:srgbClr val="3333FF"/>
                </a:solidFill>
                <a:latin typeface="Times New Roman" panose="02020603050405020304" pitchFamily="18" charset="0"/>
                <a:cs typeface="Times New Roman" panose="02020603050405020304" pitchFamily="18" charset="0"/>
              </a:rPr>
              <a:t>dưới đây.</a:t>
            </a:r>
            <a:endParaRPr lang="en-US" sz="4000" dirty="0">
              <a:solidFill>
                <a:srgbClr val="3333FF"/>
              </a:solidFill>
              <a:latin typeface="Times New Roman" panose="02020603050405020304" pitchFamily="18" charset="0"/>
              <a:cs typeface="Times New Roman" panose="02020603050405020304" pitchFamily="18" charset="0"/>
            </a:endParaRPr>
          </a:p>
        </p:txBody>
      </p:sp>
      <p:pic>
        <p:nvPicPr>
          <p:cNvPr id="4098" name="Picture 2" descr="Luyện tập trang 110, 111 Tiếng Việt lớp 3 Tập 2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56" y="3984285"/>
            <a:ext cx="13585608"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99981" y="3239373"/>
            <a:ext cx="4184159" cy="707886"/>
          </a:xfrm>
          <a:prstGeom prst="rect">
            <a:avLst/>
          </a:prstGeom>
        </p:spPr>
        <p:txBody>
          <a:bodyPr wrap="none">
            <a:spAutoFit/>
          </a:bodyPr>
          <a:lstStyle/>
          <a:p>
            <a:r>
              <a:rPr lang="en-US" sz="4000" b="1" dirty="0" err="1">
                <a:solidFill>
                  <a:srgbClr val="FF0066"/>
                </a:solidFill>
                <a:latin typeface="Times New Roman" panose="02020603050405020304" pitchFamily="18" charset="0"/>
                <a:cs typeface="Times New Roman" panose="02020603050405020304" pitchFamily="18" charset="0"/>
              </a:rPr>
              <a:t>Những</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cái</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tên</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đẹp</a:t>
            </a:r>
            <a:endParaRPr lang="en-US" sz="4000"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8591274"/>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95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1981200"/>
            <a:ext cx="13966284" cy="1323439"/>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4. </a:t>
            </a:r>
            <a:r>
              <a:rPr lang="nl-NL" sz="4000" b="1" dirty="0">
                <a:solidFill>
                  <a:srgbClr val="3333FF"/>
                </a:solidFill>
                <a:latin typeface="Times New Roman" panose="02020603050405020304" pitchFamily="18" charset="0"/>
                <a:cs typeface="Times New Roman" panose="02020603050405020304" pitchFamily="18" charset="0"/>
              </a:rPr>
              <a:t>Chọn dấu câu thích hợp để đánh dấu lời nói của nhân vật trong đoạn </a:t>
            </a:r>
            <a:r>
              <a:rPr lang="nl-NL" sz="4000" b="1" dirty="0" smtClean="0">
                <a:solidFill>
                  <a:srgbClr val="3333FF"/>
                </a:solidFill>
                <a:latin typeface="Times New Roman" panose="02020603050405020304" pitchFamily="18" charset="0"/>
                <a:cs typeface="Times New Roman" panose="02020603050405020304" pitchFamily="18" charset="0"/>
              </a:rPr>
              <a:t>văn</a:t>
            </a:r>
            <a:r>
              <a:rPr lang="nl-NL" sz="4000" b="1" dirty="0">
                <a:solidFill>
                  <a:srgbClr val="3333FF"/>
                </a:solidFill>
                <a:latin typeface="Times New Roman" panose="02020603050405020304" pitchFamily="18" charset="0"/>
                <a:cs typeface="Times New Roman" panose="02020603050405020304" pitchFamily="18" charset="0"/>
              </a:rPr>
              <a:t> </a:t>
            </a:r>
            <a:r>
              <a:rPr lang="nl-NL" sz="4000" b="1" dirty="0" smtClean="0">
                <a:solidFill>
                  <a:srgbClr val="3333FF"/>
                </a:solidFill>
                <a:latin typeface="Times New Roman" panose="02020603050405020304" pitchFamily="18" charset="0"/>
                <a:cs typeface="Times New Roman" panose="02020603050405020304" pitchFamily="18" charset="0"/>
              </a:rPr>
              <a:t>dưới đây.</a:t>
            </a:r>
            <a:endParaRPr lang="en-US" sz="4000" dirty="0">
              <a:solidFill>
                <a:srgbClr val="3333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6399981" y="3239373"/>
            <a:ext cx="4184159" cy="707886"/>
          </a:xfrm>
          <a:prstGeom prst="rect">
            <a:avLst/>
          </a:prstGeom>
        </p:spPr>
        <p:txBody>
          <a:bodyPr wrap="none">
            <a:spAutoFit/>
          </a:bodyPr>
          <a:lstStyle/>
          <a:p>
            <a:r>
              <a:rPr lang="en-US" sz="4000" b="1" dirty="0" err="1">
                <a:solidFill>
                  <a:srgbClr val="FF0066"/>
                </a:solidFill>
                <a:latin typeface="Times New Roman" panose="02020603050405020304" pitchFamily="18" charset="0"/>
                <a:cs typeface="Times New Roman" panose="02020603050405020304" pitchFamily="18" charset="0"/>
              </a:rPr>
              <a:t>Những</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cái</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tên</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đẹp</a:t>
            </a:r>
            <a:endParaRPr lang="en-US" sz="4000" dirty="0">
              <a:solidFill>
                <a:srgbClr val="FF0066"/>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93354" y="4025848"/>
            <a:ext cx="13781849" cy="4401205"/>
          </a:xfrm>
          <a:prstGeom prst="rect">
            <a:avLst/>
          </a:prstGeom>
        </p:spPr>
        <p:txBody>
          <a:bodyPr wrap="square">
            <a:spAutoFit/>
          </a:bodyPr>
          <a:lstStyle/>
          <a:p>
            <a:pPr algn="just"/>
            <a:r>
              <a:rPr lang="en-US" sz="4000" b="1" dirty="0" smtClean="0">
                <a:solidFill>
                  <a:srgbClr val="3333FF"/>
                </a:solidFill>
                <a:latin typeface="Times New Roman" panose="02020603050405020304" pitchFamily="18" charset="0"/>
                <a:cs typeface="Times New Roman" panose="02020603050405020304" pitchFamily="18" charset="0"/>
              </a:rPr>
              <a:t>     </a:t>
            </a:r>
            <a:r>
              <a:rPr lang="vi-VN" sz="4000" b="1" dirty="0" smtClean="0">
                <a:solidFill>
                  <a:srgbClr val="3333FF"/>
                </a:solidFill>
                <a:latin typeface="Times New Roman" panose="02020603050405020304" pitchFamily="18" charset="0"/>
                <a:cs typeface="Times New Roman" panose="02020603050405020304" pitchFamily="18" charset="0"/>
              </a:rPr>
              <a:t>Một </a:t>
            </a:r>
            <a:r>
              <a:rPr lang="vi-VN" sz="4000" b="1" dirty="0">
                <a:solidFill>
                  <a:srgbClr val="3333FF"/>
                </a:solidFill>
                <a:latin typeface="Times New Roman" panose="02020603050405020304" pitchFamily="18" charset="0"/>
                <a:cs typeface="Times New Roman" panose="02020603050405020304" pitchFamily="18" charset="0"/>
              </a:rPr>
              <a:t>lần, Bác đến thăm nhà một thầy giáo. Bác hỏi: “Chú được mấy cháu?” Thầy giáo trả lời: “Dạ, hai cháu ạ. Cháu lớn là Thu Sơn, cháu nhỏ là Thu Thuỷ”. Bác cười hiền lành: “Chú dạy Văn nên thích núi mùa thu, nước mùa thu. Bác đến thôn nọ, thấy gia đình đặt tên con là Khoai, Thóc. Những cái tên ấy đẹp đấy chứ!”</a:t>
            </a:r>
          </a:p>
          <a:p>
            <a:pPr algn="r"/>
            <a:r>
              <a:rPr lang="vi-VN" sz="4000" b="1" dirty="0">
                <a:solidFill>
                  <a:srgbClr val="3333FF"/>
                </a:solidFill>
                <a:latin typeface="Times New Roman" panose="02020603050405020304" pitchFamily="18" charset="0"/>
                <a:cs typeface="Times New Roman" panose="02020603050405020304" pitchFamily="18" charset="0"/>
              </a:rPr>
              <a:t>(Theo Trần Đương)</a:t>
            </a:r>
          </a:p>
        </p:txBody>
      </p:sp>
    </p:spTree>
    <p:extLst>
      <p:ext uri="{BB962C8B-B14F-4D97-AF65-F5344CB8AC3E}">
        <p14:creationId xmlns:p14="http://schemas.microsoft.com/office/powerpoint/2010/main" val="493834558"/>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9550</TotalTime>
  <Words>610</Words>
  <Application>Microsoft Office PowerPoint</Application>
  <PresentationFormat>Custom</PresentationFormat>
  <Paragraphs>76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1050</cp:revision>
  <dcterms:created xsi:type="dcterms:W3CDTF">2008-09-09T22:52:10Z</dcterms:created>
  <dcterms:modified xsi:type="dcterms:W3CDTF">2022-08-17T11:42:03Z</dcterms:modified>
</cp:coreProperties>
</file>