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Lst>
  <p:sldSz cx="12192000" cy="6858000"/>
  <p:notesSz cx="6858000" cy="9144000"/>
  <p:embeddedFontLst>
    <p:embeddedFont>
      <p:font typeface="VNI-Avo" pitchFamily="2" charset="0"/>
      <p:regular r:id="rId11"/>
      <p:bold r:id="rId12"/>
      <p:italic r:id="rId13"/>
      <p:boldItalic r:id="rId14"/>
    </p:embeddedFon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Century Gothic" panose="020B050202020202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3867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305898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472064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1371600" y="4323845"/>
            <a:ext cx="640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8077200" y="14308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2565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3024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1"/>
            <a:ext cx="6991492" cy="3640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19826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1813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6144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1726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03992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4055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14463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03849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04777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76686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791997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8883"/>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8054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16237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66129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28351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0"/>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3775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7D0CEF-B417-44AB-A987-9193B90D188A}" type="datetimeFigureOut">
              <a:rPr lang="en-US" smtClean="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01650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7D0CEF-B417-44AB-A987-9193B90D188A}" type="datetimeFigureOut">
              <a:rPr lang="en-US" smtClean="0"/>
              <a:t>8/11/2020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43151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7D0CEF-B417-44AB-A987-9193B90D188A}" type="datetimeFigureOut">
              <a:rPr lang="en-US" smtClean="0"/>
              <a:t>8/11/2020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4053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7D0CEF-B417-44AB-A987-9193B90D188A}" type="datetimeFigureOut">
              <a:rPr lang="en-US" smtClean="0"/>
              <a:t>8/11/2020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85333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t>8/11/2020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944284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8/11/2020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77192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8/11/2020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56547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0CEF-B417-44AB-A987-9193B90D188A}" type="datetimeFigureOut">
              <a:rPr lang="en-US" smtClean="0"/>
              <a:t>8/11/2020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658C-399F-40C5-8F1C-3F8262FA4BFF}" type="slidenum">
              <a:rPr lang="en-US" smtClean="0"/>
              <a:t>‹#›</a:t>
            </a:fld>
            <a:endParaRPr lang="en-US"/>
          </a:p>
        </p:txBody>
      </p:sp>
    </p:spTree>
    <p:extLst>
      <p:ext uri="{BB962C8B-B14F-4D97-AF65-F5344CB8AC3E}">
        <p14:creationId xmlns:p14="http://schemas.microsoft.com/office/powerpoint/2010/main" val="2750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492774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channel/UC4KJdxTA14SyBEAm7x2c09w?sub_confirmation=1"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youtu.be/-9iENsSkcT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https://www.youtube.com/embed/hAWRT_kA9X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1206" y="5403178"/>
            <a:ext cx="10932027" cy="707886"/>
          </a:xfrm>
          <a:prstGeom prst="rect">
            <a:avLst/>
          </a:prstGeom>
          <a:noFill/>
        </p:spPr>
        <p:txBody>
          <a:bodyPr wrap="square" rtlCol="0">
            <a:spAutoFit/>
          </a:bodyPr>
          <a:lstStyle/>
          <a:p>
            <a:r>
              <a:rPr lang="en-US" sz="4000" b="1" smtClean="0">
                <a:latin typeface="VNI-Avo" pitchFamily="2" charset="0"/>
              </a:rPr>
              <a:t>    Vöôøn nhaø baø coù ôùt, rau ngoùt vaø caø roát.</a:t>
            </a:r>
          </a:p>
        </p:txBody>
      </p:sp>
      <p:sp>
        <p:nvSpPr>
          <p:cNvPr id="6" name="Rectangle 5"/>
          <p:cNvSpPr/>
          <p:nvPr/>
        </p:nvSpPr>
        <p:spPr>
          <a:xfrm>
            <a:off x="5358300" y="5424198"/>
            <a:ext cx="671979" cy="707886"/>
          </a:xfrm>
          <a:prstGeom prst="rect">
            <a:avLst/>
          </a:prstGeom>
        </p:spPr>
        <p:txBody>
          <a:bodyPr wrap="none">
            <a:spAutoFit/>
          </a:bodyPr>
          <a:lstStyle/>
          <a:p>
            <a:r>
              <a:rPr lang="en-US" sz="4000" b="1" smtClean="0">
                <a:solidFill>
                  <a:srgbClr val="FF0000"/>
                </a:solidFill>
                <a:latin typeface="VNI-Avo" pitchFamily="2" charset="0"/>
              </a:rPr>
              <a:t>ôt</a:t>
            </a:r>
            <a:endParaRPr lang="en-US" sz="4000">
              <a:solidFill>
                <a:srgbClr val="FF0000"/>
              </a:solidFill>
            </a:endParaRPr>
          </a:p>
        </p:txBody>
      </p:sp>
      <p:sp>
        <p:nvSpPr>
          <p:cNvPr id="7" name="Rectangle 6"/>
          <p:cNvSpPr/>
          <p:nvPr/>
        </p:nvSpPr>
        <p:spPr>
          <a:xfrm>
            <a:off x="10216928" y="5424198"/>
            <a:ext cx="692818" cy="707886"/>
          </a:xfrm>
          <a:prstGeom prst="rect">
            <a:avLst/>
          </a:prstGeom>
        </p:spPr>
        <p:txBody>
          <a:bodyPr wrap="none">
            <a:spAutoFit/>
          </a:bodyPr>
          <a:lstStyle/>
          <a:p>
            <a:r>
              <a:rPr lang="en-US" sz="4000" b="1" smtClean="0">
                <a:solidFill>
                  <a:srgbClr val="FF0000"/>
                </a:solidFill>
                <a:latin typeface="VNI-Avo" pitchFamily="2" charset="0"/>
              </a:rPr>
              <a:t>oât</a:t>
            </a:r>
            <a:endParaRPr lang="en-US" sz="4000">
              <a:solidFill>
                <a:srgbClr val="FF0000"/>
              </a:solidFill>
            </a:endParaRPr>
          </a:p>
        </p:txBody>
      </p:sp>
      <p:sp>
        <p:nvSpPr>
          <p:cNvPr id="8" name="Rectangle 7"/>
          <p:cNvSpPr/>
          <p:nvPr/>
        </p:nvSpPr>
        <p:spPr>
          <a:xfrm>
            <a:off x="7768041" y="5424198"/>
            <a:ext cx="671979" cy="707886"/>
          </a:xfrm>
          <a:prstGeom prst="rect">
            <a:avLst/>
          </a:prstGeom>
        </p:spPr>
        <p:txBody>
          <a:bodyPr wrap="none">
            <a:spAutoFit/>
          </a:bodyPr>
          <a:lstStyle/>
          <a:p>
            <a:r>
              <a:rPr lang="en-US" sz="4000" b="1" smtClean="0">
                <a:solidFill>
                  <a:srgbClr val="FF0000"/>
                </a:solidFill>
                <a:latin typeface="VNI-Avo" pitchFamily="2" charset="0"/>
              </a:rPr>
              <a:t>ot</a:t>
            </a:r>
            <a:endParaRPr lang="en-US" sz="4000">
              <a:solidFill>
                <a:srgbClr val="FF0000"/>
              </a:solidFill>
            </a:endParaRPr>
          </a:p>
        </p:txBody>
      </p:sp>
      <p:sp>
        <p:nvSpPr>
          <p:cNvPr id="9" name="Rectangle 8">
            <a:hlinkClick r:id="rId2"/>
          </p:cNvPr>
          <p:cNvSpPr/>
          <p:nvPr/>
        </p:nvSpPr>
        <p:spPr>
          <a:xfrm>
            <a:off x="10501061" y="11995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3"/>
          <a:stretch>
            <a:fillRect/>
          </a:stretch>
        </p:blipFill>
        <p:spPr>
          <a:xfrm>
            <a:off x="682806" y="366173"/>
            <a:ext cx="11075009" cy="4531648"/>
          </a:xfrm>
          <a:prstGeom prst="rect">
            <a:avLst/>
          </a:prstGeom>
        </p:spPr>
      </p:pic>
    </p:spTree>
    <p:extLst>
      <p:ext uri="{BB962C8B-B14F-4D97-AF65-F5344CB8AC3E}">
        <p14:creationId xmlns:p14="http://schemas.microsoft.com/office/powerpoint/2010/main" val="15797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5" name="Picture 4"/>
          <p:cNvPicPr>
            <a:picLocks noChangeAspect="1"/>
          </p:cNvPicPr>
          <p:nvPr/>
        </p:nvPicPr>
        <p:blipFill>
          <a:blip r:embed="rId3"/>
          <a:stretch>
            <a:fillRect/>
          </a:stretch>
        </p:blipFill>
        <p:spPr>
          <a:xfrm>
            <a:off x="-13648" y="148473"/>
            <a:ext cx="2629267" cy="1238423"/>
          </a:xfrm>
          <a:prstGeom prst="rect">
            <a:avLst/>
          </a:prstGeom>
        </p:spPr>
      </p:pic>
      <p:sp>
        <p:nvSpPr>
          <p:cNvPr id="6" name="TextBox 5"/>
          <p:cNvSpPr txBox="1"/>
          <p:nvPr/>
        </p:nvSpPr>
        <p:spPr>
          <a:xfrm>
            <a:off x="3194115" y="123489"/>
            <a:ext cx="1429407" cy="1015663"/>
          </a:xfrm>
          <a:prstGeom prst="rect">
            <a:avLst/>
          </a:prstGeom>
          <a:noFill/>
        </p:spPr>
        <p:txBody>
          <a:bodyPr wrap="square" rtlCol="0">
            <a:spAutoFit/>
          </a:bodyPr>
          <a:lstStyle/>
          <a:p>
            <a:r>
              <a:rPr lang="en-US" sz="6000" b="1" smtClean="0">
                <a:solidFill>
                  <a:srgbClr val="FF0000"/>
                </a:solidFill>
                <a:latin typeface="VNI-Avo" pitchFamily="2" charset="0"/>
              </a:rPr>
              <a:t>ot</a:t>
            </a:r>
            <a:endParaRPr lang="en-US" sz="6000" b="1">
              <a:solidFill>
                <a:srgbClr val="FF0000"/>
              </a:solidFill>
              <a:latin typeface="VNI-Avo" pitchFamily="2" charset="0"/>
            </a:endParaRPr>
          </a:p>
        </p:txBody>
      </p:sp>
      <p:sp>
        <p:nvSpPr>
          <p:cNvPr id="7" name="TextBox 6"/>
          <p:cNvSpPr txBox="1"/>
          <p:nvPr/>
        </p:nvSpPr>
        <p:spPr>
          <a:xfrm>
            <a:off x="5075865" y="148473"/>
            <a:ext cx="1598202" cy="1015663"/>
          </a:xfrm>
          <a:prstGeom prst="rect">
            <a:avLst/>
          </a:prstGeom>
          <a:noFill/>
        </p:spPr>
        <p:txBody>
          <a:bodyPr wrap="square" rtlCol="0">
            <a:spAutoFit/>
          </a:bodyPr>
          <a:lstStyle/>
          <a:p>
            <a:r>
              <a:rPr lang="en-US" sz="6000" b="1" smtClean="0">
                <a:solidFill>
                  <a:srgbClr val="FF0000"/>
                </a:solidFill>
                <a:latin typeface="VNI-Avo" pitchFamily="2" charset="0"/>
              </a:rPr>
              <a:t>oât</a:t>
            </a:r>
            <a:endParaRPr lang="en-US" sz="6000" b="1">
              <a:solidFill>
                <a:srgbClr val="FF0000"/>
              </a:solidFill>
              <a:latin typeface="VNI-Avo" pitchFamily="2" charset="0"/>
            </a:endParaRPr>
          </a:p>
        </p:txBody>
      </p:sp>
      <p:sp>
        <p:nvSpPr>
          <p:cNvPr id="8" name="TextBox 7"/>
          <p:cNvSpPr txBox="1"/>
          <p:nvPr/>
        </p:nvSpPr>
        <p:spPr>
          <a:xfrm>
            <a:off x="7251722" y="148473"/>
            <a:ext cx="1598202" cy="1015663"/>
          </a:xfrm>
          <a:prstGeom prst="rect">
            <a:avLst/>
          </a:prstGeom>
          <a:noFill/>
        </p:spPr>
        <p:txBody>
          <a:bodyPr wrap="square" rtlCol="0">
            <a:spAutoFit/>
          </a:bodyPr>
          <a:lstStyle/>
          <a:p>
            <a:r>
              <a:rPr lang="en-US" sz="6000" b="1" smtClean="0">
                <a:solidFill>
                  <a:srgbClr val="FF0000"/>
                </a:solidFill>
                <a:latin typeface="VNI-Avo" pitchFamily="2" charset="0"/>
              </a:rPr>
              <a:t>ôt</a:t>
            </a:r>
            <a:endParaRPr lang="en-US" sz="6000" b="1">
              <a:solidFill>
                <a:srgbClr val="FF0000"/>
              </a:solidFill>
              <a:latin typeface="VNI-Avo" pitchFamily="2"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777010979"/>
              </p:ext>
            </p:extLst>
          </p:nvPr>
        </p:nvGraphicFramePr>
        <p:xfrm>
          <a:off x="4305109" y="1164136"/>
          <a:ext cx="2844800" cy="1524000"/>
        </p:xfrm>
        <a:graphic>
          <a:graphicData uri="http://schemas.openxmlformats.org/drawingml/2006/table">
            <a:tbl>
              <a:tblPr firstRow="1" bandRow="1">
                <a:tableStyleId>{5C22544A-7EE6-4342-B048-85BDC9FD1C3A}</a:tableStyleId>
              </a:tblPr>
              <a:tblGrid>
                <a:gridCol w="1422400">
                  <a:extLst>
                    <a:ext uri="{9D8B030D-6E8A-4147-A177-3AD203B41FA5}">
                      <a16:colId xmlns:a16="http://schemas.microsoft.com/office/drawing/2014/main" val="228737469"/>
                    </a:ext>
                  </a:extLst>
                </a:gridCol>
                <a:gridCol w="1422400">
                  <a:extLst>
                    <a:ext uri="{9D8B030D-6E8A-4147-A177-3AD203B41FA5}">
                      <a16:colId xmlns:a16="http://schemas.microsoft.com/office/drawing/2014/main" val="3225892531"/>
                    </a:ext>
                  </a:extLst>
                </a:gridCol>
              </a:tblGrid>
              <a:tr h="433699">
                <a:tc>
                  <a:txBody>
                    <a:bodyPr/>
                    <a:lstStyle/>
                    <a:p>
                      <a:pPr algn="ctr"/>
                      <a:r>
                        <a:rPr lang="en-US" sz="4400" smtClean="0">
                          <a:solidFill>
                            <a:srgbClr val="0000FF"/>
                          </a:solidFill>
                          <a:latin typeface="VNI-Avo" pitchFamily="2" charset="0"/>
                        </a:rPr>
                        <a:t>ng</a:t>
                      </a:r>
                      <a:endParaRPr lang="en-US" sz="4400">
                        <a:solidFill>
                          <a:srgbClr val="0000FF"/>
                        </a:solidFill>
                        <a:latin typeface="VNI-Avo" pitchFamily="2" charset="0"/>
                      </a:endParaRPr>
                    </a:p>
                  </a:txBody>
                  <a:tcPr/>
                </a:tc>
                <a:tc>
                  <a:txBody>
                    <a:bodyPr/>
                    <a:lstStyle/>
                    <a:p>
                      <a:pPr algn="ctr"/>
                      <a:r>
                        <a:rPr lang="en-US" sz="4400" smtClean="0">
                          <a:solidFill>
                            <a:srgbClr val="FF00FF"/>
                          </a:solidFill>
                          <a:latin typeface="VNI-Avo" pitchFamily="2" charset="0"/>
                        </a:rPr>
                        <a:t>ot</a:t>
                      </a:r>
                      <a:endParaRPr lang="en-US" sz="4400">
                        <a:solidFill>
                          <a:srgbClr val="FF00FF"/>
                        </a:solidFill>
                        <a:latin typeface="VNI-Avo" pitchFamily="2" charset="0"/>
                      </a:endParaRPr>
                    </a:p>
                  </a:txBody>
                  <a:tcPr/>
                </a:tc>
                <a:extLst>
                  <a:ext uri="{0D108BD9-81ED-4DB2-BD59-A6C34878D82A}">
                    <a16:rowId xmlns:a16="http://schemas.microsoft.com/office/drawing/2014/main" val="289549917"/>
                  </a:ext>
                </a:extLst>
              </a:tr>
              <a:tr h="433699">
                <a:tc gridSpan="2">
                  <a:txBody>
                    <a:bodyPr/>
                    <a:lstStyle/>
                    <a:p>
                      <a:pPr algn="ctr"/>
                      <a:r>
                        <a:rPr lang="en-US" sz="4400" b="1" i="0" smtClean="0">
                          <a:solidFill>
                            <a:srgbClr val="FF0000"/>
                          </a:solidFill>
                          <a:latin typeface="VNI-Avo" pitchFamily="2" charset="0"/>
                        </a:rPr>
                        <a:t>ngoùt</a:t>
                      </a:r>
                      <a:endParaRPr lang="en-US" sz="4400" b="1" i="0">
                        <a:solidFill>
                          <a:srgbClr val="FF0000"/>
                        </a:solidFill>
                        <a:latin typeface="VNI-Avo" pitchFamily="2" charset="0"/>
                      </a:endParaRPr>
                    </a:p>
                  </a:txBody>
                  <a:tcPr/>
                </a:tc>
                <a:tc hMerge="1">
                  <a:txBody>
                    <a:bodyPr/>
                    <a:lstStyle/>
                    <a:p>
                      <a:endParaRPr lang="en-US"/>
                    </a:p>
                  </a:txBody>
                  <a:tcPr/>
                </a:tc>
                <a:extLst>
                  <a:ext uri="{0D108BD9-81ED-4DB2-BD59-A6C34878D82A}">
                    <a16:rowId xmlns:a16="http://schemas.microsoft.com/office/drawing/2014/main" val="2864091340"/>
                  </a:ext>
                </a:extLst>
              </a:tr>
            </a:tbl>
          </a:graphicData>
        </a:graphic>
      </p:graphicFrame>
      <p:sp>
        <p:nvSpPr>
          <p:cNvPr id="10" name="TextBox 9"/>
          <p:cNvSpPr txBox="1"/>
          <p:nvPr/>
        </p:nvSpPr>
        <p:spPr>
          <a:xfrm>
            <a:off x="306922" y="2795939"/>
            <a:ext cx="1764281" cy="769441"/>
          </a:xfrm>
          <a:prstGeom prst="rect">
            <a:avLst/>
          </a:prstGeom>
          <a:noFill/>
        </p:spPr>
        <p:txBody>
          <a:bodyPr wrap="square" rtlCol="0">
            <a:spAutoFit/>
          </a:bodyPr>
          <a:lstStyle/>
          <a:p>
            <a:r>
              <a:rPr lang="en-US" sz="4400" smtClean="0">
                <a:latin typeface="VNI-Avo" pitchFamily="2" charset="0"/>
              </a:rPr>
              <a:t>ngoït</a:t>
            </a:r>
            <a:endParaRPr lang="en-US" sz="4400">
              <a:latin typeface="VNI-Avo" pitchFamily="2" charset="0"/>
            </a:endParaRPr>
          </a:p>
        </p:txBody>
      </p:sp>
      <p:sp>
        <p:nvSpPr>
          <p:cNvPr id="11" name="TextBox 10"/>
          <p:cNvSpPr txBox="1"/>
          <p:nvPr/>
        </p:nvSpPr>
        <p:spPr>
          <a:xfrm>
            <a:off x="2334480" y="2795938"/>
            <a:ext cx="1764281" cy="769441"/>
          </a:xfrm>
          <a:prstGeom prst="rect">
            <a:avLst/>
          </a:prstGeom>
          <a:noFill/>
        </p:spPr>
        <p:txBody>
          <a:bodyPr wrap="square" rtlCol="0">
            <a:spAutoFit/>
          </a:bodyPr>
          <a:lstStyle/>
          <a:p>
            <a:r>
              <a:rPr lang="en-US" sz="4400" smtClean="0">
                <a:latin typeface="VNI-Avo" pitchFamily="2" charset="0"/>
              </a:rPr>
              <a:t>voùt</a:t>
            </a:r>
            <a:endParaRPr lang="en-US" sz="4400">
              <a:latin typeface="VNI-Avo" pitchFamily="2" charset="0"/>
            </a:endParaRPr>
          </a:p>
        </p:txBody>
      </p:sp>
      <p:sp>
        <p:nvSpPr>
          <p:cNvPr id="12" name="TextBox 11"/>
          <p:cNvSpPr txBox="1"/>
          <p:nvPr/>
        </p:nvSpPr>
        <p:spPr>
          <a:xfrm>
            <a:off x="3924254" y="2795938"/>
            <a:ext cx="1764281" cy="769441"/>
          </a:xfrm>
          <a:prstGeom prst="rect">
            <a:avLst/>
          </a:prstGeom>
          <a:noFill/>
        </p:spPr>
        <p:txBody>
          <a:bodyPr wrap="square" rtlCol="0">
            <a:spAutoFit/>
          </a:bodyPr>
          <a:lstStyle/>
          <a:p>
            <a:r>
              <a:rPr lang="en-US" sz="4400" smtClean="0">
                <a:latin typeface="VNI-Avo" pitchFamily="2" charset="0"/>
              </a:rPr>
              <a:t>coät</a:t>
            </a:r>
            <a:endParaRPr lang="en-US" sz="4400">
              <a:latin typeface="VNI-Avo" pitchFamily="2" charset="0"/>
            </a:endParaRPr>
          </a:p>
        </p:txBody>
      </p:sp>
      <p:sp>
        <p:nvSpPr>
          <p:cNvPr id="13" name="TextBox 12"/>
          <p:cNvSpPr txBox="1"/>
          <p:nvPr/>
        </p:nvSpPr>
        <p:spPr>
          <a:xfrm>
            <a:off x="5958099" y="2785014"/>
            <a:ext cx="1764281" cy="769441"/>
          </a:xfrm>
          <a:prstGeom prst="rect">
            <a:avLst/>
          </a:prstGeom>
          <a:noFill/>
        </p:spPr>
        <p:txBody>
          <a:bodyPr wrap="square" rtlCol="0">
            <a:spAutoFit/>
          </a:bodyPr>
          <a:lstStyle/>
          <a:p>
            <a:r>
              <a:rPr lang="en-US" sz="4400" smtClean="0">
                <a:latin typeface="VNI-Avo" pitchFamily="2" charset="0"/>
              </a:rPr>
              <a:t>toát</a:t>
            </a:r>
            <a:endParaRPr lang="en-US" sz="4400">
              <a:latin typeface="VNI-Avo" pitchFamily="2" charset="0"/>
            </a:endParaRPr>
          </a:p>
        </p:txBody>
      </p:sp>
      <p:sp>
        <p:nvSpPr>
          <p:cNvPr id="14" name="TextBox 13"/>
          <p:cNvSpPr txBox="1"/>
          <p:nvPr/>
        </p:nvSpPr>
        <p:spPr>
          <a:xfrm>
            <a:off x="7655694" y="2795149"/>
            <a:ext cx="1764281" cy="769441"/>
          </a:xfrm>
          <a:prstGeom prst="rect">
            <a:avLst/>
          </a:prstGeom>
          <a:noFill/>
        </p:spPr>
        <p:txBody>
          <a:bodyPr wrap="square" rtlCol="0">
            <a:spAutoFit/>
          </a:bodyPr>
          <a:lstStyle/>
          <a:p>
            <a:r>
              <a:rPr lang="en-US" sz="4400" smtClean="0">
                <a:latin typeface="VNI-Avo" pitchFamily="2" charset="0"/>
              </a:rPr>
              <a:t>thôùt</a:t>
            </a:r>
            <a:endParaRPr lang="en-US" sz="4400">
              <a:latin typeface="VNI-Avo" pitchFamily="2" charset="0"/>
            </a:endParaRPr>
          </a:p>
        </p:txBody>
      </p:sp>
      <p:sp>
        <p:nvSpPr>
          <p:cNvPr id="15" name="TextBox 14"/>
          <p:cNvSpPr txBox="1"/>
          <p:nvPr/>
        </p:nvSpPr>
        <p:spPr>
          <a:xfrm>
            <a:off x="9794277" y="2795758"/>
            <a:ext cx="1329483" cy="769441"/>
          </a:xfrm>
          <a:prstGeom prst="rect">
            <a:avLst/>
          </a:prstGeom>
          <a:noFill/>
        </p:spPr>
        <p:txBody>
          <a:bodyPr wrap="square" rtlCol="0">
            <a:spAutoFit/>
          </a:bodyPr>
          <a:lstStyle/>
          <a:p>
            <a:r>
              <a:rPr lang="en-US" sz="4400" smtClean="0">
                <a:latin typeface="VNI-Avo" pitchFamily="2" charset="0"/>
              </a:rPr>
              <a:t>vôït</a:t>
            </a:r>
            <a:endParaRPr lang="en-US" sz="4400">
              <a:latin typeface="VNI-Avo" pitchFamily="2" charset="0"/>
            </a:endParaRPr>
          </a:p>
        </p:txBody>
      </p:sp>
      <p:sp>
        <p:nvSpPr>
          <p:cNvPr id="16" name="TextBox 15"/>
          <p:cNvSpPr txBox="1"/>
          <p:nvPr/>
        </p:nvSpPr>
        <p:spPr>
          <a:xfrm>
            <a:off x="590854" y="5828441"/>
            <a:ext cx="2984447" cy="769441"/>
          </a:xfrm>
          <a:prstGeom prst="rect">
            <a:avLst/>
          </a:prstGeom>
          <a:noFill/>
        </p:spPr>
        <p:txBody>
          <a:bodyPr wrap="square" rtlCol="0">
            <a:spAutoFit/>
          </a:bodyPr>
          <a:lstStyle/>
          <a:p>
            <a:r>
              <a:rPr lang="en-US" sz="4400" smtClean="0">
                <a:latin typeface="VNI-Avo" pitchFamily="2" charset="0"/>
              </a:rPr>
              <a:t>quaû nhoùt</a:t>
            </a:r>
            <a:endParaRPr lang="en-US" sz="4400">
              <a:latin typeface="VNI-Avo" pitchFamily="2" charset="0"/>
            </a:endParaRPr>
          </a:p>
        </p:txBody>
      </p:sp>
      <p:sp>
        <p:nvSpPr>
          <p:cNvPr id="17" name="TextBox 16"/>
          <p:cNvSpPr txBox="1"/>
          <p:nvPr/>
        </p:nvSpPr>
        <p:spPr>
          <a:xfrm>
            <a:off x="4953380" y="5831620"/>
            <a:ext cx="2984447" cy="769441"/>
          </a:xfrm>
          <a:prstGeom prst="rect">
            <a:avLst/>
          </a:prstGeom>
          <a:noFill/>
        </p:spPr>
        <p:txBody>
          <a:bodyPr wrap="square" rtlCol="0">
            <a:spAutoFit/>
          </a:bodyPr>
          <a:lstStyle/>
          <a:p>
            <a:r>
              <a:rPr lang="en-US" sz="4400" smtClean="0">
                <a:latin typeface="VNI-Avo" pitchFamily="2" charset="0"/>
              </a:rPr>
              <a:t>laù loát</a:t>
            </a:r>
            <a:endParaRPr lang="en-US" sz="4400">
              <a:latin typeface="VNI-Avo" pitchFamily="2" charset="0"/>
            </a:endParaRPr>
          </a:p>
        </p:txBody>
      </p:sp>
      <p:sp>
        <p:nvSpPr>
          <p:cNvPr id="18" name="TextBox 17"/>
          <p:cNvSpPr txBox="1"/>
          <p:nvPr/>
        </p:nvSpPr>
        <p:spPr>
          <a:xfrm>
            <a:off x="8849924" y="5805967"/>
            <a:ext cx="3124066" cy="769441"/>
          </a:xfrm>
          <a:prstGeom prst="rect">
            <a:avLst/>
          </a:prstGeom>
          <a:noFill/>
        </p:spPr>
        <p:txBody>
          <a:bodyPr wrap="square" rtlCol="0">
            <a:spAutoFit/>
          </a:bodyPr>
          <a:lstStyle/>
          <a:p>
            <a:r>
              <a:rPr lang="en-US" sz="4400" smtClean="0">
                <a:latin typeface="VNI-Avo" pitchFamily="2" charset="0"/>
              </a:rPr>
              <a:t>quaû ôùt</a:t>
            </a:r>
            <a:endParaRPr lang="en-US" sz="4400">
              <a:latin typeface="VNI-Avo" pitchFamily="2" charset="0"/>
            </a:endParaRPr>
          </a:p>
        </p:txBody>
      </p:sp>
      <p:pic>
        <p:nvPicPr>
          <p:cNvPr id="19" name="Picture 18"/>
          <p:cNvPicPr>
            <a:picLocks noChangeAspect="1"/>
          </p:cNvPicPr>
          <p:nvPr/>
        </p:nvPicPr>
        <p:blipFill>
          <a:blip r:embed="rId4"/>
          <a:stretch>
            <a:fillRect/>
          </a:stretch>
        </p:blipFill>
        <p:spPr>
          <a:xfrm>
            <a:off x="823254" y="3865958"/>
            <a:ext cx="2495898" cy="1714739"/>
          </a:xfrm>
          <a:prstGeom prst="rect">
            <a:avLst/>
          </a:prstGeom>
        </p:spPr>
      </p:pic>
      <p:pic>
        <p:nvPicPr>
          <p:cNvPr id="20" name="Picture 19"/>
          <p:cNvPicPr>
            <a:picLocks noChangeAspect="1"/>
          </p:cNvPicPr>
          <p:nvPr/>
        </p:nvPicPr>
        <p:blipFill>
          <a:blip r:embed="rId5"/>
          <a:stretch>
            <a:fillRect/>
          </a:stretch>
        </p:blipFill>
        <p:spPr>
          <a:xfrm>
            <a:off x="4643465" y="3942168"/>
            <a:ext cx="2629267" cy="1638529"/>
          </a:xfrm>
          <a:prstGeom prst="rect">
            <a:avLst/>
          </a:prstGeom>
        </p:spPr>
      </p:pic>
      <p:pic>
        <p:nvPicPr>
          <p:cNvPr id="21" name="Picture 20"/>
          <p:cNvPicPr>
            <a:picLocks noChangeAspect="1"/>
          </p:cNvPicPr>
          <p:nvPr/>
        </p:nvPicPr>
        <p:blipFill>
          <a:blip r:embed="rId6"/>
          <a:stretch>
            <a:fillRect/>
          </a:stretch>
        </p:blipFill>
        <p:spPr>
          <a:xfrm>
            <a:off x="8678960" y="3913571"/>
            <a:ext cx="2553056" cy="1619476"/>
          </a:xfrm>
          <a:prstGeom prst="rect">
            <a:avLst/>
          </a:prstGeom>
        </p:spPr>
      </p:pic>
    </p:spTree>
    <p:extLst>
      <p:ext uri="{BB962C8B-B14F-4D97-AF65-F5344CB8AC3E}">
        <p14:creationId xmlns:p14="http://schemas.microsoft.com/office/powerpoint/2010/main" val="31385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additive="base">
                                        <p:cTn id="70" dur="500" fill="hold"/>
                                        <p:tgtEl>
                                          <p:spTgt spid="20"/>
                                        </p:tgtEl>
                                        <p:attrNameLst>
                                          <p:attrName>ppt_x</p:attrName>
                                        </p:attrNameLst>
                                      </p:cBhvr>
                                      <p:tavLst>
                                        <p:tav tm="0">
                                          <p:val>
                                            <p:strVal val="#ppt_x"/>
                                          </p:val>
                                        </p:tav>
                                        <p:tav tm="100000">
                                          <p:val>
                                            <p:strVal val="#ppt_x"/>
                                          </p:val>
                                        </p:tav>
                                      </p:tavLst>
                                    </p:anim>
                                    <p:anim calcmode="lin" valueType="num">
                                      <p:cBhvr additive="base">
                                        <p:cTn id="7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additive="base">
                                        <p:cTn id="76" dur="500" fill="hold"/>
                                        <p:tgtEl>
                                          <p:spTgt spid="17"/>
                                        </p:tgtEl>
                                        <p:attrNameLst>
                                          <p:attrName>ppt_x</p:attrName>
                                        </p:attrNameLst>
                                      </p:cBhvr>
                                      <p:tavLst>
                                        <p:tav tm="0">
                                          <p:val>
                                            <p:strVal val="#ppt_x"/>
                                          </p:val>
                                        </p:tav>
                                        <p:tav tm="100000">
                                          <p:val>
                                            <p:strVal val="#ppt_x"/>
                                          </p:val>
                                        </p:tav>
                                      </p:tavLst>
                                    </p:anim>
                                    <p:anim calcmode="lin" valueType="num">
                                      <p:cBhvr additive="base">
                                        <p:cTn id="7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500" fill="hold"/>
                                        <p:tgtEl>
                                          <p:spTgt spid="21"/>
                                        </p:tgtEl>
                                        <p:attrNameLst>
                                          <p:attrName>ppt_x</p:attrName>
                                        </p:attrNameLst>
                                      </p:cBhvr>
                                      <p:tavLst>
                                        <p:tav tm="0">
                                          <p:val>
                                            <p:strVal val="#ppt_x"/>
                                          </p:val>
                                        </p:tav>
                                        <p:tav tm="100000">
                                          <p:val>
                                            <p:strVal val="#ppt_x"/>
                                          </p:val>
                                        </p:tav>
                                      </p:tavLst>
                                    </p:anim>
                                    <p:anim calcmode="lin" valueType="num">
                                      <p:cBhvr additive="base">
                                        <p:cTn id="8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500" fill="hold"/>
                                        <p:tgtEl>
                                          <p:spTgt spid="18"/>
                                        </p:tgtEl>
                                        <p:attrNameLst>
                                          <p:attrName>ppt_x</p:attrName>
                                        </p:attrNameLst>
                                      </p:cBhvr>
                                      <p:tavLst>
                                        <p:tav tm="0">
                                          <p:val>
                                            <p:strVal val="#ppt_x"/>
                                          </p:val>
                                        </p:tav>
                                        <p:tav tm="100000">
                                          <p:val>
                                            <p:strVal val="#ppt_x"/>
                                          </p:val>
                                        </p:tav>
                                      </p:tavLst>
                                    </p:anim>
                                    <p:anim calcmode="lin" valueType="num">
                                      <p:cBhvr additive="base">
                                        <p:cTn id="8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3" grpId="0"/>
      <p:bldP spid="14"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rotWithShape="1">
          <a:blip r:embed="rId3"/>
          <a:srcRect r="81351" b="73651"/>
          <a:stretch/>
        </p:blipFill>
        <p:spPr>
          <a:xfrm>
            <a:off x="49015" y="627071"/>
            <a:ext cx="2264528" cy="893257"/>
          </a:xfrm>
          <a:prstGeom prst="rect">
            <a:avLst/>
          </a:prstGeom>
        </p:spPr>
      </p:pic>
      <p:pic>
        <p:nvPicPr>
          <p:cNvPr id="3" name="Picture 2"/>
          <p:cNvPicPr>
            <a:picLocks noChangeAspect="1"/>
          </p:cNvPicPr>
          <p:nvPr/>
        </p:nvPicPr>
        <p:blipFill>
          <a:blip r:embed="rId4"/>
          <a:stretch>
            <a:fillRect/>
          </a:stretch>
        </p:blipFill>
        <p:spPr>
          <a:xfrm>
            <a:off x="374658" y="2043760"/>
            <a:ext cx="11619991" cy="2726544"/>
          </a:xfrm>
          <a:prstGeom prst="rect">
            <a:avLst/>
          </a:prstGeom>
        </p:spPr>
      </p:pic>
    </p:spTree>
    <p:extLst>
      <p:ext uri="{BB962C8B-B14F-4D97-AF65-F5344CB8AC3E}">
        <p14:creationId xmlns:p14="http://schemas.microsoft.com/office/powerpoint/2010/main" val="2984405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8801" y="5196384"/>
            <a:ext cx="11849100" cy="1384995"/>
          </a:xfrm>
          <a:prstGeom prst="rect">
            <a:avLst/>
          </a:prstGeom>
          <a:noFill/>
        </p:spPr>
        <p:txBody>
          <a:bodyPr wrap="square" rtlCol="0">
            <a:spAutoFit/>
          </a:bodyPr>
          <a:lstStyle/>
          <a:p>
            <a:r>
              <a:rPr lang="en-US" sz="2800" b="1" smtClean="0">
                <a:latin typeface="VNI-Avo" pitchFamily="2" charset="0"/>
              </a:rPr>
              <a:t>    Sôùm nay thöùc daäy, Nam chôït thaáy moät chuù chim saâu. Chim hôùn hôû nhö chaøo Nam. Noù nhaûy nhoùt moät hoài roài bay qua bay laïi, tìm baét saâu boï cho caây.</a:t>
            </a:r>
            <a:endParaRPr lang="en-US" sz="2800" b="1">
              <a:latin typeface="VNI-Avo" pitchFamily="2" charset="0"/>
            </a:endParaRPr>
          </a:p>
        </p:txBody>
      </p:sp>
      <p:sp>
        <p:nvSpPr>
          <p:cNvPr id="6" name="Rectangle 5"/>
          <p:cNvSpPr/>
          <p:nvPr/>
        </p:nvSpPr>
        <p:spPr>
          <a:xfrm>
            <a:off x="5582173" y="5214115"/>
            <a:ext cx="526106" cy="523220"/>
          </a:xfrm>
          <a:prstGeom prst="rect">
            <a:avLst/>
          </a:prstGeom>
        </p:spPr>
        <p:txBody>
          <a:bodyPr wrap="none">
            <a:spAutoFit/>
          </a:bodyPr>
          <a:lstStyle/>
          <a:p>
            <a:r>
              <a:rPr lang="en-US" sz="2800" b="1" smtClean="0">
                <a:solidFill>
                  <a:srgbClr val="FF0000"/>
                </a:solidFill>
                <a:latin typeface="VNI-Avo" pitchFamily="2" charset="0"/>
              </a:rPr>
              <a:t>ôt</a:t>
            </a:r>
            <a:endParaRPr lang="en-US">
              <a:solidFill>
                <a:srgbClr val="FF0000"/>
              </a:solidFill>
            </a:endParaRPr>
          </a:p>
        </p:txBody>
      </p:sp>
      <p:sp>
        <p:nvSpPr>
          <p:cNvPr id="9" name="Rectangle 8">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sp>
        <p:nvSpPr>
          <p:cNvPr id="11" name="Rectangle 10"/>
          <p:cNvSpPr/>
          <p:nvPr/>
        </p:nvSpPr>
        <p:spPr>
          <a:xfrm>
            <a:off x="7245000" y="5208962"/>
            <a:ext cx="540533" cy="523220"/>
          </a:xfrm>
          <a:prstGeom prst="rect">
            <a:avLst/>
          </a:prstGeom>
        </p:spPr>
        <p:txBody>
          <a:bodyPr wrap="none">
            <a:spAutoFit/>
          </a:bodyPr>
          <a:lstStyle/>
          <a:p>
            <a:r>
              <a:rPr lang="en-US" sz="2800" b="1" smtClean="0">
                <a:solidFill>
                  <a:srgbClr val="FF00FF"/>
                </a:solidFill>
                <a:latin typeface="VNI-Avo" pitchFamily="2" charset="0"/>
              </a:rPr>
              <a:t>oât</a:t>
            </a:r>
            <a:endParaRPr lang="en-US">
              <a:solidFill>
                <a:srgbClr val="FF00FF"/>
              </a:solidFill>
            </a:endParaRPr>
          </a:p>
        </p:txBody>
      </p:sp>
      <p:sp>
        <p:nvSpPr>
          <p:cNvPr id="12" name="Rectangle 11"/>
          <p:cNvSpPr/>
          <p:nvPr/>
        </p:nvSpPr>
        <p:spPr>
          <a:xfrm>
            <a:off x="5774395" y="5637670"/>
            <a:ext cx="526106" cy="523220"/>
          </a:xfrm>
          <a:prstGeom prst="rect">
            <a:avLst/>
          </a:prstGeom>
        </p:spPr>
        <p:txBody>
          <a:bodyPr wrap="none">
            <a:spAutoFit/>
          </a:bodyPr>
          <a:lstStyle/>
          <a:p>
            <a:r>
              <a:rPr lang="en-US" sz="2800" b="1" smtClean="0">
                <a:solidFill>
                  <a:srgbClr val="0000FF"/>
                </a:solidFill>
                <a:latin typeface="VNI-Avo" pitchFamily="2" charset="0"/>
              </a:rPr>
              <a:t>ot</a:t>
            </a:r>
            <a:endParaRPr lang="en-US">
              <a:solidFill>
                <a:srgbClr val="0000FF"/>
              </a:solidFill>
            </a:endParaRPr>
          </a:p>
        </p:txBody>
      </p:sp>
      <p:pic>
        <p:nvPicPr>
          <p:cNvPr id="2" name="Picture 1"/>
          <p:cNvPicPr>
            <a:picLocks noChangeAspect="1"/>
          </p:cNvPicPr>
          <p:nvPr/>
        </p:nvPicPr>
        <p:blipFill>
          <a:blip r:embed="rId3"/>
          <a:stretch>
            <a:fillRect/>
          </a:stretch>
        </p:blipFill>
        <p:spPr>
          <a:xfrm>
            <a:off x="657564" y="267719"/>
            <a:ext cx="10952463" cy="4928608"/>
          </a:xfrm>
          <a:prstGeom prst="rect">
            <a:avLst/>
          </a:prstGeom>
        </p:spPr>
      </p:pic>
      <p:sp>
        <p:nvSpPr>
          <p:cNvPr id="10" name="Rectangle 9"/>
          <p:cNvSpPr/>
          <p:nvPr/>
        </p:nvSpPr>
        <p:spPr>
          <a:xfrm>
            <a:off x="6556313" y="5640807"/>
            <a:ext cx="540533" cy="523220"/>
          </a:xfrm>
          <a:prstGeom prst="rect">
            <a:avLst/>
          </a:prstGeom>
        </p:spPr>
        <p:txBody>
          <a:bodyPr wrap="none">
            <a:spAutoFit/>
          </a:bodyPr>
          <a:lstStyle/>
          <a:p>
            <a:r>
              <a:rPr lang="en-US" sz="2800" b="1" smtClean="0">
                <a:solidFill>
                  <a:srgbClr val="FF00FF"/>
                </a:solidFill>
                <a:latin typeface="VNI-Avo" pitchFamily="2" charset="0"/>
              </a:rPr>
              <a:t>oât</a:t>
            </a:r>
            <a:endParaRPr lang="en-US">
              <a:solidFill>
                <a:srgbClr val="FF00FF"/>
              </a:solidFill>
            </a:endParaRPr>
          </a:p>
        </p:txBody>
      </p:sp>
    </p:spTree>
    <p:extLst>
      <p:ext uri="{BB962C8B-B14F-4D97-AF65-F5344CB8AC3E}">
        <p14:creationId xmlns:p14="http://schemas.microsoft.com/office/powerpoint/2010/main" val="400361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646" y="418050"/>
            <a:ext cx="1924319" cy="781159"/>
          </a:xfrm>
          <a:prstGeom prst="rect">
            <a:avLst/>
          </a:prstGeom>
        </p:spPr>
      </p:pic>
      <p:sp>
        <p:nvSpPr>
          <p:cNvPr id="5" name="TextBox 4"/>
          <p:cNvSpPr txBox="1"/>
          <p:nvPr/>
        </p:nvSpPr>
        <p:spPr>
          <a:xfrm>
            <a:off x="2296886" y="261257"/>
            <a:ext cx="7761514" cy="646331"/>
          </a:xfrm>
          <a:prstGeom prst="rect">
            <a:avLst/>
          </a:prstGeom>
          <a:noFill/>
        </p:spPr>
        <p:txBody>
          <a:bodyPr wrap="square" rtlCol="0">
            <a:spAutoFit/>
          </a:bodyPr>
          <a:lstStyle/>
          <a:p>
            <a:pPr algn="ctr"/>
            <a:r>
              <a:rPr lang="en-US" sz="3600" smtClean="0">
                <a:latin typeface="VNI-Avo" pitchFamily="2" charset="0"/>
              </a:rPr>
              <a:t>Theá giôùi cuûa em</a:t>
            </a:r>
            <a:endParaRPr lang="en-US" sz="3600">
              <a:latin typeface="VNI-Avo" pitchFamily="2" charset="0"/>
            </a:endParaRPr>
          </a:p>
        </p:txBody>
      </p:sp>
      <p:sp>
        <p:nvSpPr>
          <p:cNvPr id="6" name="Rectangle 5">
            <a:hlinkClick r:id="rId3"/>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4" name="Picture 3"/>
          <p:cNvPicPr>
            <a:picLocks noChangeAspect="1"/>
          </p:cNvPicPr>
          <p:nvPr/>
        </p:nvPicPr>
        <p:blipFill>
          <a:blip r:embed="rId4"/>
          <a:stretch>
            <a:fillRect/>
          </a:stretch>
        </p:blipFill>
        <p:spPr>
          <a:xfrm>
            <a:off x="1193822" y="1188192"/>
            <a:ext cx="9318256" cy="5614847"/>
          </a:xfrm>
          <a:prstGeom prst="rect">
            <a:avLst/>
          </a:prstGeom>
        </p:spPr>
      </p:pic>
    </p:spTree>
    <p:extLst>
      <p:ext uri="{BB962C8B-B14F-4D97-AF65-F5344CB8AC3E}">
        <p14:creationId xmlns:p14="http://schemas.microsoft.com/office/powerpoint/2010/main" val="4168183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022" y="1495887"/>
            <a:ext cx="928491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rPr>
              <a:t>CÁM ƠN CÁC BẠN ĐÃ XEM</a:t>
            </a:r>
            <a:endParaRPr kumimoji="0" lang="en-US" sz="5400" b="1" i="0" u="none" strike="noStrike" kern="1200" cap="none" spc="0" normalizeH="0" baseline="0" noProof="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endParaRPr>
          </a:p>
        </p:txBody>
      </p:sp>
      <p:sp>
        <p:nvSpPr>
          <p:cNvPr id="5" name="Rectangle 4"/>
          <p:cNvSpPr/>
          <p:nvPr/>
        </p:nvSpPr>
        <p:spPr>
          <a:xfrm>
            <a:off x="2046663" y="2866854"/>
            <a:ext cx="809869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smtClean="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Bấm like để ủng hộ kênh</a:t>
            </a:r>
            <a:endParaRPr kumimoji="0" lang="en-US" sz="5400" b="0" i="0" u="none" strike="noStrike" kern="1200" cap="none" spc="0" normalizeH="0" baseline="0" noProof="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809946" y="4004370"/>
            <a:ext cx="1057212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81BB42"/>
                </a:solidFill>
                <a:effectLst/>
                <a:uLnTx/>
                <a:uFillTx/>
                <a:latin typeface="Arial" panose="020B0604020202020204" pitchFamily="34" charset="0"/>
                <a:ea typeface="+mn-ea"/>
                <a:cs typeface="Arial" panose="020B0604020202020204" pitchFamily="34" charset="0"/>
              </a:rPr>
              <a:t>Coment:  để nêu ý kiến của bạn</a:t>
            </a:r>
            <a:endParaRPr kumimoji="0" lang="en-US" sz="5400" b="1" i="0" u="none" strike="noStrike" kern="1200" cap="none" spc="0" normalizeH="0" baseline="0" noProof="0">
              <a:ln/>
              <a:solidFill>
                <a:srgbClr val="81BB42"/>
              </a:solidFill>
              <a:effectLst/>
              <a:uLnTx/>
              <a:uFillTx/>
              <a:latin typeface="Arial" panose="020B0604020202020204" pitchFamily="34" charset="0"/>
              <a:ea typeface="+mn-ea"/>
              <a:cs typeface="Arial" panose="020B0604020202020204" pitchFamily="34" charset="0"/>
            </a:endParaRPr>
          </a:p>
        </p:txBody>
      </p:sp>
      <p:sp>
        <p:nvSpPr>
          <p:cNvPr id="7" name="Rectangle 6">
            <a:hlinkClick r:id="rId4"/>
          </p:cNvPr>
          <p:cNvSpPr/>
          <p:nvPr/>
        </p:nvSpPr>
        <p:spPr>
          <a:xfrm>
            <a:off x="782424" y="5141887"/>
            <a:ext cx="1056411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E9BF35"/>
                </a:solidFill>
                <a:effectLst/>
                <a:uLnTx/>
                <a:uFillTx/>
                <a:latin typeface="Arial" panose="020B0604020202020204" pitchFamily="34" charset="0"/>
                <a:ea typeface="+mn-ea"/>
                <a:cs typeface="Arial" panose="020B0604020202020204" pitchFamily="34" charset="0"/>
              </a:rPr>
              <a:t>Đăng kí kênh để xem video mới</a:t>
            </a:r>
            <a:endParaRPr kumimoji="0" lang="en-US" sz="5400" b="1" i="0" u="none" strike="noStrike" kern="1200" cap="none" spc="0" normalizeH="0" baseline="0" noProof="0">
              <a:ln/>
              <a:solidFill>
                <a:srgbClr val="E9BF35"/>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315686" y="6065217"/>
            <a:ext cx="102067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Roboto"/>
                <a:ea typeface="+mn-ea"/>
                <a:cs typeface="+mn-cs"/>
              </a:rPr>
              <a:t>Link đăng kí kênh: </a:t>
            </a:r>
            <a:r>
              <a:rPr kumimoji="0" lang="en-US" sz="1800" b="0" i="0" u="none" strike="noStrike" kern="1200" cap="none" spc="0" normalizeH="0" baseline="0" noProof="0" smtClean="0">
                <a:ln>
                  <a:noFill/>
                </a:ln>
                <a:solidFill>
                  <a:prstClr val="white"/>
                </a:solidFill>
                <a:effectLst/>
                <a:uLnTx/>
                <a:uFillTx/>
                <a:latin typeface="Roboto"/>
                <a:ea typeface="+mn-ea"/>
                <a:cs typeface="+mn-cs"/>
                <a:hlinkClick r:id="rId4"/>
              </a:rPr>
              <a:t>https</a:t>
            </a:r>
            <a:r>
              <a:rPr kumimoji="0" lang="en-US" sz="1800" b="0" i="0" u="none" strike="noStrike" kern="1200" cap="none" spc="0" normalizeH="0" baseline="0" noProof="0">
                <a:ln>
                  <a:noFill/>
                </a:ln>
                <a:solidFill>
                  <a:prstClr val="white"/>
                </a:solidFill>
                <a:effectLst/>
                <a:uLnTx/>
                <a:uFillTx/>
                <a:latin typeface="Roboto"/>
                <a:ea typeface="+mn-ea"/>
                <a:cs typeface="+mn-cs"/>
                <a:hlinkClick r:id="rId4"/>
              </a:rPr>
              <a:t>://www.youtube.com/channel/UC4KJdxTA14SyBEAm7x2c09w?sub_confirmation=1</a:t>
            </a: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9289" y="118169"/>
            <a:ext cx="1860161" cy="930081"/>
          </a:xfrm>
          <a:prstGeom prst="rect">
            <a:avLst/>
          </a:prstGeom>
        </p:spPr>
      </p:pic>
      <p:pic>
        <p:nvPicPr>
          <p:cNvPr id="10" name="FormatFactoryPart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6617" y="118169"/>
            <a:ext cx="272354" cy="272354"/>
          </a:xfrm>
          <a:prstGeom prst="rect">
            <a:avLst/>
          </a:prstGeom>
        </p:spPr>
      </p:pic>
    </p:spTree>
    <p:extLst>
      <p:ext uri="{BB962C8B-B14F-4D97-AF65-F5344CB8AC3E}">
        <p14:creationId xmlns:p14="http://schemas.microsoft.com/office/powerpoint/2010/main" val="11307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0"/>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4"/>
                                        </p:tgtEl>
                                        <p:attrNameLst>
                                          <p:attrName>ppt_x</p:attrName>
                                          <p:attrName>ppt_y</p:attrName>
                                        </p:attrNameLst>
                                      </p:cBhvr>
                                    </p:animMotion>
                                    <p:animRot by="1500000">
                                      <p:cBhvr>
                                        <p:cTn id="9" dur="125" fill="hold">
                                          <p:stCondLst>
                                            <p:cond delay="0"/>
                                          </p:stCondLst>
                                        </p:cTn>
                                        <p:tgtEl>
                                          <p:spTgt spid="4"/>
                                        </p:tgtEl>
                                        <p:attrNameLst>
                                          <p:attrName>r</p:attrName>
                                        </p:attrNameLst>
                                      </p:cBhvr>
                                    </p:animRot>
                                    <p:animRot by="-1500000">
                                      <p:cBhvr>
                                        <p:cTn id="10" dur="125" fill="hold">
                                          <p:stCondLst>
                                            <p:cond delay="125"/>
                                          </p:stCondLst>
                                        </p:cTn>
                                        <p:tgtEl>
                                          <p:spTgt spid="4"/>
                                        </p:tgtEl>
                                        <p:attrNameLst>
                                          <p:attrName>r</p:attrName>
                                        </p:attrNameLst>
                                      </p:cBhvr>
                                    </p:animRot>
                                    <p:animRot by="-1500000">
                                      <p:cBhvr>
                                        <p:cTn id="11" dur="125" fill="hold">
                                          <p:stCondLst>
                                            <p:cond delay="250"/>
                                          </p:stCondLst>
                                        </p:cTn>
                                        <p:tgtEl>
                                          <p:spTgt spid="4"/>
                                        </p:tgtEl>
                                        <p:attrNameLst>
                                          <p:attrName>r</p:attrName>
                                        </p:attrNameLst>
                                      </p:cBhvr>
                                    </p:animRot>
                                    <p:animRot by="1500000">
                                      <p:cBhvr>
                                        <p:cTn id="12" dur="125" fill="hold">
                                          <p:stCondLst>
                                            <p:cond delay="375"/>
                                          </p:stCondLst>
                                        </p:cTn>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t>Sử dụng để dạy học thầy cô xoá 2 slide cuối cùng</a:t>
            </a:r>
          </a:p>
          <a:p>
            <a:r>
              <a:rPr lang="en-US" smtClean="0"/>
              <a:t>Font chữ sử dụng là VNI Ariston các thầy cô sử dụng bảng mã VNI Window để sửa bài.</a:t>
            </a:r>
          </a:p>
          <a:p>
            <a:r>
              <a:rPr lang="en-US"/>
              <a:t>Video hướng dẫn học sinh học </a:t>
            </a:r>
            <a:r>
              <a:rPr lang="en-US" smtClean="0"/>
              <a:t>tại </a:t>
            </a:r>
            <a:r>
              <a:rPr lang="en-US">
                <a:hlinkClick r:id="rId2"/>
              </a:rPr>
              <a:t>https://</a:t>
            </a:r>
            <a:r>
              <a:rPr lang="en-US" smtClean="0">
                <a:hlinkClick r:id="rId2"/>
              </a:rPr>
              <a:t>youtu.be</a:t>
            </a:r>
            <a:r>
              <a:rPr lang="en-US">
                <a:hlinkClick r:id="rId2"/>
              </a:rPr>
              <a:t>/-</a:t>
            </a:r>
            <a:r>
              <a:rPr lang="en-US" smtClean="0">
                <a:hlinkClick r:id="rId2"/>
              </a:rPr>
              <a:t>9iENsSkcT4</a:t>
            </a:r>
            <a:endParaRPr lang="en-US" smtClean="0"/>
          </a:p>
          <a:p>
            <a:endParaRPr lang="en-US"/>
          </a:p>
        </p:txBody>
      </p:sp>
      <p:sp>
        <p:nvSpPr>
          <p:cNvPr id="2" name="Title 1"/>
          <p:cNvSpPr>
            <a:spLocks noGrp="1"/>
          </p:cNvSpPr>
          <p:nvPr>
            <p:ph type="title"/>
          </p:nvPr>
        </p:nvSpPr>
        <p:spPr/>
        <p:txBody>
          <a:bodyPr>
            <a:normAutofit/>
          </a:bodyPr>
          <a:lstStyle/>
          <a:p>
            <a:pPr algn="ctr"/>
            <a:r>
              <a:rPr lang="en-US" sz="6000" smtClean="0">
                <a:solidFill>
                  <a:srgbClr val="FF0000"/>
                </a:solidFill>
              </a:rPr>
              <a:t>Hướng dẫn sửa bài giảng</a:t>
            </a:r>
            <a:endParaRPr lang="en-US" sz="6000">
              <a:solidFill>
                <a:srgbClr val="FF0000"/>
              </a:solidFill>
            </a:endParaRPr>
          </a:p>
        </p:txBody>
      </p:sp>
    </p:spTree>
    <p:extLst>
      <p:ext uri="{BB962C8B-B14F-4D97-AF65-F5344CB8AC3E}">
        <p14:creationId xmlns:p14="http://schemas.microsoft.com/office/powerpoint/2010/main" val="2827735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AWRT_kA9XY"/>
          <p:cNvPicPr>
            <a:picLocks noGrp="1" noRot="1" noChangeAspect="1"/>
          </p:cNvPicPr>
          <p:nvPr>
            <p:ph idx="1"/>
            <a:videoFile r:link="rId1"/>
          </p:nvPr>
        </p:nvPicPr>
        <p:blipFill>
          <a:blip r:embed="rId3"/>
          <a:stretch>
            <a:fillRect/>
          </a:stretch>
        </p:blipFill>
        <p:spPr>
          <a:xfrm>
            <a:off x="617483" y="365125"/>
            <a:ext cx="10842199" cy="6098737"/>
          </a:xfrm>
          <a:prstGeom prst="rect">
            <a:avLst/>
          </a:prstGeom>
        </p:spPr>
      </p:pic>
    </p:spTree>
    <p:extLst>
      <p:ext uri="{BB962C8B-B14F-4D97-AF65-F5344CB8AC3E}">
        <p14:creationId xmlns:p14="http://schemas.microsoft.com/office/powerpoint/2010/main" val="254974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Ion</Template>
  <TotalTime>268</TotalTime>
  <Words>185</Words>
  <Application>Microsoft Office PowerPoint</Application>
  <PresentationFormat>Widescreen</PresentationFormat>
  <Paragraphs>39</Paragraphs>
  <Slides>8</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Roboto</vt:lpstr>
      <vt:lpstr>VNI-Avo</vt:lpstr>
      <vt:lpstr>Arial</vt:lpstr>
      <vt:lpstr>Calibri</vt:lpstr>
      <vt:lpstr>Calibri Light</vt:lpstr>
      <vt:lpstr>Century Gothic</vt:lpstr>
      <vt:lpstr>Office Theme</vt:lpstr>
      <vt:lpstr>Vapor Trail</vt:lpstr>
      <vt:lpstr>PowerPoint Presentation</vt:lpstr>
      <vt:lpstr>PowerPoint Presentation</vt:lpstr>
      <vt:lpstr>PowerPoint Presentation</vt:lpstr>
      <vt:lpstr>PowerPoint Presentation</vt:lpstr>
      <vt:lpstr>PowerPoint Presentation</vt:lpstr>
      <vt:lpstr>PowerPoint Presentation</vt:lpstr>
      <vt:lpstr>Hướng dẫn sửa bài giảng</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subject>Vương Hà Bắc</dc:subject>
  <dc:creator>Admin</dc:creator>
  <cp:keywords>Mái Trường Tuổi Thơ</cp:keywords>
  <cp:lastModifiedBy>Admin</cp:lastModifiedBy>
  <cp:revision>130</cp:revision>
  <dcterms:created xsi:type="dcterms:W3CDTF">2020-10-19T12:51:54Z</dcterms:created>
  <dcterms:modified xsi:type="dcterms:W3CDTF">2020-11-08T15:42:09Z</dcterms:modified>
  <cp:category>Kết nối tri thức với cuộc sống</cp:category>
</cp:coreProperties>
</file>