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28"/>
  </p:notesMasterIdLst>
  <p:sldIdLst>
    <p:sldId id="322" r:id="rId2"/>
    <p:sldId id="320" r:id="rId3"/>
    <p:sldId id="340" r:id="rId4"/>
    <p:sldId id="349" r:id="rId5"/>
    <p:sldId id="355" r:id="rId6"/>
    <p:sldId id="325" r:id="rId7"/>
    <p:sldId id="323" r:id="rId8"/>
    <p:sldId id="356" r:id="rId9"/>
    <p:sldId id="327" r:id="rId10"/>
    <p:sldId id="328" r:id="rId11"/>
    <p:sldId id="357" r:id="rId12"/>
    <p:sldId id="330" r:id="rId13"/>
    <p:sldId id="341" r:id="rId14"/>
    <p:sldId id="333" r:id="rId15"/>
    <p:sldId id="334" r:id="rId16"/>
    <p:sldId id="335" r:id="rId17"/>
    <p:sldId id="336" r:id="rId18"/>
    <p:sldId id="337" r:id="rId19"/>
    <p:sldId id="338" r:id="rId20"/>
    <p:sldId id="342" r:id="rId21"/>
    <p:sldId id="344" r:id="rId22"/>
    <p:sldId id="316" r:id="rId23"/>
    <p:sldId id="343" r:id="rId24"/>
    <p:sldId id="354" r:id="rId25"/>
    <p:sldId id="318" r:id="rId26"/>
    <p:sldId id="332" r:id="rId27"/>
  </p:sldIdLst>
  <p:sldSz cx="6858000" cy="5143500"/>
  <p:notesSz cx="6858000" cy="9144000"/>
  <p:embeddedFontLst>
    <p:embeddedFont>
      <p:font typeface="Montserrat" panose="020B0604020202020204" charset="0"/>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Kalam" panose="020B0604020202020204" charset="0"/>
      <p:regular r:id="rId37"/>
      <p:bold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9795"/>
    <a:srgbClr val="F4F6DB"/>
    <a:srgbClr val="F2F0CB"/>
    <a:srgbClr val="D7EDA9"/>
    <a:srgbClr val="000000"/>
    <a:srgbClr val="7EA131"/>
    <a:srgbClr val="B7D574"/>
    <a:srgbClr val="BEE7FB"/>
    <a:srgbClr val="8AB036"/>
    <a:srgbClr val="F95D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94615"/>
  </p:normalViewPr>
  <p:slideViewPr>
    <p:cSldViewPr snapToGrid="0">
      <p:cViewPr varScale="1">
        <p:scale>
          <a:sx n="27" d="100"/>
          <a:sy n="27" d="100"/>
        </p:scale>
        <p:origin x="618" y="1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2136637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17369562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userDrawn="1">
  <p:cSld name="SECTION_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282786"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id="{81E8044B-5A9F-3B47-AF82-354549520988}"/>
              </a:ext>
            </a:extLst>
          </p:cNvPr>
          <p:cNvSpPr>
            <a:spLocks/>
          </p:cNvSpPr>
          <p:nvPr userDrawn="1"/>
        </p:nvSpPr>
        <p:spPr bwMode="auto">
          <a:xfrm rot="10800000">
            <a:off x="61544" y="-61546"/>
            <a:ext cx="6734909" cy="5205044"/>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solidFill>
            <a:schemeClr val="accent2"/>
          </a:solid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689009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0129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4400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C05AA50F-DFE7-6C4B-92C5-EBE8E2BC7899}"/>
              </a:ext>
            </a:extLst>
          </p:cNvPr>
          <p:cNvSpPr/>
          <p:nvPr userDrawn="1"/>
        </p:nvSpPr>
        <p:spPr>
          <a:xfrm>
            <a:off x="4859677" y="4928056"/>
            <a:ext cx="1612942" cy="215444"/>
          </a:xfrm>
          <a:prstGeom prst="rect">
            <a:avLst/>
          </a:prstGeom>
        </p:spPr>
        <p:txBody>
          <a:bodyPr wrap="none">
            <a:spAutoFit/>
          </a:bodyPr>
          <a:lstStyle/>
          <a:p>
            <a:r>
              <a:rPr lang="en-US" sz="800" b="0" i="0" dirty="0">
                <a:solidFill>
                  <a:srgbClr val="000000"/>
                </a:solidFill>
                <a:effectLst/>
                <a:latin typeface="+mn-lt"/>
              </a:rPr>
              <a:t>FeistyForwarders_0968120672</a:t>
            </a:r>
            <a:endParaRPr lang="en-VN"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649" r:id="rId1"/>
    <p:sldLayoutId id="2147483690" r:id="rId2"/>
    <p:sldLayoutId id="2147483685" r:id="rId3"/>
    <p:sldLayoutId id="2147483691" r:id="rId4"/>
    <p:sldLayoutId id="2147483687" r:id="rId5"/>
    <p:sldLayoutId id="2147483692" r:id="rId6"/>
    <p:sldLayoutId id="2147483686" r:id="rId7"/>
    <p:sldLayoutId id="2147483693" r:id="rId8"/>
    <p:sldLayoutId id="2147483688"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1.xml"/><Relationship Id="rId5" Type="http://schemas.microsoft.com/office/2007/relationships/hdphoto" Target="../media/hdphoto1.wdp"/><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0.xml"/><Relationship Id="rId6" Type="http://schemas.microsoft.com/office/2007/relationships/hdphoto" Target="../media/hdphoto5.wdp"/><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5.png"/><Relationship Id="rId4" Type="http://schemas.microsoft.com/office/2007/relationships/hdphoto" Target="../media/hdphoto5.wdp"/></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8.xml"/><Relationship Id="rId6" Type="http://schemas.microsoft.com/office/2007/relationships/hdphoto" Target="../media/hdphoto9.wdp"/><Relationship Id="rId5" Type="http://schemas.openxmlformats.org/officeDocument/2006/relationships/image" Target="../media/image24.png"/><Relationship Id="rId10" Type="http://schemas.microsoft.com/office/2007/relationships/hdphoto" Target="../media/hdphoto11.wdp"/><Relationship Id="rId4" Type="http://schemas.microsoft.com/office/2007/relationships/hdphoto" Target="../media/hdphoto8.wdp"/><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microsoft.com/office/2007/relationships/hdphoto" Target="../media/hdphoto12.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30.png"/><Relationship Id="rId1" Type="http://schemas.openxmlformats.org/officeDocument/2006/relationships/slideLayout" Target="../slideLayouts/slideLayout8.xml"/><Relationship Id="rId5" Type="http://schemas.microsoft.com/office/2007/relationships/hdphoto" Target="../media/hdphoto14.wdp"/><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9.png"/><Relationship Id="rId1" Type="http://schemas.openxmlformats.org/officeDocument/2006/relationships/slideLayout" Target="../slideLayouts/slideLayout7.xml"/><Relationship Id="rId4" Type="http://schemas.microsoft.com/office/2007/relationships/hdphoto" Target="../media/hdphoto15.wdp"/></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0.xml"/><Relationship Id="rId6" Type="http://schemas.microsoft.com/office/2007/relationships/hdphoto" Target="../media/hdphoto5.wdp"/><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6.png"/><Relationship Id="rId1" Type="http://schemas.openxmlformats.org/officeDocument/2006/relationships/slideLayout" Target="../slideLayouts/slideLayout10.xml"/><Relationship Id="rId5" Type="http://schemas.microsoft.com/office/2007/relationships/hdphoto" Target="../media/hdphoto4.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0.xml"/><Relationship Id="rId6" Type="http://schemas.microsoft.com/office/2007/relationships/hdphoto" Target="../media/hdphoto5.wdp"/><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C74B4AB-E5C6-8441-95A7-756FEF37A7F4}"/>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2000"/>
                    </a14:imgEffect>
                  </a14:imgLayer>
                </a14:imgProps>
              </a:ext>
            </a:extLst>
          </a:blip>
          <a:srcRect l="7250" t="8731" r="10105" b="10572"/>
          <a:stretch/>
        </p:blipFill>
        <p:spPr>
          <a:xfrm>
            <a:off x="1505528" y="286327"/>
            <a:ext cx="4481237" cy="4485036"/>
          </a:xfrm>
          <a:prstGeom prst="ellipse">
            <a:avLst/>
          </a:prstGeom>
        </p:spPr>
      </p:pic>
    </p:spTree>
    <p:custDataLst>
      <p:tags r:id="rId1"/>
    </p:custDataLst>
    <p:extLst>
      <p:ext uri="{BB962C8B-B14F-4D97-AF65-F5344CB8AC3E}">
        <p14:creationId xmlns:p14="http://schemas.microsoft.com/office/powerpoint/2010/main" val="2465074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1196E3B-EFCC-A54A-A28B-44926BAC7CD6}"/>
              </a:ext>
            </a:extLst>
          </p:cNvPr>
          <p:cNvSpPr txBox="1"/>
          <p:nvPr/>
        </p:nvSpPr>
        <p:spPr>
          <a:xfrm>
            <a:off x="479205" y="308181"/>
            <a:ext cx="6228730" cy="412934"/>
          </a:xfrm>
          <a:prstGeom prst="rect">
            <a:avLst/>
          </a:prstGeom>
          <a:noFill/>
        </p:spPr>
        <p:txBody>
          <a:bodyPr wrap="square" rtlCol="0">
            <a:spAutoFit/>
          </a:bodyPr>
          <a:lstStyle/>
          <a:p>
            <a:pPr>
              <a:lnSpc>
                <a:spcPct val="150000"/>
              </a:lnSpc>
            </a:pPr>
            <a:r>
              <a:rPr lang="vi-VN" sz="1600" b="1" dirty="0">
                <a:solidFill>
                  <a:schemeClr val="accent6">
                    <a:lumMod val="75000"/>
                  </a:schemeClr>
                </a:solidFill>
                <a:latin typeface="UTM Avo" panose="02040603050506020204" pitchFamily="18" charset="0"/>
              </a:rPr>
              <a:t>3. </a:t>
            </a:r>
            <a:r>
              <a:rPr lang="vi-VN" sz="1600" dirty="0">
                <a:latin typeface="UTM Avo" panose="02040603050506020204" pitchFamily="18" charset="0"/>
              </a:rPr>
              <a:t>Trò chơi lê-gô đem lại lợi ích gì?</a:t>
            </a:r>
          </a:p>
        </p:txBody>
      </p:sp>
      <p:sp>
        <p:nvSpPr>
          <p:cNvPr id="17" name="TextBox 16">
            <a:extLst>
              <a:ext uri="{FF2B5EF4-FFF2-40B4-BE49-F238E27FC236}">
                <a16:creationId xmlns:a16="http://schemas.microsoft.com/office/drawing/2014/main" id="{2B5EAFC5-F972-5546-A75B-F522157F1C90}"/>
              </a:ext>
            </a:extLst>
          </p:cNvPr>
          <p:cNvSpPr txBox="1"/>
          <p:nvPr/>
        </p:nvSpPr>
        <p:spPr>
          <a:xfrm>
            <a:off x="479205" y="761190"/>
            <a:ext cx="5766330" cy="778675"/>
          </a:xfrm>
          <a:prstGeom prst="rect">
            <a:avLst/>
          </a:prstGeom>
          <a:noFill/>
        </p:spPr>
        <p:txBody>
          <a:bodyPr wrap="square" rtlCol="0">
            <a:spAutoFit/>
          </a:bodyPr>
          <a:lstStyle/>
          <a:p>
            <a:pPr algn="just">
              <a:lnSpc>
                <a:spcPct val="150000"/>
              </a:lnSpc>
            </a:pPr>
            <a:r>
              <a:rPr lang="vi-VN" sz="1600" dirty="0">
                <a:solidFill>
                  <a:schemeClr val="accent6">
                    <a:lumMod val="75000"/>
                  </a:schemeClr>
                </a:solidFill>
                <a:latin typeface="UTM Avo" panose="02040603050506020204" pitchFamily="18" charset="0"/>
                <a:sym typeface="Wingdings" panose="05000000000000000000" pitchFamily="2" charset="2"/>
              </a:rPr>
              <a:t> Trò chơi lê - gô giúp các bạn nhỏ </a:t>
            </a:r>
            <a:r>
              <a:rPr lang="vi-VN" sz="1600" dirty="0">
                <a:solidFill>
                  <a:schemeClr val="accent6">
                    <a:lumMod val="75000"/>
                  </a:schemeClr>
                </a:solidFill>
                <a:latin typeface="UTM Avo" panose="02040603050506020204" pitchFamily="18" charset="0"/>
              </a:rPr>
              <a:t>có trí tưởng tượng phong phú, khả năng sáng tạo và tính kiên nhẫn.</a:t>
            </a:r>
          </a:p>
        </p:txBody>
      </p:sp>
      <p:sp>
        <p:nvSpPr>
          <p:cNvPr id="6" name="TextBox 5">
            <a:extLst>
              <a:ext uri="{FF2B5EF4-FFF2-40B4-BE49-F238E27FC236}">
                <a16:creationId xmlns:a16="http://schemas.microsoft.com/office/drawing/2014/main" id="{62FEFC25-634E-7F4A-9573-D823ABEB2652}"/>
              </a:ext>
            </a:extLst>
          </p:cNvPr>
          <p:cNvSpPr txBox="1"/>
          <p:nvPr/>
        </p:nvSpPr>
        <p:spPr>
          <a:xfrm>
            <a:off x="479205" y="1632753"/>
            <a:ext cx="6119826" cy="412934"/>
          </a:xfrm>
          <a:prstGeom prst="rect">
            <a:avLst/>
          </a:prstGeom>
          <a:noFill/>
        </p:spPr>
        <p:txBody>
          <a:bodyPr wrap="square" rtlCol="0">
            <a:spAutoFit/>
          </a:bodyPr>
          <a:lstStyle/>
          <a:p>
            <a:pPr algn="just">
              <a:lnSpc>
                <a:spcPct val="150000"/>
              </a:lnSpc>
            </a:pPr>
            <a:r>
              <a:rPr lang="vi-VN" sz="1600" b="1" dirty="0">
                <a:solidFill>
                  <a:schemeClr val="accent6">
                    <a:lumMod val="75000"/>
                  </a:schemeClr>
                </a:solidFill>
                <a:latin typeface="UTM Avo" panose="02040603050506020204" pitchFamily="18" charset="0"/>
              </a:rPr>
              <a:t>4. </a:t>
            </a:r>
            <a:r>
              <a:rPr lang="vi-VN" sz="1600" dirty="0">
                <a:latin typeface="UTM Avo" panose="02040603050506020204" pitchFamily="18" charset="0"/>
              </a:rPr>
              <a:t>Chọn nội dung phù hợp với mỗi đoạn trong bài đọc.</a:t>
            </a:r>
          </a:p>
        </p:txBody>
      </p:sp>
      <p:sp>
        <p:nvSpPr>
          <p:cNvPr id="7" name="Rounded Rectangle 6">
            <a:extLst>
              <a:ext uri="{FF2B5EF4-FFF2-40B4-BE49-F238E27FC236}">
                <a16:creationId xmlns:a16="http://schemas.microsoft.com/office/drawing/2014/main" id="{945D2525-4C0E-B14C-B965-682BD9BA4878}"/>
              </a:ext>
            </a:extLst>
          </p:cNvPr>
          <p:cNvSpPr/>
          <p:nvPr/>
        </p:nvSpPr>
        <p:spPr>
          <a:xfrm>
            <a:off x="609080" y="2446230"/>
            <a:ext cx="1496291" cy="446740"/>
          </a:xfrm>
          <a:prstGeom prst="round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rgbClr val="000000"/>
                </a:solidFill>
                <a:latin typeface="UTM Avo" panose="02040603050506020204" pitchFamily="18" charset="0"/>
              </a:rPr>
              <a:t>Đoạn</a:t>
            </a:r>
            <a:r>
              <a:rPr lang="en-US" sz="1600" dirty="0">
                <a:solidFill>
                  <a:srgbClr val="000000"/>
                </a:solidFill>
                <a:latin typeface="UTM Avo" panose="02040603050506020204" pitchFamily="18" charset="0"/>
              </a:rPr>
              <a:t> 1</a:t>
            </a:r>
          </a:p>
        </p:txBody>
      </p:sp>
      <p:sp>
        <p:nvSpPr>
          <p:cNvPr id="8" name="Rounded Rectangle 7">
            <a:extLst>
              <a:ext uri="{FF2B5EF4-FFF2-40B4-BE49-F238E27FC236}">
                <a16:creationId xmlns:a16="http://schemas.microsoft.com/office/drawing/2014/main" id="{67C087A3-6E26-3F42-BF6B-A95C39DD3441}"/>
              </a:ext>
            </a:extLst>
          </p:cNvPr>
          <p:cNvSpPr/>
          <p:nvPr/>
        </p:nvSpPr>
        <p:spPr>
          <a:xfrm>
            <a:off x="609080" y="3080075"/>
            <a:ext cx="1496291" cy="446740"/>
          </a:xfrm>
          <a:prstGeom prst="round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rgbClr val="000000"/>
                </a:solidFill>
                <a:latin typeface="UTM Avo" panose="02040603050506020204" pitchFamily="18" charset="0"/>
              </a:rPr>
              <a:t>Đoạn</a:t>
            </a:r>
            <a:r>
              <a:rPr lang="en-US" sz="1600" dirty="0">
                <a:solidFill>
                  <a:srgbClr val="000000"/>
                </a:solidFill>
                <a:latin typeface="UTM Avo" panose="02040603050506020204" pitchFamily="18" charset="0"/>
              </a:rPr>
              <a:t> 2</a:t>
            </a:r>
          </a:p>
        </p:txBody>
      </p:sp>
      <p:sp>
        <p:nvSpPr>
          <p:cNvPr id="9" name="Rounded Rectangle 8">
            <a:extLst>
              <a:ext uri="{FF2B5EF4-FFF2-40B4-BE49-F238E27FC236}">
                <a16:creationId xmlns:a16="http://schemas.microsoft.com/office/drawing/2014/main" id="{8FE906E1-0401-9049-984F-36A8FEB996E8}"/>
              </a:ext>
            </a:extLst>
          </p:cNvPr>
          <p:cNvSpPr/>
          <p:nvPr/>
        </p:nvSpPr>
        <p:spPr>
          <a:xfrm>
            <a:off x="609080" y="3713920"/>
            <a:ext cx="1496291" cy="446740"/>
          </a:xfrm>
          <a:prstGeom prst="round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rgbClr val="000000"/>
                </a:solidFill>
                <a:latin typeface="UTM Avo" panose="02040603050506020204" pitchFamily="18" charset="0"/>
              </a:rPr>
              <a:t>Đoạn</a:t>
            </a:r>
            <a:r>
              <a:rPr lang="en-US" sz="1600" dirty="0">
                <a:solidFill>
                  <a:srgbClr val="000000"/>
                </a:solidFill>
                <a:latin typeface="UTM Avo" panose="02040603050506020204" pitchFamily="18" charset="0"/>
              </a:rPr>
              <a:t> 3</a:t>
            </a:r>
          </a:p>
        </p:txBody>
      </p:sp>
      <p:sp>
        <p:nvSpPr>
          <p:cNvPr id="10" name="Rounded Rectangle 9">
            <a:extLst>
              <a:ext uri="{FF2B5EF4-FFF2-40B4-BE49-F238E27FC236}">
                <a16:creationId xmlns:a16="http://schemas.microsoft.com/office/drawing/2014/main" id="{90EE759A-03BA-414C-9504-E94C904432A6}"/>
              </a:ext>
            </a:extLst>
          </p:cNvPr>
          <p:cNvSpPr/>
          <p:nvPr/>
        </p:nvSpPr>
        <p:spPr>
          <a:xfrm>
            <a:off x="2728825" y="2446230"/>
            <a:ext cx="3740729" cy="446740"/>
          </a:xfrm>
          <a:prstGeom prst="round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0000"/>
                </a:solidFill>
                <a:latin typeface="UTM Avo" panose="02040603050506020204" pitchFamily="18" charset="0"/>
              </a:rPr>
              <a:t>a. </a:t>
            </a:r>
            <a:r>
              <a:rPr lang="en-US" sz="1600" dirty="0" err="1">
                <a:solidFill>
                  <a:srgbClr val="000000"/>
                </a:solidFill>
                <a:latin typeface="UTM Avo" panose="02040603050506020204" pitchFamily="18" charset="0"/>
              </a:rPr>
              <a:t>Hướng</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dẫn</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cách</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chơi</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lê</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gô</a:t>
            </a:r>
            <a:endParaRPr lang="en-US" sz="1600" dirty="0">
              <a:solidFill>
                <a:srgbClr val="000000"/>
              </a:solidFill>
              <a:latin typeface="UTM Avo" panose="02040603050506020204" pitchFamily="18" charset="0"/>
            </a:endParaRPr>
          </a:p>
        </p:txBody>
      </p:sp>
      <p:sp>
        <p:nvSpPr>
          <p:cNvPr id="11" name="Rounded Rectangle 10">
            <a:extLst>
              <a:ext uri="{FF2B5EF4-FFF2-40B4-BE49-F238E27FC236}">
                <a16:creationId xmlns:a16="http://schemas.microsoft.com/office/drawing/2014/main" id="{6AEC843B-C74A-8D4E-A33F-A26793DBE4FC}"/>
              </a:ext>
            </a:extLst>
          </p:cNvPr>
          <p:cNvSpPr/>
          <p:nvPr/>
        </p:nvSpPr>
        <p:spPr>
          <a:xfrm>
            <a:off x="2728825" y="3080075"/>
            <a:ext cx="3740729" cy="446740"/>
          </a:xfrm>
          <a:prstGeom prst="round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0000"/>
                </a:solidFill>
                <a:latin typeface="UTM Avo" panose="02040603050506020204" pitchFamily="18" charset="0"/>
              </a:rPr>
              <a:t>b. </a:t>
            </a:r>
            <a:r>
              <a:rPr lang="vi-VN" sz="1600" dirty="0">
                <a:solidFill>
                  <a:srgbClr val="000000"/>
                </a:solidFill>
                <a:latin typeface="UTM Avo" panose="02040603050506020204" pitchFamily="18" charset="0"/>
              </a:rPr>
              <a:t>Nói về lợi ích của việc chơi lê-gô </a:t>
            </a:r>
            <a:endParaRPr lang="en-US" sz="1600" dirty="0">
              <a:solidFill>
                <a:srgbClr val="000000"/>
              </a:solidFill>
              <a:latin typeface="UTM Avo" panose="02040603050506020204" pitchFamily="18" charset="0"/>
            </a:endParaRPr>
          </a:p>
        </p:txBody>
      </p:sp>
      <p:sp>
        <p:nvSpPr>
          <p:cNvPr id="12" name="Rounded Rectangle 11">
            <a:extLst>
              <a:ext uri="{FF2B5EF4-FFF2-40B4-BE49-F238E27FC236}">
                <a16:creationId xmlns:a16="http://schemas.microsoft.com/office/drawing/2014/main" id="{4D475B14-F608-6445-AA26-F9C8FB9A0EA8}"/>
              </a:ext>
            </a:extLst>
          </p:cNvPr>
          <p:cNvSpPr/>
          <p:nvPr/>
        </p:nvSpPr>
        <p:spPr>
          <a:xfrm>
            <a:off x="2728826" y="3713920"/>
            <a:ext cx="3740728" cy="446740"/>
          </a:xfrm>
          <a:prstGeom prst="round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0000"/>
                </a:solidFill>
                <a:latin typeface="UTM Avo" panose="02040603050506020204" pitchFamily="18" charset="0"/>
              </a:rPr>
              <a:t>c. </a:t>
            </a:r>
            <a:r>
              <a:rPr lang="en-US" sz="1600" dirty="0" err="1">
                <a:solidFill>
                  <a:srgbClr val="000000"/>
                </a:solidFill>
                <a:latin typeface="UTM Avo" panose="02040603050506020204" pitchFamily="18" charset="0"/>
              </a:rPr>
              <a:t>Giới</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thiệu</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tên</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gọi</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lê-gô</a:t>
            </a:r>
            <a:r>
              <a:rPr lang="en-US" sz="1600" dirty="0">
                <a:solidFill>
                  <a:srgbClr val="000000"/>
                </a:solidFill>
                <a:latin typeface="UTM Avo" panose="02040603050506020204" pitchFamily="18" charset="0"/>
              </a:rPr>
              <a:t> </a:t>
            </a:r>
          </a:p>
        </p:txBody>
      </p:sp>
      <p:sp>
        <p:nvSpPr>
          <p:cNvPr id="13" name="TextBox 12">
            <a:extLst>
              <a:ext uri="{FF2B5EF4-FFF2-40B4-BE49-F238E27FC236}">
                <a16:creationId xmlns:a16="http://schemas.microsoft.com/office/drawing/2014/main" id="{32D29C70-6856-BA48-B6FF-B22EF3A4E878}"/>
              </a:ext>
            </a:extLst>
          </p:cNvPr>
          <p:cNvSpPr txBox="1"/>
          <p:nvPr/>
        </p:nvSpPr>
        <p:spPr>
          <a:xfrm>
            <a:off x="1286837" y="1987451"/>
            <a:ext cx="4248202" cy="447430"/>
          </a:xfrm>
          <a:prstGeom prst="rect">
            <a:avLst/>
          </a:prstGeom>
          <a:noFill/>
        </p:spPr>
        <p:txBody>
          <a:bodyPr wrap="square" rtlCol="0">
            <a:spAutoFit/>
          </a:bodyPr>
          <a:lstStyle/>
          <a:p>
            <a:pPr>
              <a:lnSpc>
                <a:spcPts val="3000"/>
              </a:lnSpc>
            </a:pPr>
            <a:r>
              <a:rPr lang="en-US" sz="2400" b="1" dirty="0">
                <a:ln>
                  <a:solidFill>
                    <a:schemeClr val="tx2">
                      <a:lumMod val="50000"/>
                    </a:schemeClr>
                  </a:solidFill>
                </a:ln>
                <a:solidFill>
                  <a:schemeClr val="tx2"/>
                </a:solidFill>
                <a:latin typeface="UTM Avo" panose="02040603050506020204" pitchFamily="18" charset="0"/>
              </a:rPr>
              <a:t>A                                B</a:t>
            </a:r>
          </a:p>
        </p:txBody>
      </p:sp>
      <p:grpSp>
        <p:nvGrpSpPr>
          <p:cNvPr id="18" name="Group 17">
            <a:extLst>
              <a:ext uri="{FF2B5EF4-FFF2-40B4-BE49-F238E27FC236}">
                <a16:creationId xmlns:a16="http://schemas.microsoft.com/office/drawing/2014/main" id="{3D0F1482-FD63-7D4E-A236-1FB22B0E6031}"/>
              </a:ext>
            </a:extLst>
          </p:cNvPr>
          <p:cNvGrpSpPr/>
          <p:nvPr/>
        </p:nvGrpSpPr>
        <p:grpSpPr>
          <a:xfrm>
            <a:off x="2074779" y="2656900"/>
            <a:ext cx="676905" cy="1303249"/>
            <a:chOff x="2016413" y="2423935"/>
            <a:chExt cx="676905" cy="1303249"/>
          </a:xfrm>
        </p:grpSpPr>
        <p:sp>
          <p:nvSpPr>
            <p:cNvPr id="19" name="Oval 18">
              <a:extLst>
                <a:ext uri="{FF2B5EF4-FFF2-40B4-BE49-F238E27FC236}">
                  <a16:creationId xmlns:a16="http://schemas.microsoft.com/office/drawing/2014/main" id="{C5FDA2DF-D5B8-E141-A8DE-3DA742B76C95}"/>
                </a:ext>
              </a:extLst>
            </p:cNvPr>
            <p:cNvSpPr/>
            <p:nvPr/>
          </p:nvSpPr>
          <p:spPr>
            <a:xfrm>
              <a:off x="2016413" y="2423935"/>
              <a:ext cx="45719" cy="457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76148E3D-F541-2F45-BFF6-AFED5997D9DB}"/>
                </a:ext>
              </a:extLst>
            </p:cNvPr>
            <p:cNvCxnSpPr>
              <a:stCxn id="19" idx="5"/>
              <a:endCxn id="21" idx="1"/>
            </p:cNvCxnSpPr>
            <p:nvPr/>
          </p:nvCxnSpPr>
          <p:spPr>
            <a:xfrm>
              <a:off x="2055437" y="2462959"/>
              <a:ext cx="598857" cy="1225201"/>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5B61A8B6-836E-1A49-8E9E-2253B5EA9228}"/>
                </a:ext>
              </a:extLst>
            </p:cNvPr>
            <p:cNvSpPr/>
            <p:nvPr/>
          </p:nvSpPr>
          <p:spPr>
            <a:xfrm>
              <a:off x="2647599" y="3681465"/>
              <a:ext cx="45719" cy="457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11246436-CF21-2449-A7F2-9AAE1B8117CB}"/>
              </a:ext>
            </a:extLst>
          </p:cNvPr>
          <p:cNvGrpSpPr/>
          <p:nvPr/>
        </p:nvGrpSpPr>
        <p:grpSpPr>
          <a:xfrm flipV="1">
            <a:off x="2078644" y="3331384"/>
            <a:ext cx="695899" cy="1298982"/>
            <a:chOff x="2016413" y="1788423"/>
            <a:chExt cx="688166" cy="681231"/>
          </a:xfrm>
        </p:grpSpPr>
        <p:sp>
          <p:nvSpPr>
            <p:cNvPr id="23" name="Oval 22">
              <a:extLst>
                <a:ext uri="{FF2B5EF4-FFF2-40B4-BE49-F238E27FC236}">
                  <a16:creationId xmlns:a16="http://schemas.microsoft.com/office/drawing/2014/main" id="{CBEB6B8D-05A5-544D-8D24-0328D31E9ADD}"/>
                </a:ext>
              </a:extLst>
            </p:cNvPr>
            <p:cNvSpPr/>
            <p:nvPr/>
          </p:nvSpPr>
          <p:spPr>
            <a:xfrm>
              <a:off x="2016413" y="2423935"/>
              <a:ext cx="45719" cy="457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E9FF941E-9D48-BD45-B1B1-83E0199F0F6F}"/>
                </a:ext>
              </a:extLst>
            </p:cNvPr>
            <p:cNvCxnSpPr>
              <a:stCxn id="23" idx="7"/>
              <a:endCxn id="25" idx="3"/>
            </p:cNvCxnSpPr>
            <p:nvPr/>
          </p:nvCxnSpPr>
          <p:spPr>
            <a:xfrm flipV="1">
              <a:off x="2055437" y="1827447"/>
              <a:ext cx="610118" cy="603183"/>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44370A0F-E2F7-1049-8313-58737BB6890B}"/>
                </a:ext>
              </a:extLst>
            </p:cNvPr>
            <p:cNvSpPr/>
            <p:nvPr/>
          </p:nvSpPr>
          <p:spPr>
            <a:xfrm>
              <a:off x="2658860" y="1788423"/>
              <a:ext cx="45719" cy="457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2079E13-B8EC-4E46-9312-A43DD4F4819A}"/>
              </a:ext>
            </a:extLst>
          </p:cNvPr>
          <p:cNvGrpSpPr/>
          <p:nvPr/>
        </p:nvGrpSpPr>
        <p:grpSpPr>
          <a:xfrm>
            <a:off x="2078645" y="2628726"/>
            <a:ext cx="688166" cy="1332257"/>
            <a:chOff x="2016413" y="1788423"/>
            <a:chExt cx="688166" cy="681231"/>
          </a:xfrm>
        </p:grpSpPr>
        <p:sp>
          <p:nvSpPr>
            <p:cNvPr id="27" name="Oval 26">
              <a:extLst>
                <a:ext uri="{FF2B5EF4-FFF2-40B4-BE49-F238E27FC236}">
                  <a16:creationId xmlns:a16="http://schemas.microsoft.com/office/drawing/2014/main" id="{F8F790DB-1C3D-7240-8644-931A3006A5AE}"/>
                </a:ext>
              </a:extLst>
            </p:cNvPr>
            <p:cNvSpPr/>
            <p:nvPr/>
          </p:nvSpPr>
          <p:spPr>
            <a:xfrm>
              <a:off x="2016413" y="2423935"/>
              <a:ext cx="45719" cy="457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D43A355B-AE82-7340-81E7-65A80C0D7D14}"/>
                </a:ext>
              </a:extLst>
            </p:cNvPr>
            <p:cNvCxnSpPr>
              <a:stCxn id="27" idx="7"/>
              <a:endCxn id="29" idx="3"/>
            </p:cNvCxnSpPr>
            <p:nvPr/>
          </p:nvCxnSpPr>
          <p:spPr>
            <a:xfrm flipV="1">
              <a:off x="2055437" y="1827447"/>
              <a:ext cx="610118" cy="603183"/>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8B844931-367C-584F-B465-49F7B623FD04}"/>
                </a:ext>
              </a:extLst>
            </p:cNvPr>
            <p:cNvSpPr/>
            <p:nvPr/>
          </p:nvSpPr>
          <p:spPr>
            <a:xfrm>
              <a:off x="2658860" y="1788423"/>
              <a:ext cx="45719" cy="457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ounded Rectangle 29">
            <a:extLst>
              <a:ext uri="{FF2B5EF4-FFF2-40B4-BE49-F238E27FC236}">
                <a16:creationId xmlns:a16="http://schemas.microsoft.com/office/drawing/2014/main" id="{B8D844E6-A03C-704B-BAD4-9AEA9EF1EBB0}"/>
              </a:ext>
            </a:extLst>
          </p:cNvPr>
          <p:cNvSpPr/>
          <p:nvPr/>
        </p:nvSpPr>
        <p:spPr>
          <a:xfrm>
            <a:off x="647065" y="4362165"/>
            <a:ext cx="1496291" cy="446740"/>
          </a:xfrm>
          <a:prstGeom prst="round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rgbClr val="000000"/>
                </a:solidFill>
                <a:latin typeface="UTM Avo" panose="02040603050506020204" pitchFamily="18" charset="0"/>
              </a:rPr>
              <a:t>Đoạn</a:t>
            </a:r>
            <a:r>
              <a:rPr lang="en-US" sz="1600" dirty="0">
                <a:solidFill>
                  <a:srgbClr val="000000"/>
                </a:solidFill>
                <a:latin typeface="UTM Avo" panose="02040603050506020204" pitchFamily="18" charset="0"/>
              </a:rPr>
              <a:t> 4</a:t>
            </a:r>
          </a:p>
        </p:txBody>
      </p:sp>
      <p:sp>
        <p:nvSpPr>
          <p:cNvPr id="31" name="Rounded Rectangle 30">
            <a:extLst>
              <a:ext uri="{FF2B5EF4-FFF2-40B4-BE49-F238E27FC236}">
                <a16:creationId xmlns:a16="http://schemas.microsoft.com/office/drawing/2014/main" id="{BF092022-F723-FC46-B52B-8097527FD0E8}"/>
              </a:ext>
            </a:extLst>
          </p:cNvPr>
          <p:cNvSpPr/>
          <p:nvPr/>
        </p:nvSpPr>
        <p:spPr>
          <a:xfrm>
            <a:off x="2766811" y="4362165"/>
            <a:ext cx="3702743" cy="446740"/>
          </a:xfrm>
          <a:prstGeom prst="round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0000"/>
                </a:solidFill>
                <a:latin typeface="UTM Avo" panose="02040603050506020204" pitchFamily="18" charset="0"/>
              </a:rPr>
              <a:t>d. </a:t>
            </a:r>
            <a:r>
              <a:rPr lang="en-US" sz="1600" dirty="0" err="1">
                <a:solidFill>
                  <a:srgbClr val="000000"/>
                </a:solidFill>
                <a:latin typeface="UTM Avo" panose="02040603050506020204" pitchFamily="18" charset="0"/>
              </a:rPr>
              <a:t>Tả</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đặc</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điểm</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lê-gô</a:t>
            </a:r>
            <a:r>
              <a:rPr lang="en-US" sz="1600" dirty="0">
                <a:solidFill>
                  <a:srgbClr val="000000"/>
                </a:solidFill>
                <a:latin typeface="UTM Avo" panose="02040603050506020204" pitchFamily="18" charset="0"/>
              </a:rPr>
              <a:t> </a:t>
            </a:r>
          </a:p>
        </p:txBody>
      </p:sp>
      <p:grpSp>
        <p:nvGrpSpPr>
          <p:cNvPr id="32" name="Group 31">
            <a:extLst>
              <a:ext uri="{FF2B5EF4-FFF2-40B4-BE49-F238E27FC236}">
                <a16:creationId xmlns:a16="http://schemas.microsoft.com/office/drawing/2014/main" id="{D89B4B3D-33FB-8441-BB95-31DDAEFCF4F5}"/>
              </a:ext>
            </a:extLst>
          </p:cNvPr>
          <p:cNvGrpSpPr/>
          <p:nvPr/>
        </p:nvGrpSpPr>
        <p:grpSpPr>
          <a:xfrm>
            <a:off x="2105371" y="3331384"/>
            <a:ext cx="688166" cy="1332257"/>
            <a:chOff x="2016413" y="1788423"/>
            <a:chExt cx="688166" cy="681231"/>
          </a:xfrm>
        </p:grpSpPr>
        <p:sp>
          <p:nvSpPr>
            <p:cNvPr id="33" name="Oval 32">
              <a:extLst>
                <a:ext uri="{FF2B5EF4-FFF2-40B4-BE49-F238E27FC236}">
                  <a16:creationId xmlns:a16="http://schemas.microsoft.com/office/drawing/2014/main" id="{09F3F219-2AF6-2847-B8E8-7444120BAEC3}"/>
                </a:ext>
              </a:extLst>
            </p:cNvPr>
            <p:cNvSpPr/>
            <p:nvPr/>
          </p:nvSpPr>
          <p:spPr>
            <a:xfrm>
              <a:off x="2016413" y="2423935"/>
              <a:ext cx="45719" cy="457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ECAE3547-4F11-604B-9DB1-A89C9DC8DE86}"/>
                </a:ext>
              </a:extLst>
            </p:cNvPr>
            <p:cNvCxnSpPr>
              <a:stCxn id="33" idx="7"/>
              <a:endCxn id="35" idx="3"/>
            </p:cNvCxnSpPr>
            <p:nvPr/>
          </p:nvCxnSpPr>
          <p:spPr>
            <a:xfrm flipV="1">
              <a:off x="2055437" y="1827447"/>
              <a:ext cx="610118" cy="603183"/>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E80C6AC7-7CFB-8B43-B019-618877A87077}"/>
                </a:ext>
              </a:extLst>
            </p:cNvPr>
            <p:cNvSpPr/>
            <p:nvPr/>
          </p:nvSpPr>
          <p:spPr>
            <a:xfrm>
              <a:off x="2658860" y="1788423"/>
              <a:ext cx="45719" cy="457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4787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left)">
                                      <p:cBhvr>
                                        <p:cTn id="6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6" grpId="0"/>
      <p:bldP spid="7" grpId="0" animBg="1"/>
      <p:bldP spid="8" grpId="0" animBg="1"/>
      <p:bldP spid="9" grpId="0" animBg="1"/>
      <p:bldP spid="10" grpId="0" animBg="1"/>
      <p:bldP spid="11" grpId="0" animBg="1"/>
      <p:bldP spid="12" grpId="0" animBg="1"/>
      <p:bldP spid="13" grpId="0"/>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746086" y="177750"/>
            <a:ext cx="5365827" cy="50783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smtClean="0">
                <a:ln>
                  <a:noFill/>
                </a:ln>
                <a:solidFill>
                  <a:srgbClr val="FFAB40">
                    <a:lumMod val="50000"/>
                  </a:srgbClr>
                </a:solidFill>
                <a:effectLst/>
                <a:uLnTx/>
                <a:uFillTx/>
                <a:latin typeface="UTM Avo" panose="02040603050506020204" pitchFamily="18" charset="0"/>
                <a:cs typeface="Arial"/>
                <a:sym typeface="Arial"/>
              </a:rPr>
              <a:t>T</a:t>
            </a:r>
            <a:r>
              <a:rPr lang="en-US" sz="1800" b="1" noProof="0" dirty="0" smtClean="0">
                <a:solidFill>
                  <a:srgbClr val="FFAB40">
                    <a:lumMod val="50000"/>
                  </a:srgbClr>
                </a:solidFill>
                <a:latin typeface="UTM Avo" panose="02040603050506020204" pitchFamily="18" charset="0"/>
              </a:rPr>
              <a:t>ớ </a:t>
            </a:r>
            <a:r>
              <a:rPr kumimoji="0" lang="vi-VN" sz="1800" b="1" i="0" u="none" strike="noStrike" kern="0" cap="none" spc="0" normalizeH="0" baseline="0" noProof="0" dirty="0" smtClean="0">
                <a:ln>
                  <a:noFill/>
                </a:ln>
                <a:solidFill>
                  <a:srgbClr val="FFAB40">
                    <a:lumMod val="50000"/>
                  </a:srgbClr>
                </a:solidFill>
                <a:effectLst/>
                <a:uLnTx/>
                <a:uFillTx/>
                <a:latin typeface="UTM Avo" panose="02040603050506020204" pitchFamily="18" charset="0"/>
                <a:cs typeface="Arial"/>
                <a:sym typeface="Arial"/>
              </a:rPr>
              <a:t>là </a:t>
            </a: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lê - gô </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616316"/>
            <a:ext cx="6456219" cy="4570867"/>
          </a:xfrm>
          <a:prstGeom prst="rect">
            <a:avLst/>
          </a:prstGeom>
          <a:noFill/>
        </p:spPr>
        <p:txBody>
          <a:bodyPr wrap="square" rtlCol="0">
            <a:spAutoFit/>
          </a:bodyPr>
          <a:lstStyle/>
          <a:p>
            <a:pPr marL="44450" lvl="0" algn="just">
              <a:lnSpc>
                <a:spcPct val="150000"/>
              </a:lnSpc>
              <a:defRPr/>
            </a:pP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lang="vi-VN" dirty="0">
                <a:latin typeface="UTM Avo" panose="02040603050506020204" pitchFamily="18" charset="0"/>
              </a:rPr>
              <a:t>Tớ là lê-gô. Nhiều bạn gọi tớ là đồ chơi lắp ráp. Các bạn có nhận ra tớ không?</a:t>
            </a:r>
          </a:p>
          <a:p>
            <a:pPr marL="44450" lvl="0" algn="just">
              <a:lnSpc>
                <a:spcPct val="150000"/>
              </a:lnSpc>
              <a:defRPr/>
            </a:pPr>
            <a:r>
              <a:rPr lang="vi-VN" dirty="0">
                <a:latin typeface="UTM Avo" panose="02040603050506020204" pitchFamily="18" charset="0"/>
              </a:rPr>
              <a:t>        Để tớ giới thiệu với các bạn về gia đình của tớ nhé. Tớ có rất nhiều anh chị em. Chúng tớ là những khối nhỏ đầy màu sắc. Hầu hết chúng tớ có hình viên gạch. Một số thành viên có hình nhân vật tí hon và các hình xinh xắn khác.</a:t>
            </a:r>
          </a:p>
          <a:p>
            <a:pPr marL="44450" lvl="0" algn="just">
              <a:lnSpc>
                <a:spcPct val="150000"/>
              </a:lnSpc>
              <a:defRPr/>
            </a:pPr>
            <a:r>
              <a:rPr lang="vi-VN" dirty="0">
                <a:latin typeface="UTM Avo" panose="02040603050506020204" pitchFamily="18" charset="0"/>
              </a:rPr>
              <a:t>        Từ những mảnh ghép nhỏ bé, chúng tớ kết hợp với nhau để tạo ra cả một thế giới kì diệu. Các bạn có thể lắp ráp nhà cửa, xe cộ, người máy,… theo ý thích. Sau đó, các bạn tháo rời ra để ghép thành những vật khác.</a:t>
            </a:r>
          </a:p>
          <a:p>
            <a:pPr marL="44450" lvl="0" algn="just">
              <a:lnSpc>
                <a:spcPct val="150000"/>
              </a:lnSpc>
              <a:defRPr/>
            </a:pPr>
            <a:r>
              <a:rPr lang="vi-VN" dirty="0">
                <a:latin typeface="UTM Avo" panose="02040603050506020204" pitchFamily="18" charset="0"/>
              </a:rPr>
              <a:t>        Chúng tớ giúp các bạn có trí tưởng tượng phong phú, khả năng sáng tạo và tính kiên nhẫn. Nào, các bạn đã sẵn sang chơi cùng chúng tớ chưa?</a:t>
            </a:r>
          </a:p>
          <a:p>
            <a:pPr marL="26670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 Bảo Châu)</a:t>
            </a: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670" y="666195"/>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63530" y="1318144"/>
            <a:ext cx="288000" cy="288000"/>
          </a:xfrm>
          <a:prstGeom prst="rect">
            <a:avLst/>
          </a:prstGeom>
        </p:spPr>
      </p:pic>
      <p:pic>
        <p:nvPicPr>
          <p:cNvPr id="10" name="Picture 9">
            <a:extLst>
              <a:ext uri="{FF2B5EF4-FFF2-40B4-BE49-F238E27FC236}">
                <a16:creationId xmlns:a16="http://schemas.microsoft.com/office/drawing/2014/main" id="{47842D01-2E06-8946-A357-A62E51EBFF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2670" y="2604322"/>
            <a:ext cx="288000" cy="288000"/>
          </a:xfrm>
          <a:prstGeom prst="rect">
            <a:avLst/>
          </a:prstGeom>
        </p:spPr>
      </p:pic>
      <p:grpSp>
        <p:nvGrpSpPr>
          <p:cNvPr id="11" name="Group 10">
            <a:extLst>
              <a:ext uri="{FF2B5EF4-FFF2-40B4-BE49-F238E27FC236}">
                <a16:creationId xmlns:a16="http://schemas.microsoft.com/office/drawing/2014/main" id="{BFCACD95-36FC-1D48-8439-3F2A910E038C}"/>
              </a:ext>
            </a:extLst>
          </p:cNvPr>
          <p:cNvGrpSpPr/>
          <p:nvPr/>
        </p:nvGrpSpPr>
        <p:grpSpPr>
          <a:xfrm>
            <a:off x="350970" y="3678696"/>
            <a:ext cx="313120" cy="584775"/>
            <a:chOff x="3423096" y="2855682"/>
            <a:chExt cx="344433" cy="643252"/>
          </a:xfrm>
        </p:grpSpPr>
        <p:sp>
          <p:nvSpPr>
            <p:cNvPr id="12" name="Oval 11">
              <a:extLst>
                <a:ext uri="{FF2B5EF4-FFF2-40B4-BE49-F238E27FC236}">
                  <a16:creationId xmlns:a16="http://schemas.microsoft.com/office/drawing/2014/main" id="{C3177398-FD80-BE4A-A5DF-C7E0D8E01136}"/>
                </a:ext>
              </a:extLst>
            </p:cNvPr>
            <p:cNvSpPr/>
            <p:nvPr/>
          </p:nvSpPr>
          <p:spPr>
            <a:xfrm>
              <a:off x="3445636" y="3057837"/>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VN" sz="3600" i="1" dirty="0">
                <a:solidFill>
                  <a:schemeClr val="accent2"/>
                </a:solidFill>
                <a:latin typeface="UTM Charlotte" panose="02040603050506020204" pitchFamily="18" charset="0"/>
              </a:endParaRPr>
            </a:p>
          </p:txBody>
        </p:sp>
        <p:sp>
          <p:nvSpPr>
            <p:cNvPr id="13" name="Rectangle 12">
              <a:extLst>
                <a:ext uri="{FF2B5EF4-FFF2-40B4-BE49-F238E27FC236}">
                  <a16:creationId xmlns:a16="http://schemas.microsoft.com/office/drawing/2014/main" id="{F1C45283-9633-6D45-AB29-88CDFC8651C8}"/>
                </a:ext>
              </a:extLst>
            </p:cNvPr>
            <p:cNvSpPr/>
            <p:nvPr/>
          </p:nvSpPr>
          <p:spPr>
            <a:xfrm rot="21163024">
              <a:off x="3423096" y="2855682"/>
              <a:ext cx="289686" cy="643252"/>
            </a:xfrm>
            <a:prstGeom prst="rect">
              <a:avLst/>
            </a:prstGeom>
          </p:spPr>
          <p:txBody>
            <a:bodyPr wrap="square">
              <a:spAutoFit/>
            </a:bodyPr>
            <a:lstStyle/>
            <a:p>
              <a:pPr algn="ctr"/>
              <a:r>
                <a:rPr lang="en-VN" sz="3200" b="1" i="1" dirty="0">
                  <a:solidFill>
                    <a:schemeClr val="accent2"/>
                  </a:solidFill>
                  <a:latin typeface="UTM Charlotte" panose="02040603050506020204" pitchFamily="18" charset="0"/>
                </a:rPr>
                <a:t>4</a:t>
              </a:r>
            </a:p>
          </p:txBody>
        </p:sp>
      </p:grpSp>
    </p:spTree>
    <p:extLst>
      <p:ext uri="{BB962C8B-B14F-4D97-AF65-F5344CB8AC3E}">
        <p14:creationId xmlns:p14="http://schemas.microsoft.com/office/powerpoint/2010/main" val="17989199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A1072C0-7CDA-3B41-9683-C01B2BFCAA3D}"/>
              </a:ext>
            </a:extLst>
          </p:cNvPr>
          <p:cNvSpPr txBox="1"/>
          <p:nvPr/>
        </p:nvSpPr>
        <p:spPr>
          <a:xfrm>
            <a:off x="463275" y="1080906"/>
            <a:ext cx="6066482"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1. </a:t>
            </a:r>
            <a:r>
              <a:rPr lang="vi-VN" sz="1800" dirty="0">
                <a:latin typeface="UTM Avo" panose="02040603050506020204" pitchFamily="18" charset="0"/>
              </a:rPr>
              <a:t>Tìm 1 từ chỉ đặc điểm của những khối lê - gô.</a:t>
            </a:r>
          </a:p>
        </p:txBody>
      </p:sp>
      <p:pic>
        <p:nvPicPr>
          <p:cNvPr id="9" name="Picture 8">
            <a:extLst>
              <a:ext uri="{FF2B5EF4-FFF2-40B4-BE49-F238E27FC236}">
                <a16:creationId xmlns:a16="http://schemas.microsoft.com/office/drawing/2014/main" id="{99BA426D-B5A3-E442-8C77-E8728BFC6BBF}"/>
              </a:ext>
            </a:extLst>
          </p:cNvPr>
          <p:cNvPicPr>
            <a:picLocks noChangeAspect="1"/>
          </p:cNvPicPr>
          <p:nvPr/>
        </p:nvPicPr>
        <p:blipFill>
          <a:blip r:embed="rId2">
            <a:clrChange>
              <a:clrFrom>
                <a:srgbClr val="FEFFFE"/>
              </a:clrFrom>
              <a:clrTo>
                <a:srgbClr val="FEFFFE">
                  <a:alpha val="0"/>
                </a:srgbClr>
              </a:clrTo>
            </a:clrChange>
            <a:extLst>
              <a:ext uri="{BEBA8EAE-BF5A-486C-A8C5-ECC9F3942E4B}">
                <a14:imgProps xmlns:a14="http://schemas.microsoft.com/office/drawing/2010/main">
                  <a14:imgLayer r:embed="rId3">
                    <a14:imgEffect>
                      <a14:sharpenSoften amount="33000"/>
                    </a14:imgEffect>
                    <a14:imgEffect>
                      <a14:brightnessContrast contrast="1000"/>
                    </a14:imgEffect>
                  </a14:imgLayer>
                </a14:imgProps>
              </a:ext>
            </a:extLst>
          </a:blip>
          <a:stretch>
            <a:fillRect/>
          </a:stretch>
        </p:blipFill>
        <p:spPr>
          <a:xfrm>
            <a:off x="568135" y="421233"/>
            <a:ext cx="649967" cy="599539"/>
          </a:xfrm>
          <a:prstGeom prst="rect">
            <a:avLst/>
          </a:prstGeom>
        </p:spPr>
      </p:pic>
      <p:sp>
        <p:nvSpPr>
          <p:cNvPr id="10" name="TextBox 9">
            <a:extLst>
              <a:ext uri="{FF2B5EF4-FFF2-40B4-BE49-F238E27FC236}">
                <a16:creationId xmlns:a16="http://schemas.microsoft.com/office/drawing/2014/main" id="{620DAA4B-708D-44B7-90F2-7934B08BEBDD}"/>
              </a:ext>
            </a:extLst>
          </p:cNvPr>
          <p:cNvSpPr txBox="1"/>
          <p:nvPr/>
        </p:nvSpPr>
        <p:spPr>
          <a:xfrm>
            <a:off x="1218102" y="460493"/>
            <a:ext cx="1564368"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 LUYỆN TẬP</a:t>
            </a:r>
            <a:endParaRPr lang="en-US" sz="1800" b="1" dirty="0">
              <a:solidFill>
                <a:srgbClr val="17479D"/>
              </a:solidFill>
              <a:latin typeface="UTM Avo" panose="02040603050506020204" pitchFamily="18" charset="0"/>
            </a:endParaRPr>
          </a:p>
        </p:txBody>
      </p:sp>
      <p:sp>
        <p:nvSpPr>
          <p:cNvPr id="11" name="TextBox 10">
            <a:extLst>
              <a:ext uri="{FF2B5EF4-FFF2-40B4-BE49-F238E27FC236}">
                <a16:creationId xmlns:a16="http://schemas.microsoft.com/office/drawing/2014/main" id="{555B0BEB-2CEA-4DEB-A3FC-80A1DD339C62}"/>
              </a:ext>
            </a:extLst>
          </p:cNvPr>
          <p:cNvSpPr txBox="1"/>
          <p:nvPr/>
        </p:nvSpPr>
        <p:spPr>
          <a:xfrm>
            <a:off x="463275" y="2477602"/>
            <a:ext cx="5864344" cy="453009"/>
          </a:xfrm>
          <a:prstGeom prst="rect">
            <a:avLst/>
          </a:prstGeom>
          <a:noFill/>
        </p:spPr>
        <p:txBody>
          <a:bodyPr wrap="square" rtlCol="0">
            <a:spAutoFit/>
          </a:bodyPr>
          <a:lstStyle/>
          <a:p>
            <a:pPr lvl="0" algn="just">
              <a:lnSpc>
                <a:spcPct val="150000"/>
              </a:lnSpc>
            </a:pPr>
            <a:r>
              <a:rPr lang="vi-VN" sz="1800" b="1" dirty="0">
                <a:solidFill>
                  <a:schemeClr val="accent6">
                    <a:lumMod val="75000"/>
                  </a:schemeClr>
                </a:solidFill>
                <a:latin typeface="UTM Avo" panose="02040603050506020204" pitchFamily="18" charset="0"/>
              </a:rPr>
              <a:t>2. </a:t>
            </a:r>
            <a:r>
              <a:rPr lang="vi-VN" sz="1800" dirty="0">
                <a:latin typeface="UTM Avo" panose="02040603050506020204" pitchFamily="18" charset="0"/>
              </a:rPr>
              <a:t>Đặt một câu với từ ngữ vừa tìm được.</a:t>
            </a:r>
          </a:p>
        </p:txBody>
      </p:sp>
      <p:sp>
        <p:nvSpPr>
          <p:cNvPr id="7" name="TextBox 6">
            <a:extLst>
              <a:ext uri="{FF2B5EF4-FFF2-40B4-BE49-F238E27FC236}">
                <a16:creationId xmlns:a16="http://schemas.microsoft.com/office/drawing/2014/main" id="{8815FA84-C414-E448-AC91-56BD3D38C77F}"/>
              </a:ext>
            </a:extLst>
          </p:cNvPr>
          <p:cNvSpPr txBox="1"/>
          <p:nvPr/>
        </p:nvSpPr>
        <p:spPr>
          <a:xfrm>
            <a:off x="522801" y="1493013"/>
            <a:ext cx="5766330" cy="864467"/>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khối nhỏ, đầy màu sắc, hình viên gạch, hình nhân vật tí hon, xinh xắn…</a:t>
            </a:r>
            <a:endParaRPr lang="vi-VN" sz="1800" dirty="0">
              <a:solidFill>
                <a:schemeClr val="accent6">
                  <a:lumMod val="75000"/>
                </a:schemeClr>
              </a:solidFill>
              <a:latin typeface="UTM Avo" panose="02040603050506020204" pitchFamily="18" charset="0"/>
            </a:endParaRPr>
          </a:p>
        </p:txBody>
      </p:sp>
      <p:sp>
        <p:nvSpPr>
          <p:cNvPr id="12" name="TextBox 11">
            <a:extLst>
              <a:ext uri="{FF2B5EF4-FFF2-40B4-BE49-F238E27FC236}">
                <a16:creationId xmlns:a16="http://schemas.microsoft.com/office/drawing/2014/main" id="{15EF8D5C-A66B-D04F-B886-50B6E066C61D}"/>
              </a:ext>
            </a:extLst>
          </p:cNvPr>
          <p:cNvSpPr txBox="1"/>
          <p:nvPr/>
        </p:nvSpPr>
        <p:spPr>
          <a:xfrm>
            <a:off x="561289" y="2870530"/>
            <a:ext cx="5766330" cy="864467"/>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VD: Em thích những quả bóng bay đầy màu sắc.</a:t>
            </a:r>
          </a:p>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a:t>
            </a:r>
            <a:endParaRPr lang="vi-VN" sz="1800" dirty="0">
              <a:solidFill>
                <a:schemeClr val="accent6">
                  <a:lumMod val="75000"/>
                </a:schemeClr>
              </a:solidFill>
              <a:latin typeface="UTM Avo" panose="02040603050506020204" pitchFamily="18" charset="0"/>
            </a:endParaRPr>
          </a:p>
        </p:txBody>
      </p:sp>
    </p:spTree>
    <p:extLst>
      <p:ext uri="{BB962C8B-B14F-4D97-AF65-F5344CB8AC3E}">
        <p14:creationId xmlns:p14="http://schemas.microsoft.com/office/powerpoint/2010/main" val="51948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left)">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build="p"/>
      <p:bldP spid="7"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5E2A01A-37E7-4E49-A4B0-0BE4C4D94941}"/>
              </a:ext>
            </a:extLst>
          </p:cNvPr>
          <p:cNvGrpSpPr/>
          <p:nvPr/>
        </p:nvGrpSpPr>
        <p:grpSpPr>
          <a:xfrm>
            <a:off x="1144267" y="1390819"/>
            <a:ext cx="4405927" cy="3318271"/>
            <a:chOff x="1417547" y="1264224"/>
            <a:chExt cx="4405927" cy="3318271"/>
          </a:xfrm>
        </p:grpSpPr>
        <p:pic>
          <p:nvPicPr>
            <p:cNvPr id="12" name="Picture 11">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id="{FF041EC8-55B2-4FCF-BB45-E1C5B0EA5B49}"/>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VIẾT</a:t>
              </a:r>
              <a:endParaRPr lang="en-US" sz="44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id="{1572C51F-CECB-48A7-8A70-7BA2BE8A7350}"/>
                </a:ext>
              </a:extLst>
            </p:cNvPr>
            <p:cNvSpPr txBox="1"/>
            <p:nvPr/>
          </p:nvSpPr>
          <p:spPr>
            <a:xfrm>
              <a:off x="1961448" y="2608611"/>
              <a:ext cx="3041009" cy="659989"/>
            </a:xfrm>
            <a:prstGeom prst="rect">
              <a:avLst/>
            </a:prstGeom>
            <a:noFill/>
          </p:spPr>
          <p:txBody>
            <a:bodyPr wrap="square" rtlCol="0">
              <a:spAutoFit/>
            </a:bodyPr>
            <a:lstStyle/>
            <a:p>
              <a:pPr algn="ctr">
                <a:lnSpc>
                  <a:spcPct val="150000"/>
                </a:lnSpc>
              </a:pPr>
              <a:r>
                <a:rPr lang="vi-VN" sz="2800" b="1">
                  <a:solidFill>
                    <a:schemeClr val="accent1">
                      <a:lumMod val="50000"/>
                    </a:schemeClr>
                  </a:solidFill>
                  <a:latin typeface="UTM Avo" panose="02040603050506020204" pitchFamily="18" charset="0"/>
                </a:rPr>
                <a:t>TIẾT 3</a:t>
              </a:r>
              <a:endParaRPr lang="en-US" sz="2800" b="1" dirty="0">
                <a:solidFill>
                  <a:schemeClr val="accent1">
                    <a:lumMod val="50000"/>
                  </a:schemeClr>
                </a:solidFill>
                <a:latin typeface="UTM Avo" panose="02040603050506020204" pitchFamily="18" charset="0"/>
              </a:endParaRPr>
            </a:p>
          </p:txBody>
        </p:sp>
      </p:grpSp>
      <p:pic>
        <p:nvPicPr>
          <p:cNvPr id="15" name="Picture 2">
            <a:extLst>
              <a:ext uri="{FF2B5EF4-FFF2-40B4-BE49-F238E27FC236}">
                <a16:creationId xmlns:a16="http://schemas.microsoft.com/office/drawing/2014/main" id="{DB42BD70-9A17-4FEB-8463-55E3911EA577}"/>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29177" y="3197640"/>
            <a:ext cx="1557223" cy="1557223"/>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6C092771-5314-874E-90C4-79332AE0BF99}"/>
              </a:ext>
            </a:extLst>
          </p:cNvPr>
          <p:cNvGrpSpPr/>
          <p:nvPr/>
        </p:nvGrpSpPr>
        <p:grpSpPr>
          <a:xfrm>
            <a:off x="307173" y="670417"/>
            <a:ext cx="1623074" cy="631245"/>
            <a:chOff x="315851" y="629196"/>
            <a:chExt cx="1623074" cy="631245"/>
          </a:xfrm>
        </p:grpSpPr>
        <p:sp>
          <p:nvSpPr>
            <p:cNvPr id="21" name="TextBox 20">
              <a:extLst>
                <a:ext uri="{FF2B5EF4-FFF2-40B4-BE49-F238E27FC236}">
                  <a16:creationId xmlns:a16="http://schemas.microsoft.com/office/drawing/2014/main" id="{DECD0DAA-AFA0-C142-A638-973AA64B80F9}"/>
                </a:ext>
              </a:extLst>
            </p:cNvPr>
            <p:cNvSpPr txBox="1"/>
            <p:nvPr/>
          </p:nvSpPr>
          <p:spPr>
            <a:xfrm>
              <a:off x="325278" y="629196"/>
              <a:ext cx="1613647" cy="584775"/>
            </a:xfrm>
            <a:prstGeom prst="rect">
              <a:avLst/>
            </a:prstGeom>
            <a:noFill/>
          </p:spPr>
          <p:txBody>
            <a:bodyPr wrap="square" rtlCol="0">
              <a:spAutoFit/>
            </a:bodyPr>
            <a:lstStyle/>
            <a:p>
              <a:r>
                <a:rPr lang="en-US" sz="3200" dirty="0">
                  <a:solidFill>
                    <a:schemeClr val="accent1">
                      <a:lumMod val="50000"/>
                    </a:schemeClr>
                  </a:solidFill>
                  <a:latin typeface="UTM Cookies" panose="02040603050506020204" pitchFamily="18" charset="0"/>
                </a:rPr>
                <a:t>BÀI 22</a:t>
              </a:r>
            </a:p>
          </p:txBody>
        </p:sp>
        <p:sp>
          <p:nvSpPr>
            <p:cNvPr id="22" name="TextBox 21">
              <a:extLst>
                <a:ext uri="{FF2B5EF4-FFF2-40B4-BE49-F238E27FC236}">
                  <a16:creationId xmlns:a16="http://schemas.microsoft.com/office/drawing/2014/main" id="{078028E5-D1F1-2E49-9C9F-2F7F78C6CFE6}"/>
                </a:ext>
              </a:extLst>
            </p:cNvPr>
            <p:cNvSpPr txBox="1"/>
            <p:nvPr/>
          </p:nvSpPr>
          <p:spPr>
            <a:xfrm>
              <a:off x="315851" y="675666"/>
              <a:ext cx="1613647" cy="584775"/>
            </a:xfrm>
            <a:prstGeom prst="rect">
              <a:avLst/>
            </a:prstGeom>
            <a:noFill/>
          </p:spPr>
          <p:txBody>
            <a:bodyPr wrap="square" rtlCol="0">
              <a:spAutoFit/>
            </a:bodyPr>
            <a:lstStyle/>
            <a:p>
              <a:r>
                <a:rPr lang="en-US" sz="3200" dirty="0">
                  <a:solidFill>
                    <a:schemeClr val="accent1"/>
                  </a:solidFill>
                  <a:latin typeface="UTM Cookies" panose="02040603050506020204" pitchFamily="18" charset="0"/>
                </a:rPr>
                <a:t>BÀI 22</a:t>
              </a:r>
            </a:p>
          </p:txBody>
        </p:sp>
      </p:grpSp>
      <p:sp>
        <p:nvSpPr>
          <p:cNvPr id="23" name="TextBox 22">
            <a:extLst>
              <a:ext uri="{FF2B5EF4-FFF2-40B4-BE49-F238E27FC236}">
                <a16:creationId xmlns:a16="http://schemas.microsoft.com/office/drawing/2014/main" id="{1527E296-65C3-3E4C-8BAC-EBB71762D5B2}"/>
              </a:ext>
            </a:extLst>
          </p:cNvPr>
          <p:cNvSpPr txBox="1"/>
          <p:nvPr/>
        </p:nvSpPr>
        <p:spPr>
          <a:xfrm>
            <a:off x="1400499" y="455898"/>
            <a:ext cx="5180697"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TỚ LÀ LÊ - GÔ</a:t>
            </a:r>
            <a:endParaRPr lang="en-US" sz="4000" dirty="0">
              <a:solidFill>
                <a:schemeClr val="accent2"/>
              </a:solidFill>
              <a:latin typeface="UTM Cookies" panose="02040603050506020204" pitchFamily="18" charset="0"/>
            </a:endParaRPr>
          </a:p>
        </p:txBody>
      </p:sp>
    </p:spTree>
    <p:extLst>
      <p:ext uri="{BB962C8B-B14F-4D97-AF65-F5344CB8AC3E}">
        <p14:creationId xmlns:p14="http://schemas.microsoft.com/office/powerpoint/2010/main" val="3839322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305156-7455-8F4C-AA31-731375F4FEB5}"/>
              </a:ext>
            </a:extLst>
          </p:cNvPr>
          <p:cNvSpPr txBox="1"/>
          <p:nvPr/>
        </p:nvSpPr>
        <p:spPr>
          <a:xfrm>
            <a:off x="1688168" y="491298"/>
            <a:ext cx="4520127"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NGHE- VIẾT</a:t>
            </a:r>
            <a:endParaRPr lang="en-US" sz="4000" dirty="0">
              <a:solidFill>
                <a:schemeClr val="accent2"/>
              </a:solidFill>
              <a:latin typeface="UTM Cookies" panose="02040603050506020204" pitchFamily="18" charset="0"/>
            </a:endParaRPr>
          </a:p>
        </p:txBody>
      </p:sp>
      <p:sp>
        <p:nvSpPr>
          <p:cNvPr id="4" name="TextBox 3">
            <a:extLst>
              <a:ext uri="{FF2B5EF4-FFF2-40B4-BE49-F238E27FC236}">
                <a16:creationId xmlns:a16="http://schemas.microsoft.com/office/drawing/2014/main" id="{F1BA6EFB-CB7A-094B-AC9D-B222BDD328B2}"/>
              </a:ext>
            </a:extLst>
          </p:cNvPr>
          <p:cNvSpPr txBox="1"/>
          <p:nvPr/>
        </p:nvSpPr>
        <p:spPr>
          <a:xfrm>
            <a:off x="1718435" y="1776347"/>
            <a:ext cx="3421129" cy="523220"/>
          </a:xfrm>
          <a:prstGeom prst="rect">
            <a:avLst/>
          </a:prstGeom>
          <a:noFill/>
        </p:spPr>
        <p:txBody>
          <a:bodyPr wrap="none" rtlCol="0">
            <a:spAutoFit/>
          </a:bodyPr>
          <a:lstStyle/>
          <a:p>
            <a:r>
              <a:rPr lang="en-VN" sz="2800" b="1" dirty="0">
                <a:solidFill>
                  <a:srgbClr val="17479D"/>
                </a:solidFill>
                <a:latin typeface="UTM Avo" panose="02040603050506020204" pitchFamily="18" charset="0"/>
              </a:rPr>
              <a:t>Đồ chơi yêu thích</a:t>
            </a:r>
          </a:p>
        </p:txBody>
      </p:sp>
      <p:sp>
        <p:nvSpPr>
          <p:cNvPr id="5" name="TextBox 4">
            <a:extLst>
              <a:ext uri="{FF2B5EF4-FFF2-40B4-BE49-F238E27FC236}">
                <a16:creationId xmlns:a16="http://schemas.microsoft.com/office/drawing/2014/main" id="{9FA24853-01FC-A946-88A2-4E5CEA158308}"/>
              </a:ext>
            </a:extLst>
          </p:cNvPr>
          <p:cNvSpPr txBox="1"/>
          <p:nvPr/>
        </p:nvSpPr>
        <p:spPr>
          <a:xfrm>
            <a:off x="1045608" y="2408611"/>
            <a:ext cx="486087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Nghe - viết.</a:t>
            </a:r>
            <a:endParaRPr lang="vi-VN" sz="2000" dirty="0">
              <a:solidFill>
                <a:schemeClr val="accent1">
                  <a:lumMod val="75000"/>
                </a:schemeClr>
              </a:solidFill>
              <a:latin typeface="UTM Avo" panose="02040603050506020204" pitchFamily="18" charset="0"/>
            </a:endParaRPr>
          </a:p>
        </p:txBody>
      </p:sp>
      <p:pic>
        <p:nvPicPr>
          <p:cNvPr id="6" name="Picture 5">
            <a:extLst>
              <a:ext uri="{FF2B5EF4-FFF2-40B4-BE49-F238E27FC236}">
                <a16:creationId xmlns:a16="http://schemas.microsoft.com/office/drawing/2014/main" id="{48A59E4D-45DE-054A-857C-47437CB55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107" y="2563177"/>
            <a:ext cx="304770" cy="288000"/>
          </a:xfrm>
          <a:prstGeom prst="rect">
            <a:avLst/>
          </a:prstGeom>
        </p:spPr>
      </p:pic>
      <p:pic>
        <p:nvPicPr>
          <p:cNvPr id="7" name="Picture 6">
            <a:extLst>
              <a:ext uri="{FF2B5EF4-FFF2-40B4-BE49-F238E27FC236}">
                <a16:creationId xmlns:a16="http://schemas.microsoft.com/office/drawing/2014/main" id="{E2AA5F57-8D3B-5343-A7FB-8D8509DE1F12}"/>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652877" y="3234030"/>
            <a:ext cx="288000" cy="288000"/>
          </a:xfrm>
          <a:prstGeom prst="rect">
            <a:avLst/>
          </a:prstGeom>
        </p:spPr>
      </p:pic>
      <p:sp>
        <p:nvSpPr>
          <p:cNvPr id="8" name="TextBox 7">
            <a:extLst>
              <a:ext uri="{FF2B5EF4-FFF2-40B4-BE49-F238E27FC236}">
                <a16:creationId xmlns:a16="http://schemas.microsoft.com/office/drawing/2014/main" id="{6743BCB4-7CDF-1743-B06E-85D66E7CF6B8}"/>
              </a:ext>
            </a:extLst>
          </p:cNvPr>
          <p:cNvSpPr txBox="1"/>
          <p:nvPr/>
        </p:nvSpPr>
        <p:spPr>
          <a:xfrm>
            <a:off x="1045608" y="3074823"/>
            <a:ext cx="486087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Bài tập chính tả: ng/ ngh.</a:t>
            </a:r>
            <a:endParaRPr lang="vi-VN" sz="2000" dirty="0">
              <a:solidFill>
                <a:schemeClr val="accent1">
                  <a:lumMod val="75000"/>
                </a:schemeClr>
              </a:solidFill>
              <a:latin typeface="UTM Avo" panose="02040603050506020204" pitchFamily="18" charset="0"/>
            </a:endParaRPr>
          </a:p>
        </p:txBody>
      </p:sp>
      <p:sp>
        <p:nvSpPr>
          <p:cNvPr id="9" name="TextBox 8">
            <a:extLst>
              <a:ext uri="{FF2B5EF4-FFF2-40B4-BE49-F238E27FC236}">
                <a16:creationId xmlns:a16="http://schemas.microsoft.com/office/drawing/2014/main" id="{704A1E3D-E4D2-8C42-B66F-F1851A550471}"/>
              </a:ext>
            </a:extLst>
          </p:cNvPr>
          <p:cNvSpPr txBox="1"/>
          <p:nvPr/>
        </p:nvSpPr>
        <p:spPr>
          <a:xfrm>
            <a:off x="1045608" y="3677015"/>
            <a:ext cx="486087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Bài tập lựa chọn.</a:t>
            </a:r>
            <a:endParaRPr lang="vi-VN" sz="2000" dirty="0">
              <a:solidFill>
                <a:schemeClr val="accent1">
                  <a:lumMod val="75000"/>
                </a:schemeClr>
              </a:solidFill>
              <a:latin typeface="UTM Avo" panose="02040603050506020204" pitchFamily="18" charset="0"/>
            </a:endParaRPr>
          </a:p>
        </p:txBody>
      </p:sp>
      <p:pic>
        <p:nvPicPr>
          <p:cNvPr id="10" name="Picture 9">
            <a:extLst>
              <a:ext uri="{FF2B5EF4-FFF2-40B4-BE49-F238E27FC236}">
                <a16:creationId xmlns:a16="http://schemas.microsoft.com/office/drawing/2014/main" id="{DF4D9C22-4E90-3C46-94B3-C5F4245B40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579" y="3831593"/>
            <a:ext cx="288000" cy="288000"/>
          </a:xfrm>
          <a:prstGeom prst="rect">
            <a:avLst/>
          </a:prstGeom>
        </p:spPr>
      </p:pic>
      <p:pic>
        <p:nvPicPr>
          <p:cNvPr id="11" name="Picture 10">
            <a:extLst>
              <a:ext uri="{FF2B5EF4-FFF2-40B4-BE49-F238E27FC236}">
                <a16:creationId xmlns:a16="http://schemas.microsoft.com/office/drawing/2014/main" id="{70E639E6-0D7E-1642-8766-A57EF14123E8}"/>
              </a:ext>
            </a:extLst>
          </p:cNvPr>
          <p:cNvPicPr>
            <a:picLocks noChangeAspect="1"/>
          </p:cNvPicPr>
          <p:nvPr/>
        </p:nvPicPr>
        <p:blipFill>
          <a:blip r:embed="rId6"/>
          <a:stretch>
            <a:fillRect/>
          </a:stretch>
        </p:blipFill>
        <p:spPr>
          <a:xfrm>
            <a:off x="425649" y="397838"/>
            <a:ext cx="1177323" cy="1154931"/>
          </a:xfrm>
          <a:prstGeom prst="ellipse">
            <a:avLst/>
          </a:prstGeom>
        </p:spPr>
      </p:pic>
    </p:spTree>
    <p:extLst>
      <p:ext uri="{BB962C8B-B14F-4D97-AF65-F5344CB8AC3E}">
        <p14:creationId xmlns:p14="http://schemas.microsoft.com/office/powerpoint/2010/main" val="138483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2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AB7E27-7FC7-4C47-811B-15050CA3E690}"/>
              </a:ext>
            </a:extLst>
          </p:cNvPr>
          <p:cNvSpPr txBox="1"/>
          <p:nvPr/>
        </p:nvSpPr>
        <p:spPr>
          <a:xfrm>
            <a:off x="746085" y="577797"/>
            <a:ext cx="5365827" cy="574388"/>
          </a:xfrm>
          <a:prstGeom prst="rect">
            <a:avLst/>
          </a:prstGeom>
          <a:noFill/>
        </p:spPr>
        <p:txBody>
          <a:bodyPr wrap="square" rtlCol="0">
            <a:spAutoFit/>
          </a:bodyPr>
          <a:lstStyle/>
          <a:p>
            <a:pPr algn="ctr">
              <a:lnSpc>
                <a:spcPct val="150000"/>
              </a:lnSpc>
            </a:pPr>
            <a:r>
              <a:rPr lang="vi-VN" sz="2400" b="1" dirty="0">
                <a:solidFill>
                  <a:schemeClr val="accent1">
                    <a:lumMod val="50000"/>
                  </a:schemeClr>
                </a:solidFill>
                <a:latin typeface="UTM Avo" panose="02040603050506020204" pitchFamily="18" charset="0"/>
              </a:rPr>
              <a:t>Đồ chơi yêu thích</a:t>
            </a:r>
          </a:p>
        </p:txBody>
      </p:sp>
      <p:sp>
        <p:nvSpPr>
          <p:cNvPr id="3" name="TextBox 2">
            <a:extLst>
              <a:ext uri="{FF2B5EF4-FFF2-40B4-BE49-F238E27FC236}">
                <a16:creationId xmlns:a16="http://schemas.microsoft.com/office/drawing/2014/main" id="{DA3D6D13-98E5-544E-A2A0-7B1710E8DFA4}"/>
              </a:ext>
            </a:extLst>
          </p:cNvPr>
          <p:cNvSpPr txBox="1"/>
          <p:nvPr/>
        </p:nvSpPr>
        <p:spPr>
          <a:xfrm>
            <a:off x="427017" y="1152185"/>
            <a:ext cx="5999771" cy="3891835"/>
          </a:xfrm>
          <a:prstGeom prst="rect">
            <a:avLst/>
          </a:prstGeom>
          <a:noFill/>
        </p:spPr>
        <p:txBody>
          <a:bodyPr wrap="square" rtlCol="0">
            <a:spAutoFit/>
          </a:bodyPr>
          <a:lstStyle/>
          <a:p>
            <a:pPr marL="7938" algn="just">
              <a:lnSpc>
                <a:spcPct val="150000"/>
              </a:lnSpc>
            </a:pPr>
            <a:r>
              <a:rPr lang="vi-VN" sz="2400" dirty="0">
                <a:latin typeface="UTM Avo" panose="02040603050506020204" pitchFamily="18" charset="0"/>
              </a:rPr>
              <a:t>        Tớ rất thích các đồ chơi truyền thống như diều, chong chóng, đèn ông sao. Tớ cũng thích các đồ chơi hiện đại như lê-gô, ô tô điều khiển từ xa, siêu nhân. Đồ chơi nào tớ cũng giữ gìn cẩn thận.</a:t>
            </a:r>
          </a:p>
          <a:p>
            <a:pPr marL="7938" algn="just">
              <a:lnSpc>
                <a:spcPct val="150000"/>
              </a:lnSpc>
            </a:pPr>
            <a:r>
              <a:rPr lang="vi-VN" sz="2400" dirty="0">
                <a:latin typeface="UTM Avo" panose="02040603050506020204" pitchFamily="18" charset="0"/>
              </a:rPr>
              <a:t>	    </a:t>
            </a:r>
            <a:endParaRPr lang="en-US" sz="2400" dirty="0">
              <a:latin typeface="UTM Avo" panose="02040603050506020204" pitchFamily="18" charset="0"/>
            </a:endParaRPr>
          </a:p>
        </p:txBody>
      </p:sp>
      <p:cxnSp>
        <p:nvCxnSpPr>
          <p:cNvPr id="4" name="Straight Connector 3">
            <a:extLst>
              <a:ext uri="{FF2B5EF4-FFF2-40B4-BE49-F238E27FC236}">
                <a16:creationId xmlns:a16="http://schemas.microsoft.com/office/drawing/2014/main" id="{1F4C6444-6C93-BF45-B1C3-D4A014078C78}"/>
              </a:ext>
            </a:extLst>
          </p:cNvPr>
          <p:cNvCxnSpPr>
            <a:cxnSpLocks/>
          </p:cNvCxnSpPr>
          <p:nvPr/>
        </p:nvCxnSpPr>
        <p:spPr>
          <a:xfrm>
            <a:off x="1996024" y="1090604"/>
            <a:ext cx="52045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202C3C9-A326-274C-8CA8-74D8353AD7BB}"/>
              </a:ext>
            </a:extLst>
          </p:cNvPr>
          <p:cNvCxnSpPr>
            <a:cxnSpLocks/>
          </p:cNvCxnSpPr>
          <p:nvPr/>
        </p:nvCxnSpPr>
        <p:spPr>
          <a:xfrm>
            <a:off x="1164487" y="1660489"/>
            <a:ext cx="43012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2AD7F17-2368-2F46-9C9C-28D81A6AF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30" y="439175"/>
            <a:ext cx="346873" cy="327786"/>
          </a:xfrm>
          <a:prstGeom prst="rect">
            <a:avLst/>
          </a:prstGeom>
        </p:spPr>
      </p:pic>
      <p:cxnSp>
        <p:nvCxnSpPr>
          <p:cNvPr id="15" name="Straight Connector 14">
            <a:extLst>
              <a:ext uri="{FF2B5EF4-FFF2-40B4-BE49-F238E27FC236}">
                <a16:creationId xmlns:a16="http://schemas.microsoft.com/office/drawing/2014/main" id="{B778746E-20C0-B74C-8556-5A9A1ECA4885}"/>
              </a:ext>
            </a:extLst>
          </p:cNvPr>
          <p:cNvCxnSpPr>
            <a:cxnSpLocks/>
          </p:cNvCxnSpPr>
          <p:nvPr/>
        </p:nvCxnSpPr>
        <p:spPr>
          <a:xfrm>
            <a:off x="2000894" y="2765754"/>
            <a:ext cx="43012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6BF69FC-23E1-474E-B763-27B9287E269E}"/>
              </a:ext>
            </a:extLst>
          </p:cNvPr>
          <p:cNvCxnSpPr>
            <a:cxnSpLocks/>
          </p:cNvCxnSpPr>
          <p:nvPr/>
        </p:nvCxnSpPr>
        <p:spPr>
          <a:xfrm>
            <a:off x="2625999" y="3855253"/>
            <a:ext cx="47314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0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9379E3-F72F-364A-B033-9BD22226F102}"/>
              </a:ext>
            </a:extLst>
          </p:cNvPr>
          <p:cNvSpPr txBox="1"/>
          <p:nvPr/>
        </p:nvSpPr>
        <p:spPr>
          <a:xfrm>
            <a:off x="733428" y="644185"/>
            <a:ext cx="5365827" cy="574388"/>
          </a:xfrm>
          <a:prstGeom prst="rect">
            <a:avLst/>
          </a:prstGeom>
          <a:noFill/>
        </p:spPr>
        <p:txBody>
          <a:bodyPr wrap="square" rtlCol="0">
            <a:spAutoFit/>
          </a:bodyPr>
          <a:lstStyle/>
          <a:p>
            <a:pPr>
              <a:lnSpc>
                <a:spcPct val="150000"/>
              </a:lnSpc>
            </a:pPr>
            <a:r>
              <a:rPr lang="vi-VN" sz="2400" b="1" dirty="0">
                <a:solidFill>
                  <a:schemeClr val="accent1">
                    <a:lumMod val="50000"/>
                  </a:schemeClr>
                </a:solidFill>
                <a:latin typeface="UTM Avo" panose="02040603050506020204" pitchFamily="18" charset="0"/>
              </a:rPr>
              <a:t>Các từ dễ viết sai</a:t>
            </a:r>
            <a:endParaRPr lang="en-US" sz="2400" b="1" dirty="0">
              <a:solidFill>
                <a:schemeClr val="accent1">
                  <a:lumMod val="50000"/>
                </a:schemeClr>
              </a:solidFill>
              <a:latin typeface="UTM Avo" panose="02040603050506020204" pitchFamily="18" charset="0"/>
            </a:endParaRPr>
          </a:p>
        </p:txBody>
      </p:sp>
      <p:sp>
        <p:nvSpPr>
          <p:cNvPr id="3" name="Rectangle 2">
            <a:extLst>
              <a:ext uri="{FF2B5EF4-FFF2-40B4-BE49-F238E27FC236}">
                <a16:creationId xmlns:a16="http://schemas.microsoft.com/office/drawing/2014/main" id="{04B2AE07-AE20-3040-9F7E-25ABBA398403}"/>
              </a:ext>
            </a:extLst>
          </p:cNvPr>
          <p:cNvSpPr/>
          <p:nvPr/>
        </p:nvSpPr>
        <p:spPr>
          <a:xfrm>
            <a:off x="836068" y="1314054"/>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truyền thống</a:t>
            </a:r>
            <a:endParaRPr lang="vi-VN" sz="2400" dirty="0"/>
          </a:p>
        </p:txBody>
      </p:sp>
      <p:sp>
        <p:nvSpPr>
          <p:cNvPr id="4" name="Oval 3">
            <a:extLst>
              <a:ext uri="{FF2B5EF4-FFF2-40B4-BE49-F238E27FC236}">
                <a16:creationId xmlns:a16="http://schemas.microsoft.com/office/drawing/2014/main" id="{E1DFA7C5-42F0-644F-A449-37BAD5B856D4}"/>
              </a:ext>
            </a:extLst>
          </p:cNvPr>
          <p:cNvSpPr/>
          <p:nvPr/>
        </p:nvSpPr>
        <p:spPr>
          <a:xfrm>
            <a:off x="931097" y="155774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a:extLst>
              <a:ext uri="{FF2B5EF4-FFF2-40B4-BE49-F238E27FC236}">
                <a16:creationId xmlns:a16="http://schemas.microsoft.com/office/drawing/2014/main" id="{89984686-D9C8-1541-B1BE-DF75E6CE61B6}"/>
              </a:ext>
            </a:extLst>
          </p:cNvPr>
          <p:cNvSpPr/>
          <p:nvPr/>
        </p:nvSpPr>
        <p:spPr>
          <a:xfrm>
            <a:off x="836068" y="1902498"/>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diều</a:t>
            </a:r>
            <a:endParaRPr lang="vi-VN" sz="2400" dirty="0"/>
          </a:p>
        </p:txBody>
      </p:sp>
      <p:sp>
        <p:nvSpPr>
          <p:cNvPr id="6" name="Oval 5">
            <a:extLst>
              <a:ext uri="{FF2B5EF4-FFF2-40B4-BE49-F238E27FC236}">
                <a16:creationId xmlns:a16="http://schemas.microsoft.com/office/drawing/2014/main" id="{F72DEC70-6CE3-A84E-B133-9B8831666FB9}"/>
              </a:ext>
            </a:extLst>
          </p:cNvPr>
          <p:cNvSpPr/>
          <p:nvPr/>
        </p:nvSpPr>
        <p:spPr>
          <a:xfrm>
            <a:off x="931097" y="2146190"/>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12">
            <a:extLst>
              <a:ext uri="{FF2B5EF4-FFF2-40B4-BE49-F238E27FC236}">
                <a16:creationId xmlns:a16="http://schemas.microsoft.com/office/drawing/2014/main" id="{29207175-DBBC-5B47-9626-791F4B16E07A}"/>
              </a:ext>
            </a:extLst>
          </p:cNvPr>
          <p:cNvSpPr/>
          <p:nvPr/>
        </p:nvSpPr>
        <p:spPr>
          <a:xfrm>
            <a:off x="836068" y="2509194"/>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lê- gô</a:t>
            </a:r>
            <a:endParaRPr lang="vi-VN" sz="2400" dirty="0"/>
          </a:p>
        </p:txBody>
      </p:sp>
      <p:sp>
        <p:nvSpPr>
          <p:cNvPr id="14" name="Oval 13">
            <a:extLst>
              <a:ext uri="{FF2B5EF4-FFF2-40B4-BE49-F238E27FC236}">
                <a16:creationId xmlns:a16="http://schemas.microsoft.com/office/drawing/2014/main" id="{CA6FFE91-FD4E-EE41-A780-5D30A5D67AE4}"/>
              </a:ext>
            </a:extLst>
          </p:cNvPr>
          <p:cNvSpPr/>
          <p:nvPr/>
        </p:nvSpPr>
        <p:spPr>
          <a:xfrm>
            <a:off x="931097" y="275288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a:extLst>
              <a:ext uri="{FF2B5EF4-FFF2-40B4-BE49-F238E27FC236}">
                <a16:creationId xmlns:a16="http://schemas.microsoft.com/office/drawing/2014/main" id="{0DBA035F-593B-C142-9C33-C62AA1085987}"/>
              </a:ext>
            </a:extLst>
          </p:cNvPr>
          <p:cNvSpPr/>
          <p:nvPr/>
        </p:nvSpPr>
        <p:spPr>
          <a:xfrm>
            <a:off x="836068" y="3115890"/>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giữ gìn</a:t>
            </a:r>
            <a:endParaRPr lang="vi-VN" sz="2400" dirty="0"/>
          </a:p>
        </p:txBody>
      </p:sp>
      <p:sp>
        <p:nvSpPr>
          <p:cNvPr id="16" name="Oval 15">
            <a:extLst>
              <a:ext uri="{FF2B5EF4-FFF2-40B4-BE49-F238E27FC236}">
                <a16:creationId xmlns:a16="http://schemas.microsoft.com/office/drawing/2014/main" id="{3029D925-C717-EA4B-B96D-2F26F3BADD22}"/>
              </a:ext>
            </a:extLst>
          </p:cNvPr>
          <p:cNvSpPr/>
          <p:nvPr/>
        </p:nvSpPr>
        <p:spPr>
          <a:xfrm>
            <a:off x="931097" y="3359582"/>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15992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animBg="1"/>
      <p:bldP spid="13" grpId="0"/>
      <p:bldP spid="14" grpId="0" animBg="1"/>
      <p:bldP spid="15" grpId="0"/>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 Writing (#4) | Free SVG">
            <a:extLst>
              <a:ext uri="{FF2B5EF4-FFF2-40B4-BE49-F238E27FC236}">
                <a16:creationId xmlns:a16="http://schemas.microsoft.com/office/drawing/2014/main" id="{00749D37-CE5A-4562-AAFA-58D56336B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265" y="1900846"/>
            <a:ext cx="2887461" cy="28874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17C045-E5BF-4237-86E5-69A18ABEAC01}"/>
              </a:ext>
            </a:extLst>
          </p:cNvPr>
          <p:cNvSpPr txBox="1"/>
          <p:nvPr/>
        </p:nvSpPr>
        <p:spPr>
          <a:xfrm>
            <a:off x="746083" y="1385221"/>
            <a:ext cx="5365827" cy="413703"/>
          </a:xfrm>
          <a:prstGeom prst="rect">
            <a:avLst/>
          </a:prstGeom>
          <a:noFill/>
        </p:spPr>
        <p:txBody>
          <a:bodyPr wrap="square" rtlCol="0">
            <a:spAutoFit/>
          </a:bodyPr>
          <a:lstStyle/>
          <a:p>
            <a:pPr algn="ctr">
              <a:lnSpc>
                <a:spcPct val="150000"/>
              </a:lnSpc>
            </a:pPr>
            <a:r>
              <a:rPr lang="vi-VN" sz="1600" b="1" dirty="0">
                <a:solidFill>
                  <a:srgbClr val="0070C0"/>
                </a:solidFill>
                <a:latin typeface="UTM Avo" panose="02040603050506020204" pitchFamily="18" charset="0"/>
              </a:rPr>
              <a:t>Học sinh viết bài vào vở ô li</a:t>
            </a:r>
            <a:endParaRPr lang="en-US" sz="1600" b="1" dirty="0">
              <a:solidFill>
                <a:srgbClr val="0070C0"/>
              </a:solidFill>
              <a:latin typeface="UTM Avo" panose="02040603050506020204" pitchFamily="18" charset="0"/>
            </a:endParaRPr>
          </a:p>
        </p:txBody>
      </p:sp>
      <p:sp>
        <p:nvSpPr>
          <p:cNvPr id="5" name="TextBox 4">
            <a:extLst>
              <a:ext uri="{FF2B5EF4-FFF2-40B4-BE49-F238E27FC236}">
                <a16:creationId xmlns:a16="http://schemas.microsoft.com/office/drawing/2014/main" id="{657112F9-C830-489D-A196-7AF9B49F281A}"/>
              </a:ext>
            </a:extLst>
          </p:cNvPr>
          <p:cNvSpPr txBox="1"/>
          <p:nvPr/>
        </p:nvSpPr>
        <p:spPr>
          <a:xfrm>
            <a:off x="746081" y="548161"/>
            <a:ext cx="5365827" cy="735138"/>
          </a:xfrm>
          <a:prstGeom prst="rect">
            <a:avLst/>
          </a:prstGeom>
          <a:noFill/>
        </p:spPr>
        <p:txBody>
          <a:bodyPr wrap="square" rtlCol="0">
            <a:spAutoFit/>
          </a:bodyPr>
          <a:lstStyle/>
          <a:p>
            <a:pPr algn="ctr">
              <a:lnSpc>
                <a:spcPct val="150000"/>
              </a:lnSpc>
            </a:pPr>
            <a:r>
              <a:rPr lang="vi-VN" sz="3200" b="1">
                <a:solidFill>
                  <a:schemeClr val="accent1">
                    <a:lumMod val="50000"/>
                  </a:schemeClr>
                </a:solidFill>
                <a:latin typeface="UTM Avo" panose="02040603050506020204" pitchFamily="18" charset="0"/>
              </a:rPr>
              <a:t>VIẾT BÀI</a:t>
            </a:r>
            <a:endParaRPr lang="en-US" sz="3200" b="1" dirty="0">
              <a:solidFill>
                <a:schemeClr val="accent1">
                  <a:lumMod val="50000"/>
                </a:schemeClr>
              </a:solidFill>
              <a:latin typeface="UTM Avo" panose="02040603050506020204" pitchFamily="18" charset="0"/>
            </a:endParaRPr>
          </a:p>
        </p:txBody>
      </p:sp>
    </p:spTree>
    <p:extLst>
      <p:ext uri="{BB962C8B-B14F-4D97-AF65-F5344CB8AC3E}">
        <p14:creationId xmlns:p14="http://schemas.microsoft.com/office/powerpoint/2010/main" val="2327135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CC4D2F6-ABE9-F843-8DC0-DDC484249DA0}"/>
              </a:ext>
            </a:extLst>
          </p:cNvPr>
          <p:cNvGrpSpPr/>
          <p:nvPr/>
        </p:nvGrpSpPr>
        <p:grpSpPr>
          <a:xfrm>
            <a:off x="340468" y="2928207"/>
            <a:ext cx="6186792" cy="1660839"/>
            <a:chOff x="340468" y="2928207"/>
            <a:chExt cx="6186792" cy="1660839"/>
          </a:xfrm>
        </p:grpSpPr>
        <p:grpSp>
          <p:nvGrpSpPr>
            <p:cNvPr id="10" name="Group 9">
              <a:extLst>
                <a:ext uri="{FF2B5EF4-FFF2-40B4-BE49-F238E27FC236}">
                  <a16:creationId xmlns:a16="http://schemas.microsoft.com/office/drawing/2014/main" id="{45907915-7416-7444-A4FB-78331E530D35}"/>
                </a:ext>
              </a:extLst>
            </p:cNvPr>
            <p:cNvGrpSpPr/>
            <p:nvPr/>
          </p:nvGrpSpPr>
          <p:grpSpPr>
            <a:xfrm>
              <a:off x="340468" y="2928207"/>
              <a:ext cx="6186792" cy="1660839"/>
              <a:chOff x="2210089" y="778545"/>
              <a:chExt cx="4697597" cy="1660839"/>
            </a:xfrm>
          </p:grpSpPr>
          <p:sp>
            <p:nvSpPr>
              <p:cNvPr id="6" name="Rectangle 5">
                <a:extLst>
                  <a:ext uri="{FF2B5EF4-FFF2-40B4-BE49-F238E27FC236}">
                    <a16:creationId xmlns:a16="http://schemas.microsoft.com/office/drawing/2014/main" id="{EB4A6BB0-936E-C242-A3FF-9E50CE6775A1}"/>
                  </a:ext>
                </a:extLst>
              </p:cNvPr>
              <p:cNvSpPr/>
              <p:nvPr/>
            </p:nvSpPr>
            <p:spPr>
              <a:xfrm>
                <a:off x="2210089" y="778545"/>
                <a:ext cx="4697597" cy="1660839"/>
              </a:xfrm>
              <a:prstGeom prst="rect">
                <a:avLst/>
              </a:prstGeom>
              <a:solidFill>
                <a:schemeClr val="accent1">
                  <a:lumMod val="40000"/>
                  <a:lumOff val="60000"/>
                </a:schemeClr>
              </a:solidFill>
              <a:ln w="19050">
                <a:solidFill>
                  <a:schemeClr val="accent1">
                    <a:lumMod val="50000"/>
                  </a:schemeClr>
                </a:solidFill>
                <a:extLst>
                  <a:ext uri="{C807C97D-BFC1-408E-A445-0C87EB9F89A2}">
                    <ask:lineSketchStyleProps xmlns:ask="http://schemas.microsoft.com/office/drawing/2018/sketchyshapes" xmlns="" sd="2448976505">
                      <a:custGeom>
                        <a:avLst/>
                        <a:gdLst>
                          <a:gd name="connsiteX0" fmla="*/ 0 w 6186792"/>
                          <a:gd name="connsiteY0" fmla="*/ 0 h 1660839"/>
                          <a:gd name="connsiteX1" fmla="*/ 687421 w 6186792"/>
                          <a:gd name="connsiteY1" fmla="*/ 0 h 1660839"/>
                          <a:gd name="connsiteX2" fmla="*/ 1374843 w 6186792"/>
                          <a:gd name="connsiteY2" fmla="*/ 0 h 1660839"/>
                          <a:gd name="connsiteX3" fmla="*/ 2186000 w 6186792"/>
                          <a:gd name="connsiteY3" fmla="*/ 0 h 1660839"/>
                          <a:gd name="connsiteX4" fmla="*/ 2811553 w 6186792"/>
                          <a:gd name="connsiteY4" fmla="*/ 0 h 1660839"/>
                          <a:gd name="connsiteX5" fmla="*/ 3313371 w 6186792"/>
                          <a:gd name="connsiteY5" fmla="*/ 0 h 1660839"/>
                          <a:gd name="connsiteX6" fmla="*/ 3877056 w 6186792"/>
                          <a:gd name="connsiteY6" fmla="*/ 0 h 1660839"/>
                          <a:gd name="connsiteX7" fmla="*/ 4626346 w 6186792"/>
                          <a:gd name="connsiteY7" fmla="*/ 0 h 1660839"/>
                          <a:gd name="connsiteX8" fmla="*/ 5251899 w 6186792"/>
                          <a:gd name="connsiteY8" fmla="*/ 0 h 1660839"/>
                          <a:gd name="connsiteX9" fmla="*/ 6186792 w 6186792"/>
                          <a:gd name="connsiteY9" fmla="*/ 0 h 1660839"/>
                          <a:gd name="connsiteX10" fmla="*/ 6186792 w 6186792"/>
                          <a:gd name="connsiteY10" fmla="*/ 553613 h 1660839"/>
                          <a:gd name="connsiteX11" fmla="*/ 6186792 w 6186792"/>
                          <a:gd name="connsiteY11" fmla="*/ 1057401 h 1660839"/>
                          <a:gd name="connsiteX12" fmla="*/ 6186792 w 6186792"/>
                          <a:gd name="connsiteY12" fmla="*/ 1660839 h 1660839"/>
                          <a:gd name="connsiteX13" fmla="*/ 5375635 w 6186792"/>
                          <a:gd name="connsiteY13" fmla="*/ 1660839 h 1660839"/>
                          <a:gd name="connsiteX14" fmla="*/ 4688213 w 6186792"/>
                          <a:gd name="connsiteY14" fmla="*/ 1660839 h 1660839"/>
                          <a:gd name="connsiteX15" fmla="*/ 4124528 w 6186792"/>
                          <a:gd name="connsiteY15" fmla="*/ 1660839 h 1660839"/>
                          <a:gd name="connsiteX16" fmla="*/ 3313371 w 6186792"/>
                          <a:gd name="connsiteY16" fmla="*/ 1660839 h 1660839"/>
                          <a:gd name="connsiteX17" fmla="*/ 2749685 w 6186792"/>
                          <a:gd name="connsiteY17" fmla="*/ 1660839 h 1660839"/>
                          <a:gd name="connsiteX18" fmla="*/ 2186000 w 6186792"/>
                          <a:gd name="connsiteY18" fmla="*/ 1660839 h 1660839"/>
                          <a:gd name="connsiteX19" fmla="*/ 1498579 w 6186792"/>
                          <a:gd name="connsiteY19" fmla="*/ 1660839 h 1660839"/>
                          <a:gd name="connsiteX20" fmla="*/ 934893 w 6186792"/>
                          <a:gd name="connsiteY20" fmla="*/ 1660839 h 1660839"/>
                          <a:gd name="connsiteX21" fmla="*/ 0 w 6186792"/>
                          <a:gd name="connsiteY21" fmla="*/ 1660839 h 1660839"/>
                          <a:gd name="connsiteX22" fmla="*/ 0 w 6186792"/>
                          <a:gd name="connsiteY22" fmla="*/ 1090618 h 1660839"/>
                          <a:gd name="connsiteX23" fmla="*/ 0 w 6186792"/>
                          <a:gd name="connsiteY23" fmla="*/ 553613 h 1660839"/>
                          <a:gd name="connsiteX24" fmla="*/ 0 w 6186792"/>
                          <a:gd name="connsiteY24" fmla="*/ 0 h 166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86792" h="1660839" fill="none" extrusionOk="0">
                            <a:moveTo>
                              <a:pt x="0" y="0"/>
                            </a:moveTo>
                            <a:cubicBezTo>
                              <a:pt x="280648" y="-2528"/>
                              <a:pt x="434738" y="-5656"/>
                              <a:pt x="687421" y="0"/>
                            </a:cubicBezTo>
                            <a:cubicBezTo>
                              <a:pt x="940104" y="5656"/>
                              <a:pt x="1153272" y="-10821"/>
                              <a:pt x="1374843" y="0"/>
                            </a:cubicBezTo>
                            <a:cubicBezTo>
                              <a:pt x="1596414" y="10821"/>
                              <a:pt x="1796186" y="37994"/>
                              <a:pt x="2186000" y="0"/>
                            </a:cubicBezTo>
                            <a:cubicBezTo>
                              <a:pt x="2575814" y="-37994"/>
                              <a:pt x="2621385" y="18230"/>
                              <a:pt x="2811553" y="0"/>
                            </a:cubicBezTo>
                            <a:cubicBezTo>
                              <a:pt x="3001721" y="-18230"/>
                              <a:pt x="3151068" y="19547"/>
                              <a:pt x="3313371" y="0"/>
                            </a:cubicBezTo>
                            <a:cubicBezTo>
                              <a:pt x="3475674" y="-19547"/>
                              <a:pt x="3761528" y="7610"/>
                              <a:pt x="3877056" y="0"/>
                            </a:cubicBezTo>
                            <a:cubicBezTo>
                              <a:pt x="3992585" y="-7610"/>
                              <a:pt x="4470771" y="14949"/>
                              <a:pt x="4626346" y="0"/>
                            </a:cubicBezTo>
                            <a:cubicBezTo>
                              <a:pt x="4781921" y="-14949"/>
                              <a:pt x="5108356" y="9160"/>
                              <a:pt x="5251899" y="0"/>
                            </a:cubicBezTo>
                            <a:cubicBezTo>
                              <a:pt x="5395442" y="-9160"/>
                              <a:pt x="5971214" y="-32992"/>
                              <a:pt x="6186792" y="0"/>
                            </a:cubicBezTo>
                            <a:cubicBezTo>
                              <a:pt x="6205235" y="244820"/>
                              <a:pt x="6199048" y="344532"/>
                              <a:pt x="6186792" y="553613"/>
                            </a:cubicBezTo>
                            <a:cubicBezTo>
                              <a:pt x="6174536" y="762694"/>
                              <a:pt x="6187262" y="900178"/>
                              <a:pt x="6186792" y="1057401"/>
                            </a:cubicBezTo>
                            <a:cubicBezTo>
                              <a:pt x="6186322" y="1214624"/>
                              <a:pt x="6168602" y="1495989"/>
                              <a:pt x="6186792" y="1660839"/>
                            </a:cubicBezTo>
                            <a:cubicBezTo>
                              <a:pt x="5967100" y="1700495"/>
                              <a:pt x="5657235" y="1657581"/>
                              <a:pt x="5375635" y="1660839"/>
                            </a:cubicBezTo>
                            <a:cubicBezTo>
                              <a:pt x="5094035" y="1664097"/>
                              <a:pt x="4869127" y="1695039"/>
                              <a:pt x="4688213" y="1660839"/>
                            </a:cubicBezTo>
                            <a:cubicBezTo>
                              <a:pt x="4507299" y="1626639"/>
                              <a:pt x="4246456" y="1667633"/>
                              <a:pt x="4124528" y="1660839"/>
                            </a:cubicBezTo>
                            <a:cubicBezTo>
                              <a:pt x="4002601" y="1654045"/>
                              <a:pt x="3604569" y="1623449"/>
                              <a:pt x="3313371" y="1660839"/>
                            </a:cubicBezTo>
                            <a:cubicBezTo>
                              <a:pt x="3022173" y="1698229"/>
                              <a:pt x="2976947" y="1688757"/>
                              <a:pt x="2749685" y="1660839"/>
                            </a:cubicBezTo>
                            <a:cubicBezTo>
                              <a:pt x="2522423" y="1632921"/>
                              <a:pt x="2405310" y="1666802"/>
                              <a:pt x="2186000" y="1660839"/>
                            </a:cubicBezTo>
                            <a:cubicBezTo>
                              <a:pt x="1966690" y="1654876"/>
                              <a:pt x="1653650" y="1656395"/>
                              <a:pt x="1498579" y="1660839"/>
                            </a:cubicBezTo>
                            <a:cubicBezTo>
                              <a:pt x="1343508" y="1665283"/>
                              <a:pt x="1149551" y="1672139"/>
                              <a:pt x="934893" y="1660839"/>
                            </a:cubicBezTo>
                            <a:cubicBezTo>
                              <a:pt x="720235" y="1649539"/>
                              <a:pt x="231647" y="1634054"/>
                              <a:pt x="0" y="1660839"/>
                            </a:cubicBezTo>
                            <a:cubicBezTo>
                              <a:pt x="-14474" y="1441959"/>
                              <a:pt x="-7581" y="1274566"/>
                              <a:pt x="0" y="1090618"/>
                            </a:cubicBezTo>
                            <a:cubicBezTo>
                              <a:pt x="7581" y="906670"/>
                              <a:pt x="-18276" y="796785"/>
                              <a:pt x="0" y="553613"/>
                            </a:cubicBezTo>
                            <a:cubicBezTo>
                              <a:pt x="18276" y="310442"/>
                              <a:pt x="8255" y="112276"/>
                              <a:pt x="0" y="0"/>
                            </a:cubicBezTo>
                            <a:close/>
                          </a:path>
                          <a:path w="6186792" h="1660839" stroke="0" extrusionOk="0">
                            <a:moveTo>
                              <a:pt x="0" y="0"/>
                            </a:moveTo>
                            <a:cubicBezTo>
                              <a:pt x="274685" y="15388"/>
                              <a:pt x="437898" y="30618"/>
                              <a:pt x="687421" y="0"/>
                            </a:cubicBezTo>
                            <a:cubicBezTo>
                              <a:pt x="936944" y="-30618"/>
                              <a:pt x="1154847" y="9707"/>
                              <a:pt x="1436711" y="0"/>
                            </a:cubicBezTo>
                            <a:cubicBezTo>
                              <a:pt x="1718575" y="-9707"/>
                              <a:pt x="1792211" y="13382"/>
                              <a:pt x="2062264" y="0"/>
                            </a:cubicBezTo>
                            <a:cubicBezTo>
                              <a:pt x="2332317" y="-13382"/>
                              <a:pt x="2541101" y="216"/>
                              <a:pt x="2873421" y="0"/>
                            </a:cubicBezTo>
                            <a:cubicBezTo>
                              <a:pt x="3205741" y="-216"/>
                              <a:pt x="3254164" y="26368"/>
                              <a:pt x="3560843" y="0"/>
                            </a:cubicBezTo>
                            <a:cubicBezTo>
                              <a:pt x="3867522" y="-26368"/>
                              <a:pt x="3985970" y="-747"/>
                              <a:pt x="4124528" y="0"/>
                            </a:cubicBezTo>
                            <a:cubicBezTo>
                              <a:pt x="4263087" y="747"/>
                              <a:pt x="4528673" y="22737"/>
                              <a:pt x="4688213" y="0"/>
                            </a:cubicBezTo>
                            <a:cubicBezTo>
                              <a:pt x="4847754" y="-22737"/>
                              <a:pt x="4960140" y="-22538"/>
                              <a:pt x="5190031" y="0"/>
                            </a:cubicBezTo>
                            <a:cubicBezTo>
                              <a:pt x="5419922" y="22538"/>
                              <a:pt x="5934658" y="-21776"/>
                              <a:pt x="6186792" y="0"/>
                            </a:cubicBezTo>
                            <a:cubicBezTo>
                              <a:pt x="6172316" y="143115"/>
                              <a:pt x="6165585" y="356415"/>
                              <a:pt x="6186792" y="553613"/>
                            </a:cubicBezTo>
                            <a:cubicBezTo>
                              <a:pt x="6207999" y="750811"/>
                              <a:pt x="6183200" y="927613"/>
                              <a:pt x="6186792" y="1090618"/>
                            </a:cubicBezTo>
                            <a:cubicBezTo>
                              <a:pt x="6190384" y="1253623"/>
                              <a:pt x="6174781" y="1484750"/>
                              <a:pt x="6186792" y="1660839"/>
                            </a:cubicBezTo>
                            <a:cubicBezTo>
                              <a:pt x="5988753" y="1654184"/>
                              <a:pt x="5867601" y="1653338"/>
                              <a:pt x="5684974" y="1660839"/>
                            </a:cubicBezTo>
                            <a:cubicBezTo>
                              <a:pt x="5502347" y="1668340"/>
                              <a:pt x="5323020" y="1636772"/>
                              <a:pt x="5121289" y="1660839"/>
                            </a:cubicBezTo>
                            <a:cubicBezTo>
                              <a:pt x="4919559" y="1684906"/>
                              <a:pt x="4833956" y="1654675"/>
                              <a:pt x="4619471" y="1660839"/>
                            </a:cubicBezTo>
                            <a:cubicBezTo>
                              <a:pt x="4404986" y="1667003"/>
                              <a:pt x="4175047" y="1633999"/>
                              <a:pt x="3993918" y="1660839"/>
                            </a:cubicBezTo>
                            <a:cubicBezTo>
                              <a:pt x="3812789" y="1687679"/>
                              <a:pt x="3556178" y="1663840"/>
                              <a:pt x="3368365" y="1660839"/>
                            </a:cubicBezTo>
                            <a:cubicBezTo>
                              <a:pt x="3180552" y="1657838"/>
                              <a:pt x="2900576" y="1652920"/>
                              <a:pt x="2557207" y="1660839"/>
                            </a:cubicBezTo>
                            <a:cubicBezTo>
                              <a:pt x="2213838" y="1668758"/>
                              <a:pt x="2198779" y="1674651"/>
                              <a:pt x="2055390" y="1660839"/>
                            </a:cubicBezTo>
                            <a:cubicBezTo>
                              <a:pt x="1912001" y="1647027"/>
                              <a:pt x="1593294" y="1648644"/>
                              <a:pt x="1306101" y="1660839"/>
                            </a:cubicBezTo>
                            <a:cubicBezTo>
                              <a:pt x="1018908" y="1673034"/>
                              <a:pt x="809043" y="1663992"/>
                              <a:pt x="680547" y="1660839"/>
                            </a:cubicBezTo>
                            <a:cubicBezTo>
                              <a:pt x="552051" y="1657686"/>
                              <a:pt x="243816" y="1679180"/>
                              <a:pt x="0" y="1660839"/>
                            </a:cubicBezTo>
                            <a:cubicBezTo>
                              <a:pt x="12385" y="1427095"/>
                              <a:pt x="-26753" y="1321264"/>
                              <a:pt x="0" y="1123834"/>
                            </a:cubicBezTo>
                            <a:cubicBezTo>
                              <a:pt x="26753" y="926405"/>
                              <a:pt x="-15827" y="862247"/>
                              <a:pt x="0" y="603438"/>
                            </a:cubicBezTo>
                            <a:cubicBezTo>
                              <a:pt x="15827" y="344629"/>
                              <a:pt x="27566" y="209703"/>
                              <a:pt x="0" y="0"/>
                            </a:cubicBezTo>
                            <a:close/>
                          </a:path>
                        </a:pathLst>
                      </a:custGeom>
                      <ask:type>
                        <ask:lineSketchFreehand/>
                      </ask:type>
                    </ask:lineSketchStyleProps>
                  </a:ext>
                </a:extLst>
              </a:ln>
            </p:spPr>
            <p:txBody>
              <a:bodyPr wrap="square">
                <a:spAutoFit/>
              </a:bodyPr>
              <a:lstStyle/>
              <a:p>
                <a:pPr>
                  <a:lnSpc>
                    <a:spcPct val="200000"/>
                  </a:lnSpc>
                </a:pPr>
                <a:r>
                  <a:rPr lang="en-US" sz="1800" dirty="0">
                    <a:latin typeface="UTM Avo" panose="02040603050506020204" pitchFamily="18" charset="0"/>
                    <a:ea typeface="Calibri" panose="020F0502020204030204" pitchFamily="34" charset="0"/>
                    <a:cs typeface="Times New Roman" panose="02020603050405020304" pitchFamily="18" charset="0"/>
                  </a:rPr>
                  <a:t> b) </a:t>
                </a:r>
                <a:r>
                  <a:rPr lang="vi-VN" sz="1800" dirty="0">
                    <a:latin typeface="UTM Avo" panose="02040603050506020204" pitchFamily="18" charset="0"/>
                    <a:ea typeface="Calibri" panose="020F0502020204030204" pitchFamily="34" charset="0"/>
                    <a:cs typeface="Times New Roman" panose="02020603050405020304" pitchFamily="18" charset="0"/>
                  </a:rPr>
                  <a:t>             ười không học như               ọc không mài.</a:t>
                </a:r>
              </a:p>
              <a:p>
                <a:pPr>
                  <a:lnSpc>
                    <a:spcPct val="200000"/>
                  </a:lnSpc>
                </a:pPr>
                <a:r>
                  <a:rPr lang="vi-VN" sz="1800" dirty="0">
                    <a:latin typeface="UTM Avo" panose="02040603050506020204" pitchFamily="18" charset="0"/>
                    <a:ea typeface="Calibri" panose="020F0502020204030204" pitchFamily="34" charset="0"/>
                    <a:cs typeface="Times New Roman" panose="02020603050405020304" pitchFamily="18" charset="0"/>
                  </a:rPr>
                  <a:t> c) Mấy cậu bạn đang             ó                 iêng tìm chỗ chơi đá cầu.</a:t>
                </a:r>
              </a:p>
            </p:txBody>
          </p:sp>
          <p:sp>
            <p:nvSpPr>
              <p:cNvPr id="23" name="Rectangle 22">
                <a:extLst>
                  <a:ext uri="{FF2B5EF4-FFF2-40B4-BE49-F238E27FC236}">
                    <a16:creationId xmlns:a16="http://schemas.microsoft.com/office/drawing/2014/main" id="{8D8B878D-4CC6-2E4D-B9FF-844D89CB8179}"/>
                  </a:ext>
                </a:extLst>
              </p:cNvPr>
              <p:cNvSpPr/>
              <p:nvPr/>
            </p:nvSpPr>
            <p:spPr>
              <a:xfrm>
                <a:off x="2658506" y="918596"/>
                <a:ext cx="470065" cy="36389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4" name="Rectangle 23">
                <a:extLst>
                  <a:ext uri="{FF2B5EF4-FFF2-40B4-BE49-F238E27FC236}">
                    <a16:creationId xmlns:a16="http://schemas.microsoft.com/office/drawing/2014/main" id="{E5C49244-AECD-114C-AAE1-39282BE7139B}"/>
                  </a:ext>
                </a:extLst>
              </p:cNvPr>
              <p:cNvSpPr/>
              <p:nvPr/>
            </p:nvSpPr>
            <p:spPr>
              <a:xfrm>
                <a:off x="4858589" y="918596"/>
                <a:ext cx="561347" cy="36389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sp>
          <p:nvSpPr>
            <p:cNvPr id="20" name="Rectangle 19">
              <a:extLst>
                <a:ext uri="{FF2B5EF4-FFF2-40B4-BE49-F238E27FC236}">
                  <a16:creationId xmlns:a16="http://schemas.microsoft.com/office/drawing/2014/main" id="{29C88063-8E44-7042-99C5-A8168F309391}"/>
                </a:ext>
              </a:extLst>
            </p:cNvPr>
            <p:cNvSpPr/>
            <p:nvPr/>
          </p:nvSpPr>
          <p:spPr>
            <a:xfrm>
              <a:off x="3098045" y="3634151"/>
              <a:ext cx="671162" cy="36389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1" name="Rectangle 20">
              <a:extLst>
                <a:ext uri="{FF2B5EF4-FFF2-40B4-BE49-F238E27FC236}">
                  <a16:creationId xmlns:a16="http://schemas.microsoft.com/office/drawing/2014/main" id="{116B410E-3ED3-ED4A-8BB0-B0E615692168}"/>
                </a:ext>
              </a:extLst>
            </p:cNvPr>
            <p:cNvSpPr/>
            <p:nvPr/>
          </p:nvSpPr>
          <p:spPr>
            <a:xfrm>
              <a:off x="4150333" y="3646705"/>
              <a:ext cx="813103" cy="36389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pic>
        <p:nvPicPr>
          <p:cNvPr id="2" name="Picture 1">
            <a:extLst>
              <a:ext uri="{FF2B5EF4-FFF2-40B4-BE49-F238E27FC236}">
                <a16:creationId xmlns:a16="http://schemas.microsoft.com/office/drawing/2014/main" id="{1140E177-70F0-4448-85FE-DA7F0F776ACE}"/>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25891" y="265125"/>
            <a:ext cx="352093" cy="352093"/>
          </a:xfrm>
          <a:prstGeom prst="rect">
            <a:avLst/>
          </a:prstGeom>
        </p:spPr>
      </p:pic>
      <p:sp>
        <p:nvSpPr>
          <p:cNvPr id="3" name="TextBox 2">
            <a:extLst>
              <a:ext uri="{FF2B5EF4-FFF2-40B4-BE49-F238E27FC236}">
                <a16:creationId xmlns:a16="http://schemas.microsoft.com/office/drawing/2014/main" id="{D5D29BEC-04F4-6A40-90D7-EEE793C9FEE0}"/>
              </a:ext>
            </a:extLst>
          </p:cNvPr>
          <p:cNvSpPr txBox="1"/>
          <p:nvPr/>
        </p:nvSpPr>
        <p:spPr>
          <a:xfrm>
            <a:off x="725403" y="201893"/>
            <a:ext cx="5311568" cy="453907"/>
          </a:xfrm>
          <a:prstGeom prst="rect">
            <a:avLst/>
          </a:prstGeom>
          <a:noFill/>
        </p:spPr>
        <p:txBody>
          <a:bodyPr wrap="square" rtlCol="0">
            <a:spAutoFit/>
          </a:bodyPr>
          <a:lstStyle/>
          <a:p>
            <a:pPr algn="just">
              <a:lnSpc>
                <a:spcPct val="150000"/>
              </a:lnSpc>
            </a:pPr>
            <a:r>
              <a:rPr lang="vi-VN" sz="1800" b="1" dirty="0">
                <a:solidFill>
                  <a:srgbClr val="17479D"/>
                </a:solidFill>
                <a:latin typeface="UTM Avo" panose="02040603050506020204" pitchFamily="18" charset="0"/>
              </a:rPr>
              <a:t>Chọn </a:t>
            </a:r>
            <a:r>
              <a:rPr lang="vi-VN" sz="1800" b="1" dirty="0">
                <a:solidFill>
                  <a:srgbClr val="FF0000"/>
                </a:solidFill>
                <a:latin typeface="UTM Avo" panose="02040603050506020204" pitchFamily="18" charset="0"/>
              </a:rPr>
              <a:t>ng </a:t>
            </a:r>
            <a:r>
              <a:rPr lang="vi-VN" sz="1800" b="1" dirty="0">
                <a:solidFill>
                  <a:srgbClr val="17479D"/>
                </a:solidFill>
                <a:latin typeface="UTM Avo" panose="02040603050506020204" pitchFamily="18" charset="0"/>
              </a:rPr>
              <a:t>hoặc </a:t>
            </a:r>
            <a:r>
              <a:rPr lang="vi-VN" sz="1800" b="1" dirty="0">
                <a:solidFill>
                  <a:srgbClr val="FF0000"/>
                </a:solidFill>
                <a:latin typeface="UTM Avo" panose="02040603050506020204" pitchFamily="18" charset="0"/>
              </a:rPr>
              <a:t>ngh</a:t>
            </a:r>
            <a:r>
              <a:rPr lang="vi-VN" sz="1800" b="1" dirty="0">
                <a:solidFill>
                  <a:srgbClr val="17479D"/>
                </a:solidFill>
                <a:latin typeface="UTM Avo" panose="02040603050506020204" pitchFamily="18" charset="0"/>
              </a:rPr>
              <a:t> thay cho ô vuông.</a:t>
            </a:r>
          </a:p>
        </p:txBody>
      </p:sp>
      <p:grpSp>
        <p:nvGrpSpPr>
          <p:cNvPr id="9" name="Group 8">
            <a:extLst>
              <a:ext uri="{FF2B5EF4-FFF2-40B4-BE49-F238E27FC236}">
                <a16:creationId xmlns:a16="http://schemas.microsoft.com/office/drawing/2014/main" id="{D0F5C1CE-5D69-A34F-A998-7A729CD09BF1}"/>
              </a:ext>
            </a:extLst>
          </p:cNvPr>
          <p:cNvGrpSpPr/>
          <p:nvPr/>
        </p:nvGrpSpPr>
        <p:grpSpPr>
          <a:xfrm>
            <a:off x="1132801" y="951243"/>
            <a:ext cx="4450877" cy="1668342"/>
            <a:chOff x="167951" y="1546714"/>
            <a:chExt cx="4450877" cy="1668342"/>
          </a:xfrm>
        </p:grpSpPr>
        <p:sp>
          <p:nvSpPr>
            <p:cNvPr id="5" name="Rectangle 4">
              <a:extLst>
                <a:ext uri="{FF2B5EF4-FFF2-40B4-BE49-F238E27FC236}">
                  <a16:creationId xmlns:a16="http://schemas.microsoft.com/office/drawing/2014/main" id="{F3A00893-BE8B-5B41-BEEC-11F2E7ED6F7E}"/>
                </a:ext>
              </a:extLst>
            </p:cNvPr>
            <p:cNvSpPr/>
            <p:nvPr/>
          </p:nvSpPr>
          <p:spPr>
            <a:xfrm>
              <a:off x="167951" y="1546714"/>
              <a:ext cx="4450877" cy="1668342"/>
            </a:xfrm>
            <a:prstGeom prst="rect">
              <a:avLst/>
            </a:prstGeom>
            <a:solidFill>
              <a:schemeClr val="bg2">
                <a:lumMod val="40000"/>
                <a:lumOff val="60000"/>
              </a:schemeClr>
            </a:solidFill>
            <a:ln w="19050">
              <a:solidFill>
                <a:schemeClr val="tx1"/>
              </a:solidFill>
              <a:extLst>
                <a:ext uri="{C807C97D-BFC1-408E-A445-0C87EB9F89A2}">
                  <ask:lineSketchStyleProps xmlns:ask="http://schemas.microsoft.com/office/drawing/2018/sketchyshapes" xmlns="" sd="86837363">
                    <a:custGeom>
                      <a:avLst/>
                      <a:gdLst>
                        <a:gd name="connsiteX0" fmla="*/ 0 w 4450877"/>
                        <a:gd name="connsiteY0" fmla="*/ 0 h 1668342"/>
                        <a:gd name="connsiteX1" fmla="*/ 4450877 w 4450877"/>
                        <a:gd name="connsiteY1" fmla="*/ 0 h 1668342"/>
                        <a:gd name="connsiteX2" fmla="*/ 4450877 w 4450877"/>
                        <a:gd name="connsiteY2" fmla="*/ 1668342 h 1668342"/>
                        <a:gd name="connsiteX3" fmla="*/ 0 w 4450877"/>
                        <a:gd name="connsiteY3" fmla="*/ 1668342 h 1668342"/>
                        <a:gd name="connsiteX4" fmla="*/ 0 w 4450877"/>
                        <a:gd name="connsiteY4" fmla="*/ 0 h 1668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0877" h="1668342" fill="none" extrusionOk="0">
                          <a:moveTo>
                            <a:pt x="0" y="0"/>
                          </a:moveTo>
                          <a:cubicBezTo>
                            <a:pt x="2222464" y="106216"/>
                            <a:pt x="2526460" y="-142119"/>
                            <a:pt x="4450877" y="0"/>
                          </a:cubicBezTo>
                          <a:cubicBezTo>
                            <a:pt x="4313445" y="419868"/>
                            <a:pt x="4304515" y="852997"/>
                            <a:pt x="4450877" y="1668342"/>
                          </a:cubicBezTo>
                          <a:cubicBezTo>
                            <a:pt x="3575282" y="1639114"/>
                            <a:pt x="1286064" y="1652648"/>
                            <a:pt x="0" y="1668342"/>
                          </a:cubicBezTo>
                          <a:cubicBezTo>
                            <a:pt x="139583" y="1445441"/>
                            <a:pt x="44126" y="521199"/>
                            <a:pt x="0" y="0"/>
                          </a:cubicBezTo>
                          <a:close/>
                        </a:path>
                        <a:path w="4450877" h="1668342" stroke="0" extrusionOk="0">
                          <a:moveTo>
                            <a:pt x="0" y="0"/>
                          </a:moveTo>
                          <a:cubicBezTo>
                            <a:pt x="1400622" y="-71603"/>
                            <a:pt x="2418072" y="126493"/>
                            <a:pt x="4450877" y="0"/>
                          </a:cubicBezTo>
                          <a:cubicBezTo>
                            <a:pt x="4380993" y="394133"/>
                            <a:pt x="4481575" y="1444975"/>
                            <a:pt x="4450877" y="1668342"/>
                          </a:cubicBezTo>
                          <a:cubicBezTo>
                            <a:pt x="3311904" y="1713186"/>
                            <a:pt x="1603785" y="1511455"/>
                            <a:pt x="0" y="1668342"/>
                          </a:cubicBezTo>
                          <a:cubicBezTo>
                            <a:pt x="-34281" y="1258789"/>
                            <a:pt x="74771" y="591162"/>
                            <a:pt x="0" y="0"/>
                          </a:cubicBezTo>
                          <a:close/>
                        </a:path>
                      </a:pathLst>
                    </a:custGeom>
                    <ask:type>
                      <ask:lineSketchCurved/>
                    </ask:type>
                  </ask:lineSketchStyleProps>
                </a:ext>
              </a:extLst>
            </a:ln>
          </p:spPr>
          <p:txBody>
            <a:bodyPr wrap="square" anchor="b">
              <a:spAutoFit/>
            </a:bodyPr>
            <a:lstStyle/>
            <a:p>
              <a:pPr lvl="0" algn="just">
                <a:lnSpc>
                  <a:spcPct val="200000"/>
                </a:lnSpc>
              </a:pPr>
              <a:r>
                <a:rPr lang="en-US" sz="1800" dirty="0">
                  <a:latin typeface="UTM Avo" panose="02040603050506020204" pitchFamily="18" charset="0"/>
                  <a:ea typeface="Calibri" panose="020F0502020204030204" pitchFamily="34" charset="0"/>
                  <a:cs typeface="Times New Roman" panose="02020603050405020304" pitchFamily="18" charset="0"/>
                </a:rPr>
                <a:t>a) </a:t>
              </a:r>
              <a:r>
                <a:rPr lang="vi-VN" sz="1800" dirty="0">
                  <a:latin typeface="UTM Avo" panose="02040603050506020204" pitchFamily="18" charset="0"/>
                  <a:ea typeface="Calibri" panose="020F0502020204030204" pitchFamily="34" charset="0"/>
                  <a:cs typeface="Times New Roman" panose="02020603050405020304" pitchFamily="18" charset="0"/>
                </a:rPr>
                <a:t>Dù ai nói               ả nói               iêng</a:t>
              </a:r>
            </a:p>
            <a:p>
              <a:pPr lvl="0" algn="just">
                <a:lnSpc>
                  <a:spcPct val="200000"/>
                </a:lnSpc>
              </a:pPr>
              <a:r>
                <a:rPr lang="vi-VN" sz="1800" dirty="0">
                  <a:latin typeface="UTM Avo" panose="02040603050506020204" pitchFamily="18" charset="0"/>
                  <a:ea typeface="Calibri" panose="020F0502020204030204" pitchFamily="34" charset="0"/>
                  <a:cs typeface="Times New Roman" panose="02020603050405020304" pitchFamily="18" charset="0"/>
                </a:rPr>
                <a:t>Lòng ta vẫn vững như kiềng ba chân.</a:t>
              </a:r>
            </a:p>
            <a:p>
              <a:pPr lvl="0" algn="just">
                <a:lnSpc>
                  <a:spcPct val="200000"/>
                </a:lnSpc>
              </a:pPr>
              <a:endParaRPr lang="en-VN" sz="1800" dirty="0"/>
            </a:p>
          </p:txBody>
        </p:sp>
        <p:sp>
          <p:nvSpPr>
            <p:cNvPr id="8" name="Rectangle 7">
              <a:extLst>
                <a:ext uri="{FF2B5EF4-FFF2-40B4-BE49-F238E27FC236}">
                  <a16:creationId xmlns:a16="http://schemas.microsoft.com/office/drawing/2014/main" id="{1FFB1E92-CFF9-E147-B911-E623B6E48522}"/>
                </a:ext>
              </a:extLst>
            </p:cNvPr>
            <p:cNvSpPr/>
            <p:nvPr/>
          </p:nvSpPr>
          <p:spPr>
            <a:xfrm>
              <a:off x="1716742" y="1720044"/>
              <a:ext cx="728619" cy="36389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VN"/>
            </a:p>
          </p:txBody>
        </p:sp>
        <p:sp>
          <p:nvSpPr>
            <p:cNvPr id="22" name="Rectangle 21">
              <a:extLst>
                <a:ext uri="{FF2B5EF4-FFF2-40B4-BE49-F238E27FC236}">
                  <a16:creationId xmlns:a16="http://schemas.microsoft.com/office/drawing/2014/main" id="{B8600C9E-429F-0547-A61E-1698C59A51EA}"/>
                </a:ext>
              </a:extLst>
            </p:cNvPr>
            <p:cNvSpPr/>
            <p:nvPr/>
          </p:nvSpPr>
          <p:spPr>
            <a:xfrm>
              <a:off x="3219748" y="1718219"/>
              <a:ext cx="728619" cy="36389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VN"/>
            </a:p>
          </p:txBody>
        </p:sp>
      </p:grpSp>
      <p:sp>
        <p:nvSpPr>
          <p:cNvPr id="14" name="Rectangle 13">
            <a:extLst>
              <a:ext uri="{FF2B5EF4-FFF2-40B4-BE49-F238E27FC236}">
                <a16:creationId xmlns:a16="http://schemas.microsoft.com/office/drawing/2014/main" id="{0575EFEA-A3F3-C84B-B2F5-8FEE838EED2B}"/>
              </a:ext>
            </a:extLst>
          </p:cNvPr>
          <p:cNvSpPr/>
          <p:nvPr/>
        </p:nvSpPr>
        <p:spPr>
          <a:xfrm>
            <a:off x="2779234" y="1081156"/>
            <a:ext cx="579005" cy="461665"/>
          </a:xfrm>
          <a:prstGeom prst="rect">
            <a:avLst/>
          </a:prstGeom>
        </p:spPr>
        <p:txBody>
          <a:bodyPr wrap="square">
            <a:spAutoFit/>
          </a:bodyPr>
          <a:lstStyle/>
          <a:p>
            <a:r>
              <a:rPr lang="vi-VN" sz="2400" dirty="0">
                <a:solidFill>
                  <a:srgbClr val="FF0000"/>
                </a:solidFill>
                <a:latin typeface="UTM Avo" panose="02040603050506020204" pitchFamily="18" charset="0"/>
              </a:rPr>
              <a:t>ng</a:t>
            </a:r>
            <a:endParaRPr lang="en-VN" sz="2400" dirty="0">
              <a:latin typeface="UTM Avo" panose="02040603050506020204" pitchFamily="18" charset="0"/>
            </a:endParaRPr>
          </a:p>
        </p:txBody>
      </p:sp>
      <p:sp>
        <p:nvSpPr>
          <p:cNvPr id="26" name="Rectangle 25">
            <a:extLst>
              <a:ext uri="{FF2B5EF4-FFF2-40B4-BE49-F238E27FC236}">
                <a16:creationId xmlns:a16="http://schemas.microsoft.com/office/drawing/2014/main" id="{F0764737-0A8E-7740-B92E-A5CA1D85AC22}"/>
              </a:ext>
            </a:extLst>
          </p:cNvPr>
          <p:cNvSpPr/>
          <p:nvPr/>
        </p:nvSpPr>
        <p:spPr>
          <a:xfrm>
            <a:off x="4184598" y="1073862"/>
            <a:ext cx="766557" cy="461665"/>
          </a:xfrm>
          <a:prstGeom prst="rect">
            <a:avLst/>
          </a:prstGeom>
        </p:spPr>
        <p:txBody>
          <a:bodyPr wrap="none">
            <a:spAutoFit/>
          </a:bodyPr>
          <a:lstStyle/>
          <a:p>
            <a:r>
              <a:rPr lang="en-VN" sz="2400" dirty="0">
                <a:solidFill>
                  <a:srgbClr val="FF0000"/>
                </a:solidFill>
                <a:latin typeface="UTM Avo" panose="02040603050506020204" pitchFamily="18" charset="0"/>
              </a:rPr>
              <a:t>ngh</a:t>
            </a:r>
          </a:p>
        </p:txBody>
      </p:sp>
      <p:sp>
        <p:nvSpPr>
          <p:cNvPr id="27" name="Rectangle 26">
            <a:extLst>
              <a:ext uri="{FF2B5EF4-FFF2-40B4-BE49-F238E27FC236}">
                <a16:creationId xmlns:a16="http://schemas.microsoft.com/office/drawing/2014/main" id="{D86B56D7-7B1E-5249-B11D-3B4FCDC05BC2}"/>
              </a:ext>
            </a:extLst>
          </p:cNvPr>
          <p:cNvSpPr/>
          <p:nvPr/>
        </p:nvSpPr>
        <p:spPr>
          <a:xfrm>
            <a:off x="3997535" y="3019372"/>
            <a:ext cx="579005" cy="461665"/>
          </a:xfrm>
          <a:prstGeom prst="rect">
            <a:avLst/>
          </a:prstGeom>
        </p:spPr>
        <p:txBody>
          <a:bodyPr wrap="none">
            <a:spAutoFit/>
          </a:bodyPr>
          <a:lstStyle/>
          <a:p>
            <a:r>
              <a:rPr lang="en-VN" sz="2400" dirty="0">
                <a:solidFill>
                  <a:srgbClr val="FF0000"/>
                </a:solidFill>
                <a:latin typeface="UTM Avo" panose="02040603050506020204" pitchFamily="18" charset="0"/>
              </a:rPr>
              <a:t>ng</a:t>
            </a:r>
          </a:p>
        </p:txBody>
      </p:sp>
      <p:sp>
        <p:nvSpPr>
          <p:cNvPr id="28" name="Rectangle 27">
            <a:extLst>
              <a:ext uri="{FF2B5EF4-FFF2-40B4-BE49-F238E27FC236}">
                <a16:creationId xmlns:a16="http://schemas.microsoft.com/office/drawing/2014/main" id="{EADFBBF2-6BC8-A54E-8852-91782B064ADB}"/>
              </a:ext>
            </a:extLst>
          </p:cNvPr>
          <p:cNvSpPr/>
          <p:nvPr/>
        </p:nvSpPr>
        <p:spPr>
          <a:xfrm>
            <a:off x="976744" y="3019372"/>
            <a:ext cx="619080" cy="461665"/>
          </a:xfrm>
          <a:prstGeom prst="rect">
            <a:avLst/>
          </a:prstGeom>
        </p:spPr>
        <p:txBody>
          <a:bodyPr wrap="none">
            <a:spAutoFit/>
          </a:bodyPr>
          <a:lstStyle/>
          <a:p>
            <a:r>
              <a:rPr lang="en-VN" sz="2400" dirty="0">
                <a:solidFill>
                  <a:srgbClr val="FF0000"/>
                </a:solidFill>
                <a:latin typeface="UTM Avo" panose="02040603050506020204" pitchFamily="18" charset="0"/>
              </a:rPr>
              <a:t>Ng</a:t>
            </a:r>
          </a:p>
        </p:txBody>
      </p:sp>
      <p:sp>
        <p:nvSpPr>
          <p:cNvPr id="30" name="Rectangle 29">
            <a:extLst>
              <a:ext uri="{FF2B5EF4-FFF2-40B4-BE49-F238E27FC236}">
                <a16:creationId xmlns:a16="http://schemas.microsoft.com/office/drawing/2014/main" id="{1BC7006F-B492-9340-8F98-571A9C9B0B9C}"/>
              </a:ext>
            </a:extLst>
          </p:cNvPr>
          <p:cNvSpPr/>
          <p:nvPr/>
        </p:nvSpPr>
        <p:spPr>
          <a:xfrm>
            <a:off x="3190202" y="3570643"/>
            <a:ext cx="579005" cy="461665"/>
          </a:xfrm>
          <a:prstGeom prst="rect">
            <a:avLst/>
          </a:prstGeom>
        </p:spPr>
        <p:txBody>
          <a:bodyPr wrap="none">
            <a:spAutoFit/>
          </a:bodyPr>
          <a:lstStyle/>
          <a:p>
            <a:r>
              <a:rPr lang="en-VN" sz="2400" dirty="0">
                <a:solidFill>
                  <a:srgbClr val="FF0000"/>
                </a:solidFill>
                <a:latin typeface="UTM Avo" panose="02040603050506020204" pitchFamily="18" charset="0"/>
              </a:rPr>
              <a:t>ng</a:t>
            </a:r>
          </a:p>
        </p:txBody>
      </p:sp>
      <p:sp>
        <p:nvSpPr>
          <p:cNvPr id="29" name="Rectangle 28">
            <a:extLst>
              <a:ext uri="{FF2B5EF4-FFF2-40B4-BE49-F238E27FC236}">
                <a16:creationId xmlns:a16="http://schemas.microsoft.com/office/drawing/2014/main" id="{C4EB83D5-EFDF-0F41-A6DD-D1F54FD83325}"/>
              </a:ext>
            </a:extLst>
          </p:cNvPr>
          <p:cNvSpPr/>
          <p:nvPr/>
        </p:nvSpPr>
        <p:spPr>
          <a:xfrm>
            <a:off x="4257853" y="3585265"/>
            <a:ext cx="766557" cy="461665"/>
          </a:xfrm>
          <a:prstGeom prst="rect">
            <a:avLst/>
          </a:prstGeom>
        </p:spPr>
        <p:txBody>
          <a:bodyPr wrap="none">
            <a:spAutoFit/>
          </a:bodyPr>
          <a:lstStyle/>
          <a:p>
            <a:r>
              <a:rPr lang="en-VN" sz="2400" dirty="0">
                <a:solidFill>
                  <a:srgbClr val="FF0000"/>
                </a:solidFill>
                <a:latin typeface="UTM Avo" panose="02040603050506020204" pitchFamily="18" charset="0"/>
              </a:rPr>
              <a:t>ngh</a:t>
            </a:r>
          </a:p>
        </p:txBody>
      </p:sp>
    </p:spTree>
    <p:extLst>
      <p:ext uri="{BB962C8B-B14F-4D97-AF65-F5344CB8AC3E}">
        <p14:creationId xmlns:p14="http://schemas.microsoft.com/office/powerpoint/2010/main" val="271765241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14:presetBounceEnd="50000">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14:bounceEnd="50000">
                                          <p:cBhvr additive="base">
                                            <p:cTn id="14" dur="1500" fill="hold"/>
                                            <p:tgtEl>
                                              <p:spTgt spid="9"/>
                                            </p:tgtEl>
                                            <p:attrNameLst>
                                              <p:attrName>ppt_x</p:attrName>
                                            </p:attrNameLst>
                                          </p:cBhvr>
                                          <p:tavLst>
                                            <p:tav tm="0">
                                              <p:val>
                                                <p:strVal val="0-#ppt_w/2"/>
                                              </p:val>
                                            </p:tav>
                                            <p:tav tm="100000">
                                              <p:val>
                                                <p:strVal val="#ppt_x"/>
                                              </p:val>
                                            </p:tav>
                                          </p:tavLst>
                                        </p:anim>
                                        <p:anim calcmode="lin" valueType="num" p14:bounceEnd="50000">
                                          <p:cBhvr additive="base">
                                            <p:cTn id="15" dur="150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14:presetBounceEnd="50000">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14:bounceEnd="50000">
                                          <p:cBhvr additive="base">
                                            <p:cTn id="18" dur="1500" fill="hold"/>
                                            <p:tgtEl>
                                              <p:spTgt spid="4"/>
                                            </p:tgtEl>
                                            <p:attrNameLst>
                                              <p:attrName>ppt_x</p:attrName>
                                            </p:attrNameLst>
                                          </p:cBhvr>
                                          <p:tavLst>
                                            <p:tav tm="0">
                                              <p:val>
                                                <p:strVal val="1+#ppt_w/2"/>
                                              </p:val>
                                            </p:tav>
                                            <p:tav tm="100000">
                                              <p:val>
                                                <p:strVal val="#ppt_x"/>
                                              </p:val>
                                            </p:tav>
                                          </p:tavLst>
                                        </p:anim>
                                        <p:anim calcmode="lin" valueType="num" p14:bounceEnd="50000">
                                          <p:cBhvr additive="base">
                                            <p:cTn id="19" dur="1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26" grpId="0"/>
          <p:bldP spid="27" grpId="0"/>
          <p:bldP spid="28" grpId="0"/>
          <p:bldP spid="30" grpId="0"/>
          <p:bldP spid="2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1500" fill="hold"/>
                                            <p:tgtEl>
                                              <p:spTgt spid="9"/>
                                            </p:tgtEl>
                                            <p:attrNameLst>
                                              <p:attrName>ppt_x</p:attrName>
                                            </p:attrNameLst>
                                          </p:cBhvr>
                                          <p:tavLst>
                                            <p:tav tm="0">
                                              <p:val>
                                                <p:strVal val="0-#ppt_w/2"/>
                                              </p:val>
                                            </p:tav>
                                            <p:tav tm="100000">
                                              <p:val>
                                                <p:strVal val="#ppt_x"/>
                                              </p:val>
                                            </p:tav>
                                          </p:tavLst>
                                        </p:anim>
                                        <p:anim calcmode="lin" valueType="num">
                                          <p:cBhvr additive="base">
                                            <p:cTn id="15" dur="150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500" fill="hold"/>
                                            <p:tgtEl>
                                              <p:spTgt spid="4"/>
                                            </p:tgtEl>
                                            <p:attrNameLst>
                                              <p:attrName>ppt_x</p:attrName>
                                            </p:attrNameLst>
                                          </p:cBhvr>
                                          <p:tavLst>
                                            <p:tav tm="0">
                                              <p:val>
                                                <p:strVal val="1+#ppt_w/2"/>
                                              </p:val>
                                            </p:tav>
                                            <p:tav tm="100000">
                                              <p:val>
                                                <p:strVal val="#ppt_x"/>
                                              </p:val>
                                            </p:tav>
                                          </p:tavLst>
                                        </p:anim>
                                        <p:anim calcmode="lin" valueType="num">
                                          <p:cBhvr additive="base">
                                            <p:cTn id="19" dur="1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26" grpId="0"/>
          <p:bldP spid="27" grpId="0"/>
          <p:bldP spid="28" grpId="0"/>
          <p:bldP spid="30" grpId="0"/>
          <p:bldP spid="29"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C3E9333-7E44-B643-B007-74ACF73F7778}"/>
              </a:ext>
            </a:extLst>
          </p:cNvPr>
          <p:cNvGrpSpPr/>
          <p:nvPr/>
        </p:nvGrpSpPr>
        <p:grpSpPr>
          <a:xfrm>
            <a:off x="684737" y="3024759"/>
            <a:ext cx="3877985" cy="1660839"/>
            <a:chOff x="684737" y="3024759"/>
            <a:chExt cx="3877985" cy="1660839"/>
          </a:xfrm>
        </p:grpSpPr>
        <p:grpSp>
          <p:nvGrpSpPr>
            <p:cNvPr id="12" name="Group 11">
              <a:extLst>
                <a:ext uri="{FF2B5EF4-FFF2-40B4-BE49-F238E27FC236}">
                  <a16:creationId xmlns:a16="http://schemas.microsoft.com/office/drawing/2014/main" id="{471F2E04-AEE4-8743-8313-8598553E50A0}"/>
                </a:ext>
              </a:extLst>
            </p:cNvPr>
            <p:cNvGrpSpPr/>
            <p:nvPr/>
          </p:nvGrpSpPr>
          <p:grpSpPr>
            <a:xfrm>
              <a:off x="684737" y="3024759"/>
              <a:ext cx="3877985" cy="1660839"/>
              <a:chOff x="684737" y="3024759"/>
              <a:chExt cx="3877985" cy="1660839"/>
            </a:xfrm>
          </p:grpSpPr>
          <p:sp>
            <p:nvSpPr>
              <p:cNvPr id="32" name="TextBox 31">
                <a:extLst>
                  <a:ext uri="{FF2B5EF4-FFF2-40B4-BE49-F238E27FC236}">
                    <a16:creationId xmlns:a16="http://schemas.microsoft.com/office/drawing/2014/main" id="{3A69E6BE-A952-4047-B7B0-CBF19848D7D7}"/>
                  </a:ext>
                </a:extLst>
              </p:cNvPr>
              <p:cNvSpPr txBox="1"/>
              <p:nvPr/>
            </p:nvSpPr>
            <p:spPr>
              <a:xfrm>
                <a:off x="684737" y="3024759"/>
                <a:ext cx="3877985" cy="1660839"/>
              </a:xfrm>
              <a:prstGeom prst="rect">
                <a:avLst/>
              </a:prstGeom>
              <a:noFill/>
            </p:spPr>
            <p:txBody>
              <a:bodyPr wrap="none" rtlCol="0">
                <a:spAutoFit/>
              </a:bodyPr>
              <a:lstStyle/>
              <a:p>
                <a:pPr>
                  <a:lnSpc>
                    <a:spcPct val="200000"/>
                  </a:lnSpc>
                </a:pPr>
                <a:r>
                  <a:rPr lang="en-US" sz="1800" dirty="0">
                    <a:latin typeface="UTM Avo" panose="02040603050506020204" pitchFamily="18" charset="0"/>
                  </a:rPr>
                  <a:t> </a:t>
                </a:r>
                <a:r>
                  <a:rPr lang="en-US" sz="1800" dirty="0" err="1">
                    <a:latin typeface="UTM Avo" panose="02040603050506020204" pitchFamily="18" charset="0"/>
                  </a:rPr>
                  <a:t>ch</a:t>
                </a:r>
                <a:r>
                  <a:rPr lang="en-US" sz="1800" dirty="0">
                    <a:latin typeface="UTM Avo" panose="02040603050506020204" pitchFamily="18" charset="0"/>
                  </a:rPr>
                  <a:t>                </a:t>
                </a:r>
                <a:r>
                  <a:rPr lang="en-US" sz="1800" dirty="0" err="1">
                    <a:latin typeface="UTM Avo" panose="02040603050506020204" pitchFamily="18" charset="0"/>
                  </a:rPr>
                  <a:t>gió</a:t>
                </a:r>
                <a:r>
                  <a:rPr lang="en-US" sz="1800" dirty="0">
                    <a:latin typeface="UTM Avo" panose="02040603050506020204" pitchFamily="18" charset="0"/>
                  </a:rPr>
                  <a:t>		</a:t>
                </a:r>
              </a:p>
              <a:p>
                <a:pPr>
                  <a:lnSpc>
                    <a:spcPct val="200000"/>
                  </a:lnSpc>
                </a:pPr>
                <a:r>
                  <a:rPr lang="en-US" sz="1800" dirty="0">
                    <a:latin typeface="UTM Avo" panose="02040603050506020204" pitchFamily="18" charset="0"/>
                  </a:rPr>
                  <a:t> </a:t>
                </a:r>
                <a:r>
                  <a:rPr lang="en-US" sz="1800" dirty="0" err="1">
                    <a:latin typeface="UTM Avo" panose="02040603050506020204" pitchFamily="18" charset="0"/>
                  </a:rPr>
                  <a:t>ch</a:t>
                </a:r>
                <a:r>
                  <a:rPr lang="en-US" sz="1800" dirty="0">
                    <a:latin typeface="UTM Avo" panose="02040603050506020204" pitchFamily="18" charset="0"/>
                  </a:rPr>
                  <a:t>               </a:t>
                </a:r>
                <a:r>
                  <a:rPr lang="en-US" sz="1800" dirty="0" err="1">
                    <a:latin typeface="UTM Avo" panose="02040603050506020204" pitchFamily="18" charset="0"/>
                  </a:rPr>
                  <a:t>ch</a:t>
                </a:r>
                <a:r>
                  <a:rPr lang="en-US" sz="1800" dirty="0">
                    <a:latin typeface="UTM Avo" panose="02040603050506020204" pitchFamily="18" charset="0"/>
                  </a:rPr>
                  <a:t>			</a:t>
                </a:r>
              </a:p>
              <a:p>
                <a:pPr>
                  <a:lnSpc>
                    <a:spcPct val="200000"/>
                  </a:lnSpc>
                </a:pPr>
                <a:r>
                  <a:rPr lang="en-US" sz="1800" dirty="0">
                    <a:latin typeface="UTM Avo" panose="02040603050506020204" pitchFamily="18" charset="0"/>
                  </a:rPr>
                  <a:t> c               </a:t>
                </a:r>
                <a:r>
                  <a:rPr lang="en-US" sz="1800" dirty="0" err="1">
                    <a:latin typeface="UTM Avo" panose="02040603050506020204" pitchFamily="18" charset="0"/>
                  </a:rPr>
                  <a:t>chỉ</a:t>
                </a:r>
                <a:endParaRPr lang="en-US" sz="1800" dirty="0">
                  <a:latin typeface="UTM Avo" panose="02040603050506020204" pitchFamily="18" charset="0"/>
                </a:endParaRPr>
              </a:p>
            </p:txBody>
          </p:sp>
          <p:sp>
            <p:nvSpPr>
              <p:cNvPr id="33" name="Rectangle 32">
                <a:extLst>
                  <a:ext uri="{FF2B5EF4-FFF2-40B4-BE49-F238E27FC236}">
                    <a16:creationId xmlns:a16="http://schemas.microsoft.com/office/drawing/2014/main" id="{808C811B-6F13-9D46-A607-E2DCAB205B43}"/>
                  </a:ext>
                </a:extLst>
              </p:cNvPr>
              <p:cNvSpPr/>
              <p:nvPr/>
            </p:nvSpPr>
            <p:spPr>
              <a:xfrm>
                <a:off x="1189808" y="3163272"/>
                <a:ext cx="765447"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VN"/>
              </a:p>
            </p:txBody>
          </p:sp>
        </p:grpSp>
        <p:sp>
          <p:nvSpPr>
            <p:cNvPr id="35" name="Rectangle 34">
              <a:extLst>
                <a:ext uri="{FF2B5EF4-FFF2-40B4-BE49-F238E27FC236}">
                  <a16:creationId xmlns:a16="http://schemas.microsoft.com/office/drawing/2014/main" id="{357B2E5A-749A-3C40-9173-11557513DF2D}"/>
                </a:ext>
              </a:extLst>
            </p:cNvPr>
            <p:cNvSpPr/>
            <p:nvPr/>
          </p:nvSpPr>
          <p:spPr>
            <a:xfrm>
              <a:off x="1199538" y="3757967"/>
              <a:ext cx="765447"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VN"/>
            </a:p>
          </p:txBody>
        </p:sp>
        <p:sp>
          <p:nvSpPr>
            <p:cNvPr id="36" name="Rectangle 35">
              <a:extLst>
                <a:ext uri="{FF2B5EF4-FFF2-40B4-BE49-F238E27FC236}">
                  <a16:creationId xmlns:a16="http://schemas.microsoft.com/office/drawing/2014/main" id="{A76B8DEF-5FD5-BB40-849D-647243832727}"/>
                </a:ext>
              </a:extLst>
            </p:cNvPr>
            <p:cNvSpPr/>
            <p:nvPr/>
          </p:nvSpPr>
          <p:spPr>
            <a:xfrm>
              <a:off x="2430310" y="3757967"/>
              <a:ext cx="765447"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VN"/>
            </a:p>
          </p:txBody>
        </p:sp>
        <p:sp>
          <p:nvSpPr>
            <p:cNvPr id="37" name="Rectangle 36">
              <a:extLst>
                <a:ext uri="{FF2B5EF4-FFF2-40B4-BE49-F238E27FC236}">
                  <a16:creationId xmlns:a16="http://schemas.microsoft.com/office/drawing/2014/main" id="{862C5580-1234-824C-86B0-3A7564F51021}"/>
                </a:ext>
              </a:extLst>
            </p:cNvPr>
            <p:cNvSpPr/>
            <p:nvPr/>
          </p:nvSpPr>
          <p:spPr>
            <a:xfrm>
              <a:off x="1017062" y="4291333"/>
              <a:ext cx="765447"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VN"/>
            </a:p>
          </p:txBody>
        </p:sp>
      </p:grpSp>
      <p:sp>
        <p:nvSpPr>
          <p:cNvPr id="2" name="TextBox 1">
            <a:extLst>
              <a:ext uri="{FF2B5EF4-FFF2-40B4-BE49-F238E27FC236}">
                <a16:creationId xmlns:a16="http://schemas.microsoft.com/office/drawing/2014/main" id="{8B7F940E-EC3B-C04B-BF84-A079CC797EAB}"/>
              </a:ext>
            </a:extLst>
          </p:cNvPr>
          <p:cNvSpPr txBox="1"/>
          <p:nvPr/>
        </p:nvSpPr>
        <p:spPr>
          <a:xfrm>
            <a:off x="922978" y="329998"/>
            <a:ext cx="5311568" cy="453907"/>
          </a:xfrm>
          <a:prstGeom prst="rect">
            <a:avLst/>
          </a:prstGeom>
          <a:noFill/>
        </p:spPr>
        <p:txBody>
          <a:bodyPr wrap="square" rtlCol="0">
            <a:spAutoFit/>
          </a:bodyPr>
          <a:lstStyle/>
          <a:p>
            <a:pPr algn="just">
              <a:lnSpc>
                <a:spcPct val="150000"/>
              </a:lnSpc>
            </a:pPr>
            <a:r>
              <a:rPr lang="vi-VN" sz="1800" b="1" dirty="0">
                <a:solidFill>
                  <a:srgbClr val="17479D"/>
                </a:solidFill>
                <a:latin typeface="UTM Avo" panose="02040603050506020204" pitchFamily="18" charset="0"/>
              </a:rPr>
              <a:t>Chọn a hoặc b </a:t>
            </a:r>
          </a:p>
        </p:txBody>
      </p:sp>
      <p:pic>
        <p:nvPicPr>
          <p:cNvPr id="3" name="Picture 2">
            <a:extLst>
              <a:ext uri="{FF2B5EF4-FFF2-40B4-BE49-F238E27FC236}">
                <a16:creationId xmlns:a16="http://schemas.microsoft.com/office/drawing/2014/main" id="{D16E4CC9-2E21-4D4E-BF68-176C6694A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321" y="391885"/>
            <a:ext cx="353714" cy="353714"/>
          </a:xfrm>
          <a:prstGeom prst="rect">
            <a:avLst/>
          </a:prstGeom>
        </p:spPr>
      </p:pic>
      <p:sp>
        <p:nvSpPr>
          <p:cNvPr id="22" name="TextBox 21">
            <a:extLst>
              <a:ext uri="{FF2B5EF4-FFF2-40B4-BE49-F238E27FC236}">
                <a16:creationId xmlns:a16="http://schemas.microsoft.com/office/drawing/2014/main" id="{8DCAE5E1-6BC4-624B-AEDB-E2FA773A81B6}"/>
              </a:ext>
            </a:extLst>
          </p:cNvPr>
          <p:cNvSpPr txBox="1"/>
          <p:nvPr/>
        </p:nvSpPr>
        <p:spPr>
          <a:xfrm>
            <a:off x="588321" y="807486"/>
            <a:ext cx="6327981" cy="453009"/>
          </a:xfrm>
          <a:prstGeom prst="rect">
            <a:avLst/>
          </a:prstGeom>
          <a:noFill/>
        </p:spPr>
        <p:txBody>
          <a:bodyPr wrap="square" rtlCol="0">
            <a:spAutoFit/>
          </a:bodyPr>
          <a:lstStyle/>
          <a:p>
            <a:pPr lvl="0" algn="just">
              <a:lnSpc>
                <a:spcPct val="150000"/>
              </a:lnSpc>
            </a:pPr>
            <a:r>
              <a:rPr lang="vi-VN" sz="1800" b="1" dirty="0">
                <a:solidFill>
                  <a:schemeClr val="accent6">
                    <a:lumMod val="75000"/>
                  </a:schemeClr>
                </a:solidFill>
                <a:latin typeface="UTM Avo" panose="02040603050506020204" pitchFamily="18" charset="0"/>
              </a:rPr>
              <a:t>a) </a:t>
            </a:r>
            <a:r>
              <a:rPr lang="vi-VN" sz="1800" dirty="0">
                <a:latin typeface="UTM Avo" panose="02040603050506020204" pitchFamily="18" charset="0"/>
              </a:rPr>
              <a:t>Chọn </a:t>
            </a:r>
            <a:r>
              <a:rPr lang="vi-VN" sz="1800" b="1" dirty="0">
                <a:solidFill>
                  <a:srgbClr val="FF0000"/>
                </a:solidFill>
                <a:latin typeface="UTM Avo" panose="02040603050506020204" pitchFamily="18" charset="0"/>
              </a:rPr>
              <a:t>ch</a:t>
            </a:r>
            <a:r>
              <a:rPr lang="vi-VN" sz="1800" dirty="0">
                <a:latin typeface="UTM Avo" panose="02040603050506020204" pitchFamily="18" charset="0"/>
              </a:rPr>
              <a:t> hay </a:t>
            </a:r>
            <a:r>
              <a:rPr lang="vi-VN" sz="1800" b="1" dirty="0">
                <a:solidFill>
                  <a:srgbClr val="FF0000"/>
                </a:solidFill>
                <a:latin typeface="UTM Avo" panose="02040603050506020204" pitchFamily="18" charset="0"/>
              </a:rPr>
              <a:t>tr</a:t>
            </a:r>
            <a:r>
              <a:rPr lang="vi-VN" sz="1800" dirty="0">
                <a:latin typeface="UTM Avo" panose="02040603050506020204" pitchFamily="18" charset="0"/>
              </a:rPr>
              <a:t> thay cho ô vuông</a:t>
            </a:r>
          </a:p>
        </p:txBody>
      </p:sp>
      <p:sp>
        <p:nvSpPr>
          <p:cNvPr id="9" name="TextBox 8">
            <a:extLst>
              <a:ext uri="{FF2B5EF4-FFF2-40B4-BE49-F238E27FC236}">
                <a16:creationId xmlns:a16="http://schemas.microsoft.com/office/drawing/2014/main" id="{DA5991B2-32D7-2D4C-B927-082A670A87A4}"/>
              </a:ext>
            </a:extLst>
          </p:cNvPr>
          <p:cNvSpPr txBox="1"/>
          <p:nvPr/>
        </p:nvSpPr>
        <p:spPr>
          <a:xfrm>
            <a:off x="684737" y="2571750"/>
            <a:ext cx="6327981"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b) </a:t>
            </a:r>
            <a:r>
              <a:rPr lang="vi-VN" sz="1800" dirty="0">
                <a:latin typeface="UTM Avo" panose="02040603050506020204" pitchFamily="18" charset="0"/>
              </a:rPr>
              <a:t>Chọn </a:t>
            </a:r>
            <a:r>
              <a:rPr lang="vi-VN" sz="1800" b="1" dirty="0">
                <a:solidFill>
                  <a:srgbClr val="FF0000"/>
                </a:solidFill>
                <a:latin typeface="UTM Avo" panose="02040603050506020204" pitchFamily="18" charset="0"/>
              </a:rPr>
              <a:t>uôn</a:t>
            </a:r>
            <a:r>
              <a:rPr lang="vi-VN" sz="1800" dirty="0">
                <a:latin typeface="UTM Avo" panose="02040603050506020204" pitchFamily="18" charset="0"/>
              </a:rPr>
              <a:t> hay </a:t>
            </a:r>
            <a:r>
              <a:rPr lang="vi-VN" sz="1800" b="1" dirty="0">
                <a:solidFill>
                  <a:srgbClr val="FF0000"/>
                </a:solidFill>
                <a:latin typeface="UTM Avo" panose="02040603050506020204" pitchFamily="18" charset="0"/>
              </a:rPr>
              <a:t>uông</a:t>
            </a:r>
            <a:r>
              <a:rPr lang="vi-VN" sz="1800" dirty="0">
                <a:latin typeface="UTM Avo" panose="02040603050506020204" pitchFamily="18" charset="0"/>
              </a:rPr>
              <a:t> thay cho ô vuông</a:t>
            </a:r>
          </a:p>
        </p:txBody>
      </p:sp>
      <p:grpSp>
        <p:nvGrpSpPr>
          <p:cNvPr id="14" name="Group 13">
            <a:extLst>
              <a:ext uri="{FF2B5EF4-FFF2-40B4-BE49-F238E27FC236}">
                <a16:creationId xmlns:a16="http://schemas.microsoft.com/office/drawing/2014/main" id="{2F0B341E-0A88-BC45-ADB1-BA895D14E010}"/>
              </a:ext>
            </a:extLst>
          </p:cNvPr>
          <p:cNvGrpSpPr/>
          <p:nvPr/>
        </p:nvGrpSpPr>
        <p:grpSpPr>
          <a:xfrm>
            <a:off x="761408" y="1277593"/>
            <a:ext cx="6707595" cy="1106841"/>
            <a:chOff x="761408" y="1277593"/>
            <a:chExt cx="6707595" cy="1106841"/>
          </a:xfrm>
        </p:grpSpPr>
        <p:sp>
          <p:nvSpPr>
            <p:cNvPr id="7" name="TextBox 6">
              <a:extLst>
                <a:ext uri="{FF2B5EF4-FFF2-40B4-BE49-F238E27FC236}">
                  <a16:creationId xmlns:a16="http://schemas.microsoft.com/office/drawing/2014/main" id="{D771B787-49B6-6147-96C7-1BC638A3CD47}"/>
                </a:ext>
              </a:extLst>
            </p:cNvPr>
            <p:cNvSpPr txBox="1"/>
            <p:nvPr/>
          </p:nvSpPr>
          <p:spPr>
            <a:xfrm>
              <a:off x="821029" y="1277593"/>
              <a:ext cx="6647974" cy="1106841"/>
            </a:xfrm>
            <a:prstGeom prst="rect">
              <a:avLst/>
            </a:prstGeom>
            <a:noFill/>
          </p:spPr>
          <p:txBody>
            <a:bodyPr wrap="none" rtlCol="0">
              <a:spAutoFit/>
            </a:bodyPr>
            <a:lstStyle/>
            <a:p>
              <a:pPr>
                <a:lnSpc>
                  <a:spcPct val="200000"/>
                </a:lnSpc>
              </a:pPr>
              <a:r>
                <a:rPr lang="en-US" sz="1800" dirty="0">
                  <a:latin typeface="UTM Avo" panose="02040603050506020204" pitchFamily="18" charset="0"/>
                </a:rPr>
                <a:t>       </a:t>
              </a:r>
              <a:r>
                <a:rPr lang="en-US" sz="1800" dirty="0" err="1">
                  <a:latin typeface="UTM Avo" panose="02040603050506020204" pitchFamily="18" charset="0"/>
                </a:rPr>
                <a:t>ung</a:t>
              </a:r>
              <a:r>
                <a:rPr lang="en-US" sz="1800" dirty="0">
                  <a:latin typeface="UTM Avo" panose="02040603050506020204" pitchFamily="18" charset="0"/>
                </a:rPr>
                <a:t> </a:t>
              </a:r>
              <a:r>
                <a:rPr lang="en-US" sz="1800" dirty="0" err="1">
                  <a:latin typeface="UTM Avo" panose="02040603050506020204" pitchFamily="18" charset="0"/>
                </a:rPr>
                <a:t>thu</a:t>
              </a:r>
              <a:r>
                <a:rPr lang="en-US" sz="1800" dirty="0">
                  <a:latin typeface="UTM Avo" panose="02040603050506020204" pitchFamily="18" charset="0"/>
                </a:rPr>
                <a:t>		                  </a:t>
              </a:r>
              <a:r>
                <a:rPr lang="en-US" sz="1800" dirty="0" err="1">
                  <a:latin typeface="UTM Avo" panose="02040603050506020204" pitchFamily="18" charset="0"/>
                </a:rPr>
                <a:t>ung</a:t>
              </a:r>
              <a:r>
                <a:rPr lang="en-US" sz="1800" dirty="0">
                  <a:latin typeface="UTM Avo" panose="02040603050506020204" pitchFamily="18" charset="0"/>
                </a:rPr>
                <a:t> </a:t>
              </a:r>
              <a:r>
                <a:rPr lang="en-US" sz="1800" dirty="0" err="1">
                  <a:latin typeface="UTM Avo" panose="02040603050506020204" pitchFamily="18" charset="0"/>
                </a:rPr>
                <a:t>sức</a:t>
              </a:r>
              <a:r>
                <a:rPr lang="en-US" sz="1800" dirty="0">
                  <a:latin typeface="UTM Avo" panose="02040603050506020204" pitchFamily="18" charset="0"/>
                </a:rPr>
                <a:t>		</a:t>
              </a:r>
            </a:p>
            <a:p>
              <a:pPr>
                <a:lnSpc>
                  <a:spcPct val="200000"/>
                </a:lnSpc>
              </a:pPr>
              <a:r>
                <a:rPr lang="en-US" sz="1800" dirty="0">
                  <a:latin typeface="UTM Avo" panose="02040603050506020204" pitchFamily="18" charset="0"/>
                </a:rPr>
                <a:t>       </a:t>
              </a:r>
              <a:r>
                <a:rPr lang="en-US" sz="1800" dirty="0" err="1">
                  <a:latin typeface="UTM Avo" panose="02040603050506020204" pitchFamily="18" charset="0"/>
                </a:rPr>
                <a:t>ong</a:t>
              </a:r>
              <a:r>
                <a:rPr lang="en-US" sz="1800" dirty="0">
                  <a:latin typeface="UTM Avo" panose="02040603050506020204" pitchFamily="18" charset="0"/>
                </a:rPr>
                <a:t>           </a:t>
              </a:r>
              <a:r>
                <a:rPr lang="en-US" sz="1800" dirty="0" err="1">
                  <a:latin typeface="UTM Avo" panose="02040603050506020204" pitchFamily="18" charset="0"/>
                </a:rPr>
                <a:t>óng</a:t>
              </a:r>
              <a:r>
                <a:rPr lang="en-US" sz="1800" dirty="0">
                  <a:latin typeface="UTM Avo" panose="02040603050506020204" pitchFamily="18" charset="0"/>
                </a:rPr>
                <a:t>		    </a:t>
              </a:r>
              <a:r>
                <a:rPr lang="en-US" sz="1800" dirty="0" err="1">
                  <a:latin typeface="UTM Avo" panose="02040603050506020204" pitchFamily="18" charset="0"/>
                </a:rPr>
                <a:t>ong</a:t>
              </a:r>
              <a:r>
                <a:rPr lang="en-US" sz="1800" dirty="0">
                  <a:latin typeface="UTM Avo" panose="02040603050506020204" pitchFamily="18" charset="0"/>
                </a:rPr>
                <a:t> </a:t>
              </a:r>
              <a:r>
                <a:rPr lang="en-US" sz="1800" dirty="0" err="1">
                  <a:latin typeface="UTM Avo" panose="02040603050506020204" pitchFamily="18" charset="0"/>
                </a:rPr>
                <a:t>xanh</a:t>
              </a:r>
              <a:endParaRPr lang="en-VN" sz="1800" dirty="0">
                <a:latin typeface="UTM Avo" panose="02040603050506020204" pitchFamily="18" charset="0"/>
              </a:endParaRPr>
            </a:p>
          </p:txBody>
        </p:sp>
        <p:sp>
          <p:nvSpPr>
            <p:cNvPr id="17" name="Rectangle 16">
              <a:extLst>
                <a:ext uri="{FF2B5EF4-FFF2-40B4-BE49-F238E27FC236}">
                  <a16:creationId xmlns:a16="http://schemas.microsoft.com/office/drawing/2014/main" id="{5128A25C-AB44-C04A-877D-8D23C69F6E2A}"/>
                </a:ext>
              </a:extLst>
            </p:cNvPr>
            <p:cNvSpPr/>
            <p:nvPr/>
          </p:nvSpPr>
          <p:spPr>
            <a:xfrm>
              <a:off x="761408" y="1456703"/>
              <a:ext cx="547423"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VN"/>
            </a:p>
          </p:txBody>
        </p:sp>
        <p:sp>
          <p:nvSpPr>
            <p:cNvPr id="18" name="Rectangle 17">
              <a:extLst>
                <a:ext uri="{FF2B5EF4-FFF2-40B4-BE49-F238E27FC236}">
                  <a16:creationId xmlns:a16="http://schemas.microsoft.com/office/drawing/2014/main" id="{02160E9F-D77E-274C-BD73-BB713598E4A1}"/>
                </a:ext>
              </a:extLst>
            </p:cNvPr>
            <p:cNvSpPr/>
            <p:nvPr/>
          </p:nvSpPr>
          <p:spPr>
            <a:xfrm>
              <a:off x="766155" y="2007085"/>
              <a:ext cx="547423"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VN"/>
            </a:p>
          </p:txBody>
        </p:sp>
        <p:sp>
          <p:nvSpPr>
            <p:cNvPr id="19" name="Rectangle 18">
              <a:extLst>
                <a:ext uri="{FF2B5EF4-FFF2-40B4-BE49-F238E27FC236}">
                  <a16:creationId xmlns:a16="http://schemas.microsoft.com/office/drawing/2014/main" id="{9E63E0D8-0FB1-6F49-828C-48331046F634}"/>
                </a:ext>
              </a:extLst>
            </p:cNvPr>
            <p:cNvSpPr/>
            <p:nvPr/>
          </p:nvSpPr>
          <p:spPr>
            <a:xfrm>
              <a:off x="1910996" y="2007085"/>
              <a:ext cx="547423"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VN"/>
            </a:p>
          </p:txBody>
        </p:sp>
        <p:sp>
          <p:nvSpPr>
            <p:cNvPr id="20" name="Rectangle 19">
              <a:extLst>
                <a:ext uri="{FF2B5EF4-FFF2-40B4-BE49-F238E27FC236}">
                  <a16:creationId xmlns:a16="http://schemas.microsoft.com/office/drawing/2014/main" id="{E9BFAEAB-97A6-3246-B06C-316704370FCA}"/>
                </a:ext>
              </a:extLst>
            </p:cNvPr>
            <p:cNvSpPr/>
            <p:nvPr/>
          </p:nvSpPr>
          <p:spPr>
            <a:xfrm>
              <a:off x="4217984" y="1438514"/>
              <a:ext cx="547423"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VN"/>
            </a:p>
          </p:txBody>
        </p:sp>
        <p:sp>
          <p:nvSpPr>
            <p:cNvPr id="23" name="Rectangle 22">
              <a:extLst>
                <a:ext uri="{FF2B5EF4-FFF2-40B4-BE49-F238E27FC236}">
                  <a16:creationId xmlns:a16="http://schemas.microsoft.com/office/drawing/2014/main" id="{738B6BD5-0A54-1C42-B337-25711FF80703}"/>
                </a:ext>
              </a:extLst>
            </p:cNvPr>
            <p:cNvSpPr/>
            <p:nvPr/>
          </p:nvSpPr>
          <p:spPr>
            <a:xfrm>
              <a:off x="4217983" y="2019680"/>
              <a:ext cx="547423"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VN"/>
            </a:p>
          </p:txBody>
        </p:sp>
      </p:grpSp>
      <p:sp>
        <p:nvSpPr>
          <p:cNvPr id="4" name="Rectangle 3">
            <a:extLst>
              <a:ext uri="{FF2B5EF4-FFF2-40B4-BE49-F238E27FC236}">
                <a16:creationId xmlns:a16="http://schemas.microsoft.com/office/drawing/2014/main" id="{5A2D3542-ED56-DD4D-8F50-623E43BFBFE7}"/>
              </a:ext>
            </a:extLst>
          </p:cNvPr>
          <p:cNvSpPr/>
          <p:nvPr/>
        </p:nvSpPr>
        <p:spPr>
          <a:xfrm>
            <a:off x="811301" y="1430880"/>
            <a:ext cx="417422" cy="394852"/>
          </a:xfrm>
          <a:prstGeom prst="rect">
            <a:avLst/>
          </a:prstGeom>
        </p:spPr>
        <p:txBody>
          <a:bodyPr wrap="none">
            <a:spAutoFit/>
          </a:bodyPr>
          <a:lstStyle/>
          <a:p>
            <a:pPr marL="49213" lvl="0">
              <a:lnSpc>
                <a:spcPct val="107000"/>
              </a:lnSpc>
              <a:spcAft>
                <a:spcPts val="800"/>
              </a:spcAft>
            </a:pPr>
            <a:r>
              <a:rPr lang="en-US" sz="2000" b="1" dirty="0">
                <a:solidFill>
                  <a:srgbClr val="FF0000"/>
                </a:solidFill>
                <a:latin typeface="UTM Avo" panose="02040603050506020204" pitchFamily="18" charset="0"/>
                <a:ea typeface="Calibri" panose="020F0502020204030204" pitchFamily="34" charset="0"/>
              </a:rPr>
              <a:t>tr</a:t>
            </a:r>
            <a:endParaRPr lang="en-VN"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BCD2CECA-BB08-5941-8E82-9FE09A341BAC}"/>
              </a:ext>
            </a:extLst>
          </p:cNvPr>
          <p:cNvSpPr/>
          <p:nvPr/>
        </p:nvSpPr>
        <p:spPr>
          <a:xfrm>
            <a:off x="4186724" y="1416914"/>
            <a:ext cx="563296" cy="394852"/>
          </a:xfrm>
          <a:prstGeom prst="rect">
            <a:avLst/>
          </a:prstGeom>
        </p:spPr>
        <p:txBody>
          <a:bodyPr wrap="none">
            <a:spAutoFit/>
          </a:bodyPr>
          <a:lstStyle/>
          <a:p>
            <a:pPr marL="49213" lvl="0">
              <a:lnSpc>
                <a:spcPct val="107000"/>
              </a:lnSpc>
              <a:spcAft>
                <a:spcPts val="800"/>
              </a:spcAft>
            </a:pPr>
            <a:r>
              <a:rPr lang="en-US" sz="2000" b="1" dirty="0" err="1">
                <a:solidFill>
                  <a:srgbClr val="FF0000"/>
                </a:solidFill>
                <a:latin typeface="UTM Avo" panose="02040603050506020204" pitchFamily="18" charset="0"/>
                <a:ea typeface="Calibri" panose="020F0502020204030204" pitchFamily="34" charset="0"/>
              </a:rPr>
              <a:t>ch</a:t>
            </a:r>
            <a:endParaRPr lang="en-VN"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71BE843F-668E-CC49-B8C9-9751E8CDEC21}"/>
              </a:ext>
            </a:extLst>
          </p:cNvPr>
          <p:cNvSpPr/>
          <p:nvPr/>
        </p:nvSpPr>
        <p:spPr>
          <a:xfrm>
            <a:off x="749794" y="1997699"/>
            <a:ext cx="563296" cy="394852"/>
          </a:xfrm>
          <a:prstGeom prst="rect">
            <a:avLst/>
          </a:prstGeom>
        </p:spPr>
        <p:txBody>
          <a:bodyPr wrap="none">
            <a:spAutoFit/>
          </a:bodyPr>
          <a:lstStyle/>
          <a:p>
            <a:pPr marL="49213" lvl="0">
              <a:lnSpc>
                <a:spcPct val="107000"/>
              </a:lnSpc>
              <a:spcAft>
                <a:spcPts val="800"/>
              </a:spcAft>
            </a:pPr>
            <a:r>
              <a:rPr lang="en-US" sz="2000" b="1" dirty="0" err="1">
                <a:solidFill>
                  <a:srgbClr val="FF0000"/>
                </a:solidFill>
                <a:latin typeface="UTM Avo" panose="02040603050506020204" pitchFamily="18" charset="0"/>
                <a:ea typeface="Calibri" panose="020F0502020204030204" pitchFamily="34" charset="0"/>
              </a:rPr>
              <a:t>ch</a:t>
            </a:r>
            <a:endParaRPr lang="en-VN"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27" name="Rectangle 26">
            <a:extLst>
              <a:ext uri="{FF2B5EF4-FFF2-40B4-BE49-F238E27FC236}">
                <a16:creationId xmlns:a16="http://schemas.microsoft.com/office/drawing/2014/main" id="{2EF4208E-142E-0E46-B958-F8EE8288882A}"/>
              </a:ext>
            </a:extLst>
          </p:cNvPr>
          <p:cNvSpPr/>
          <p:nvPr/>
        </p:nvSpPr>
        <p:spPr>
          <a:xfrm>
            <a:off x="1898646" y="1990557"/>
            <a:ext cx="563296" cy="394852"/>
          </a:xfrm>
          <a:prstGeom prst="rect">
            <a:avLst/>
          </a:prstGeom>
        </p:spPr>
        <p:txBody>
          <a:bodyPr wrap="none">
            <a:spAutoFit/>
          </a:bodyPr>
          <a:lstStyle/>
          <a:p>
            <a:pPr marL="49213" lvl="0">
              <a:lnSpc>
                <a:spcPct val="107000"/>
              </a:lnSpc>
              <a:spcAft>
                <a:spcPts val="800"/>
              </a:spcAft>
            </a:pPr>
            <a:r>
              <a:rPr lang="en-US" sz="2000" b="1" dirty="0" err="1">
                <a:solidFill>
                  <a:srgbClr val="FF0000"/>
                </a:solidFill>
                <a:latin typeface="UTM Avo" panose="02040603050506020204" pitchFamily="18" charset="0"/>
                <a:ea typeface="Calibri" panose="020F0502020204030204" pitchFamily="34" charset="0"/>
              </a:rPr>
              <a:t>ch</a:t>
            </a:r>
            <a:endParaRPr lang="en-VN"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31" name="Rectangle 30">
            <a:extLst>
              <a:ext uri="{FF2B5EF4-FFF2-40B4-BE49-F238E27FC236}">
                <a16:creationId xmlns:a16="http://schemas.microsoft.com/office/drawing/2014/main" id="{C6A90D3C-7B45-A644-8A71-7D0D24548607}"/>
              </a:ext>
            </a:extLst>
          </p:cNvPr>
          <p:cNvSpPr/>
          <p:nvPr/>
        </p:nvSpPr>
        <p:spPr>
          <a:xfrm>
            <a:off x="4264544" y="2007426"/>
            <a:ext cx="417422" cy="394852"/>
          </a:xfrm>
          <a:prstGeom prst="rect">
            <a:avLst/>
          </a:prstGeom>
        </p:spPr>
        <p:txBody>
          <a:bodyPr wrap="none">
            <a:spAutoFit/>
          </a:bodyPr>
          <a:lstStyle/>
          <a:p>
            <a:pPr marL="49213" lvl="0">
              <a:lnSpc>
                <a:spcPct val="107000"/>
              </a:lnSpc>
              <a:spcAft>
                <a:spcPts val="800"/>
              </a:spcAft>
            </a:pPr>
            <a:r>
              <a:rPr lang="en-US" sz="2000" b="1" dirty="0">
                <a:solidFill>
                  <a:srgbClr val="FF0000"/>
                </a:solidFill>
                <a:latin typeface="UTM Avo" panose="02040603050506020204" pitchFamily="18" charset="0"/>
                <a:ea typeface="Calibri" panose="020F0502020204030204" pitchFamily="34" charset="0"/>
              </a:rPr>
              <a:t>tr</a:t>
            </a:r>
            <a:endParaRPr lang="en-VN"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40" name="Rectangle 39">
            <a:extLst>
              <a:ext uri="{FF2B5EF4-FFF2-40B4-BE49-F238E27FC236}">
                <a16:creationId xmlns:a16="http://schemas.microsoft.com/office/drawing/2014/main" id="{7EA25D37-FAE0-884B-9BF4-A03AD57D5331}"/>
              </a:ext>
            </a:extLst>
          </p:cNvPr>
          <p:cNvSpPr/>
          <p:nvPr/>
        </p:nvSpPr>
        <p:spPr>
          <a:xfrm>
            <a:off x="2381189" y="3752216"/>
            <a:ext cx="728405" cy="394852"/>
          </a:xfrm>
          <a:prstGeom prst="rect">
            <a:avLst/>
          </a:prstGeom>
        </p:spPr>
        <p:txBody>
          <a:bodyPr wrap="none">
            <a:spAutoFit/>
          </a:bodyPr>
          <a:lstStyle/>
          <a:p>
            <a:pPr marL="49213" lvl="0">
              <a:lnSpc>
                <a:spcPct val="107000"/>
              </a:lnSpc>
              <a:spcAft>
                <a:spcPts val="800"/>
              </a:spcAft>
            </a:pPr>
            <a:r>
              <a:rPr lang="en-US" sz="2000" b="1" dirty="0" err="1">
                <a:solidFill>
                  <a:srgbClr val="FF0000"/>
                </a:solidFill>
                <a:latin typeface="UTM Avo" panose="02040603050506020204" pitchFamily="18" charset="0"/>
                <a:ea typeface="Calibri" panose="020F0502020204030204" pitchFamily="34" charset="0"/>
              </a:rPr>
              <a:t>uồn</a:t>
            </a:r>
            <a:endParaRPr lang="en-VN"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42" name="Rectangle 41">
            <a:extLst>
              <a:ext uri="{FF2B5EF4-FFF2-40B4-BE49-F238E27FC236}">
                <a16:creationId xmlns:a16="http://schemas.microsoft.com/office/drawing/2014/main" id="{C8C84888-7C7B-E643-A989-2E1BAF615D96}"/>
              </a:ext>
            </a:extLst>
          </p:cNvPr>
          <p:cNvSpPr/>
          <p:nvPr/>
        </p:nvSpPr>
        <p:spPr>
          <a:xfrm>
            <a:off x="1129092" y="3752216"/>
            <a:ext cx="728405" cy="394852"/>
          </a:xfrm>
          <a:prstGeom prst="rect">
            <a:avLst/>
          </a:prstGeom>
        </p:spPr>
        <p:txBody>
          <a:bodyPr wrap="none">
            <a:spAutoFit/>
          </a:bodyPr>
          <a:lstStyle/>
          <a:p>
            <a:pPr marL="49213" lvl="0">
              <a:lnSpc>
                <a:spcPct val="107000"/>
              </a:lnSpc>
              <a:spcAft>
                <a:spcPts val="800"/>
              </a:spcAft>
            </a:pPr>
            <a:r>
              <a:rPr lang="en-US" sz="2000" b="1" dirty="0" err="1">
                <a:solidFill>
                  <a:srgbClr val="FF0000"/>
                </a:solidFill>
                <a:latin typeface="UTM Avo" panose="02040603050506020204" pitchFamily="18" charset="0"/>
                <a:ea typeface="Calibri" panose="020F0502020204030204" pitchFamily="34" charset="0"/>
              </a:rPr>
              <a:t>uồn</a:t>
            </a:r>
            <a:endParaRPr lang="en-VN"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43" name="Rectangle 42">
            <a:extLst>
              <a:ext uri="{FF2B5EF4-FFF2-40B4-BE49-F238E27FC236}">
                <a16:creationId xmlns:a16="http://schemas.microsoft.com/office/drawing/2014/main" id="{A8A498BC-3C01-B64A-BA19-49EB549B3F51}"/>
              </a:ext>
            </a:extLst>
          </p:cNvPr>
          <p:cNvSpPr/>
          <p:nvPr/>
        </p:nvSpPr>
        <p:spPr>
          <a:xfrm>
            <a:off x="977689" y="4290746"/>
            <a:ext cx="728405" cy="394852"/>
          </a:xfrm>
          <a:prstGeom prst="rect">
            <a:avLst/>
          </a:prstGeom>
        </p:spPr>
        <p:txBody>
          <a:bodyPr wrap="none">
            <a:spAutoFit/>
          </a:bodyPr>
          <a:lstStyle/>
          <a:p>
            <a:pPr marL="49213" lvl="0">
              <a:lnSpc>
                <a:spcPct val="107000"/>
              </a:lnSpc>
              <a:spcAft>
                <a:spcPts val="800"/>
              </a:spcAft>
            </a:pPr>
            <a:r>
              <a:rPr lang="en-US" sz="2000" b="1" dirty="0" err="1">
                <a:solidFill>
                  <a:srgbClr val="FF0000"/>
                </a:solidFill>
                <a:latin typeface="UTM Avo" panose="02040603050506020204" pitchFamily="18" charset="0"/>
                <a:ea typeface="Calibri" panose="020F0502020204030204" pitchFamily="34" charset="0"/>
              </a:rPr>
              <a:t>uộn</a:t>
            </a:r>
            <a:endParaRPr lang="en-VN"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44" name="Rectangle 43">
            <a:extLst>
              <a:ext uri="{FF2B5EF4-FFF2-40B4-BE49-F238E27FC236}">
                <a16:creationId xmlns:a16="http://schemas.microsoft.com/office/drawing/2014/main" id="{BC92C402-3557-724E-8E10-6372ED8C5FC2}"/>
              </a:ext>
            </a:extLst>
          </p:cNvPr>
          <p:cNvSpPr/>
          <p:nvPr/>
        </p:nvSpPr>
        <p:spPr>
          <a:xfrm>
            <a:off x="1108409" y="3193643"/>
            <a:ext cx="906338" cy="394852"/>
          </a:xfrm>
          <a:prstGeom prst="rect">
            <a:avLst/>
          </a:prstGeom>
        </p:spPr>
        <p:txBody>
          <a:bodyPr wrap="none">
            <a:spAutoFit/>
          </a:bodyPr>
          <a:lstStyle/>
          <a:p>
            <a:pPr marL="49213" lvl="0">
              <a:lnSpc>
                <a:spcPct val="107000"/>
              </a:lnSpc>
              <a:spcAft>
                <a:spcPts val="800"/>
              </a:spcAft>
            </a:pPr>
            <a:r>
              <a:rPr lang="en-US" sz="2000" b="1" dirty="0" err="1">
                <a:solidFill>
                  <a:srgbClr val="FF0000"/>
                </a:solidFill>
                <a:latin typeface="UTM Avo" panose="02040603050506020204" pitchFamily="18" charset="0"/>
                <a:ea typeface="Calibri" panose="020F0502020204030204" pitchFamily="34" charset="0"/>
              </a:rPr>
              <a:t>uông</a:t>
            </a:r>
            <a:endParaRPr lang="en-VN"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grpSp>
        <p:nvGrpSpPr>
          <p:cNvPr id="16" name="Group 15">
            <a:extLst>
              <a:ext uri="{FF2B5EF4-FFF2-40B4-BE49-F238E27FC236}">
                <a16:creationId xmlns:a16="http://schemas.microsoft.com/office/drawing/2014/main" id="{7F1F1129-45B7-E34A-8D26-81B88A888BD1}"/>
              </a:ext>
            </a:extLst>
          </p:cNvPr>
          <p:cNvGrpSpPr/>
          <p:nvPr/>
        </p:nvGrpSpPr>
        <p:grpSpPr>
          <a:xfrm>
            <a:off x="4343374" y="2855287"/>
            <a:ext cx="2027448" cy="1360520"/>
            <a:chOff x="4054378" y="2876440"/>
            <a:chExt cx="2027448" cy="1360520"/>
          </a:xfrm>
        </p:grpSpPr>
        <p:pic>
          <p:nvPicPr>
            <p:cNvPr id="2050" name="Picture 2" descr="Hình ảnh Vẽ Tay Cá Nhỏ Bằng Chuông Gió Minh Họa Chuông Gió đẹp Cá, Tay,  Sống, Phim miễn phí tải tập tin PNG PSDComment và Vector">
              <a:extLst>
                <a:ext uri="{FF2B5EF4-FFF2-40B4-BE49-F238E27FC236}">
                  <a16:creationId xmlns:a16="http://schemas.microsoft.com/office/drawing/2014/main" id="{377E0FEA-38DD-A744-A6AB-7874BD6B4DB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171" b="96488" l="10000" r="90000">
                          <a14:foregroundMark x1="47833" y1="7358" x2="47833" y2="1171"/>
                          <a14:foregroundMark x1="47667" y1="7943" x2="47667" y2="31355"/>
                          <a14:foregroundMark x1="47500" y1="72074" x2="50750" y2="95318"/>
                          <a14:foregroundMark x1="50750" y1="95318" x2="51833" y2="96488"/>
                        </a14:backgroundRemoval>
                      </a14:imgEffect>
                    </a14:imgLayer>
                  </a14:imgProps>
                </a:ext>
                <a:ext uri="{28A0092B-C50C-407E-A947-70E740481C1C}">
                  <a14:useLocalDpi xmlns:a14="http://schemas.microsoft.com/office/drawing/2010/main" val="0"/>
                </a:ext>
              </a:extLst>
            </a:blip>
            <a:srcRect/>
            <a:stretch>
              <a:fillRect/>
            </a:stretch>
          </p:blipFill>
          <p:spPr bwMode="auto">
            <a:xfrm>
              <a:off x="4750020" y="2909661"/>
              <a:ext cx="1331806" cy="13272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ình ảnh Phim Hoạt Hình Chuông Gió Chuông Gió Vẽ Tay Chuông Gió Phong Cách  Nhật Bản Chuông Gió Chúc Phúc, Chuông, Lục Lạc, Phim Hoạt Hình Chuông Gió  miễn phí tải">
              <a:extLst>
                <a:ext uri="{FF2B5EF4-FFF2-40B4-BE49-F238E27FC236}">
                  <a16:creationId xmlns:a16="http://schemas.microsoft.com/office/drawing/2014/main" id="{EED8D1D8-F6E9-784A-84B8-A650FBFBADD5}"/>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5000" b="90750" l="10000" r="90000">
                          <a14:foregroundMark x1="51583" y1="8667" x2="51583" y2="8667"/>
                          <a14:foregroundMark x1="58417" y1="5083" x2="58417" y2="5083"/>
                          <a14:foregroundMark x1="62917" y1="14167" x2="62917" y2="14167"/>
                          <a14:foregroundMark x1="53500" y1="90750" x2="53500" y2="90250"/>
                        </a14:backgroundRemoval>
                      </a14:imgEffect>
                    </a14:imgLayer>
                  </a14:imgProps>
                </a:ext>
                <a:ext uri="{28A0092B-C50C-407E-A947-70E740481C1C}">
                  <a14:useLocalDpi xmlns:a14="http://schemas.microsoft.com/office/drawing/2010/main" val="0"/>
                </a:ext>
              </a:extLst>
            </a:blip>
            <a:srcRect/>
            <a:stretch>
              <a:fillRect/>
            </a:stretch>
          </p:blipFill>
          <p:spPr bwMode="auto">
            <a:xfrm>
              <a:off x="4054378" y="2876440"/>
              <a:ext cx="1245422" cy="1245422"/>
            </a:xfrm>
            <a:prstGeom prst="rect">
              <a:avLst/>
            </a:prstGeom>
            <a:noFill/>
            <a:extLst>
              <a:ext uri="{909E8E84-426E-40DD-AFC4-6F175D3DCCD1}">
                <a14:hiddenFill xmlns:a14="http://schemas.microsoft.com/office/drawing/2010/main">
                  <a:solidFill>
                    <a:srgbClr val="FFFFFF"/>
                  </a:solidFill>
                </a14:hiddenFill>
              </a:ext>
            </a:extLst>
          </p:spPr>
        </p:pic>
      </p:grpSp>
      <p:pic>
        <p:nvPicPr>
          <p:cNvPr id="2054" name="Picture 6" descr="Hình ảnh Chuồn Chuồn đẹp Thân Màu Vàng Cánh Xanh Cánh, Chuồn Chuồn, Chuồn  Chuồn đẹp, Cơ Thể Màu Vàng miễn phí tải tập tin PNG PSDComment và Vector">
            <a:extLst>
              <a:ext uri="{FF2B5EF4-FFF2-40B4-BE49-F238E27FC236}">
                <a16:creationId xmlns:a16="http://schemas.microsoft.com/office/drawing/2014/main" id="{404371F3-F883-4243-B07A-2A6E81131115}"/>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958" b="89958" l="6500" r="98333">
                        <a14:foregroundMark x1="6583" y1="55612" x2="6583" y2="55612"/>
                        <a14:foregroundMark x1="98333" y1="73924" x2="98333" y2="73924"/>
                        <a14:foregroundMark x1="69500" y1="33249" x2="69500" y2="33249"/>
                        <a14:foregroundMark x1="78083" y1="43882" x2="78083" y2="43882"/>
                      </a14:backgroundRemoval>
                    </a14:imgEffect>
                  </a14:imgLayer>
                </a14:imgProps>
              </a:ext>
              <a:ext uri="{28A0092B-C50C-407E-A947-70E740481C1C}">
                <a14:useLocalDpi xmlns:a14="http://schemas.microsoft.com/office/drawing/2010/main" val="0"/>
              </a:ext>
            </a:extLst>
          </a:blip>
          <a:srcRect/>
          <a:stretch>
            <a:fillRect/>
          </a:stretch>
        </p:blipFill>
        <p:spPr bwMode="auto">
          <a:xfrm rot="1138663" flipH="1">
            <a:off x="3543332" y="3006100"/>
            <a:ext cx="1293760" cy="127759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Dressmaking Pins Stock Illustrations – 616 Dressmaking Pins Stock  Illustrations, Vectors &amp;amp; Clipart - Dreamstime">
            <a:extLst>
              <a:ext uri="{FF2B5EF4-FFF2-40B4-BE49-F238E27FC236}">
                <a16:creationId xmlns:a16="http://schemas.microsoft.com/office/drawing/2014/main" id="{FB39F49C-AB5C-F04B-8496-53D5D00A2951}"/>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9845" b="89983" l="2000" r="90000">
                        <a14:foregroundMark x1="1250" y1="47150" x2="7125" y2="54577"/>
                        <a14:foregroundMark x1="7125" y1="54577" x2="7250" y2="66149"/>
                        <a14:foregroundMark x1="7250" y1="65976" x2="2000" y2="66149"/>
                        <a14:backgroundMark x1="68125" y1="31952" x2="68625" y2="55095"/>
                        <a14:backgroundMark x1="68625" y1="55095" x2="70375" y2="60449"/>
                        <a14:backgroundMark x1="70375" y1="60967" x2="70375" y2="60967"/>
                        <a14:backgroundMark x1="70375" y1="61313" x2="70375" y2="65285"/>
                        <a14:backgroundMark x1="70125" y1="68566" x2="78250" y2="65285"/>
                      </a14:backgroundRemoval>
                    </a14:imgEffect>
                  </a14:imgLayer>
                </a14:imgProps>
              </a:ext>
              <a:ext uri="{28A0092B-C50C-407E-A947-70E740481C1C}">
                <a14:useLocalDpi xmlns:a14="http://schemas.microsoft.com/office/drawing/2010/main" val="0"/>
              </a:ext>
            </a:extLst>
          </a:blip>
          <a:srcRect/>
          <a:stretch>
            <a:fillRect/>
          </a:stretch>
        </p:blipFill>
        <p:spPr bwMode="auto">
          <a:xfrm>
            <a:off x="2660312" y="3865907"/>
            <a:ext cx="1640734" cy="1187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31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wipe(left)">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checkerboard(across)">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2054"/>
                                        </p:tgtEl>
                                        <p:attrNameLst>
                                          <p:attrName>style.visibility</p:attrName>
                                        </p:attrNameLst>
                                      </p:cBhvr>
                                      <p:to>
                                        <p:strVal val="visible"/>
                                      </p:to>
                                    </p:set>
                                    <p:animEffect transition="in" filter="fade">
                                      <p:cBhvr>
                                        <p:cTn id="69" dur="1000"/>
                                        <p:tgtEl>
                                          <p:spTgt spid="2054"/>
                                        </p:tgtEl>
                                      </p:cBhvr>
                                    </p:animEffect>
                                    <p:anim calcmode="lin" valueType="num">
                                      <p:cBhvr>
                                        <p:cTn id="70" dur="1000" fill="hold"/>
                                        <p:tgtEl>
                                          <p:spTgt spid="2054"/>
                                        </p:tgtEl>
                                        <p:attrNameLst>
                                          <p:attrName>ppt_x</p:attrName>
                                        </p:attrNameLst>
                                      </p:cBhvr>
                                      <p:tavLst>
                                        <p:tav tm="0">
                                          <p:val>
                                            <p:strVal val="#ppt_x"/>
                                          </p:val>
                                        </p:tav>
                                        <p:tav tm="100000">
                                          <p:val>
                                            <p:strVal val="#ppt_x"/>
                                          </p:val>
                                        </p:tav>
                                      </p:tavLst>
                                    </p:anim>
                                    <p:anim calcmode="lin" valueType="num">
                                      <p:cBhvr>
                                        <p:cTn id="71"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43"/>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37" presetClass="entr" presetSubtype="0" fill="hold" nodeType="clickEffect">
                                  <p:stCondLst>
                                    <p:cond delay="0"/>
                                  </p:stCondLst>
                                  <p:childTnLst>
                                    <p:set>
                                      <p:cBhvr>
                                        <p:cTn id="79" dur="1" fill="hold">
                                          <p:stCondLst>
                                            <p:cond delay="0"/>
                                          </p:stCondLst>
                                        </p:cTn>
                                        <p:tgtEl>
                                          <p:spTgt spid="2058"/>
                                        </p:tgtEl>
                                        <p:attrNameLst>
                                          <p:attrName>style.visibility</p:attrName>
                                        </p:attrNameLst>
                                      </p:cBhvr>
                                      <p:to>
                                        <p:strVal val="visible"/>
                                      </p:to>
                                    </p:set>
                                    <p:animEffect transition="in" filter="fade">
                                      <p:cBhvr>
                                        <p:cTn id="80" dur="1000"/>
                                        <p:tgtEl>
                                          <p:spTgt spid="2058"/>
                                        </p:tgtEl>
                                      </p:cBhvr>
                                    </p:animEffect>
                                    <p:anim calcmode="lin" valueType="num">
                                      <p:cBhvr>
                                        <p:cTn id="81" dur="1000" fill="hold"/>
                                        <p:tgtEl>
                                          <p:spTgt spid="2058"/>
                                        </p:tgtEl>
                                        <p:attrNameLst>
                                          <p:attrName>ppt_x</p:attrName>
                                        </p:attrNameLst>
                                      </p:cBhvr>
                                      <p:tavLst>
                                        <p:tav tm="0">
                                          <p:val>
                                            <p:strVal val="#ppt_x"/>
                                          </p:val>
                                        </p:tav>
                                        <p:tav tm="100000">
                                          <p:val>
                                            <p:strVal val="#ppt_x"/>
                                          </p:val>
                                        </p:tav>
                                      </p:tavLst>
                                    </p:anim>
                                    <p:anim calcmode="lin" valueType="num">
                                      <p:cBhvr>
                                        <p:cTn id="82" dur="900" decel="100000" fill="hold"/>
                                        <p:tgtEl>
                                          <p:spTgt spid="2058"/>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20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build="p"/>
      <p:bldP spid="9" grpId="0"/>
      <p:bldP spid="4" grpId="0"/>
      <p:bldP spid="25" grpId="0"/>
      <p:bldP spid="26" grpId="0"/>
      <p:bldP spid="27" grpId="0"/>
      <p:bldP spid="31" grpId="0"/>
      <p:bldP spid="40"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17816FD-9AC0-4D9F-95CF-E65FBC4086FF}"/>
              </a:ext>
            </a:extLst>
          </p:cNvPr>
          <p:cNvGrpSpPr/>
          <p:nvPr/>
        </p:nvGrpSpPr>
        <p:grpSpPr>
          <a:xfrm>
            <a:off x="307173" y="670417"/>
            <a:ext cx="1623074" cy="631245"/>
            <a:chOff x="315851" y="629196"/>
            <a:chExt cx="1623074" cy="631245"/>
          </a:xfrm>
        </p:grpSpPr>
        <p:sp>
          <p:nvSpPr>
            <p:cNvPr id="5" name="TextBox 4">
              <a:extLst>
                <a:ext uri="{FF2B5EF4-FFF2-40B4-BE49-F238E27FC236}">
                  <a16:creationId xmlns:a16="http://schemas.microsoft.com/office/drawing/2014/main" id="{6A553182-F3C1-4121-8FDA-73CEE8D72B23}"/>
                </a:ext>
              </a:extLst>
            </p:cNvPr>
            <p:cNvSpPr txBox="1"/>
            <p:nvPr/>
          </p:nvSpPr>
          <p:spPr>
            <a:xfrm>
              <a:off x="325278" y="629196"/>
              <a:ext cx="1613647" cy="584775"/>
            </a:xfrm>
            <a:prstGeom prst="rect">
              <a:avLst/>
            </a:prstGeom>
            <a:noFill/>
          </p:spPr>
          <p:txBody>
            <a:bodyPr wrap="square" rtlCol="0">
              <a:spAutoFit/>
            </a:bodyPr>
            <a:lstStyle/>
            <a:p>
              <a:r>
                <a:rPr lang="en-US" sz="3200" dirty="0">
                  <a:solidFill>
                    <a:schemeClr val="accent1">
                      <a:lumMod val="50000"/>
                    </a:schemeClr>
                  </a:solidFill>
                  <a:latin typeface="UTM Cookies" panose="02040603050506020204" pitchFamily="18" charset="0"/>
                </a:rPr>
                <a:t>BÀI 22</a:t>
              </a:r>
            </a:p>
          </p:txBody>
        </p:sp>
        <p:sp>
          <p:nvSpPr>
            <p:cNvPr id="6" name="TextBox 5">
              <a:extLst>
                <a:ext uri="{FF2B5EF4-FFF2-40B4-BE49-F238E27FC236}">
                  <a16:creationId xmlns:a16="http://schemas.microsoft.com/office/drawing/2014/main" id="{31A601FE-6892-4EC6-ACDD-75D395FCC956}"/>
                </a:ext>
              </a:extLst>
            </p:cNvPr>
            <p:cNvSpPr txBox="1"/>
            <p:nvPr/>
          </p:nvSpPr>
          <p:spPr>
            <a:xfrm>
              <a:off x="315851" y="675666"/>
              <a:ext cx="1613647" cy="584775"/>
            </a:xfrm>
            <a:prstGeom prst="rect">
              <a:avLst/>
            </a:prstGeom>
            <a:noFill/>
          </p:spPr>
          <p:txBody>
            <a:bodyPr wrap="square" rtlCol="0">
              <a:spAutoFit/>
            </a:bodyPr>
            <a:lstStyle/>
            <a:p>
              <a:r>
                <a:rPr lang="en-US" sz="3200" dirty="0">
                  <a:solidFill>
                    <a:schemeClr val="accent1"/>
                  </a:solidFill>
                  <a:latin typeface="UTM Cookies" panose="02040603050506020204" pitchFamily="18" charset="0"/>
                </a:rPr>
                <a:t>BÀI 22</a:t>
              </a:r>
            </a:p>
          </p:txBody>
        </p:sp>
      </p:grpSp>
      <p:pic>
        <p:nvPicPr>
          <p:cNvPr id="7" name="Picture 6">
            <a:extLst>
              <a:ext uri="{FF2B5EF4-FFF2-40B4-BE49-F238E27FC236}">
                <a16:creationId xmlns:a16="http://schemas.microsoft.com/office/drawing/2014/main" id="{A5FE461F-E49E-4C41-98B4-152CC73E7463}"/>
              </a:ext>
            </a:extLst>
          </p:cNvPr>
          <p:cNvPicPr>
            <a:picLocks noChangeAspect="1"/>
          </p:cNvPicPr>
          <p:nvPr/>
        </p:nvPicPr>
        <p:blipFill>
          <a:blip r:embed="rId2">
            <a:clrChange>
              <a:clrFrom>
                <a:srgbClr val="FFFEFE"/>
              </a:clrFrom>
              <a:clrTo>
                <a:srgbClr val="FFFEFE">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704685" y="1409698"/>
            <a:ext cx="695814" cy="366713"/>
          </a:xfrm>
          <a:prstGeom prst="rect">
            <a:avLst/>
          </a:prstGeom>
        </p:spPr>
      </p:pic>
      <p:sp>
        <p:nvSpPr>
          <p:cNvPr id="8" name="TextBox 7">
            <a:extLst>
              <a:ext uri="{FF2B5EF4-FFF2-40B4-BE49-F238E27FC236}">
                <a16:creationId xmlns:a16="http://schemas.microsoft.com/office/drawing/2014/main" id="{B600F577-F819-4602-BCEB-985221633540}"/>
              </a:ext>
            </a:extLst>
          </p:cNvPr>
          <p:cNvSpPr txBox="1"/>
          <p:nvPr/>
        </p:nvSpPr>
        <p:spPr>
          <a:xfrm>
            <a:off x="1562132" y="1387766"/>
            <a:ext cx="4752815" cy="392928"/>
          </a:xfrm>
          <a:prstGeom prst="rect">
            <a:avLst/>
          </a:prstGeom>
          <a:noFill/>
        </p:spPr>
        <p:txBody>
          <a:bodyPr wrap="square" rtlCol="0">
            <a:spAutoFit/>
          </a:bodyPr>
          <a:lstStyle/>
          <a:p>
            <a:pPr>
              <a:lnSpc>
                <a:spcPct val="150000"/>
              </a:lnSpc>
            </a:pPr>
            <a:r>
              <a:rPr lang="vi-VN" sz="1500" dirty="0">
                <a:latin typeface="UTM Avo" panose="02040603050506020204" pitchFamily="18" charset="0"/>
              </a:rPr>
              <a:t>Nói tên một số đồ chơi của em?</a:t>
            </a:r>
            <a:endParaRPr lang="en-US" sz="1500" b="1" dirty="0">
              <a:latin typeface="UTM Avo" panose="02040603050506020204" pitchFamily="18" charset="0"/>
            </a:endParaRPr>
          </a:p>
        </p:txBody>
      </p:sp>
      <p:sp>
        <p:nvSpPr>
          <p:cNvPr id="9" name="TextBox 8">
            <a:extLst>
              <a:ext uri="{FF2B5EF4-FFF2-40B4-BE49-F238E27FC236}">
                <a16:creationId xmlns:a16="http://schemas.microsoft.com/office/drawing/2014/main" id="{7B5B728C-6E08-431C-95CB-497657ACF5B5}"/>
              </a:ext>
            </a:extLst>
          </p:cNvPr>
          <p:cNvSpPr txBox="1"/>
          <p:nvPr/>
        </p:nvSpPr>
        <p:spPr>
          <a:xfrm>
            <a:off x="1400499" y="455898"/>
            <a:ext cx="5180697"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TỚ LÀ LÊ - GÔ</a:t>
            </a:r>
            <a:endParaRPr lang="en-US" sz="4000" dirty="0">
              <a:solidFill>
                <a:schemeClr val="accent2"/>
              </a:solidFill>
              <a:latin typeface="UTM Cookies" panose="02040603050506020204" pitchFamily="18" charset="0"/>
            </a:endParaRPr>
          </a:p>
        </p:txBody>
      </p:sp>
      <p:sp>
        <p:nvSpPr>
          <p:cNvPr id="13" name="TextBox 12">
            <a:extLst>
              <a:ext uri="{FF2B5EF4-FFF2-40B4-BE49-F238E27FC236}">
                <a16:creationId xmlns:a16="http://schemas.microsoft.com/office/drawing/2014/main" id="{0697A019-A5C4-F14D-8BEB-AF6B8777EB8C}"/>
              </a:ext>
            </a:extLst>
          </p:cNvPr>
          <p:cNvSpPr txBox="1"/>
          <p:nvPr/>
        </p:nvSpPr>
        <p:spPr>
          <a:xfrm>
            <a:off x="1562132" y="1390894"/>
            <a:ext cx="5365827" cy="392928"/>
          </a:xfrm>
          <a:prstGeom prst="rect">
            <a:avLst/>
          </a:prstGeom>
          <a:noFill/>
        </p:spPr>
        <p:txBody>
          <a:bodyPr wrap="square" rtlCol="0">
            <a:spAutoFit/>
          </a:bodyPr>
          <a:lstStyle/>
          <a:p>
            <a:pPr>
              <a:lnSpc>
                <a:spcPct val="150000"/>
              </a:lnSpc>
            </a:pPr>
            <a:r>
              <a:rPr lang="vi-VN" sz="1500" dirty="0">
                <a:latin typeface="UTM Avo" panose="02040603050506020204" pitchFamily="18" charset="0"/>
              </a:rPr>
              <a:t>Em thích đồ chơi nào nhất?</a:t>
            </a:r>
            <a:endParaRPr lang="en-US" sz="1500" b="1" dirty="0">
              <a:latin typeface="UTM Avo" panose="02040603050506020204" pitchFamily="18" charset="0"/>
            </a:endParaRPr>
          </a:p>
        </p:txBody>
      </p:sp>
      <p:pic>
        <p:nvPicPr>
          <p:cNvPr id="3" name="Picture 2">
            <a:extLst>
              <a:ext uri="{FF2B5EF4-FFF2-40B4-BE49-F238E27FC236}">
                <a16:creationId xmlns:a16="http://schemas.microsoft.com/office/drawing/2014/main" id="{E1803FE0-94DE-F948-B5DD-120E2E943BA6}"/>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7200"/>
                    </a14:imgEffect>
                    <a14:imgEffect>
                      <a14:saturation sat="200000"/>
                    </a14:imgEffect>
                  </a14:imgLayer>
                </a14:imgProps>
              </a:ext>
            </a:extLst>
          </a:blip>
          <a:stretch>
            <a:fillRect/>
          </a:stretch>
        </p:blipFill>
        <p:spPr>
          <a:xfrm>
            <a:off x="307173" y="1812941"/>
            <a:ext cx="6274023" cy="3072977"/>
          </a:xfrm>
          <a:prstGeom prst="roundRect">
            <a:avLst/>
          </a:prstGeom>
        </p:spPr>
      </p:pic>
    </p:spTree>
    <p:extLst>
      <p:ext uri="{BB962C8B-B14F-4D97-AF65-F5344CB8AC3E}">
        <p14:creationId xmlns:p14="http://schemas.microsoft.com/office/powerpoint/2010/main" val="7264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8"/>
                                        </p:tgtEl>
                                      </p:cBhvr>
                                    </p:animEffect>
                                    <p:anim calcmode="lin" valueType="num">
                                      <p:cBhvr>
                                        <p:cTn id="19" dur="1000"/>
                                        <p:tgtEl>
                                          <p:spTgt spid="8"/>
                                        </p:tgtEl>
                                        <p:attrNameLst>
                                          <p:attrName>ppt_x</p:attrName>
                                        </p:attrNameLst>
                                      </p:cBhvr>
                                      <p:tavLst>
                                        <p:tav tm="0">
                                          <p:val>
                                            <p:strVal val="ppt_x"/>
                                          </p:val>
                                        </p:tav>
                                        <p:tav tm="100000">
                                          <p:val>
                                            <p:strVal val="ppt_x"/>
                                          </p:val>
                                        </p:tav>
                                      </p:tavLst>
                                    </p:anim>
                                    <p:anim calcmode="lin" valueType="num">
                                      <p:cBhvr>
                                        <p:cTn id="20" dur="1000"/>
                                        <p:tgtEl>
                                          <p:spTgt spid="8"/>
                                        </p:tgtEl>
                                        <p:attrNameLst>
                                          <p:attrName>ppt_y</p:attrName>
                                        </p:attrNameLst>
                                      </p:cBhvr>
                                      <p:tavLst>
                                        <p:tav tm="0">
                                          <p:val>
                                            <p:strVal val="ppt_y"/>
                                          </p:val>
                                        </p:tav>
                                        <p:tav tm="100000">
                                          <p:val>
                                            <p:strVal val="ppt_y+.1"/>
                                          </p:val>
                                        </p:tav>
                                      </p:tavLst>
                                    </p:anim>
                                    <p:set>
                                      <p:cBhvr>
                                        <p:cTn id="21" dur="1" fill="hold">
                                          <p:stCondLst>
                                            <p:cond delay="999"/>
                                          </p:stCondLst>
                                        </p:cTn>
                                        <p:tgtEl>
                                          <p:spTgt spid="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5E2A01A-37E7-4E49-A4B0-0BE4C4D94941}"/>
              </a:ext>
            </a:extLst>
          </p:cNvPr>
          <p:cNvGrpSpPr/>
          <p:nvPr/>
        </p:nvGrpSpPr>
        <p:grpSpPr>
          <a:xfrm>
            <a:off x="931611" y="1390819"/>
            <a:ext cx="4405927" cy="3318271"/>
            <a:chOff x="1417547" y="1264224"/>
            <a:chExt cx="4405927" cy="3318271"/>
          </a:xfrm>
        </p:grpSpPr>
        <p:pic>
          <p:nvPicPr>
            <p:cNvPr id="12" name="Picture 11">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id="{FF041EC8-55B2-4FCF-BB45-E1C5B0EA5B49}"/>
                </a:ext>
              </a:extLst>
            </p:cNvPr>
            <p:cNvSpPr txBox="1"/>
            <p:nvPr/>
          </p:nvSpPr>
          <p:spPr>
            <a:xfrm>
              <a:off x="1997286" y="3255980"/>
              <a:ext cx="3409987" cy="654731"/>
            </a:xfrm>
            <a:prstGeom prst="rect">
              <a:avLst/>
            </a:prstGeom>
            <a:noFill/>
          </p:spPr>
          <p:txBody>
            <a:bodyPr wrap="square" rtlCol="0">
              <a:spAutoFit/>
            </a:bodyPr>
            <a:lstStyle/>
            <a:p>
              <a:pPr algn="ctr">
                <a:lnSpc>
                  <a:spcPct val="150000"/>
                </a:lnSpc>
              </a:pPr>
              <a:r>
                <a:rPr lang="vi-VN" sz="2800" b="1">
                  <a:solidFill>
                    <a:srgbClr val="17479D"/>
                  </a:solidFill>
                  <a:latin typeface="UTM Avo" panose="02040603050506020204" pitchFamily="18" charset="0"/>
                </a:rPr>
                <a:t>LUYỆN TỪ VÀ CÂU</a:t>
              </a:r>
              <a:endParaRPr lang="en-US" sz="28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id="{1572C51F-CECB-48A7-8A70-7BA2BE8A7350}"/>
                </a:ext>
              </a:extLst>
            </p:cNvPr>
            <p:cNvSpPr txBox="1"/>
            <p:nvPr/>
          </p:nvSpPr>
          <p:spPr>
            <a:xfrm>
              <a:off x="2366264" y="2595991"/>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4</a:t>
              </a:r>
              <a:endParaRPr lang="en-US" sz="2800" b="1" dirty="0">
                <a:solidFill>
                  <a:schemeClr val="accent1">
                    <a:lumMod val="50000"/>
                  </a:schemeClr>
                </a:solidFill>
                <a:latin typeface="UTM Avo" panose="02040603050506020204" pitchFamily="18" charset="0"/>
              </a:endParaRPr>
            </a:p>
          </p:txBody>
        </p:sp>
      </p:grpSp>
      <p:pic>
        <p:nvPicPr>
          <p:cNvPr id="1026" name="Picture 2">
            <a:extLst>
              <a:ext uri="{FF2B5EF4-FFF2-40B4-BE49-F238E27FC236}">
                <a16:creationId xmlns:a16="http://schemas.microsoft.com/office/drawing/2014/main" id="{166231DB-40FF-4C3A-B8D2-2317012A90F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25695" y="3157026"/>
            <a:ext cx="1760560" cy="1760560"/>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7C9DB789-60E6-214E-8502-4B5EA5CB5F61}"/>
              </a:ext>
            </a:extLst>
          </p:cNvPr>
          <p:cNvGrpSpPr/>
          <p:nvPr/>
        </p:nvGrpSpPr>
        <p:grpSpPr>
          <a:xfrm>
            <a:off x="307173" y="670417"/>
            <a:ext cx="1623074" cy="631245"/>
            <a:chOff x="315851" y="629196"/>
            <a:chExt cx="1623074" cy="631245"/>
          </a:xfrm>
        </p:grpSpPr>
        <p:sp>
          <p:nvSpPr>
            <p:cNvPr id="20" name="TextBox 19">
              <a:extLst>
                <a:ext uri="{FF2B5EF4-FFF2-40B4-BE49-F238E27FC236}">
                  <a16:creationId xmlns:a16="http://schemas.microsoft.com/office/drawing/2014/main" id="{70C6442E-6AE0-214D-8FDD-6CB0882E8F63}"/>
                </a:ext>
              </a:extLst>
            </p:cNvPr>
            <p:cNvSpPr txBox="1"/>
            <p:nvPr/>
          </p:nvSpPr>
          <p:spPr>
            <a:xfrm>
              <a:off x="325278" y="629196"/>
              <a:ext cx="1613647" cy="584775"/>
            </a:xfrm>
            <a:prstGeom prst="rect">
              <a:avLst/>
            </a:prstGeom>
            <a:noFill/>
          </p:spPr>
          <p:txBody>
            <a:bodyPr wrap="square" rtlCol="0">
              <a:spAutoFit/>
            </a:bodyPr>
            <a:lstStyle/>
            <a:p>
              <a:r>
                <a:rPr lang="en-US" sz="3200" dirty="0">
                  <a:solidFill>
                    <a:schemeClr val="accent1">
                      <a:lumMod val="50000"/>
                    </a:schemeClr>
                  </a:solidFill>
                  <a:latin typeface="UTM Cookies" panose="02040603050506020204" pitchFamily="18" charset="0"/>
                </a:rPr>
                <a:t>BÀI 22</a:t>
              </a:r>
            </a:p>
          </p:txBody>
        </p:sp>
        <p:sp>
          <p:nvSpPr>
            <p:cNvPr id="21" name="TextBox 20">
              <a:extLst>
                <a:ext uri="{FF2B5EF4-FFF2-40B4-BE49-F238E27FC236}">
                  <a16:creationId xmlns:a16="http://schemas.microsoft.com/office/drawing/2014/main" id="{DA63DA37-6B5E-AA4F-A9EB-444B95B7BFFD}"/>
                </a:ext>
              </a:extLst>
            </p:cNvPr>
            <p:cNvSpPr txBox="1"/>
            <p:nvPr/>
          </p:nvSpPr>
          <p:spPr>
            <a:xfrm>
              <a:off x="315851" y="675666"/>
              <a:ext cx="1613647" cy="584775"/>
            </a:xfrm>
            <a:prstGeom prst="rect">
              <a:avLst/>
            </a:prstGeom>
            <a:noFill/>
          </p:spPr>
          <p:txBody>
            <a:bodyPr wrap="square" rtlCol="0">
              <a:spAutoFit/>
            </a:bodyPr>
            <a:lstStyle/>
            <a:p>
              <a:r>
                <a:rPr lang="en-US" sz="3200" dirty="0">
                  <a:solidFill>
                    <a:schemeClr val="accent1"/>
                  </a:solidFill>
                  <a:latin typeface="UTM Cookies" panose="02040603050506020204" pitchFamily="18" charset="0"/>
                </a:rPr>
                <a:t>BÀI 22</a:t>
              </a:r>
            </a:p>
          </p:txBody>
        </p:sp>
      </p:grpSp>
      <p:sp>
        <p:nvSpPr>
          <p:cNvPr id="22" name="TextBox 21">
            <a:extLst>
              <a:ext uri="{FF2B5EF4-FFF2-40B4-BE49-F238E27FC236}">
                <a16:creationId xmlns:a16="http://schemas.microsoft.com/office/drawing/2014/main" id="{7953BCF3-8A61-F84F-95B3-25EE17E514F3}"/>
              </a:ext>
            </a:extLst>
          </p:cNvPr>
          <p:cNvSpPr txBox="1"/>
          <p:nvPr/>
        </p:nvSpPr>
        <p:spPr>
          <a:xfrm>
            <a:off x="1400499" y="455898"/>
            <a:ext cx="5180697"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TỚ LÀ LÊ - GÔ</a:t>
            </a:r>
            <a:endParaRPr lang="en-US" sz="4000" dirty="0">
              <a:solidFill>
                <a:schemeClr val="accent2"/>
              </a:solidFill>
              <a:latin typeface="UTM Cookies" panose="02040603050506020204" pitchFamily="18" charset="0"/>
            </a:endParaRPr>
          </a:p>
        </p:txBody>
      </p:sp>
    </p:spTree>
    <p:extLst>
      <p:ext uri="{BB962C8B-B14F-4D97-AF65-F5344CB8AC3E}">
        <p14:creationId xmlns:p14="http://schemas.microsoft.com/office/powerpoint/2010/main" val="1488333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950C902B-43A1-4FFF-8147-8E8C5CEBAFB1}"/>
              </a:ext>
            </a:extLst>
          </p:cNvPr>
          <p:cNvSpPr txBox="1"/>
          <p:nvPr/>
        </p:nvSpPr>
        <p:spPr>
          <a:xfrm>
            <a:off x="267279" y="87158"/>
            <a:ext cx="6279436" cy="955774"/>
          </a:xfrm>
          <a:prstGeom prst="rect">
            <a:avLst/>
          </a:prstGeom>
          <a:noFill/>
        </p:spPr>
        <p:txBody>
          <a:bodyPr wrap="square" rtlCol="0">
            <a:spAutoFit/>
          </a:bodyPr>
          <a:lstStyle/>
          <a:p>
            <a:pPr>
              <a:lnSpc>
                <a:spcPct val="150000"/>
              </a:lnSpc>
            </a:pPr>
            <a:r>
              <a:rPr lang="en-US" sz="2000" b="1" dirty="0">
                <a:solidFill>
                  <a:schemeClr val="accent4">
                    <a:lumMod val="50000"/>
                  </a:schemeClr>
                </a:solidFill>
                <a:latin typeface="UTM Avo" panose="02040603050506020204" pitchFamily="18" charset="0"/>
              </a:rPr>
              <a:t>1. </a:t>
            </a:r>
            <a:r>
              <a:rPr lang="vi-VN" sz="2000" b="1" dirty="0">
                <a:solidFill>
                  <a:schemeClr val="accent4">
                    <a:lumMod val="50000"/>
                  </a:schemeClr>
                </a:solidFill>
                <a:latin typeface="UTM Avo" panose="02040603050506020204" pitchFamily="18" charset="0"/>
              </a:rPr>
              <a:t>Tìm từ ngữ gọi tên các đồ chơi có trong bức tranh dưới đây</a:t>
            </a:r>
            <a:r>
              <a:rPr lang="en-US" sz="2000" b="1" dirty="0">
                <a:solidFill>
                  <a:schemeClr val="accent4">
                    <a:lumMod val="50000"/>
                  </a:schemeClr>
                </a:solidFill>
                <a:latin typeface="UTM Avo" panose="02040603050506020204" pitchFamily="18" charset="0"/>
              </a:rPr>
              <a:t>.</a:t>
            </a:r>
          </a:p>
        </p:txBody>
      </p:sp>
      <p:pic>
        <p:nvPicPr>
          <p:cNvPr id="3" name="Picture 2">
            <a:extLst>
              <a:ext uri="{FF2B5EF4-FFF2-40B4-BE49-F238E27FC236}">
                <a16:creationId xmlns:a16="http://schemas.microsoft.com/office/drawing/2014/main" id="{11733700-3AAE-EA48-A5A7-BC3EFDDEF93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42000"/>
                    </a14:imgEffect>
                    <a14:imgEffect>
                      <a14:colorTemperature colorTemp="7200"/>
                    </a14:imgEffect>
                    <a14:imgEffect>
                      <a14:saturation sat="200000"/>
                    </a14:imgEffect>
                  </a14:imgLayer>
                </a14:imgProps>
              </a:ext>
            </a:extLst>
          </a:blip>
          <a:stretch>
            <a:fillRect/>
          </a:stretch>
        </p:blipFill>
        <p:spPr>
          <a:xfrm>
            <a:off x="267279" y="1001269"/>
            <a:ext cx="6196519" cy="3140961"/>
          </a:xfrm>
          <a:prstGeom prst="rect">
            <a:avLst/>
          </a:prstGeom>
        </p:spPr>
      </p:pic>
      <p:sp>
        <p:nvSpPr>
          <p:cNvPr id="15" name="Oval 14">
            <a:extLst>
              <a:ext uri="{FF2B5EF4-FFF2-40B4-BE49-F238E27FC236}">
                <a16:creationId xmlns:a16="http://schemas.microsoft.com/office/drawing/2014/main" id="{58464BFB-6853-BB4B-9914-AD8A084B1026}"/>
              </a:ext>
            </a:extLst>
          </p:cNvPr>
          <p:cNvSpPr/>
          <p:nvPr/>
        </p:nvSpPr>
        <p:spPr>
          <a:xfrm>
            <a:off x="1070043" y="1254868"/>
            <a:ext cx="690663" cy="8754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7" name="Oval 26">
            <a:extLst>
              <a:ext uri="{FF2B5EF4-FFF2-40B4-BE49-F238E27FC236}">
                <a16:creationId xmlns:a16="http://schemas.microsoft.com/office/drawing/2014/main" id="{605B7770-B183-DF46-BA97-3C0C32A9B656}"/>
              </a:ext>
            </a:extLst>
          </p:cNvPr>
          <p:cNvSpPr/>
          <p:nvPr/>
        </p:nvSpPr>
        <p:spPr>
          <a:xfrm>
            <a:off x="1021404" y="2049294"/>
            <a:ext cx="690663" cy="8754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8" name="Oval 27">
            <a:extLst>
              <a:ext uri="{FF2B5EF4-FFF2-40B4-BE49-F238E27FC236}">
                <a16:creationId xmlns:a16="http://schemas.microsoft.com/office/drawing/2014/main" id="{72223816-581C-D241-957D-AE23AF4C8D57}"/>
              </a:ext>
            </a:extLst>
          </p:cNvPr>
          <p:cNvSpPr/>
          <p:nvPr/>
        </p:nvSpPr>
        <p:spPr>
          <a:xfrm>
            <a:off x="1901991" y="1314138"/>
            <a:ext cx="690663" cy="8754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9" name="Oval 28">
            <a:extLst>
              <a:ext uri="{FF2B5EF4-FFF2-40B4-BE49-F238E27FC236}">
                <a16:creationId xmlns:a16="http://schemas.microsoft.com/office/drawing/2014/main" id="{C6355871-CF11-1746-B88A-15D766982508}"/>
              </a:ext>
            </a:extLst>
          </p:cNvPr>
          <p:cNvSpPr/>
          <p:nvPr/>
        </p:nvSpPr>
        <p:spPr>
          <a:xfrm>
            <a:off x="3135090" y="1254867"/>
            <a:ext cx="690663" cy="8754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0" name="Oval 29">
            <a:extLst>
              <a:ext uri="{FF2B5EF4-FFF2-40B4-BE49-F238E27FC236}">
                <a16:creationId xmlns:a16="http://schemas.microsoft.com/office/drawing/2014/main" id="{5E8CC265-562B-5B46-A570-62D7826D7C6C}"/>
              </a:ext>
            </a:extLst>
          </p:cNvPr>
          <p:cNvSpPr/>
          <p:nvPr/>
        </p:nvSpPr>
        <p:spPr>
          <a:xfrm>
            <a:off x="4368189" y="1314138"/>
            <a:ext cx="690663" cy="8754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1" name="Oval 30">
            <a:extLst>
              <a:ext uri="{FF2B5EF4-FFF2-40B4-BE49-F238E27FC236}">
                <a16:creationId xmlns:a16="http://schemas.microsoft.com/office/drawing/2014/main" id="{AEBDFF3A-3BBA-D147-9C9E-CDD472E3AE6B}"/>
              </a:ext>
            </a:extLst>
          </p:cNvPr>
          <p:cNvSpPr/>
          <p:nvPr/>
        </p:nvSpPr>
        <p:spPr>
          <a:xfrm>
            <a:off x="5255956" y="1254866"/>
            <a:ext cx="690663" cy="8754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2" name="Oval 31">
            <a:extLst>
              <a:ext uri="{FF2B5EF4-FFF2-40B4-BE49-F238E27FC236}">
                <a16:creationId xmlns:a16="http://schemas.microsoft.com/office/drawing/2014/main" id="{06FE6181-9A06-7B47-AEBE-7E7258ED316B}"/>
              </a:ext>
            </a:extLst>
          </p:cNvPr>
          <p:cNvSpPr/>
          <p:nvPr/>
        </p:nvSpPr>
        <p:spPr>
          <a:xfrm>
            <a:off x="5234889" y="2085357"/>
            <a:ext cx="690663" cy="6577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3" name="Oval 32">
            <a:extLst>
              <a:ext uri="{FF2B5EF4-FFF2-40B4-BE49-F238E27FC236}">
                <a16:creationId xmlns:a16="http://schemas.microsoft.com/office/drawing/2014/main" id="{13A6FED3-03C6-8B47-99DF-77B069EC96E7}"/>
              </a:ext>
            </a:extLst>
          </p:cNvPr>
          <p:cNvSpPr/>
          <p:nvPr/>
        </p:nvSpPr>
        <p:spPr>
          <a:xfrm>
            <a:off x="4132421" y="3172780"/>
            <a:ext cx="1597170" cy="7538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0" name="TextBox 19">
            <a:extLst>
              <a:ext uri="{FF2B5EF4-FFF2-40B4-BE49-F238E27FC236}">
                <a16:creationId xmlns:a16="http://schemas.microsoft.com/office/drawing/2014/main" id="{7543C13A-0B1D-AC4B-BB4E-2220AB70E0BB}"/>
              </a:ext>
            </a:extLst>
          </p:cNvPr>
          <p:cNvSpPr txBox="1"/>
          <p:nvPr/>
        </p:nvSpPr>
        <p:spPr>
          <a:xfrm>
            <a:off x="601489" y="4142230"/>
            <a:ext cx="1435008" cy="369332"/>
          </a:xfrm>
          <a:prstGeom prst="rect">
            <a:avLst/>
          </a:prstGeom>
          <a:noFill/>
        </p:spPr>
        <p:txBody>
          <a:bodyPr wrap="none" rtlCol="0">
            <a:spAutoFit/>
          </a:bodyPr>
          <a:lstStyle/>
          <a:p>
            <a:r>
              <a:rPr lang="en-VN" sz="1800" dirty="0">
                <a:solidFill>
                  <a:srgbClr val="FF0000"/>
                </a:solidFill>
                <a:latin typeface="UTM Avo" panose="02040603050506020204" pitchFamily="18" charset="0"/>
              </a:rPr>
              <a:t>gấu bông, </a:t>
            </a:r>
          </a:p>
        </p:txBody>
      </p:sp>
      <p:sp>
        <p:nvSpPr>
          <p:cNvPr id="34" name="TextBox 33">
            <a:extLst>
              <a:ext uri="{FF2B5EF4-FFF2-40B4-BE49-F238E27FC236}">
                <a16:creationId xmlns:a16="http://schemas.microsoft.com/office/drawing/2014/main" id="{7A6A7299-40E2-AF42-9ACC-C13964E93782}"/>
              </a:ext>
            </a:extLst>
          </p:cNvPr>
          <p:cNvSpPr txBox="1"/>
          <p:nvPr/>
        </p:nvSpPr>
        <p:spPr>
          <a:xfrm>
            <a:off x="1853114" y="4142230"/>
            <a:ext cx="1140056" cy="369332"/>
          </a:xfrm>
          <a:prstGeom prst="rect">
            <a:avLst/>
          </a:prstGeom>
          <a:noFill/>
        </p:spPr>
        <p:txBody>
          <a:bodyPr wrap="none" rtlCol="0">
            <a:spAutoFit/>
          </a:bodyPr>
          <a:lstStyle/>
          <a:p>
            <a:r>
              <a:rPr lang="en-US" sz="1800" dirty="0" err="1">
                <a:solidFill>
                  <a:srgbClr val="FF0000"/>
                </a:solidFill>
                <a:latin typeface="UTM Avo" panose="02040603050506020204" pitchFamily="18" charset="0"/>
              </a:rPr>
              <a:t>búp</a:t>
            </a:r>
            <a:r>
              <a:rPr lang="en-US" sz="1800" dirty="0">
                <a:solidFill>
                  <a:srgbClr val="FF0000"/>
                </a:solidFill>
                <a:latin typeface="UTM Avo" panose="02040603050506020204" pitchFamily="18" charset="0"/>
              </a:rPr>
              <a:t> </a:t>
            </a:r>
            <a:r>
              <a:rPr lang="en-US" sz="1800" dirty="0" err="1">
                <a:solidFill>
                  <a:srgbClr val="FF0000"/>
                </a:solidFill>
                <a:latin typeface="UTM Avo" panose="02040603050506020204" pitchFamily="18" charset="0"/>
              </a:rPr>
              <a:t>bê</a:t>
            </a:r>
            <a:r>
              <a:rPr lang="en-VN" sz="1800" dirty="0">
                <a:solidFill>
                  <a:srgbClr val="FF0000"/>
                </a:solidFill>
                <a:latin typeface="UTM Avo" panose="02040603050506020204" pitchFamily="18" charset="0"/>
              </a:rPr>
              <a:t>, </a:t>
            </a:r>
          </a:p>
        </p:txBody>
      </p:sp>
      <p:sp>
        <p:nvSpPr>
          <p:cNvPr id="35" name="TextBox 34">
            <a:extLst>
              <a:ext uri="{FF2B5EF4-FFF2-40B4-BE49-F238E27FC236}">
                <a16:creationId xmlns:a16="http://schemas.microsoft.com/office/drawing/2014/main" id="{5AD67D58-6158-124A-98B0-179DBA095582}"/>
              </a:ext>
            </a:extLst>
          </p:cNvPr>
          <p:cNvSpPr txBox="1"/>
          <p:nvPr/>
        </p:nvSpPr>
        <p:spPr>
          <a:xfrm>
            <a:off x="2826123" y="4142230"/>
            <a:ext cx="1311578" cy="369332"/>
          </a:xfrm>
          <a:prstGeom prst="rect">
            <a:avLst/>
          </a:prstGeom>
          <a:noFill/>
        </p:spPr>
        <p:txBody>
          <a:bodyPr wrap="none" rtlCol="0">
            <a:spAutoFit/>
          </a:bodyPr>
          <a:lstStyle/>
          <a:p>
            <a:r>
              <a:rPr lang="en-US" sz="1800" dirty="0" err="1">
                <a:solidFill>
                  <a:srgbClr val="FF0000"/>
                </a:solidFill>
                <a:latin typeface="UTM Avo" panose="02040603050506020204" pitchFamily="18" charset="0"/>
              </a:rPr>
              <a:t>máy</a:t>
            </a:r>
            <a:r>
              <a:rPr lang="en-US" sz="1800" dirty="0">
                <a:solidFill>
                  <a:srgbClr val="FF0000"/>
                </a:solidFill>
                <a:latin typeface="UTM Avo" panose="02040603050506020204" pitchFamily="18" charset="0"/>
              </a:rPr>
              <a:t> bay</a:t>
            </a:r>
            <a:r>
              <a:rPr lang="en-VN" sz="1800" dirty="0">
                <a:solidFill>
                  <a:srgbClr val="FF0000"/>
                </a:solidFill>
                <a:latin typeface="UTM Avo" panose="02040603050506020204" pitchFamily="18" charset="0"/>
              </a:rPr>
              <a:t>, </a:t>
            </a:r>
          </a:p>
        </p:txBody>
      </p:sp>
      <p:sp>
        <p:nvSpPr>
          <p:cNvPr id="36" name="TextBox 35">
            <a:extLst>
              <a:ext uri="{FF2B5EF4-FFF2-40B4-BE49-F238E27FC236}">
                <a16:creationId xmlns:a16="http://schemas.microsoft.com/office/drawing/2014/main" id="{4A300BF0-87B5-AE4A-BACE-CBED963028A6}"/>
              </a:ext>
            </a:extLst>
          </p:cNvPr>
          <p:cNvSpPr txBox="1"/>
          <p:nvPr/>
        </p:nvSpPr>
        <p:spPr>
          <a:xfrm>
            <a:off x="3945869" y="4134809"/>
            <a:ext cx="995785" cy="369332"/>
          </a:xfrm>
          <a:prstGeom prst="rect">
            <a:avLst/>
          </a:prstGeom>
          <a:noFill/>
        </p:spPr>
        <p:txBody>
          <a:bodyPr wrap="none" rtlCol="0">
            <a:spAutoFit/>
          </a:bodyPr>
          <a:lstStyle/>
          <a:p>
            <a:r>
              <a:rPr lang="en-US" sz="1800" dirty="0" err="1">
                <a:solidFill>
                  <a:srgbClr val="FF0000"/>
                </a:solidFill>
                <a:latin typeface="UTM Avo" panose="02040603050506020204" pitchFamily="18" charset="0"/>
              </a:rPr>
              <a:t>ro</a:t>
            </a:r>
            <a:r>
              <a:rPr lang="en-US" sz="1800" dirty="0">
                <a:solidFill>
                  <a:srgbClr val="FF0000"/>
                </a:solidFill>
                <a:latin typeface="UTM Avo" panose="02040603050506020204" pitchFamily="18" charset="0"/>
              </a:rPr>
              <a:t>-bot</a:t>
            </a:r>
            <a:r>
              <a:rPr lang="en-VN" sz="1800" dirty="0">
                <a:solidFill>
                  <a:srgbClr val="FF0000"/>
                </a:solidFill>
                <a:latin typeface="UTM Avo" panose="02040603050506020204" pitchFamily="18" charset="0"/>
              </a:rPr>
              <a:t>, </a:t>
            </a:r>
          </a:p>
        </p:txBody>
      </p:sp>
      <p:sp>
        <p:nvSpPr>
          <p:cNvPr id="37" name="TextBox 36">
            <a:extLst>
              <a:ext uri="{FF2B5EF4-FFF2-40B4-BE49-F238E27FC236}">
                <a16:creationId xmlns:a16="http://schemas.microsoft.com/office/drawing/2014/main" id="{C480C77C-C439-5E45-AB52-86B187447AE0}"/>
              </a:ext>
            </a:extLst>
          </p:cNvPr>
          <p:cNvSpPr txBox="1"/>
          <p:nvPr/>
        </p:nvSpPr>
        <p:spPr>
          <a:xfrm>
            <a:off x="4759554" y="4138569"/>
            <a:ext cx="756938" cy="369332"/>
          </a:xfrm>
          <a:prstGeom prst="rect">
            <a:avLst/>
          </a:prstGeom>
          <a:noFill/>
        </p:spPr>
        <p:txBody>
          <a:bodyPr wrap="none" rtlCol="0">
            <a:spAutoFit/>
          </a:bodyPr>
          <a:lstStyle/>
          <a:p>
            <a:r>
              <a:rPr lang="en-US" sz="1800" dirty="0" err="1">
                <a:solidFill>
                  <a:srgbClr val="FF0000"/>
                </a:solidFill>
                <a:latin typeface="UTM Avo" panose="02040603050506020204" pitchFamily="18" charset="0"/>
              </a:rPr>
              <a:t>ô</a:t>
            </a:r>
            <a:r>
              <a:rPr lang="en-US" sz="1800" dirty="0">
                <a:solidFill>
                  <a:srgbClr val="FF0000"/>
                </a:solidFill>
                <a:latin typeface="UTM Avo" panose="02040603050506020204" pitchFamily="18" charset="0"/>
              </a:rPr>
              <a:t> </a:t>
            </a:r>
            <a:r>
              <a:rPr lang="en-US" sz="1800" dirty="0" err="1">
                <a:solidFill>
                  <a:srgbClr val="FF0000"/>
                </a:solidFill>
                <a:latin typeface="UTM Avo" panose="02040603050506020204" pitchFamily="18" charset="0"/>
              </a:rPr>
              <a:t>tô</a:t>
            </a:r>
            <a:r>
              <a:rPr lang="en-VN" sz="1800" dirty="0">
                <a:solidFill>
                  <a:srgbClr val="FF0000"/>
                </a:solidFill>
                <a:latin typeface="UTM Avo" panose="02040603050506020204" pitchFamily="18" charset="0"/>
              </a:rPr>
              <a:t>, </a:t>
            </a:r>
          </a:p>
        </p:txBody>
      </p:sp>
      <p:sp>
        <p:nvSpPr>
          <p:cNvPr id="38" name="TextBox 37">
            <a:extLst>
              <a:ext uri="{FF2B5EF4-FFF2-40B4-BE49-F238E27FC236}">
                <a16:creationId xmlns:a16="http://schemas.microsoft.com/office/drawing/2014/main" id="{C65746EB-50F6-9F42-A3BA-A39B2803EF84}"/>
              </a:ext>
            </a:extLst>
          </p:cNvPr>
          <p:cNvSpPr txBox="1"/>
          <p:nvPr/>
        </p:nvSpPr>
        <p:spPr>
          <a:xfrm>
            <a:off x="5349941" y="4127026"/>
            <a:ext cx="981359" cy="369332"/>
          </a:xfrm>
          <a:prstGeom prst="rect">
            <a:avLst/>
          </a:prstGeom>
          <a:noFill/>
        </p:spPr>
        <p:txBody>
          <a:bodyPr wrap="none" rtlCol="0">
            <a:spAutoFit/>
          </a:bodyPr>
          <a:lstStyle/>
          <a:p>
            <a:r>
              <a:rPr lang="en-US" sz="1800" dirty="0" err="1">
                <a:solidFill>
                  <a:srgbClr val="FF0000"/>
                </a:solidFill>
                <a:latin typeface="UTM Avo" panose="02040603050506020204" pitchFamily="18" charset="0"/>
              </a:rPr>
              <a:t>bóng</a:t>
            </a:r>
            <a:r>
              <a:rPr lang="en-US" sz="1800" dirty="0">
                <a:solidFill>
                  <a:srgbClr val="FF0000"/>
                </a:solidFill>
                <a:latin typeface="UTM Avo" panose="02040603050506020204" pitchFamily="18" charset="0"/>
              </a:rPr>
              <a:t> </a:t>
            </a:r>
            <a:r>
              <a:rPr lang="en-VN" sz="1800" dirty="0">
                <a:solidFill>
                  <a:srgbClr val="FF0000"/>
                </a:solidFill>
                <a:latin typeface="UTM Avo" panose="02040603050506020204" pitchFamily="18" charset="0"/>
              </a:rPr>
              <a:t>, </a:t>
            </a:r>
          </a:p>
        </p:txBody>
      </p:sp>
      <p:sp>
        <p:nvSpPr>
          <p:cNvPr id="39" name="TextBox 38">
            <a:extLst>
              <a:ext uri="{FF2B5EF4-FFF2-40B4-BE49-F238E27FC236}">
                <a16:creationId xmlns:a16="http://schemas.microsoft.com/office/drawing/2014/main" id="{66A0B8E3-F9A2-3840-873B-9B0E6D70C98E}"/>
              </a:ext>
            </a:extLst>
          </p:cNvPr>
          <p:cNvSpPr txBox="1"/>
          <p:nvPr/>
        </p:nvSpPr>
        <p:spPr>
          <a:xfrm>
            <a:off x="626038" y="4594168"/>
            <a:ext cx="1705916" cy="369332"/>
          </a:xfrm>
          <a:prstGeom prst="rect">
            <a:avLst/>
          </a:prstGeom>
          <a:noFill/>
        </p:spPr>
        <p:txBody>
          <a:bodyPr wrap="none" rtlCol="0">
            <a:spAutoFit/>
          </a:bodyPr>
          <a:lstStyle/>
          <a:p>
            <a:r>
              <a:rPr lang="en-US" sz="1800" dirty="0" err="1">
                <a:solidFill>
                  <a:srgbClr val="FF0000"/>
                </a:solidFill>
                <a:latin typeface="UTM Avo" panose="02040603050506020204" pitchFamily="18" charset="0"/>
              </a:rPr>
              <a:t>cờ</a:t>
            </a:r>
            <a:r>
              <a:rPr lang="en-US" sz="1800" dirty="0">
                <a:solidFill>
                  <a:srgbClr val="FF0000"/>
                </a:solidFill>
                <a:latin typeface="UTM Avo" panose="02040603050506020204" pitchFamily="18" charset="0"/>
              </a:rPr>
              <a:t> </a:t>
            </a:r>
            <a:r>
              <a:rPr lang="en-US" sz="1800" dirty="0" err="1">
                <a:solidFill>
                  <a:srgbClr val="FF0000"/>
                </a:solidFill>
                <a:latin typeface="UTM Avo" panose="02040603050506020204" pitchFamily="18" charset="0"/>
              </a:rPr>
              <a:t>cá</a:t>
            </a:r>
            <a:r>
              <a:rPr lang="en-US" sz="1800" dirty="0">
                <a:solidFill>
                  <a:srgbClr val="FF0000"/>
                </a:solidFill>
                <a:latin typeface="UTM Avo" panose="02040603050506020204" pitchFamily="18" charset="0"/>
              </a:rPr>
              <a:t> </a:t>
            </a:r>
            <a:r>
              <a:rPr lang="en-US" sz="1800" dirty="0" err="1">
                <a:solidFill>
                  <a:srgbClr val="FF0000"/>
                </a:solidFill>
                <a:latin typeface="UTM Avo" panose="02040603050506020204" pitchFamily="18" charset="0"/>
              </a:rPr>
              <a:t>ngựa</a:t>
            </a:r>
            <a:r>
              <a:rPr lang="en-US" sz="1800" dirty="0">
                <a:solidFill>
                  <a:srgbClr val="FF0000"/>
                </a:solidFill>
                <a:latin typeface="UTM Avo" panose="02040603050506020204" pitchFamily="18" charset="0"/>
              </a:rPr>
              <a:t> </a:t>
            </a:r>
            <a:r>
              <a:rPr lang="en-VN" sz="1800" dirty="0">
                <a:solidFill>
                  <a:srgbClr val="FF0000"/>
                </a:solidFill>
                <a:latin typeface="UTM Avo" panose="02040603050506020204" pitchFamily="18" charset="0"/>
              </a:rPr>
              <a:t>, </a:t>
            </a:r>
          </a:p>
        </p:txBody>
      </p:sp>
      <p:sp>
        <p:nvSpPr>
          <p:cNvPr id="40" name="TextBox 39">
            <a:extLst>
              <a:ext uri="{FF2B5EF4-FFF2-40B4-BE49-F238E27FC236}">
                <a16:creationId xmlns:a16="http://schemas.microsoft.com/office/drawing/2014/main" id="{7321E564-3ECA-A94A-9997-200CC8C0EF29}"/>
              </a:ext>
            </a:extLst>
          </p:cNvPr>
          <p:cNvSpPr txBox="1"/>
          <p:nvPr/>
        </p:nvSpPr>
        <p:spPr>
          <a:xfrm>
            <a:off x="2135460" y="4590458"/>
            <a:ext cx="1316386" cy="369332"/>
          </a:xfrm>
          <a:prstGeom prst="rect">
            <a:avLst/>
          </a:prstGeom>
          <a:noFill/>
        </p:spPr>
        <p:txBody>
          <a:bodyPr wrap="none" rtlCol="0">
            <a:spAutoFit/>
          </a:bodyPr>
          <a:lstStyle/>
          <a:p>
            <a:r>
              <a:rPr lang="en-US" sz="1800" dirty="0" err="1">
                <a:solidFill>
                  <a:srgbClr val="FF0000"/>
                </a:solidFill>
                <a:latin typeface="UTM Avo" panose="02040603050506020204" pitchFamily="18" charset="0"/>
              </a:rPr>
              <a:t>lê</a:t>
            </a:r>
            <a:r>
              <a:rPr lang="en-US" sz="1800" dirty="0">
                <a:solidFill>
                  <a:srgbClr val="FF0000"/>
                </a:solidFill>
                <a:latin typeface="UTM Avo" panose="02040603050506020204" pitchFamily="18" charset="0"/>
              </a:rPr>
              <a:t>- </a:t>
            </a:r>
            <a:r>
              <a:rPr lang="en-US" sz="1800" dirty="0" err="1">
                <a:solidFill>
                  <a:srgbClr val="FF0000"/>
                </a:solidFill>
                <a:latin typeface="UTM Avo" panose="02040603050506020204" pitchFamily="18" charset="0"/>
              </a:rPr>
              <a:t>gô</a:t>
            </a:r>
            <a:r>
              <a:rPr lang="en-VN" sz="1800" dirty="0">
                <a:solidFill>
                  <a:srgbClr val="FF0000"/>
                </a:solidFill>
                <a:latin typeface="UTM Avo" panose="02040603050506020204" pitchFamily="18" charset="0"/>
              </a:rPr>
              <a:t>, …. </a:t>
            </a:r>
          </a:p>
        </p:txBody>
      </p:sp>
    </p:spTree>
    <p:extLst>
      <p:ext uri="{BB962C8B-B14F-4D97-AF65-F5344CB8AC3E}">
        <p14:creationId xmlns:p14="http://schemas.microsoft.com/office/powerpoint/2010/main" val="425647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7" grpId="0" animBg="1"/>
      <p:bldP spid="28" grpId="0" animBg="1"/>
      <p:bldP spid="29" grpId="0" animBg="1"/>
      <p:bldP spid="30" grpId="0" animBg="1"/>
      <p:bldP spid="31" grpId="0" animBg="1"/>
      <p:bldP spid="32" grpId="0" animBg="1"/>
      <p:bldP spid="33" grpId="0" animBg="1"/>
      <p:bldP spid="20" grpId="0"/>
      <p:bldP spid="34" grpId="0"/>
      <p:bldP spid="35" grpId="0"/>
      <p:bldP spid="36" grpId="0"/>
      <p:bldP spid="37" grpId="0"/>
      <p:bldP spid="38" grpId="0"/>
      <p:bldP spid="39"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6362" y="402635"/>
            <a:ext cx="6528655" cy="430824"/>
          </a:xfrm>
          <a:prstGeom prst="rect">
            <a:avLst/>
          </a:prstGeom>
          <a:noFill/>
        </p:spPr>
        <p:txBody>
          <a:bodyPr wrap="square" rtlCol="0">
            <a:spAutoFit/>
          </a:bodyPr>
          <a:lstStyle/>
          <a:p>
            <a:pPr>
              <a:lnSpc>
                <a:spcPts val="3000"/>
              </a:lnSpc>
            </a:pPr>
            <a:r>
              <a:rPr lang="en-US" sz="1800" b="1" dirty="0">
                <a:solidFill>
                  <a:schemeClr val="accent4">
                    <a:lumMod val="50000"/>
                  </a:schemeClr>
                </a:solidFill>
                <a:latin typeface="UTM Avo" panose="02040603050506020204" pitchFamily="18" charset="0"/>
              </a:rPr>
              <a:t>2. </a:t>
            </a:r>
            <a:r>
              <a:rPr lang="vi-VN" sz="1800" b="1" dirty="0">
                <a:solidFill>
                  <a:schemeClr val="accent4">
                    <a:lumMod val="50000"/>
                  </a:schemeClr>
                </a:solidFill>
                <a:latin typeface="UTM Avo" panose="02040603050506020204" pitchFamily="18" charset="0"/>
              </a:rPr>
              <a:t>Sắp xếp từ ngữ thành câu và viết vào vở.</a:t>
            </a:r>
            <a:endParaRPr lang="en-US" sz="1800" b="1" dirty="0">
              <a:solidFill>
                <a:schemeClr val="accent4">
                  <a:lumMod val="50000"/>
                </a:schemeClr>
              </a:solidFill>
              <a:latin typeface="UTM Avo" panose="02040603050506020204" pitchFamily="18" charset="0"/>
            </a:endParaRPr>
          </a:p>
        </p:txBody>
      </p:sp>
      <p:sp>
        <p:nvSpPr>
          <p:cNvPr id="20" name="TextBox 19">
            <a:extLst>
              <a:ext uri="{FF2B5EF4-FFF2-40B4-BE49-F238E27FC236}">
                <a16:creationId xmlns:a16="http://schemas.microsoft.com/office/drawing/2014/main" id="{1522BD1C-C579-AA40-B1B9-B0D005394A8C}"/>
              </a:ext>
            </a:extLst>
          </p:cNvPr>
          <p:cNvSpPr txBox="1"/>
          <p:nvPr/>
        </p:nvSpPr>
        <p:spPr>
          <a:xfrm>
            <a:off x="586362" y="872372"/>
            <a:ext cx="6066482"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a) </a:t>
            </a:r>
            <a:r>
              <a:rPr lang="vi-VN" sz="1800" dirty="0">
                <a:latin typeface="UTM Avo" panose="02040603050506020204" pitchFamily="18" charset="0"/>
              </a:rPr>
              <a:t>rất, mềm mại, chú gấu bông.</a:t>
            </a:r>
          </a:p>
        </p:txBody>
      </p:sp>
      <p:sp>
        <p:nvSpPr>
          <p:cNvPr id="21" name="TextBox 20">
            <a:extLst>
              <a:ext uri="{FF2B5EF4-FFF2-40B4-BE49-F238E27FC236}">
                <a16:creationId xmlns:a16="http://schemas.microsoft.com/office/drawing/2014/main" id="{D193DAE2-F9F3-6F4C-BB25-B9B14E548FA4}"/>
              </a:ext>
            </a:extLst>
          </p:cNvPr>
          <p:cNvSpPr txBox="1"/>
          <p:nvPr/>
        </p:nvSpPr>
        <p:spPr>
          <a:xfrm>
            <a:off x="586361" y="1393649"/>
            <a:ext cx="6228915" cy="455189"/>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Chú gấu bông rất mềm mại.</a:t>
            </a:r>
            <a:endParaRPr lang="vi-VN" sz="1800" dirty="0">
              <a:solidFill>
                <a:schemeClr val="accent6">
                  <a:lumMod val="75000"/>
                </a:schemeClr>
              </a:solidFill>
              <a:latin typeface="UTM Avo" panose="02040603050506020204" pitchFamily="18" charset="0"/>
            </a:endParaRPr>
          </a:p>
        </p:txBody>
      </p:sp>
      <p:sp>
        <p:nvSpPr>
          <p:cNvPr id="25" name="TextBox 24">
            <a:extLst>
              <a:ext uri="{FF2B5EF4-FFF2-40B4-BE49-F238E27FC236}">
                <a16:creationId xmlns:a16="http://schemas.microsoft.com/office/drawing/2014/main" id="{79B27AA2-E941-8546-92DB-348F1A588CC6}"/>
              </a:ext>
            </a:extLst>
          </p:cNvPr>
          <p:cNvSpPr txBox="1"/>
          <p:nvPr/>
        </p:nvSpPr>
        <p:spPr>
          <a:xfrm>
            <a:off x="586362" y="1964183"/>
            <a:ext cx="6066482"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b) </a:t>
            </a:r>
            <a:r>
              <a:rPr lang="vi-VN" sz="1800" dirty="0">
                <a:latin typeface="UTM Avo" panose="02040603050506020204" pitchFamily="18" charset="0"/>
              </a:rPr>
              <a:t>sặc sỡ, có nhiều màu sắc, đồ chơi lê-gô.</a:t>
            </a:r>
          </a:p>
        </p:txBody>
      </p:sp>
      <p:sp>
        <p:nvSpPr>
          <p:cNvPr id="26" name="TextBox 25">
            <a:extLst>
              <a:ext uri="{FF2B5EF4-FFF2-40B4-BE49-F238E27FC236}">
                <a16:creationId xmlns:a16="http://schemas.microsoft.com/office/drawing/2014/main" id="{0AEC2C25-FAAA-0941-9466-0516D1253CB1}"/>
              </a:ext>
            </a:extLst>
          </p:cNvPr>
          <p:cNvSpPr txBox="1"/>
          <p:nvPr/>
        </p:nvSpPr>
        <p:spPr>
          <a:xfrm>
            <a:off x="586362" y="2485460"/>
            <a:ext cx="6228915" cy="455189"/>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Đồ chơi lê- gô có nhiều màu sắc sặc sỡ.</a:t>
            </a:r>
            <a:endParaRPr lang="vi-VN" sz="1800" dirty="0">
              <a:solidFill>
                <a:schemeClr val="accent6">
                  <a:lumMod val="75000"/>
                </a:schemeClr>
              </a:solidFill>
              <a:latin typeface="UTM Avo" panose="02040603050506020204" pitchFamily="18" charset="0"/>
            </a:endParaRPr>
          </a:p>
        </p:txBody>
      </p:sp>
      <p:sp>
        <p:nvSpPr>
          <p:cNvPr id="27" name="TextBox 26">
            <a:extLst>
              <a:ext uri="{FF2B5EF4-FFF2-40B4-BE49-F238E27FC236}">
                <a16:creationId xmlns:a16="http://schemas.microsoft.com/office/drawing/2014/main" id="{0FE0339C-8E67-BA40-B2DF-594CC11FCED5}"/>
              </a:ext>
            </a:extLst>
          </p:cNvPr>
          <p:cNvSpPr txBox="1"/>
          <p:nvPr/>
        </p:nvSpPr>
        <p:spPr>
          <a:xfrm>
            <a:off x="586362" y="3055994"/>
            <a:ext cx="6066482"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c) </a:t>
            </a:r>
            <a:r>
              <a:rPr lang="vi-VN" sz="1800" dirty="0">
                <a:latin typeface="UTM Avo" panose="02040603050506020204" pitchFamily="18" charset="0"/>
              </a:rPr>
              <a:t>xinh xắn, bạn búp bê, và dễ thương.</a:t>
            </a:r>
          </a:p>
        </p:txBody>
      </p:sp>
      <p:sp>
        <p:nvSpPr>
          <p:cNvPr id="28" name="TextBox 27">
            <a:extLst>
              <a:ext uri="{FF2B5EF4-FFF2-40B4-BE49-F238E27FC236}">
                <a16:creationId xmlns:a16="http://schemas.microsoft.com/office/drawing/2014/main" id="{D05B3F6E-DD0F-0E44-B907-CB83480D4897}"/>
              </a:ext>
            </a:extLst>
          </p:cNvPr>
          <p:cNvSpPr txBox="1"/>
          <p:nvPr/>
        </p:nvSpPr>
        <p:spPr>
          <a:xfrm>
            <a:off x="645887" y="3577271"/>
            <a:ext cx="6228915" cy="455189"/>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Bạn búp bê xinh xắn và dễ thương.</a:t>
            </a:r>
            <a:endParaRPr lang="vi-VN" sz="1800" dirty="0">
              <a:solidFill>
                <a:schemeClr val="accent6">
                  <a:lumMod val="75000"/>
                </a:schemeClr>
              </a:solidFill>
              <a:latin typeface="UTM Avo" panose="02040603050506020204" pitchFamily="18" charset="0"/>
            </a:endParaRPr>
          </a:p>
        </p:txBody>
      </p:sp>
      <p:sp>
        <p:nvSpPr>
          <p:cNvPr id="30" name="TextBox 29">
            <a:extLst>
              <a:ext uri="{FF2B5EF4-FFF2-40B4-BE49-F238E27FC236}">
                <a16:creationId xmlns:a16="http://schemas.microsoft.com/office/drawing/2014/main" id="{E5677736-341C-CE44-8175-CDB06962CA81}"/>
              </a:ext>
            </a:extLst>
          </p:cNvPr>
          <p:cNvSpPr txBox="1"/>
          <p:nvPr/>
        </p:nvSpPr>
        <p:spPr>
          <a:xfrm>
            <a:off x="645887" y="4138092"/>
            <a:ext cx="6528655" cy="430824"/>
          </a:xfrm>
          <a:prstGeom prst="rect">
            <a:avLst/>
          </a:prstGeom>
          <a:noFill/>
        </p:spPr>
        <p:txBody>
          <a:bodyPr wrap="square" rtlCol="0">
            <a:spAutoFit/>
          </a:bodyPr>
          <a:lstStyle/>
          <a:p>
            <a:pPr>
              <a:lnSpc>
                <a:spcPts val="3000"/>
              </a:lnSpc>
            </a:pPr>
            <a:r>
              <a:rPr lang="en-US" sz="1800" b="1" dirty="0">
                <a:solidFill>
                  <a:schemeClr val="accent4">
                    <a:lumMod val="50000"/>
                  </a:schemeClr>
                </a:solidFill>
                <a:latin typeface="UTM Avo" panose="02040603050506020204" pitchFamily="18" charset="0"/>
              </a:rPr>
              <a:t>3. </a:t>
            </a:r>
            <a:r>
              <a:rPr lang="vi-VN" sz="1800" b="1" dirty="0">
                <a:solidFill>
                  <a:schemeClr val="accent4">
                    <a:lumMod val="50000"/>
                  </a:schemeClr>
                </a:solidFill>
                <a:latin typeface="UTM Avo" panose="02040603050506020204" pitchFamily="18" charset="0"/>
              </a:rPr>
              <a:t>Đặt một câu nêu đặc điểm của một đồ chơi .</a:t>
            </a:r>
            <a:endParaRPr lang="en-US" sz="1800" b="1" dirty="0">
              <a:solidFill>
                <a:schemeClr val="accent4">
                  <a:lumMod val="50000"/>
                </a:schemeClr>
              </a:solidFill>
              <a:latin typeface="UTM Avo" panose="02040603050506020204" pitchFamily="18" charset="0"/>
            </a:endParaRPr>
          </a:p>
        </p:txBody>
      </p:sp>
    </p:spTree>
    <p:extLst>
      <p:ext uri="{BB962C8B-B14F-4D97-AF65-F5344CB8AC3E}">
        <p14:creationId xmlns:p14="http://schemas.microsoft.com/office/powerpoint/2010/main" val="184671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5" grpId="0"/>
      <p:bldP spid="26" grpId="0"/>
      <p:bldP spid="27" grpId="0"/>
      <p:bldP spid="28" grpId="0"/>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5E2A01A-37E7-4E49-A4B0-0BE4C4D94941}"/>
              </a:ext>
            </a:extLst>
          </p:cNvPr>
          <p:cNvGrpSpPr/>
          <p:nvPr/>
        </p:nvGrpSpPr>
        <p:grpSpPr>
          <a:xfrm>
            <a:off x="931611" y="1390819"/>
            <a:ext cx="4405927" cy="3318271"/>
            <a:chOff x="1417547" y="1264224"/>
            <a:chExt cx="4405927" cy="3318271"/>
          </a:xfrm>
        </p:grpSpPr>
        <p:pic>
          <p:nvPicPr>
            <p:cNvPr id="12" name="Picture 11">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id="{FF041EC8-55B2-4FCF-BB45-E1C5B0EA5B49}"/>
                </a:ext>
              </a:extLst>
            </p:cNvPr>
            <p:cNvSpPr txBox="1"/>
            <p:nvPr/>
          </p:nvSpPr>
          <p:spPr>
            <a:xfrm>
              <a:off x="1997286" y="3255980"/>
              <a:ext cx="3409987" cy="654731"/>
            </a:xfrm>
            <a:prstGeom prst="rect">
              <a:avLst/>
            </a:prstGeom>
            <a:noFill/>
          </p:spPr>
          <p:txBody>
            <a:bodyPr wrap="square" rtlCol="0">
              <a:spAutoFit/>
            </a:bodyPr>
            <a:lstStyle/>
            <a:p>
              <a:pPr algn="ctr">
                <a:lnSpc>
                  <a:spcPct val="150000"/>
                </a:lnSpc>
              </a:pPr>
              <a:r>
                <a:rPr lang="vi-VN" sz="2800" b="1" dirty="0">
                  <a:solidFill>
                    <a:srgbClr val="17479D"/>
                  </a:solidFill>
                  <a:latin typeface="UTM Avo" panose="02040603050506020204" pitchFamily="18" charset="0"/>
                </a:rPr>
                <a:t>LUYỆN VIẾT ĐOẠN</a:t>
              </a:r>
              <a:endParaRPr lang="en-US" sz="28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id="{1572C51F-CECB-48A7-8A70-7BA2BE8A7350}"/>
                </a:ext>
              </a:extLst>
            </p:cNvPr>
            <p:cNvSpPr txBox="1"/>
            <p:nvPr/>
          </p:nvSpPr>
          <p:spPr>
            <a:xfrm>
              <a:off x="2366264" y="2595991"/>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5 – 6</a:t>
              </a:r>
              <a:endParaRPr lang="en-US" sz="2800" b="1" dirty="0">
                <a:solidFill>
                  <a:schemeClr val="accent1">
                    <a:lumMod val="50000"/>
                  </a:schemeClr>
                </a:solidFill>
                <a:latin typeface="UTM Avo" panose="02040603050506020204" pitchFamily="18" charset="0"/>
              </a:endParaRPr>
            </a:p>
          </p:txBody>
        </p:sp>
      </p:grpSp>
      <p:pic>
        <p:nvPicPr>
          <p:cNvPr id="3074" name="Picture 2">
            <a:extLst>
              <a:ext uri="{FF2B5EF4-FFF2-40B4-BE49-F238E27FC236}">
                <a16:creationId xmlns:a16="http://schemas.microsoft.com/office/drawing/2014/main" id="{059E8847-6DF9-49B9-A6CB-3B711B446E0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3835" y="2904210"/>
            <a:ext cx="1985630" cy="198563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1D9846DE-8BFE-1143-B293-06BD9BDDACB7}"/>
              </a:ext>
            </a:extLst>
          </p:cNvPr>
          <p:cNvPicPr>
            <a:picLocks noChangeAspect="1"/>
          </p:cNvPicPr>
          <p:nvPr/>
        </p:nvPicPr>
        <p:blipFill>
          <a:blip r:embed="rId4"/>
          <a:stretch>
            <a:fillRect/>
          </a:stretch>
        </p:blipFill>
        <p:spPr>
          <a:xfrm>
            <a:off x="425649" y="397838"/>
            <a:ext cx="1177323" cy="1154931"/>
          </a:xfrm>
          <a:prstGeom prst="ellipse">
            <a:avLst/>
          </a:prstGeom>
        </p:spPr>
      </p:pic>
      <p:sp>
        <p:nvSpPr>
          <p:cNvPr id="16" name="TextBox 15">
            <a:extLst>
              <a:ext uri="{FF2B5EF4-FFF2-40B4-BE49-F238E27FC236}">
                <a16:creationId xmlns:a16="http://schemas.microsoft.com/office/drawing/2014/main" id="{63D98CDA-B494-334E-B2C3-61C76EF47FA1}"/>
              </a:ext>
            </a:extLst>
          </p:cNvPr>
          <p:cNvSpPr txBox="1"/>
          <p:nvPr/>
        </p:nvSpPr>
        <p:spPr>
          <a:xfrm>
            <a:off x="1400499" y="455898"/>
            <a:ext cx="5180697"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TỚ LÀ LÊ - GÔ</a:t>
            </a:r>
            <a:endParaRPr lang="en-US" sz="4000" dirty="0">
              <a:solidFill>
                <a:schemeClr val="accent2"/>
              </a:solidFill>
              <a:latin typeface="UTM Cookies" panose="02040603050506020204" pitchFamily="18" charset="0"/>
            </a:endParaRPr>
          </a:p>
        </p:txBody>
      </p:sp>
    </p:spTree>
    <p:extLst>
      <p:ext uri="{BB962C8B-B14F-4D97-AF65-F5344CB8AC3E}">
        <p14:creationId xmlns:p14="http://schemas.microsoft.com/office/powerpoint/2010/main" val="3989008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C76404-64D1-8F45-A470-A31367AD469E}"/>
              </a:ext>
            </a:extLst>
          </p:cNvPr>
          <p:cNvSpPr txBox="1"/>
          <p:nvPr/>
        </p:nvSpPr>
        <p:spPr>
          <a:xfrm>
            <a:off x="634483" y="535130"/>
            <a:ext cx="5764812" cy="1205843"/>
          </a:xfrm>
          <a:prstGeom prst="rect">
            <a:avLst/>
          </a:prstGeom>
          <a:noFill/>
        </p:spPr>
        <p:txBody>
          <a:bodyPr wrap="square" rtlCol="0">
            <a:spAutoFit/>
          </a:bodyPr>
          <a:lstStyle/>
          <a:p>
            <a:pPr>
              <a:lnSpc>
                <a:spcPts val="3000"/>
              </a:lnSpc>
            </a:pPr>
            <a:r>
              <a:rPr lang="en-US" sz="2000" b="1" dirty="0">
                <a:solidFill>
                  <a:schemeClr val="accent4">
                    <a:lumMod val="50000"/>
                  </a:schemeClr>
                </a:solidFill>
                <a:latin typeface="UTM Avo" panose="02040603050506020204" pitchFamily="18" charset="0"/>
              </a:rPr>
              <a:t>      1. </a:t>
            </a:r>
            <a:r>
              <a:rPr lang="vi-VN" sz="2000" b="1" dirty="0">
                <a:solidFill>
                  <a:schemeClr val="accent4">
                    <a:lumMod val="50000"/>
                  </a:schemeClr>
                </a:solidFill>
                <a:latin typeface="UTM Avo" panose="02040603050506020204" pitchFamily="18" charset="0"/>
              </a:rPr>
              <a:t>Giới thiệu các đồ chơi mà trẻ em yêu thích.</a:t>
            </a:r>
          </a:p>
          <a:p>
            <a:pPr>
              <a:lnSpc>
                <a:spcPts val="3000"/>
              </a:lnSpc>
            </a:pPr>
            <a:endParaRPr lang="vi-VN" sz="2000" b="1" dirty="0">
              <a:solidFill>
                <a:schemeClr val="accent4">
                  <a:lumMod val="50000"/>
                </a:schemeClr>
              </a:solidFill>
              <a:latin typeface="UTM Avo" panose="02040603050506020204" pitchFamily="18" charset="0"/>
            </a:endParaRPr>
          </a:p>
        </p:txBody>
      </p:sp>
      <p:pic>
        <p:nvPicPr>
          <p:cNvPr id="3" name="Picture 2" descr="20210409090849_wm_shs-tieng-viet-2-tap-1">
            <a:extLst>
              <a:ext uri="{FF2B5EF4-FFF2-40B4-BE49-F238E27FC236}">
                <a16:creationId xmlns:a16="http://schemas.microsoft.com/office/drawing/2014/main" id="{2433EBB5-1D2B-D243-97A0-EBAC8E2EE74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958" t="7289" r="85745" b="87276"/>
          <a:stretch/>
        </p:blipFill>
        <p:spPr bwMode="auto">
          <a:xfrm>
            <a:off x="458705" y="368640"/>
            <a:ext cx="696191" cy="640080"/>
          </a:xfrm>
          <a:prstGeom prst="roundRect">
            <a:avLst>
              <a:gd name="adj" fmla="val 45888"/>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D1BC40BB-1B50-D447-9E34-CB4DDD088FAF}"/>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46000"/>
                    </a14:imgEffect>
                    <a14:imgEffect>
                      <a14:colorTemperature colorTemp="7200"/>
                    </a14:imgEffect>
                    <a14:imgEffect>
                      <a14:saturation sat="200000"/>
                    </a14:imgEffect>
                  </a14:imgLayer>
                </a14:imgProps>
              </a:ext>
            </a:extLst>
          </a:blip>
          <a:stretch>
            <a:fillRect/>
          </a:stretch>
        </p:blipFill>
        <p:spPr>
          <a:xfrm>
            <a:off x="297872" y="1458831"/>
            <a:ext cx="6262255" cy="1634711"/>
          </a:xfrm>
          <a:prstGeom prst="rect">
            <a:avLst/>
          </a:prstGeom>
        </p:spPr>
      </p:pic>
      <p:sp>
        <p:nvSpPr>
          <p:cNvPr id="11" name="TextBox 10">
            <a:extLst>
              <a:ext uri="{FF2B5EF4-FFF2-40B4-BE49-F238E27FC236}">
                <a16:creationId xmlns:a16="http://schemas.microsoft.com/office/drawing/2014/main" id="{BF543E1F-1523-AC47-B86E-310152392DF6}"/>
              </a:ext>
            </a:extLst>
          </p:cNvPr>
          <p:cNvSpPr txBox="1"/>
          <p:nvPr/>
        </p:nvSpPr>
        <p:spPr>
          <a:xfrm>
            <a:off x="806800" y="3193480"/>
            <a:ext cx="5197731" cy="1195327"/>
          </a:xfrm>
          <a:prstGeom prst="rect">
            <a:avLst/>
          </a:prstGeom>
          <a:noFill/>
        </p:spPr>
        <p:txBody>
          <a:bodyPr wrap="square" rtlCol="0">
            <a:spAutoFit/>
          </a:bodyPr>
          <a:lstStyle/>
          <a:p>
            <a:pPr>
              <a:lnSpc>
                <a:spcPts val="3000"/>
              </a:lnSpc>
            </a:pPr>
            <a:r>
              <a:rPr lang="vi-VN" sz="1800" dirty="0">
                <a:latin typeface="UTM Avo" panose="02040603050506020204" pitchFamily="18" charset="0"/>
              </a:rPr>
              <a:t>- Đồ chơi có đặc điểm gì?</a:t>
            </a:r>
          </a:p>
          <a:p>
            <a:pPr>
              <a:lnSpc>
                <a:spcPts val="3000"/>
              </a:lnSpc>
            </a:pPr>
            <a:r>
              <a:rPr lang="vi-VN" sz="1800" dirty="0">
                <a:latin typeface="UTM Avo" panose="02040603050506020204" pitchFamily="18" charset="0"/>
              </a:rPr>
              <a:t>- Đồ chơi đó được chơi như thế nào?</a:t>
            </a:r>
          </a:p>
          <a:p>
            <a:pPr>
              <a:lnSpc>
                <a:spcPts val="3000"/>
              </a:lnSpc>
            </a:pPr>
            <a:r>
              <a:rPr lang="vi-VN" sz="1800" dirty="0">
                <a:latin typeface="UTM Avo" panose="02040603050506020204" pitchFamily="18" charset="0"/>
              </a:rPr>
              <a:t>- Vì sao em thích đồ chơi đó?</a:t>
            </a:r>
          </a:p>
        </p:txBody>
      </p:sp>
    </p:spTree>
    <p:extLst>
      <p:ext uri="{BB962C8B-B14F-4D97-AF65-F5344CB8AC3E}">
        <p14:creationId xmlns:p14="http://schemas.microsoft.com/office/powerpoint/2010/main" val="204880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2725" y="406015"/>
            <a:ext cx="5876569" cy="821122"/>
          </a:xfrm>
          <a:prstGeom prst="rect">
            <a:avLst/>
          </a:prstGeom>
          <a:noFill/>
        </p:spPr>
        <p:txBody>
          <a:bodyPr wrap="square" rtlCol="0">
            <a:spAutoFit/>
          </a:bodyPr>
          <a:lstStyle/>
          <a:p>
            <a:pPr>
              <a:lnSpc>
                <a:spcPts val="3000"/>
              </a:lnSpc>
            </a:pPr>
            <a:r>
              <a:rPr lang="en-US" sz="2000" b="1" dirty="0">
                <a:solidFill>
                  <a:schemeClr val="accent4">
                    <a:lumMod val="50000"/>
                  </a:schemeClr>
                </a:solidFill>
                <a:latin typeface="UTM Avo" panose="02040603050506020204" pitchFamily="18" charset="0"/>
              </a:rPr>
              <a:t>2. </a:t>
            </a:r>
            <a:r>
              <a:rPr lang="vi-VN" sz="2000" b="1" dirty="0">
                <a:solidFill>
                  <a:schemeClr val="accent4">
                    <a:lumMod val="50000"/>
                  </a:schemeClr>
                </a:solidFill>
                <a:latin typeface="UTM Avo" panose="02040603050506020204" pitchFamily="18" charset="0"/>
              </a:rPr>
              <a:t>Viết 3 – 4 câu giới thiệu một đồ chơi mà trẻ em yêu thích.</a:t>
            </a:r>
          </a:p>
        </p:txBody>
      </p:sp>
      <p:cxnSp>
        <p:nvCxnSpPr>
          <p:cNvPr id="27" name="Straight Connector 26">
            <a:extLst>
              <a:ext uri="{FF2B5EF4-FFF2-40B4-BE49-F238E27FC236}">
                <a16:creationId xmlns:a16="http://schemas.microsoft.com/office/drawing/2014/main" id="{9645D47E-02DD-1A4A-B50B-129EF582918F}"/>
              </a:ext>
            </a:extLst>
          </p:cNvPr>
          <p:cNvCxnSpPr>
            <a:cxnSpLocks/>
            <a:stCxn id="21" idx="3"/>
            <a:endCxn id="49" idx="2"/>
          </p:cNvCxnSpPr>
          <p:nvPr/>
        </p:nvCxnSpPr>
        <p:spPr>
          <a:xfrm>
            <a:off x="2081902" y="2096660"/>
            <a:ext cx="624345" cy="452582"/>
          </a:xfrm>
          <a:prstGeom prst="line">
            <a:avLst/>
          </a:prstGeom>
          <a:ln w="76200">
            <a:solidFill>
              <a:srgbClr val="3F9795"/>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C72B53C-7D74-CA4B-923E-488C91695C00}"/>
              </a:ext>
            </a:extLst>
          </p:cNvPr>
          <p:cNvCxnSpPr>
            <a:cxnSpLocks/>
            <a:stCxn id="49" idx="6"/>
            <a:endCxn id="50" idx="1"/>
          </p:cNvCxnSpPr>
          <p:nvPr/>
        </p:nvCxnSpPr>
        <p:spPr>
          <a:xfrm flipV="1">
            <a:off x="4184065" y="2096660"/>
            <a:ext cx="624345" cy="452582"/>
          </a:xfrm>
          <a:prstGeom prst="line">
            <a:avLst/>
          </a:prstGeom>
          <a:ln w="76200">
            <a:solidFill>
              <a:srgbClr val="3F9795"/>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F85FC76-9801-C74D-9B42-01F1E51168E8}"/>
              </a:ext>
            </a:extLst>
          </p:cNvPr>
          <p:cNvCxnSpPr>
            <a:cxnSpLocks/>
            <a:stCxn id="51" idx="0"/>
            <a:endCxn id="14" idx="4"/>
          </p:cNvCxnSpPr>
          <p:nvPr/>
        </p:nvCxnSpPr>
        <p:spPr>
          <a:xfrm flipV="1">
            <a:off x="3454392" y="3186551"/>
            <a:ext cx="0" cy="387927"/>
          </a:xfrm>
          <a:prstGeom prst="line">
            <a:avLst/>
          </a:prstGeom>
          <a:ln w="76200">
            <a:solidFill>
              <a:srgbClr val="3F9795"/>
            </a:solidFill>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594AFEE7-24A0-D44E-9D51-80D4DFC0E39B}"/>
              </a:ext>
            </a:extLst>
          </p:cNvPr>
          <p:cNvSpPr/>
          <p:nvPr/>
        </p:nvSpPr>
        <p:spPr>
          <a:xfrm>
            <a:off x="2706247" y="1810333"/>
            <a:ext cx="1477818" cy="1477818"/>
          </a:xfrm>
          <a:prstGeom prst="ellipse">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nvGrpSpPr>
          <p:cNvPr id="3" name="Group 2">
            <a:extLst>
              <a:ext uri="{FF2B5EF4-FFF2-40B4-BE49-F238E27FC236}">
                <a16:creationId xmlns:a16="http://schemas.microsoft.com/office/drawing/2014/main" id="{6DA43562-50DB-D34C-AE96-875B12C661B3}"/>
              </a:ext>
            </a:extLst>
          </p:cNvPr>
          <p:cNvGrpSpPr/>
          <p:nvPr/>
        </p:nvGrpSpPr>
        <p:grpSpPr>
          <a:xfrm>
            <a:off x="2727454" y="1911933"/>
            <a:ext cx="1450117" cy="1274618"/>
            <a:chOff x="2727454" y="1911933"/>
            <a:chExt cx="1450117" cy="1274618"/>
          </a:xfrm>
        </p:grpSpPr>
        <p:sp>
          <p:nvSpPr>
            <p:cNvPr id="14" name="Oval 13">
              <a:extLst>
                <a:ext uri="{FF2B5EF4-FFF2-40B4-BE49-F238E27FC236}">
                  <a16:creationId xmlns:a16="http://schemas.microsoft.com/office/drawing/2014/main" id="{7BCFDBBE-BC0C-F849-B687-F18A47A25E9B}"/>
                </a:ext>
              </a:extLst>
            </p:cNvPr>
            <p:cNvSpPr/>
            <p:nvPr/>
          </p:nvSpPr>
          <p:spPr>
            <a:xfrm>
              <a:off x="2817083" y="1911933"/>
              <a:ext cx="1274618" cy="127461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0" name="TextBox 59">
              <a:extLst>
                <a:ext uri="{FF2B5EF4-FFF2-40B4-BE49-F238E27FC236}">
                  <a16:creationId xmlns:a16="http://schemas.microsoft.com/office/drawing/2014/main" id="{DD589403-DC7E-3444-ACE5-360641C7BBA0}"/>
                </a:ext>
              </a:extLst>
            </p:cNvPr>
            <p:cNvSpPr txBox="1"/>
            <p:nvPr/>
          </p:nvSpPr>
          <p:spPr>
            <a:xfrm>
              <a:off x="2727454" y="2224667"/>
              <a:ext cx="1450117" cy="584775"/>
            </a:xfrm>
            <a:prstGeom prst="rect">
              <a:avLst/>
            </a:prstGeom>
            <a:noFill/>
          </p:spPr>
          <p:txBody>
            <a:bodyPr wrap="square" rtlCol="0">
              <a:spAutoFit/>
            </a:bodyPr>
            <a:lstStyle/>
            <a:p>
              <a:pPr algn="ctr"/>
              <a:r>
                <a:rPr lang="en-VN" sz="1600" dirty="0">
                  <a:latin typeface="UTM Avo" panose="02040603050506020204" pitchFamily="18" charset="0"/>
                </a:rPr>
                <a:t>Giới thiệu </a:t>
              </a:r>
            </a:p>
            <a:p>
              <a:pPr algn="ctr"/>
              <a:r>
                <a:rPr lang="en-US" sz="1600" dirty="0">
                  <a:latin typeface="UTM Avo" panose="02040603050506020204" pitchFamily="18" charset="0"/>
                </a:rPr>
                <a:t>v</a:t>
              </a:r>
              <a:r>
                <a:rPr lang="en-VN" sz="1600" dirty="0">
                  <a:latin typeface="UTM Avo" panose="02040603050506020204" pitchFamily="18" charset="0"/>
                </a:rPr>
                <a:t>ề đồ chơi</a:t>
              </a:r>
            </a:p>
          </p:txBody>
        </p:sp>
      </p:grpSp>
      <p:grpSp>
        <p:nvGrpSpPr>
          <p:cNvPr id="64" name="Group 63">
            <a:extLst>
              <a:ext uri="{FF2B5EF4-FFF2-40B4-BE49-F238E27FC236}">
                <a16:creationId xmlns:a16="http://schemas.microsoft.com/office/drawing/2014/main" id="{1AB1D100-0A6B-8346-A191-10DE76C9ACAA}"/>
              </a:ext>
            </a:extLst>
          </p:cNvPr>
          <p:cNvGrpSpPr/>
          <p:nvPr/>
        </p:nvGrpSpPr>
        <p:grpSpPr>
          <a:xfrm>
            <a:off x="4808410" y="1293096"/>
            <a:ext cx="1666293" cy="1607128"/>
            <a:chOff x="4817646" y="1431636"/>
            <a:chExt cx="1666293" cy="1607128"/>
          </a:xfrm>
        </p:grpSpPr>
        <p:sp>
          <p:nvSpPr>
            <p:cNvPr id="50" name="Rounded Rectangle 49">
              <a:extLst>
                <a:ext uri="{FF2B5EF4-FFF2-40B4-BE49-F238E27FC236}">
                  <a16:creationId xmlns:a16="http://schemas.microsoft.com/office/drawing/2014/main" id="{61861610-2101-DA4F-BCBB-61543C89D1F4}"/>
                </a:ext>
              </a:extLst>
            </p:cNvPr>
            <p:cNvSpPr/>
            <p:nvPr/>
          </p:nvSpPr>
          <p:spPr>
            <a:xfrm>
              <a:off x="4817646" y="1431636"/>
              <a:ext cx="1666293" cy="1607128"/>
            </a:xfrm>
            <a:prstGeom prst="roundRect">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1" name="TextBox 60">
              <a:extLst>
                <a:ext uri="{FF2B5EF4-FFF2-40B4-BE49-F238E27FC236}">
                  <a16:creationId xmlns:a16="http://schemas.microsoft.com/office/drawing/2014/main" id="{5D81E7B0-2CB2-6F48-AB06-58553A8A8D2D}"/>
                </a:ext>
              </a:extLst>
            </p:cNvPr>
            <p:cNvSpPr txBox="1"/>
            <p:nvPr/>
          </p:nvSpPr>
          <p:spPr>
            <a:xfrm>
              <a:off x="4925733" y="1615061"/>
              <a:ext cx="1450117" cy="1148007"/>
            </a:xfrm>
            <a:prstGeom prst="rect">
              <a:avLst/>
            </a:prstGeom>
            <a:noFill/>
          </p:spPr>
          <p:txBody>
            <a:bodyPr wrap="square" rtlCol="0">
              <a:spAutoFit/>
            </a:bodyPr>
            <a:lstStyle/>
            <a:p>
              <a:pPr algn="ctr">
                <a:lnSpc>
                  <a:spcPct val="150000"/>
                </a:lnSpc>
              </a:pPr>
              <a:r>
                <a:rPr lang="vi-VN" sz="1600" dirty="0">
                  <a:latin typeface="UTM Avo" panose="02040603050506020204" pitchFamily="18" charset="0"/>
                </a:rPr>
                <a:t>(1) Em muốn giới thiệu đồ chơi nào? </a:t>
              </a:r>
              <a:endParaRPr lang="en-VN" sz="1600" dirty="0">
                <a:latin typeface="UTM Avo" panose="02040603050506020204" pitchFamily="18" charset="0"/>
              </a:endParaRPr>
            </a:p>
          </p:txBody>
        </p:sp>
      </p:grpSp>
      <p:grpSp>
        <p:nvGrpSpPr>
          <p:cNvPr id="63" name="Group 62">
            <a:extLst>
              <a:ext uri="{FF2B5EF4-FFF2-40B4-BE49-F238E27FC236}">
                <a16:creationId xmlns:a16="http://schemas.microsoft.com/office/drawing/2014/main" id="{C3E81C88-0C5A-B74E-B9DD-C57BB67C1777}"/>
              </a:ext>
            </a:extLst>
          </p:cNvPr>
          <p:cNvGrpSpPr/>
          <p:nvPr/>
        </p:nvGrpSpPr>
        <p:grpSpPr>
          <a:xfrm>
            <a:off x="415609" y="1293096"/>
            <a:ext cx="1666293" cy="1607128"/>
            <a:chOff x="424845" y="1431636"/>
            <a:chExt cx="1666293" cy="1607128"/>
          </a:xfrm>
        </p:grpSpPr>
        <p:sp>
          <p:nvSpPr>
            <p:cNvPr id="21" name="Rounded Rectangle 20">
              <a:extLst>
                <a:ext uri="{FF2B5EF4-FFF2-40B4-BE49-F238E27FC236}">
                  <a16:creationId xmlns:a16="http://schemas.microsoft.com/office/drawing/2014/main" id="{A432AB18-4F5A-AD4A-B798-E95F2EE29715}"/>
                </a:ext>
              </a:extLst>
            </p:cNvPr>
            <p:cNvSpPr/>
            <p:nvPr/>
          </p:nvSpPr>
          <p:spPr>
            <a:xfrm>
              <a:off x="424845" y="1431636"/>
              <a:ext cx="1666293" cy="1607128"/>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2" name="TextBox 61">
              <a:extLst>
                <a:ext uri="{FF2B5EF4-FFF2-40B4-BE49-F238E27FC236}">
                  <a16:creationId xmlns:a16="http://schemas.microsoft.com/office/drawing/2014/main" id="{45114ADA-F2BC-0747-890D-BA00F41B6922}"/>
                </a:ext>
              </a:extLst>
            </p:cNvPr>
            <p:cNvSpPr txBox="1"/>
            <p:nvPr/>
          </p:nvSpPr>
          <p:spPr>
            <a:xfrm>
              <a:off x="439632" y="1634106"/>
              <a:ext cx="1578540" cy="1148007"/>
            </a:xfrm>
            <a:prstGeom prst="rect">
              <a:avLst/>
            </a:prstGeom>
            <a:noFill/>
          </p:spPr>
          <p:txBody>
            <a:bodyPr wrap="square" rtlCol="0">
              <a:spAutoFit/>
            </a:bodyPr>
            <a:lstStyle/>
            <a:p>
              <a:pPr algn="ctr">
                <a:lnSpc>
                  <a:spcPct val="150000"/>
                </a:lnSpc>
              </a:pPr>
              <a:r>
                <a:rPr lang="vi-VN" sz="1600" dirty="0">
                  <a:latin typeface="UTM Avo" panose="02040603050506020204" pitchFamily="18" charset="0"/>
                </a:rPr>
                <a:t>(3) Em có nhận xét gì về đồ chơi đó? </a:t>
              </a:r>
              <a:endParaRPr lang="en-VN" sz="1600" dirty="0">
                <a:latin typeface="UTM Avo" panose="02040603050506020204" pitchFamily="18" charset="0"/>
              </a:endParaRPr>
            </a:p>
          </p:txBody>
        </p:sp>
      </p:grpSp>
      <p:grpSp>
        <p:nvGrpSpPr>
          <p:cNvPr id="66" name="Group 65">
            <a:extLst>
              <a:ext uri="{FF2B5EF4-FFF2-40B4-BE49-F238E27FC236}">
                <a16:creationId xmlns:a16="http://schemas.microsoft.com/office/drawing/2014/main" id="{1659E157-9748-B046-BB97-952B0E0B43A4}"/>
              </a:ext>
            </a:extLst>
          </p:cNvPr>
          <p:cNvGrpSpPr/>
          <p:nvPr/>
        </p:nvGrpSpPr>
        <p:grpSpPr>
          <a:xfrm>
            <a:off x="1804759" y="3574478"/>
            <a:ext cx="3299265" cy="1191491"/>
            <a:chOff x="1813995" y="3713018"/>
            <a:chExt cx="3299265" cy="1191491"/>
          </a:xfrm>
        </p:grpSpPr>
        <p:sp>
          <p:nvSpPr>
            <p:cNvPr id="51" name="Rounded Rectangle 50">
              <a:extLst>
                <a:ext uri="{FF2B5EF4-FFF2-40B4-BE49-F238E27FC236}">
                  <a16:creationId xmlns:a16="http://schemas.microsoft.com/office/drawing/2014/main" id="{C9187E46-C963-7C49-B10B-8C6129F74ADC}"/>
                </a:ext>
              </a:extLst>
            </p:cNvPr>
            <p:cNvSpPr/>
            <p:nvPr/>
          </p:nvSpPr>
          <p:spPr>
            <a:xfrm>
              <a:off x="1813995" y="3713018"/>
              <a:ext cx="3299265" cy="1191491"/>
            </a:xfrm>
            <a:prstGeom prst="roundRect">
              <a:avLst/>
            </a:prstGeom>
            <a:solidFill>
              <a:srgbClr val="D7EDA9"/>
            </a:solidFill>
            <a:ln>
              <a:solidFill>
                <a:srgbClr val="F4F6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5" name="TextBox 64">
              <a:extLst>
                <a:ext uri="{FF2B5EF4-FFF2-40B4-BE49-F238E27FC236}">
                  <a16:creationId xmlns:a16="http://schemas.microsoft.com/office/drawing/2014/main" id="{EB8D7504-2F5C-7A4E-8713-250A022B5F93}"/>
                </a:ext>
              </a:extLst>
            </p:cNvPr>
            <p:cNvSpPr txBox="1"/>
            <p:nvPr/>
          </p:nvSpPr>
          <p:spPr>
            <a:xfrm>
              <a:off x="1939592" y="3732886"/>
              <a:ext cx="3042833" cy="1148007"/>
            </a:xfrm>
            <a:prstGeom prst="rect">
              <a:avLst/>
            </a:prstGeom>
            <a:noFill/>
          </p:spPr>
          <p:txBody>
            <a:bodyPr wrap="square" rtlCol="0">
              <a:spAutoFit/>
            </a:bodyPr>
            <a:lstStyle/>
            <a:p>
              <a:pPr algn="ctr">
                <a:lnSpc>
                  <a:spcPct val="150000"/>
                </a:lnSpc>
              </a:pPr>
              <a:r>
                <a:rPr lang="vi-VN" sz="1600" dirty="0">
                  <a:latin typeface="UTM Avo" panose="02040603050506020204" pitchFamily="18" charset="0"/>
                </a:rPr>
                <a:t>(2) Đồ chơi có đặc điểm gì nổi bật? (chất liệu, hình dạng, màu sắc,…) </a:t>
              </a:r>
              <a:endParaRPr lang="en-VN" sz="1600" dirty="0">
                <a:latin typeface="UTM Avo" panose="02040603050506020204" pitchFamily="18" charset="0"/>
              </a:endParaRPr>
            </a:p>
          </p:txBody>
        </p:sp>
      </p:grpSp>
    </p:spTree>
    <p:extLst>
      <p:ext uri="{BB962C8B-B14F-4D97-AF65-F5344CB8AC3E}">
        <p14:creationId xmlns:p14="http://schemas.microsoft.com/office/powerpoint/2010/main" val="155778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250" fill="hold"/>
                                        <p:tgtEl>
                                          <p:spTgt spid="3"/>
                                        </p:tgtEl>
                                        <p:attrNameLst>
                                          <p:attrName>ppt_w</p:attrName>
                                        </p:attrNameLst>
                                      </p:cBhvr>
                                      <p:tavLst>
                                        <p:tav tm="0">
                                          <p:val>
                                            <p:fltVal val="0"/>
                                          </p:val>
                                        </p:tav>
                                        <p:tav tm="100000">
                                          <p:val>
                                            <p:strVal val="#ppt_w"/>
                                          </p:val>
                                        </p:tav>
                                      </p:tavLst>
                                    </p:anim>
                                    <p:anim calcmode="lin" valueType="num">
                                      <p:cBhvr>
                                        <p:cTn id="8" dur="1250" fill="hold"/>
                                        <p:tgtEl>
                                          <p:spTgt spid="3"/>
                                        </p:tgtEl>
                                        <p:attrNameLst>
                                          <p:attrName>ppt_h</p:attrName>
                                        </p:attrNameLst>
                                      </p:cBhvr>
                                      <p:tavLst>
                                        <p:tav tm="0">
                                          <p:val>
                                            <p:fltVal val="0"/>
                                          </p:val>
                                        </p:tav>
                                        <p:tav tm="100000">
                                          <p:val>
                                            <p:strVal val="#ppt_h"/>
                                          </p:val>
                                        </p:tav>
                                      </p:tavLst>
                                    </p:anim>
                                    <p:animEffect transition="in" filter="fade">
                                      <p:cBhvr>
                                        <p:cTn id="9" dur="1250"/>
                                        <p:tgtEl>
                                          <p:spTgt spid="3"/>
                                        </p:tgtEl>
                                      </p:cBhvr>
                                    </p:animEffect>
                                  </p:childTnLst>
                                </p:cTn>
                              </p:par>
                              <p:par>
                                <p:cTn id="10" presetID="53" presetClass="entr" presetSubtype="16" fill="hold" grpId="1" nodeType="with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p:cTn id="12" dur="1250" fill="hold"/>
                                        <p:tgtEl>
                                          <p:spTgt spid="49"/>
                                        </p:tgtEl>
                                        <p:attrNameLst>
                                          <p:attrName>ppt_w</p:attrName>
                                        </p:attrNameLst>
                                      </p:cBhvr>
                                      <p:tavLst>
                                        <p:tav tm="0">
                                          <p:val>
                                            <p:fltVal val="0"/>
                                          </p:val>
                                        </p:tav>
                                        <p:tav tm="100000">
                                          <p:val>
                                            <p:strVal val="#ppt_w"/>
                                          </p:val>
                                        </p:tav>
                                      </p:tavLst>
                                    </p:anim>
                                    <p:anim calcmode="lin" valueType="num">
                                      <p:cBhvr>
                                        <p:cTn id="13" dur="1250" fill="hold"/>
                                        <p:tgtEl>
                                          <p:spTgt spid="49"/>
                                        </p:tgtEl>
                                        <p:attrNameLst>
                                          <p:attrName>ppt_h</p:attrName>
                                        </p:attrNameLst>
                                      </p:cBhvr>
                                      <p:tavLst>
                                        <p:tav tm="0">
                                          <p:val>
                                            <p:fltVal val="0"/>
                                          </p:val>
                                        </p:tav>
                                        <p:tav tm="100000">
                                          <p:val>
                                            <p:strVal val="#ppt_h"/>
                                          </p:val>
                                        </p:tav>
                                      </p:tavLst>
                                    </p:anim>
                                    <p:animEffect transition="in" filter="fade">
                                      <p:cBhvr>
                                        <p:cTn id="14" dur="1250"/>
                                        <p:tgtEl>
                                          <p:spTgt spid="49"/>
                                        </p:tgtEl>
                                      </p:cBhvr>
                                    </p:animEffect>
                                  </p:childTnLst>
                                </p:cTn>
                              </p:par>
                              <p:par>
                                <p:cTn id="15" presetID="49" presetClass="entr" presetSubtype="0" decel="10000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250" fill="hold"/>
                                        <p:tgtEl>
                                          <p:spTgt spid="3"/>
                                        </p:tgtEl>
                                        <p:attrNameLst>
                                          <p:attrName>ppt_w</p:attrName>
                                        </p:attrNameLst>
                                      </p:cBhvr>
                                      <p:tavLst>
                                        <p:tav tm="0">
                                          <p:val>
                                            <p:fltVal val="0"/>
                                          </p:val>
                                        </p:tav>
                                        <p:tav tm="100000">
                                          <p:val>
                                            <p:strVal val="#ppt_w"/>
                                          </p:val>
                                        </p:tav>
                                      </p:tavLst>
                                    </p:anim>
                                    <p:anim calcmode="lin" valueType="num">
                                      <p:cBhvr>
                                        <p:cTn id="18" dur="1250" fill="hold"/>
                                        <p:tgtEl>
                                          <p:spTgt spid="3"/>
                                        </p:tgtEl>
                                        <p:attrNameLst>
                                          <p:attrName>ppt_h</p:attrName>
                                        </p:attrNameLst>
                                      </p:cBhvr>
                                      <p:tavLst>
                                        <p:tav tm="0">
                                          <p:val>
                                            <p:fltVal val="0"/>
                                          </p:val>
                                        </p:tav>
                                        <p:tav tm="100000">
                                          <p:val>
                                            <p:strVal val="#ppt_h"/>
                                          </p:val>
                                        </p:tav>
                                      </p:tavLst>
                                    </p:anim>
                                    <p:anim calcmode="lin" valueType="num">
                                      <p:cBhvr>
                                        <p:cTn id="19" dur="1250" fill="hold"/>
                                        <p:tgtEl>
                                          <p:spTgt spid="3"/>
                                        </p:tgtEl>
                                        <p:attrNameLst>
                                          <p:attrName>style.rotation</p:attrName>
                                        </p:attrNameLst>
                                      </p:cBhvr>
                                      <p:tavLst>
                                        <p:tav tm="0">
                                          <p:val>
                                            <p:fltVal val="360"/>
                                          </p:val>
                                        </p:tav>
                                        <p:tav tm="100000">
                                          <p:val>
                                            <p:fltVal val="0"/>
                                          </p:val>
                                        </p:tav>
                                      </p:tavLst>
                                    </p:anim>
                                    <p:animEffect transition="in" filter="fade">
                                      <p:cBhvr>
                                        <p:cTn id="20" dur="1250"/>
                                        <p:tgtEl>
                                          <p:spTgt spid="3"/>
                                        </p:tgtEl>
                                      </p:cBhvr>
                                    </p:animEffect>
                                  </p:childTnLst>
                                </p:cTn>
                              </p:par>
                              <p:par>
                                <p:cTn id="21" presetID="49" presetClass="entr" presetSubtype="0" decel="100000" fill="hold" grpId="2" nodeType="with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p:cTn id="23" dur="1250" fill="hold"/>
                                        <p:tgtEl>
                                          <p:spTgt spid="49"/>
                                        </p:tgtEl>
                                        <p:attrNameLst>
                                          <p:attrName>ppt_w</p:attrName>
                                        </p:attrNameLst>
                                      </p:cBhvr>
                                      <p:tavLst>
                                        <p:tav tm="0">
                                          <p:val>
                                            <p:fltVal val="0"/>
                                          </p:val>
                                        </p:tav>
                                        <p:tav tm="100000">
                                          <p:val>
                                            <p:strVal val="#ppt_w"/>
                                          </p:val>
                                        </p:tav>
                                      </p:tavLst>
                                    </p:anim>
                                    <p:anim calcmode="lin" valueType="num">
                                      <p:cBhvr>
                                        <p:cTn id="24" dur="1250" fill="hold"/>
                                        <p:tgtEl>
                                          <p:spTgt spid="49"/>
                                        </p:tgtEl>
                                        <p:attrNameLst>
                                          <p:attrName>ppt_h</p:attrName>
                                        </p:attrNameLst>
                                      </p:cBhvr>
                                      <p:tavLst>
                                        <p:tav tm="0">
                                          <p:val>
                                            <p:fltVal val="0"/>
                                          </p:val>
                                        </p:tav>
                                        <p:tav tm="100000">
                                          <p:val>
                                            <p:strVal val="#ppt_h"/>
                                          </p:val>
                                        </p:tav>
                                      </p:tavLst>
                                    </p:anim>
                                    <p:anim calcmode="lin" valueType="num">
                                      <p:cBhvr>
                                        <p:cTn id="25" dur="1250" fill="hold"/>
                                        <p:tgtEl>
                                          <p:spTgt spid="49"/>
                                        </p:tgtEl>
                                        <p:attrNameLst>
                                          <p:attrName>style.rotation</p:attrName>
                                        </p:attrNameLst>
                                      </p:cBhvr>
                                      <p:tavLst>
                                        <p:tav tm="0">
                                          <p:val>
                                            <p:fltVal val="360"/>
                                          </p:val>
                                        </p:tav>
                                        <p:tav tm="100000">
                                          <p:val>
                                            <p:fltVal val="0"/>
                                          </p:val>
                                        </p:tav>
                                      </p:tavLst>
                                    </p:anim>
                                    <p:animEffect transition="in" filter="fade">
                                      <p:cBhvr>
                                        <p:cTn id="26" dur="1250"/>
                                        <p:tgtEl>
                                          <p:spTgt spid="49"/>
                                        </p:tgtEl>
                                      </p:cBhvr>
                                    </p:animEffect>
                                  </p:childTnLst>
                                </p:cTn>
                              </p:par>
                            </p:childTnLst>
                          </p:cTn>
                        </p:par>
                        <p:par>
                          <p:cTn id="27" fill="hold">
                            <p:stCondLst>
                              <p:cond delay="1250"/>
                            </p:stCondLst>
                            <p:childTnLst>
                              <p:par>
                                <p:cTn id="28" presetID="8" presetClass="emph" presetSubtype="0" autoRev="1" fill="hold" grpId="0" nodeType="afterEffect">
                                  <p:stCondLst>
                                    <p:cond delay="250"/>
                                  </p:stCondLst>
                                  <p:childTnLst>
                                    <p:animRot by="21600000">
                                      <p:cBhvr>
                                        <p:cTn id="29" dur="9750" fill="hold"/>
                                        <p:tgtEl>
                                          <p:spTgt spid="49"/>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wipe(left)">
                                      <p:cBhvr>
                                        <p:cTn id="34" dur="500"/>
                                        <p:tgtEl>
                                          <p:spTgt spid="52"/>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p:cTn id="39" dur="500" fill="hold"/>
                                        <p:tgtEl>
                                          <p:spTgt spid="64"/>
                                        </p:tgtEl>
                                        <p:attrNameLst>
                                          <p:attrName>ppt_w</p:attrName>
                                        </p:attrNameLst>
                                      </p:cBhvr>
                                      <p:tavLst>
                                        <p:tav tm="0">
                                          <p:val>
                                            <p:fltVal val="0"/>
                                          </p:val>
                                        </p:tav>
                                        <p:tav tm="100000">
                                          <p:val>
                                            <p:strVal val="#ppt_w"/>
                                          </p:val>
                                        </p:tav>
                                      </p:tavLst>
                                    </p:anim>
                                    <p:anim calcmode="lin" valueType="num">
                                      <p:cBhvr>
                                        <p:cTn id="40" dur="500" fill="hold"/>
                                        <p:tgtEl>
                                          <p:spTgt spid="64"/>
                                        </p:tgtEl>
                                        <p:attrNameLst>
                                          <p:attrName>ppt_h</p:attrName>
                                        </p:attrNameLst>
                                      </p:cBhvr>
                                      <p:tavLst>
                                        <p:tav tm="0">
                                          <p:val>
                                            <p:fltVal val="0"/>
                                          </p:val>
                                        </p:tav>
                                        <p:tav tm="100000">
                                          <p:val>
                                            <p:strVal val="#ppt_h"/>
                                          </p:val>
                                        </p:tav>
                                      </p:tavLst>
                                    </p:anim>
                                    <p:animEffect transition="in" filter="fade">
                                      <p:cBhvr>
                                        <p:cTn id="41" dur="500"/>
                                        <p:tgtEl>
                                          <p:spTgt spid="6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wipe(up)">
                                      <p:cBhvr>
                                        <p:cTn id="46" dur="500"/>
                                        <p:tgtEl>
                                          <p:spTgt spid="56"/>
                                        </p:tgtEl>
                                      </p:cBhvr>
                                    </p:animEffect>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nodeType="clickEffect">
                                  <p:stCondLst>
                                    <p:cond delay="0"/>
                                  </p:stCondLst>
                                  <p:childTnLst>
                                    <p:set>
                                      <p:cBhvr>
                                        <p:cTn id="50" dur="1" fill="hold">
                                          <p:stCondLst>
                                            <p:cond delay="0"/>
                                          </p:stCondLst>
                                        </p:cTn>
                                        <p:tgtEl>
                                          <p:spTgt spid="66"/>
                                        </p:tgtEl>
                                        <p:attrNameLst>
                                          <p:attrName>style.visibility</p:attrName>
                                        </p:attrNameLst>
                                      </p:cBhvr>
                                      <p:to>
                                        <p:strVal val="visible"/>
                                      </p:to>
                                    </p:set>
                                    <p:animEffect transition="in" filter="fade">
                                      <p:cBhvr>
                                        <p:cTn id="51" dur="1000"/>
                                        <p:tgtEl>
                                          <p:spTgt spid="66"/>
                                        </p:tgtEl>
                                      </p:cBhvr>
                                    </p:animEffect>
                                    <p:anim calcmode="lin" valueType="num">
                                      <p:cBhvr>
                                        <p:cTn id="52" dur="1000" fill="hold"/>
                                        <p:tgtEl>
                                          <p:spTgt spid="66"/>
                                        </p:tgtEl>
                                        <p:attrNameLst>
                                          <p:attrName>ppt_x</p:attrName>
                                        </p:attrNameLst>
                                      </p:cBhvr>
                                      <p:tavLst>
                                        <p:tav tm="0">
                                          <p:val>
                                            <p:strVal val="#ppt_x"/>
                                          </p:val>
                                        </p:tav>
                                        <p:tav tm="100000">
                                          <p:val>
                                            <p:strVal val="#ppt_x"/>
                                          </p:val>
                                        </p:tav>
                                      </p:tavLst>
                                    </p:anim>
                                    <p:anim calcmode="lin" valueType="num">
                                      <p:cBhvr>
                                        <p:cTn id="5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nodeType="click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right)">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63"/>
                                        </p:tgtEl>
                                        <p:attrNameLst>
                                          <p:attrName>style.visibility</p:attrName>
                                        </p:attrNameLst>
                                      </p:cBhvr>
                                      <p:to>
                                        <p:strVal val="visible"/>
                                      </p:to>
                                    </p:set>
                                    <p:anim calcmode="lin" valueType="num">
                                      <p:cBhvr>
                                        <p:cTn id="63" dur="1000" fill="hold"/>
                                        <p:tgtEl>
                                          <p:spTgt spid="63"/>
                                        </p:tgtEl>
                                        <p:attrNameLst>
                                          <p:attrName>ppt_w</p:attrName>
                                        </p:attrNameLst>
                                      </p:cBhvr>
                                      <p:tavLst>
                                        <p:tav tm="0">
                                          <p:val>
                                            <p:fltVal val="0"/>
                                          </p:val>
                                        </p:tav>
                                        <p:tav tm="100000">
                                          <p:val>
                                            <p:strVal val="#ppt_w"/>
                                          </p:val>
                                        </p:tav>
                                      </p:tavLst>
                                    </p:anim>
                                    <p:anim calcmode="lin" valueType="num">
                                      <p:cBhvr>
                                        <p:cTn id="64" dur="1000" fill="hold"/>
                                        <p:tgtEl>
                                          <p:spTgt spid="63"/>
                                        </p:tgtEl>
                                        <p:attrNameLst>
                                          <p:attrName>ppt_h</p:attrName>
                                        </p:attrNameLst>
                                      </p:cBhvr>
                                      <p:tavLst>
                                        <p:tav tm="0">
                                          <p:val>
                                            <p:fltVal val="0"/>
                                          </p:val>
                                        </p:tav>
                                        <p:tav tm="100000">
                                          <p:val>
                                            <p:strVal val="#ppt_h"/>
                                          </p:val>
                                        </p:tav>
                                      </p:tavLst>
                                    </p:anim>
                                    <p:anim calcmode="lin" valueType="num">
                                      <p:cBhvr>
                                        <p:cTn id="65" dur="1000" fill="hold"/>
                                        <p:tgtEl>
                                          <p:spTgt spid="63"/>
                                        </p:tgtEl>
                                        <p:attrNameLst>
                                          <p:attrName>style.rotation</p:attrName>
                                        </p:attrNameLst>
                                      </p:cBhvr>
                                      <p:tavLst>
                                        <p:tav tm="0">
                                          <p:val>
                                            <p:fltVal val="90"/>
                                          </p:val>
                                        </p:tav>
                                        <p:tav tm="100000">
                                          <p:val>
                                            <p:fltVal val="0"/>
                                          </p:val>
                                        </p:tav>
                                      </p:tavLst>
                                    </p:anim>
                                    <p:animEffect transition="in" filter="fade">
                                      <p:cBhvr>
                                        <p:cTn id="66"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9" grpId="1" animBg="1"/>
      <p:bldP spid="49" grpId="2"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93AD1E2-BAA4-614B-8AA8-95EF8A805123}"/>
              </a:ext>
            </a:extLst>
          </p:cNvPr>
          <p:cNvSpPr txBox="1"/>
          <p:nvPr/>
        </p:nvSpPr>
        <p:spPr>
          <a:xfrm>
            <a:off x="596051" y="2442970"/>
            <a:ext cx="5823410" cy="735779"/>
          </a:xfrm>
          <a:prstGeom prst="rect">
            <a:avLst/>
          </a:prstGeom>
          <a:noFill/>
        </p:spPr>
        <p:txBody>
          <a:bodyPr wrap="square" rtlCol="0">
            <a:spAutoFit/>
          </a:bodyPr>
          <a:lstStyle/>
          <a:p>
            <a:pPr algn="just">
              <a:lnSpc>
                <a:spcPct val="150000"/>
              </a:lnSpc>
              <a:spcBef>
                <a:spcPts val="100"/>
              </a:spcBef>
              <a:spcAft>
                <a:spcPts val="100"/>
              </a:spcAft>
            </a:pPr>
            <a:r>
              <a:rPr lang="vi-VN" sz="1500" b="1" dirty="0">
                <a:solidFill>
                  <a:srgbClr val="17479D"/>
                </a:solidFill>
                <a:latin typeface="UTM Avo" panose="02040603050506020204" pitchFamily="18" charset="0"/>
              </a:rPr>
              <a:t>2. </a:t>
            </a:r>
            <a:r>
              <a:rPr lang="vi-VN" sz="1500" dirty="0">
                <a:latin typeface="UTM Avo" panose="02040603050506020204" pitchFamily="18" charset="0"/>
              </a:rPr>
              <a:t>Ghi lại các bước tổ chức một trò chơi hoặc hoạt động tập thể mà em thích.</a:t>
            </a:r>
          </a:p>
        </p:txBody>
      </p:sp>
      <p:sp>
        <p:nvSpPr>
          <p:cNvPr id="14" name="TextBox 13">
            <a:extLst>
              <a:ext uri="{FF2B5EF4-FFF2-40B4-BE49-F238E27FC236}">
                <a16:creationId xmlns:a16="http://schemas.microsoft.com/office/drawing/2014/main" id="{2973DBAD-5BB2-7047-92C6-0362FF3C5BC3}"/>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Đọc mở rộng</a:t>
            </a:r>
            <a:endParaRPr lang="en-US" sz="4400" dirty="0">
              <a:solidFill>
                <a:schemeClr val="accent2"/>
              </a:solidFill>
              <a:latin typeface="UTM Cookies" panose="02040603050506020204" pitchFamily="18" charset="0"/>
            </a:endParaRPr>
          </a:p>
        </p:txBody>
      </p:sp>
      <p:sp>
        <p:nvSpPr>
          <p:cNvPr id="5" name="TextBox 4">
            <a:extLst>
              <a:ext uri="{FF2B5EF4-FFF2-40B4-BE49-F238E27FC236}">
                <a16:creationId xmlns:a16="http://schemas.microsoft.com/office/drawing/2014/main" id="{9A5FBF8A-C683-DC4F-8D52-7E14A6824B00}"/>
              </a:ext>
            </a:extLst>
          </p:cNvPr>
          <p:cNvSpPr txBox="1"/>
          <p:nvPr/>
        </p:nvSpPr>
        <p:spPr>
          <a:xfrm>
            <a:off x="596050" y="1707191"/>
            <a:ext cx="5823411" cy="735779"/>
          </a:xfrm>
          <a:prstGeom prst="rect">
            <a:avLst/>
          </a:prstGeom>
          <a:noFill/>
        </p:spPr>
        <p:txBody>
          <a:bodyPr wrap="square" rtlCol="0">
            <a:spAutoFit/>
          </a:bodyPr>
          <a:lstStyle/>
          <a:p>
            <a:pPr algn="just">
              <a:lnSpc>
                <a:spcPct val="150000"/>
              </a:lnSpc>
              <a:spcBef>
                <a:spcPts val="100"/>
              </a:spcBef>
              <a:spcAft>
                <a:spcPts val="100"/>
              </a:spcAft>
            </a:pPr>
            <a:r>
              <a:rPr lang="vi-VN" sz="1500" b="1" dirty="0">
                <a:solidFill>
                  <a:srgbClr val="17479D"/>
                </a:solidFill>
                <a:latin typeface="UTM Avo" panose="02040603050506020204" pitchFamily="18" charset="0"/>
              </a:rPr>
              <a:t>1. </a:t>
            </a:r>
            <a:r>
              <a:rPr lang="vi-VN" sz="1500" dirty="0">
                <a:latin typeface="UTM Avo" panose="02040603050506020204" pitchFamily="18" charset="0"/>
              </a:rPr>
              <a:t>Tìm đọc các bài hướng dẫn tổ chức trò chơi hoạt động tập thể.</a:t>
            </a:r>
          </a:p>
        </p:txBody>
      </p:sp>
      <p:pic>
        <p:nvPicPr>
          <p:cNvPr id="15" name="Picture 14">
            <a:extLst>
              <a:ext uri="{FF2B5EF4-FFF2-40B4-BE49-F238E27FC236}">
                <a16:creationId xmlns:a16="http://schemas.microsoft.com/office/drawing/2014/main" id="{EF10919C-DE13-9249-B5D7-0BC969DC9A4B}"/>
              </a:ext>
            </a:extLst>
          </p:cNvPr>
          <p:cNvPicPr>
            <a:picLocks noChangeAspect="1"/>
          </p:cNvPicPr>
          <p:nvPr/>
        </p:nvPicPr>
        <p:blipFill>
          <a:blip r:embed="rId2"/>
          <a:stretch>
            <a:fillRect/>
          </a:stretch>
        </p:blipFill>
        <p:spPr>
          <a:xfrm>
            <a:off x="425649" y="397838"/>
            <a:ext cx="1177323" cy="1154931"/>
          </a:xfrm>
          <a:prstGeom prst="ellipse">
            <a:avLst/>
          </a:prstGeom>
        </p:spPr>
      </p:pic>
      <p:pic>
        <p:nvPicPr>
          <p:cNvPr id="10" name="Picture 9">
            <a:extLst>
              <a:ext uri="{FF2B5EF4-FFF2-40B4-BE49-F238E27FC236}">
                <a16:creationId xmlns:a16="http://schemas.microsoft.com/office/drawing/2014/main" id="{CB974756-9591-9840-8083-18C75B0FA68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36000"/>
                    </a14:imgEffect>
                    <a14:imgEffect>
                      <a14:brightnessContrast bright="3000"/>
                    </a14:imgEffect>
                  </a14:imgLayer>
                </a14:imgProps>
              </a:ext>
            </a:extLst>
          </a:blip>
          <a:stretch>
            <a:fillRect/>
          </a:stretch>
        </p:blipFill>
        <p:spPr>
          <a:xfrm>
            <a:off x="1170404" y="3137458"/>
            <a:ext cx="4613155" cy="1689433"/>
          </a:xfrm>
          <a:prstGeom prst="rect">
            <a:avLst/>
          </a:prstGeom>
        </p:spPr>
      </p:pic>
    </p:spTree>
    <p:extLst>
      <p:ext uri="{BB962C8B-B14F-4D97-AF65-F5344CB8AC3E}">
        <p14:creationId xmlns:p14="http://schemas.microsoft.com/office/powerpoint/2010/main" val="24648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8AC771-11AC-400E-96E2-B494D9CA0570}"/>
              </a:ext>
            </a:extLst>
          </p:cNvPr>
          <p:cNvGrpSpPr/>
          <p:nvPr/>
        </p:nvGrpSpPr>
        <p:grpSpPr>
          <a:xfrm>
            <a:off x="1144267" y="1390819"/>
            <a:ext cx="4405927" cy="3318271"/>
            <a:chOff x="1417547" y="1264224"/>
            <a:chExt cx="4405927" cy="3318271"/>
          </a:xfrm>
        </p:grpSpPr>
        <p:pic>
          <p:nvPicPr>
            <p:cNvPr id="3" name="Picture 2">
              <a:extLst>
                <a:ext uri="{FF2B5EF4-FFF2-40B4-BE49-F238E27FC236}">
                  <a16:creationId xmlns:a16="http://schemas.microsoft.com/office/drawing/2014/main" id="{CF86228A-6437-445F-B487-0BD01EAFDA14}"/>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4" name="TextBox 3">
              <a:extLst>
                <a:ext uri="{FF2B5EF4-FFF2-40B4-BE49-F238E27FC236}">
                  <a16:creationId xmlns:a16="http://schemas.microsoft.com/office/drawing/2014/main" id="{72E96B82-CFE8-4E3D-9861-F35AD32A3F47}"/>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ĐỌC</a:t>
              </a:r>
              <a:endParaRPr lang="en-US" sz="4400" b="1" dirty="0">
                <a:solidFill>
                  <a:srgbClr val="17479D"/>
                </a:solidFill>
                <a:latin typeface="UTM Avo" panose="02040603050506020204" pitchFamily="18" charset="0"/>
              </a:endParaRPr>
            </a:p>
          </p:txBody>
        </p:sp>
        <p:sp>
          <p:nvSpPr>
            <p:cNvPr id="5" name="TextBox 4">
              <a:extLst>
                <a:ext uri="{FF2B5EF4-FFF2-40B4-BE49-F238E27FC236}">
                  <a16:creationId xmlns:a16="http://schemas.microsoft.com/office/drawing/2014/main" id="{47C20E4F-5598-4543-99AA-79D922EC798E}"/>
                </a:ext>
              </a:extLst>
            </p:cNvPr>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1 – 2</a:t>
              </a:r>
              <a:endParaRPr lang="en-US" sz="2800" b="1" dirty="0">
                <a:solidFill>
                  <a:schemeClr val="accent1">
                    <a:lumMod val="50000"/>
                  </a:schemeClr>
                </a:solidFill>
                <a:latin typeface="UTM Avo" panose="02040603050506020204" pitchFamily="18" charset="0"/>
              </a:endParaRPr>
            </a:p>
          </p:txBody>
        </p:sp>
      </p:grpSp>
      <p:pic>
        <p:nvPicPr>
          <p:cNvPr id="6" name="Picture 4">
            <a:extLst>
              <a:ext uri="{FF2B5EF4-FFF2-40B4-BE49-F238E27FC236}">
                <a16:creationId xmlns:a16="http://schemas.microsoft.com/office/drawing/2014/main" id="{92AC510F-4E04-400B-8C1C-074ABFBB20F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B47703E-8F94-114E-BC36-5DE4C950BD54}"/>
              </a:ext>
            </a:extLst>
          </p:cNvPr>
          <p:cNvGrpSpPr/>
          <p:nvPr/>
        </p:nvGrpSpPr>
        <p:grpSpPr>
          <a:xfrm>
            <a:off x="307173" y="670417"/>
            <a:ext cx="1623074" cy="631245"/>
            <a:chOff x="315851" y="629196"/>
            <a:chExt cx="1623074" cy="631245"/>
          </a:xfrm>
        </p:grpSpPr>
        <p:sp>
          <p:nvSpPr>
            <p:cNvPr id="12" name="TextBox 11">
              <a:extLst>
                <a:ext uri="{FF2B5EF4-FFF2-40B4-BE49-F238E27FC236}">
                  <a16:creationId xmlns:a16="http://schemas.microsoft.com/office/drawing/2014/main" id="{8442C0AB-9A28-F144-881A-4E2BE06A33F8}"/>
                </a:ext>
              </a:extLst>
            </p:cNvPr>
            <p:cNvSpPr txBox="1"/>
            <p:nvPr/>
          </p:nvSpPr>
          <p:spPr>
            <a:xfrm>
              <a:off x="325278" y="629196"/>
              <a:ext cx="1613647" cy="584775"/>
            </a:xfrm>
            <a:prstGeom prst="rect">
              <a:avLst/>
            </a:prstGeom>
            <a:noFill/>
          </p:spPr>
          <p:txBody>
            <a:bodyPr wrap="square" rtlCol="0">
              <a:spAutoFit/>
            </a:bodyPr>
            <a:lstStyle/>
            <a:p>
              <a:r>
                <a:rPr lang="en-US" sz="3200" dirty="0">
                  <a:solidFill>
                    <a:schemeClr val="accent1">
                      <a:lumMod val="50000"/>
                    </a:schemeClr>
                  </a:solidFill>
                  <a:latin typeface="UTM Cookies" panose="02040603050506020204" pitchFamily="18" charset="0"/>
                </a:rPr>
                <a:t>BÀI 22</a:t>
              </a:r>
            </a:p>
          </p:txBody>
        </p:sp>
        <p:sp>
          <p:nvSpPr>
            <p:cNvPr id="13" name="TextBox 12">
              <a:extLst>
                <a:ext uri="{FF2B5EF4-FFF2-40B4-BE49-F238E27FC236}">
                  <a16:creationId xmlns:a16="http://schemas.microsoft.com/office/drawing/2014/main" id="{681380DD-910D-4042-8E51-18866444E7CC}"/>
                </a:ext>
              </a:extLst>
            </p:cNvPr>
            <p:cNvSpPr txBox="1"/>
            <p:nvPr/>
          </p:nvSpPr>
          <p:spPr>
            <a:xfrm>
              <a:off x="315851" y="675666"/>
              <a:ext cx="1613647" cy="584775"/>
            </a:xfrm>
            <a:prstGeom prst="rect">
              <a:avLst/>
            </a:prstGeom>
            <a:noFill/>
          </p:spPr>
          <p:txBody>
            <a:bodyPr wrap="square" rtlCol="0">
              <a:spAutoFit/>
            </a:bodyPr>
            <a:lstStyle/>
            <a:p>
              <a:r>
                <a:rPr lang="en-US" sz="3200" dirty="0">
                  <a:solidFill>
                    <a:schemeClr val="accent1"/>
                  </a:solidFill>
                  <a:latin typeface="UTM Cookies" panose="02040603050506020204" pitchFamily="18" charset="0"/>
                </a:rPr>
                <a:t>BÀI 22</a:t>
              </a:r>
            </a:p>
          </p:txBody>
        </p:sp>
      </p:grpSp>
      <p:sp>
        <p:nvSpPr>
          <p:cNvPr id="14" name="TextBox 13">
            <a:extLst>
              <a:ext uri="{FF2B5EF4-FFF2-40B4-BE49-F238E27FC236}">
                <a16:creationId xmlns:a16="http://schemas.microsoft.com/office/drawing/2014/main" id="{ED707F5C-E16B-0940-9F5B-3E48314830CE}"/>
              </a:ext>
            </a:extLst>
          </p:cNvPr>
          <p:cNvSpPr txBox="1"/>
          <p:nvPr/>
        </p:nvSpPr>
        <p:spPr>
          <a:xfrm>
            <a:off x="1400499" y="455898"/>
            <a:ext cx="5180697"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TỚ LÀ LÊ - GÔ</a:t>
            </a:r>
            <a:endParaRPr lang="en-US" sz="4000" dirty="0">
              <a:solidFill>
                <a:schemeClr val="accent2"/>
              </a:solidFill>
              <a:latin typeface="UTM Cookies" panose="02040603050506020204" pitchFamily="18" charset="0"/>
            </a:endParaRPr>
          </a:p>
        </p:txBody>
      </p:sp>
    </p:spTree>
    <p:extLst>
      <p:ext uri="{BB962C8B-B14F-4D97-AF65-F5344CB8AC3E}">
        <p14:creationId xmlns:p14="http://schemas.microsoft.com/office/powerpoint/2010/main" val="334848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746086" y="177750"/>
            <a:ext cx="5365827" cy="50783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smtClean="0">
                <a:ln>
                  <a:noFill/>
                </a:ln>
                <a:solidFill>
                  <a:srgbClr val="FFAB40">
                    <a:lumMod val="50000"/>
                  </a:srgbClr>
                </a:solidFill>
                <a:effectLst/>
                <a:uLnTx/>
                <a:uFillTx/>
                <a:latin typeface="UTM Avo" panose="02040603050506020204" pitchFamily="18" charset="0"/>
                <a:cs typeface="Arial"/>
                <a:sym typeface="Arial"/>
              </a:rPr>
              <a:t>T</a:t>
            </a:r>
            <a:r>
              <a:rPr lang="en-US" sz="1800" b="1" noProof="0" dirty="0" smtClean="0">
                <a:solidFill>
                  <a:srgbClr val="FFAB40">
                    <a:lumMod val="50000"/>
                  </a:srgbClr>
                </a:solidFill>
                <a:latin typeface="UTM Avo" panose="02040603050506020204" pitchFamily="18" charset="0"/>
              </a:rPr>
              <a:t>ớ</a:t>
            </a:r>
            <a:r>
              <a:rPr kumimoji="0" lang="vi-VN" sz="1800" b="1" i="0" u="none" strike="noStrike" kern="0" cap="none" spc="0" normalizeH="0" baseline="0" noProof="0" dirty="0" smtClean="0">
                <a:ln>
                  <a:noFill/>
                </a:ln>
                <a:solidFill>
                  <a:srgbClr val="FFAB40">
                    <a:lumMod val="50000"/>
                  </a:srgbClr>
                </a:solidFill>
                <a:effectLst/>
                <a:uLnTx/>
                <a:uFillTx/>
                <a:latin typeface="UTM Avo" panose="02040603050506020204" pitchFamily="18" charset="0"/>
                <a:cs typeface="Arial"/>
                <a:sym typeface="Arial"/>
              </a:rPr>
              <a:t> </a:t>
            </a: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là lê - gô </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314966" y="633008"/>
            <a:ext cx="6456219" cy="4570867"/>
          </a:xfrm>
          <a:prstGeom prst="rect">
            <a:avLst/>
          </a:prstGeom>
          <a:noFill/>
        </p:spPr>
        <p:txBody>
          <a:bodyPr wrap="square" rtlCol="0">
            <a:spAutoFit/>
          </a:bodyPr>
          <a:lstStyle/>
          <a:p>
            <a:pPr marL="44450" lvl="0" algn="just">
              <a:lnSpc>
                <a:spcPct val="150000"/>
              </a:lnSpc>
              <a:defRPr/>
            </a:pP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lang="vi-VN" dirty="0">
                <a:latin typeface="UTM Avo" panose="02040603050506020204" pitchFamily="18" charset="0"/>
              </a:rPr>
              <a:t>Tớ là lê-gô. Nhiều bạn gọi tớ là đồ chơi lắp ráp. Các bạn có nhận ra tớ không?</a:t>
            </a:r>
          </a:p>
          <a:p>
            <a:pPr marL="44450" lvl="0" algn="just">
              <a:lnSpc>
                <a:spcPct val="150000"/>
              </a:lnSpc>
              <a:defRPr/>
            </a:pPr>
            <a:r>
              <a:rPr lang="vi-VN" dirty="0">
                <a:latin typeface="UTM Avo" panose="02040603050506020204" pitchFamily="18" charset="0"/>
              </a:rPr>
              <a:t>        Để tớ giới thiệu với các bạn về gia đình của tớ nhé. Tớ có rất nhiều anh chị em. Chúng tớ là những khối nhỏ đầy màu sắc. Hầu hết chúng tớ có hình viên gạch. Một số thành viên có hình nhân vật tí hon và các hình xinh xắn khác.</a:t>
            </a:r>
          </a:p>
          <a:p>
            <a:pPr marL="44450" lvl="0" algn="just">
              <a:lnSpc>
                <a:spcPct val="150000"/>
              </a:lnSpc>
              <a:defRPr/>
            </a:pPr>
            <a:r>
              <a:rPr lang="vi-VN" dirty="0">
                <a:latin typeface="UTM Avo" panose="02040603050506020204" pitchFamily="18" charset="0"/>
              </a:rPr>
              <a:t>        Từ những mảnh ghép nhỏ bé, chúng tớ kết hợp với nhau để tạo ra cả một thế giới kì diệu. Các bạn có thể lắp ráp nhà cửa, xe cộ, người máy,… theo ý thích. Sau đó, các bạn tháo rời ra để ghép thành những vật khác.</a:t>
            </a:r>
          </a:p>
          <a:p>
            <a:pPr marL="44450" lvl="0" algn="just">
              <a:lnSpc>
                <a:spcPct val="150000"/>
              </a:lnSpc>
              <a:defRPr/>
            </a:pPr>
            <a:r>
              <a:rPr lang="vi-VN" dirty="0">
                <a:latin typeface="UTM Avo" panose="02040603050506020204" pitchFamily="18" charset="0"/>
              </a:rPr>
              <a:t>        Chúng tớ giúp các bạn có trí tưởng tượng phong phú, khả năng sáng tạo và tính kiên nhẫn. Nào, các bạn đã sẵn sang chơi cùng chúng tớ chưa?</a:t>
            </a:r>
          </a:p>
          <a:p>
            <a:pPr marL="26670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 Bảo Châu)</a:t>
            </a: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670" y="666195"/>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14966" y="1010880"/>
            <a:ext cx="288000" cy="288000"/>
          </a:xfrm>
          <a:prstGeom prst="rect">
            <a:avLst/>
          </a:prstGeom>
        </p:spPr>
      </p:pic>
      <p:pic>
        <p:nvPicPr>
          <p:cNvPr id="10" name="Picture 9">
            <a:extLst>
              <a:ext uri="{FF2B5EF4-FFF2-40B4-BE49-F238E27FC236}">
                <a16:creationId xmlns:a16="http://schemas.microsoft.com/office/drawing/2014/main" id="{47842D01-2E06-8946-A357-A62E51EBFF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2324" y="1992936"/>
            <a:ext cx="288000" cy="288000"/>
          </a:xfrm>
          <a:prstGeom prst="rect">
            <a:avLst/>
          </a:prstGeom>
        </p:spPr>
      </p:pic>
      <p:grpSp>
        <p:nvGrpSpPr>
          <p:cNvPr id="11" name="Group 10">
            <a:extLst>
              <a:ext uri="{FF2B5EF4-FFF2-40B4-BE49-F238E27FC236}">
                <a16:creationId xmlns:a16="http://schemas.microsoft.com/office/drawing/2014/main" id="{BFCACD95-36FC-1D48-8439-3F2A910E038C}"/>
              </a:ext>
            </a:extLst>
          </p:cNvPr>
          <p:cNvGrpSpPr/>
          <p:nvPr/>
        </p:nvGrpSpPr>
        <p:grpSpPr>
          <a:xfrm>
            <a:off x="356734" y="2786647"/>
            <a:ext cx="313122" cy="584775"/>
            <a:chOff x="3423094" y="2855681"/>
            <a:chExt cx="344435" cy="643252"/>
          </a:xfrm>
        </p:grpSpPr>
        <p:sp>
          <p:nvSpPr>
            <p:cNvPr id="12" name="Oval 11">
              <a:extLst>
                <a:ext uri="{FF2B5EF4-FFF2-40B4-BE49-F238E27FC236}">
                  <a16:creationId xmlns:a16="http://schemas.microsoft.com/office/drawing/2014/main" id="{C3177398-FD80-BE4A-A5DF-C7E0D8E01136}"/>
                </a:ext>
              </a:extLst>
            </p:cNvPr>
            <p:cNvSpPr/>
            <p:nvPr/>
          </p:nvSpPr>
          <p:spPr>
            <a:xfrm>
              <a:off x="3445636" y="3057837"/>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VN" sz="3600" i="1" dirty="0">
                <a:solidFill>
                  <a:schemeClr val="accent2"/>
                </a:solidFill>
                <a:latin typeface="UTM Charlotte" panose="02040603050506020204" pitchFamily="18" charset="0"/>
              </a:endParaRPr>
            </a:p>
          </p:txBody>
        </p:sp>
        <p:sp>
          <p:nvSpPr>
            <p:cNvPr id="13" name="Rectangle 12">
              <a:extLst>
                <a:ext uri="{FF2B5EF4-FFF2-40B4-BE49-F238E27FC236}">
                  <a16:creationId xmlns:a16="http://schemas.microsoft.com/office/drawing/2014/main" id="{F1C45283-9633-6D45-AB29-88CDFC8651C8}"/>
                </a:ext>
              </a:extLst>
            </p:cNvPr>
            <p:cNvSpPr/>
            <p:nvPr/>
          </p:nvSpPr>
          <p:spPr>
            <a:xfrm rot="21163024">
              <a:off x="3423094" y="2855681"/>
              <a:ext cx="289686" cy="643252"/>
            </a:xfrm>
            <a:prstGeom prst="rect">
              <a:avLst/>
            </a:prstGeom>
          </p:spPr>
          <p:txBody>
            <a:bodyPr wrap="square">
              <a:spAutoFit/>
            </a:bodyPr>
            <a:lstStyle/>
            <a:p>
              <a:pPr algn="ctr"/>
              <a:r>
                <a:rPr lang="en-VN" sz="3200" b="1" i="1" dirty="0">
                  <a:solidFill>
                    <a:schemeClr val="accent2"/>
                  </a:solidFill>
                  <a:latin typeface="UTM Charlotte" panose="02040603050506020204" pitchFamily="18" charset="0"/>
                </a:rPr>
                <a:t>4</a:t>
              </a:r>
            </a:p>
          </p:txBody>
        </p:sp>
      </p:grpSp>
    </p:spTree>
    <p:extLst>
      <p:ext uri="{BB962C8B-B14F-4D97-AF65-F5344CB8AC3E}">
        <p14:creationId xmlns:p14="http://schemas.microsoft.com/office/powerpoint/2010/main" val="88136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DBBA42D-52F8-A44B-AF2C-23877AE63197}"/>
              </a:ext>
            </a:extLst>
          </p:cNvPr>
          <p:cNvGrpSpPr/>
          <p:nvPr/>
        </p:nvGrpSpPr>
        <p:grpSpPr>
          <a:xfrm>
            <a:off x="184729" y="1611916"/>
            <a:ext cx="6371713" cy="2272812"/>
            <a:chOff x="0" y="1148892"/>
            <a:chExt cx="6858000" cy="2845716"/>
          </a:xfrm>
        </p:grpSpPr>
        <p:pic>
          <p:nvPicPr>
            <p:cNvPr id="13" name="Picture 12">
              <a:extLst>
                <a:ext uri="{FF2B5EF4-FFF2-40B4-BE49-F238E27FC236}">
                  <a16:creationId xmlns:a16="http://schemas.microsoft.com/office/drawing/2014/main" id="{B7277610-B4A7-454F-A9C8-3DF4763A121B}"/>
                </a:ext>
              </a:extLst>
            </p:cNvPr>
            <p:cNvPicPr>
              <a:picLocks noChangeAspect="1"/>
            </p:cNvPicPr>
            <p:nvPr/>
          </p:nvPicPr>
          <p:blipFill>
            <a:blip r:embed="rId2">
              <a:alphaModFix amt="12000"/>
              <a:extLst>
                <a:ext uri="{BEBA8EAE-BF5A-486C-A8C5-ECC9F3942E4B}">
                  <a14:imgProps xmlns:a14="http://schemas.microsoft.com/office/drawing/2010/main">
                    <a14:imgLayer r:embed="rId3">
                      <a14:imgEffect>
                        <a14:sharpenSoften amount="45000"/>
                      </a14:imgEffect>
                      <a14:imgEffect>
                        <a14:brightnessContrast bright="2000"/>
                      </a14:imgEffect>
                    </a14:imgLayer>
                  </a14:imgProps>
                </a:ext>
              </a:extLst>
            </a:blip>
            <a:stretch>
              <a:fillRect/>
            </a:stretch>
          </p:blipFill>
          <p:spPr>
            <a:xfrm>
              <a:off x="0" y="1148892"/>
              <a:ext cx="6858000" cy="2845716"/>
            </a:xfrm>
            <a:prstGeom prst="rect">
              <a:avLst/>
            </a:prstGeom>
          </p:spPr>
        </p:pic>
        <p:sp>
          <p:nvSpPr>
            <p:cNvPr id="14" name="Rectangle 13">
              <a:extLst>
                <a:ext uri="{FF2B5EF4-FFF2-40B4-BE49-F238E27FC236}">
                  <a16:creationId xmlns:a16="http://schemas.microsoft.com/office/drawing/2014/main" id="{31F7403C-43F9-774A-A2E1-DEA3B1F21AC3}"/>
                </a:ext>
              </a:extLst>
            </p:cNvPr>
            <p:cNvSpPr/>
            <p:nvPr/>
          </p:nvSpPr>
          <p:spPr>
            <a:xfrm>
              <a:off x="0" y="1159497"/>
              <a:ext cx="651530" cy="4466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4">
              <a:clrChange>
                <a:clrFrom>
                  <a:srgbClr val="FFFCFF"/>
                </a:clrFrom>
                <a:clrTo>
                  <a:srgbClr val="FFFC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746086" y="177750"/>
            <a:ext cx="5365827" cy="50783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smtClean="0">
                <a:ln>
                  <a:noFill/>
                </a:ln>
                <a:solidFill>
                  <a:srgbClr val="FFAB40">
                    <a:lumMod val="50000"/>
                  </a:srgbClr>
                </a:solidFill>
                <a:effectLst/>
                <a:uLnTx/>
                <a:uFillTx/>
                <a:latin typeface="UTM Avo" panose="02040603050506020204" pitchFamily="18" charset="0"/>
                <a:cs typeface="Arial"/>
                <a:sym typeface="Arial"/>
              </a:rPr>
              <a:t>T</a:t>
            </a:r>
            <a:r>
              <a:rPr lang="en-US" sz="1800" b="1" noProof="0" dirty="0" smtClean="0">
                <a:solidFill>
                  <a:srgbClr val="FFAB40">
                    <a:lumMod val="50000"/>
                  </a:srgbClr>
                </a:solidFill>
                <a:latin typeface="UTM Avo" panose="02040603050506020204" pitchFamily="18" charset="0"/>
              </a:rPr>
              <a:t>ớ </a:t>
            </a:r>
            <a:r>
              <a:rPr kumimoji="0" lang="vi-VN" sz="1800" b="1" i="0" u="none" strike="noStrike" kern="0" cap="none" spc="0" normalizeH="0" baseline="0" noProof="0" dirty="0" smtClean="0">
                <a:ln>
                  <a:noFill/>
                </a:ln>
                <a:solidFill>
                  <a:srgbClr val="FFAB40">
                    <a:lumMod val="50000"/>
                  </a:srgbClr>
                </a:solidFill>
                <a:effectLst/>
                <a:uLnTx/>
                <a:uFillTx/>
                <a:latin typeface="UTM Avo" panose="02040603050506020204" pitchFamily="18" charset="0"/>
                <a:cs typeface="Arial"/>
                <a:sym typeface="Arial"/>
              </a:rPr>
              <a:t>là </a:t>
            </a: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lê - gô </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616316"/>
            <a:ext cx="6456219" cy="4570867"/>
          </a:xfrm>
          <a:prstGeom prst="rect">
            <a:avLst/>
          </a:prstGeom>
          <a:noFill/>
        </p:spPr>
        <p:txBody>
          <a:bodyPr wrap="square" rtlCol="0">
            <a:spAutoFit/>
          </a:bodyPr>
          <a:lstStyle/>
          <a:p>
            <a:pPr marL="44450" lvl="0" algn="just">
              <a:lnSpc>
                <a:spcPct val="150000"/>
              </a:lnSpc>
              <a:defRPr/>
            </a:pP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lang="vi-VN" dirty="0">
                <a:latin typeface="UTM Avo" panose="02040603050506020204" pitchFamily="18" charset="0"/>
              </a:rPr>
              <a:t>Tớ là lê-gô. Nhiều bạn gọi tớ là đồ chơi </a:t>
            </a:r>
            <a:r>
              <a:rPr lang="vi-VN" b="1" dirty="0">
                <a:solidFill>
                  <a:srgbClr val="FF0000"/>
                </a:solidFill>
                <a:latin typeface="UTM Avo" panose="02040603050506020204" pitchFamily="18" charset="0"/>
              </a:rPr>
              <a:t>lắp ráp</a:t>
            </a:r>
            <a:r>
              <a:rPr lang="vi-VN" dirty="0">
                <a:latin typeface="UTM Avo" panose="02040603050506020204" pitchFamily="18" charset="0"/>
              </a:rPr>
              <a:t>. Các bạn có nhận ra tớ không?</a:t>
            </a:r>
          </a:p>
          <a:p>
            <a:pPr marL="44450" lvl="0" algn="just">
              <a:lnSpc>
                <a:spcPct val="150000"/>
              </a:lnSpc>
              <a:defRPr/>
            </a:pPr>
            <a:r>
              <a:rPr lang="vi-VN" dirty="0">
                <a:latin typeface="UTM Avo" panose="02040603050506020204" pitchFamily="18" charset="0"/>
              </a:rPr>
              <a:t>        Để tớ giới thiệu với các bạn về gia đình của tớ nhé. Tớ có rất nhiều anh chị em. Chúng tớ là những khối nhỏ đầy màu sắc. Hầu hết chúng tớ có hình viên gạch. Một số thành viên có hình nhân vật tí hon và các hình </a:t>
            </a:r>
            <a:r>
              <a:rPr lang="vi-VN" b="1" dirty="0">
                <a:solidFill>
                  <a:srgbClr val="FF0000"/>
                </a:solidFill>
                <a:latin typeface="UTM Avo" panose="02040603050506020204" pitchFamily="18" charset="0"/>
              </a:rPr>
              <a:t>xinh xắn </a:t>
            </a:r>
            <a:r>
              <a:rPr lang="vi-VN" dirty="0">
                <a:latin typeface="UTM Avo" panose="02040603050506020204" pitchFamily="18" charset="0"/>
              </a:rPr>
              <a:t>khác.</a:t>
            </a:r>
          </a:p>
          <a:p>
            <a:pPr marL="44450" lvl="0" algn="just">
              <a:lnSpc>
                <a:spcPct val="150000"/>
              </a:lnSpc>
              <a:defRPr/>
            </a:pPr>
            <a:r>
              <a:rPr lang="vi-VN" dirty="0">
                <a:latin typeface="UTM Avo" panose="02040603050506020204" pitchFamily="18" charset="0"/>
              </a:rPr>
              <a:t>        Từ những mảnh ghép nhỏ bé, chúng tớ kết hợp với nhau để tạo ra cả một thế giới </a:t>
            </a:r>
            <a:r>
              <a:rPr lang="vi-VN" b="1" dirty="0">
                <a:solidFill>
                  <a:srgbClr val="FF0000"/>
                </a:solidFill>
                <a:latin typeface="UTM Avo" panose="02040603050506020204" pitchFamily="18" charset="0"/>
              </a:rPr>
              <a:t>kì diệu</a:t>
            </a:r>
            <a:r>
              <a:rPr lang="vi-VN" dirty="0">
                <a:latin typeface="UTM Avo" panose="02040603050506020204" pitchFamily="18" charset="0"/>
              </a:rPr>
              <a:t>. Các bạn có thể lắp ráp nhà cửa, xe cộ, người máy,… theo ý thích. Sau đó, các bạn </a:t>
            </a:r>
            <a:r>
              <a:rPr lang="vi-VN" b="1" dirty="0">
                <a:solidFill>
                  <a:srgbClr val="FF0000"/>
                </a:solidFill>
                <a:latin typeface="UTM Avo" panose="02040603050506020204" pitchFamily="18" charset="0"/>
              </a:rPr>
              <a:t>tháo rời </a:t>
            </a:r>
            <a:r>
              <a:rPr lang="vi-VN" dirty="0">
                <a:latin typeface="UTM Avo" panose="02040603050506020204" pitchFamily="18" charset="0"/>
              </a:rPr>
              <a:t>ra để ghép thành những vật khác.</a:t>
            </a:r>
          </a:p>
          <a:p>
            <a:pPr marL="44450" lvl="0" algn="just">
              <a:lnSpc>
                <a:spcPct val="150000"/>
              </a:lnSpc>
              <a:defRPr/>
            </a:pPr>
            <a:r>
              <a:rPr lang="vi-VN" dirty="0">
                <a:latin typeface="UTM Avo" panose="02040603050506020204" pitchFamily="18" charset="0"/>
              </a:rPr>
              <a:t>        Chúng tớ giúp các bạn có trí tưởng tượng phong phú, khả năng sáng tạo và tính </a:t>
            </a:r>
            <a:r>
              <a:rPr lang="vi-VN" b="1" dirty="0">
                <a:solidFill>
                  <a:srgbClr val="FF0000"/>
                </a:solidFill>
                <a:latin typeface="UTM Avo" panose="02040603050506020204" pitchFamily="18" charset="0"/>
              </a:rPr>
              <a:t>kiên nhẫn</a:t>
            </a:r>
            <a:r>
              <a:rPr lang="vi-VN" dirty="0">
                <a:latin typeface="UTM Avo" panose="02040603050506020204" pitchFamily="18" charset="0"/>
              </a:rPr>
              <a:t>. Nào, các bạn đã sẵn sang chơi cùng chúng tớ chưa?</a:t>
            </a:r>
          </a:p>
          <a:p>
            <a:pPr marL="26670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 Bảo Châu)</a:t>
            </a:r>
          </a:p>
        </p:txBody>
      </p:sp>
    </p:spTree>
    <p:extLst>
      <p:ext uri="{BB962C8B-B14F-4D97-AF65-F5344CB8AC3E}">
        <p14:creationId xmlns:p14="http://schemas.microsoft.com/office/powerpoint/2010/main" val="2364599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5" name="Picture 4">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6" name="TextBox 5">
            <a:extLst>
              <a:ext uri="{FF2B5EF4-FFF2-40B4-BE49-F238E27FC236}">
                <a16:creationId xmlns:a16="http://schemas.microsoft.com/office/drawing/2014/main" id="{83C8FAFC-C1D0-49BB-A45E-D744951A028F}"/>
              </a:ext>
            </a:extLst>
          </p:cNvPr>
          <p:cNvSpPr txBox="1"/>
          <p:nvPr/>
        </p:nvSpPr>
        <p:spPr>
          <a:xfrm>
            <a:off x="765271" y="857090"/>
            <a:ext cx="5365827" cy="574388"/>
          </a:xfrm>
          <a:prstGeom prst="rect">
            <a:avLst/>
          </a:prstGeom>
          <a:noFill/>
        </p:spPr>
        <p:txBody>
          <a:bodyPr wrap="square" rtlCol="0">
            <a:spAutoFit/>
          </a:bodyPr>
          <a:lstStyle/>
          <a:p>
            <a:pPr algn="ctr">
              <a:lnSpc>
                <a:spcPct val="150000"/>
              </a:lnSpc>
            </a:pPr>
            <a:r>
              <a:rPr lang="vi-VN" sz="2400" b="1" dirty="0">
                <a:solidFill>
                  <a:schemeClr val="accent6">
                    <a:lumMod val="50000"/>
                  </a:schemeClr>
                </a:solidFill>
                <a:latin typeface="UTM Avo" panose="02040603050506020204" pitchFamily="18" charset="0"/>
              </a:rPr>
              <a:t>Từ ngữ</a:t>
            </a:r>
            <a:endParaRPr lang="en-US" sz="2400" b="1" dirty="0">
              <a:solidFill>
                <a:schemeClr val="accent6">
                  <a:lumMod val="50000"/>
                </a:schemeClr>
              </a:solidFill>
              <a:latin typeface="UTM Avo" panose="02040603050506020204" pitchFamily="18" charset="0"/>
            </a:endParaRPr>
          </a:p>
        </p:txBody>
      </p:sp>
      <p:sp>
        <p:nvSpPr>
          <p:cNvPr id="7" name="Rectangle 6">
            <a:extLst>
              <a:ext uri="{FF2B5EF4-FFF2-40B4-BE49-F238E27FC236}">
                <a16:creationId xmlns:a16="http://schemas.microsoft.com/office/drawing/2014/main" id="{2A05FE84-F3FF-423B-ADA4-6F77209D652D}"/>
              </a:ext>
            </a:extLst>
          </p:cNvPr>
          <p:cNvSpPr/>
          <p:nvPr/>
        </p:nvSpPr>
        <p:spPr>
          <a:xfrm>
            <a:off x="765270" y="1360491"/>
            <a:ext cx="5595465"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lắp ráp</a:t>
            </a:r>
            <a:endParaRPr lang="vi-VN" sz="2400" b="1" dirty="0"/>
          </a:p>
        </p:txBody>
      </p:sp>
      <p:sp>
        <p:nvSpPr>
          <p:cNvPr id="8" name="Oval 7">
            <a:extLst>
              <a:ext uri="{FF2B5EF4-FFF2-40B4-BE49-F238E27FC236}">
                <a16:creationId xmlns:a16="http://schemas.microsoft.com/office/drawing/2014/main" id="{2C8AD751-7B5F-4219-A003-AE328012CD5C}"/>
              </a:ext>
            </a:extLst>
          </p:cNvPr>
          <p:cNvSpPr/>
          <p:nvPr/>
        </p:nvSpPr>
        <p:spPr>
          <a:xfrm>
            <a:off x="540686" y="1557434"/>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a:extLst>
              <a:ext uri="{FF2B5EF4-FFF2-40B4-BE49-F238E27FC236}">
                <a16:creationId xmlns:a16="http://schemas.microsoft.com/office/drawing/2014/main" id="{3BCDD889-B037-48BC-924C-9A4CE9368C89}"/>
              </a:ext>
            </a:extLst>
          </p:cNvPr>
          <p:cNvSpPr txBox="1"/>
          <p:nvPr/>
        </p:nvSpPr>
        <p:spPr>
          <a:xfrm>
            <a:off x="2154757" y="1374533"/>
            <a:ext cx="4572957" cy="567848"/>
          </a:xfrm>
          <a:prstGeom prst="rect">
            <a:avLst/>
          </a:prstGeom>
          <a:noFill/>
        </p:spPr>
        <p:txBody>
          <a:bodyPr wrap="square" rtlCol="0">
            <a:spAutoFit/>
          </a:bodyPr>
          <a:lstStyle/>
          <a:p>
            <a:pPr>
              <a:lnSpc>
                <a:spcPct val="150000"/>
              </a:lnSpc>
            </a:pPr>
            <a:r>
              <a:rPr lang="vi-VN" sz="2400" dirty="0">
                <a:solidFill>
                  <a:schemeClr val="accent6">
                    <a:lumMod val="50000"/>
                  </a:schemeClr>
                </a:solidFill>
                <a:latin typeface="UTM Avo" panose="02040603050506020204" pitchFamily="18" charset="0"/>
              </a:rPr>
              <a:t>: lắp các bộ phận vào với</a:t>
            </a:r>
            <a:endParaRPr lang="en-US" sz="2400" dirty="0">
              <a:solidFill>
                <a:schemeClr val="accent6">
                  <a:lumMod val="50000"/>
                </a:schemeClr>
              </a:solidFill>
              <a:latin typeface="UTM Avo" panose="02040603050506020204" pitchFamily="18" charset="0"/>
            </a:endParaRPr>
          </a:p>
        </p:txBody>
      </p:sp>
      <p:sp>
        <p:nvSpPr>
          <p:cNvPr id="10" name="Rectangle 9">
            <a:extLst>
              <a:ext uri="{FF2B5EF4-FFF2-40B4-BE49-F238E27FC236}">
                <a16:creationId xmlns:a16="http://schemas.microsoft.com/office/drawing/2014/main" id="{751247C1-6F34-FC4D-B310-4530610AC21F}"/>
              </a:ext>
            </a:extLst>
          </p:cNvPr>
          <p:cNvSpPr/>
          <p:nvPr/>
        </p:nvSpPr>
        <p:spPr>
          <a:xfrm>
            <a:off x="845542" y="2431177"/>
            <a:ext cx="2533066" cy="461665"/>
          </a:xfrm>
          <a:prstGeom prst="rect">
            <a:avLst/>
          </a:prstGeom>
        </p:spPr>
        <p:txBody>
          <a:bodyPr wrap="none">
            <a:spAutoFit/>
          </a:bodyPr>
          <a:lstStyle/>
          <a:p>
            <a:r>
              <a:rPr lang="vi-VN" sz="2400" dirty="0">
                <a:solidFill>
                  <a:schemeClr val="accent6">
                    <a:lumMod val="50000"/>
                  </a:schemeClr>
                </a:solidFill>
                <a:latin typeface="UTM Avo" panose="02040603050506020204" pitchFamily="18" charset="0"/>
              </a:rPr>
              <a:t>vật hoàn chỉnh</a:t>
            </a:r>
            <a:r>
              <a:rPr lang="vi-VN" sz="2400" dirty="0">
                <a:solidFill>
                  <a:srgbClr val="FC7D77">
                    <a:lumMod val="50000"/>
                  </a:srgbClr>
                </a:solidFill>
                <a:latin typeface="UTM Avo" panose="02040603050506020204" pitchFamily="18" charset="0"/>
              </a:rPr>
              <a:t>.</a:t>
            </a:r>
            <a:endParaRPr lang="en-VN" sz="1800" dirty="0"/>
          </a:p>
        </p:txBody>
      </p:sp>
      <p:sp>
        <p:nvSpPr>
          <p:cNvPr id="11" name="Rectangle 10">
            <a:extLst>
              <a:ext uri="{FF2B5EF4-FFF2-40B4-BE49-F238E27FC236}">
                <a16:creationId xmlns:a16="http://schemas.microsoft.com/office/drawing/2014/main" id="{84B9866E-27E6-DD42-8986-B1E5CE9193AE}"/>
              </a:ext>
            </a:extLst>
          </p:cNvPr>
          <p:cNvSpPr/>
          <p:nvPr/>
        </p:nvSpPr>
        <p:spPr>
          <a:xfrm>
            <a:off x="841918" y="1835972"/>
            <a:ext cx="5461752" cy="567848"/>
          </a:xfrm>
          <a:prstGeom prst="rect">
            <a:avLst/>
          </a:prstGeom>
        </p:spPr>
        <p:txBody>
          <a:bodyPr wrap="none">
            <a:spAutoFit/>
          </a:bodyPr>
          <a:lstStyle/>
          <a:p>
            <a:pPr lvl="0">
              <a:lnSpc>
                <a:spcPct val="150000"/>
              </a:lnSpc>
            </a:pPr>
            <a:r>
              <a:rPr lang="vi-VN" sz="2400" dirty="0">
                <a:solidFill>
                  <a:schemeClr val="accent6">
                    <a:lumMod val="50000"/>
                  </a:schemeClr>
                </a:solidFill>
                <a:latin typeface="UTM Avo" panose="02040603050506020204" pitchFamily="18" charset="0"/>
              </a:rPr>
              <a:t>nhau cho đúng vị trí để tại nên một</a:t>
            </a:r>
            <a:endParaRPr lang="vi-VN" sz="2400" dirty="0">
              <a:solidFill>
                <a:srgbClr val="FC7D77">
                  <a:lumMod val="50000"/>
                </a:srgbClr>
              </a:solidFill>
              <a:latin typeface="UTM Avo" panose="02040603050506020204" pitchFamily="18" charset="0"/>
            </a:endParaRPr>
          </a:p>
        </p:txBody>
      </p:sp>
      <p:pic>
        <p:nvPicPr>
          <p:cNvPr id="14" name="Picture 13">
            <a:extLst>
              <a:ext uri="{FF2B5EF4-FFF2-40B4-BE49-F238E27FC236}">
                <a16:creationId xmlns:a16="http://schemas.microsoft.com/office/drawing/2014/main" id="{136EC5A8-9B4F-B94B-9861-5C158F114B0C}"/>
              </a:ext>
            </a:extLst>
          </p:cNvPr>
          <p:cNvPicPr>
            <a:picLocks noChangeAspect="1"/>
          </p:cNvPicPr>
          <p:nvPr/>
        </p:nvPicPr>
        <p:blipFill rotWithShape="1">
          <a:blip r:embed="rId4"/>
          <a:srcRect t="33539"/>
          <a:stretch/>
        </p:blipFill>
        <p:spPr>
          <a:xfrm>
            <a:off x="3770604" y="2571749"/>
            <a:ext cx="2533066" cy="2229679"/>
          </a:xfrm>
          <a:prstGeom prst="rect">
            <a:avLst/>
          </a:prstGeom>
        </p:spPr>
      </p:pic>
      <p:pic>
        <p:nvPicPr>
          <p:cNvPr id="1026" name="Picture 2" descr="Bộ Đồ Chơi Lắp Ráp 92 Mảnh Ghép 3292 - DC00032CL.01">
            <a:extLst>
              <a:ext uri="{FF2B5EF4-FFF2-40B4-BE49-F238E27FC236}">
                <a16:creationId xmlns:a16="http://schemas.microsoft.com/office/drawing/2014/main" id="{8EF25E89-3926-5447-9D13-C4CAC73D0D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2118" y="2904637"/>
            <a:ext cx="1865279" cy="1865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22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026"/>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584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5890"/>
            <a:ext cx="582308" cy="525172"/>
          </a:xfrm>
          <a:prstGeom prst="rect">
            <a:avLst/>
          </a:prstGeom>
        </p:spPr>
      </p:pic>
      <p:sp>
        <p:nvSpPr>
          <p:cNvPr id="5" name="TextBox 4">
            <a:extLst>
              <a:ext uri="{FF2B5EF4-FFF2-40B4-BE49-F238E27FC236}">
                <a16:creationId xmlns:a16="http://schemas.microsoft.com/office/drawing/2014/main" id="{83C8FAFC-C1D0-49BB-A45E-D744951A028F}"/>
              </a:ext>
            </a:extLst>
          </p:cNvPr>
          <p:cNvSpPr txBox="1"/>
          <p:nvPr/>
        </p:nvSpPr>
        <p:spPr>
          <a:xfrm>
            <a:off x="746086" y="1006998"/>
            <a:ext cx="5365827" cy="494110"/>
          </a:xfrm>
          <a:prstGeom prst="rect">
            <a:avLst/>
          </a:prstGeom>
          <a:noFill/>
        </p:spPr>
        <p:txBody>
          <a:bodyPr wrap="square" rtlCol="0">
            <a:spAutoFit/>
          </a:bodyPr>
          <a:lstStyle/>
          <a:p>
            <a:pPr algn="ctr">
              <a:lnSpc>
                <a:spcPct val="150000"/>
              </a:lnSpc>
            </a:pPr>
            <a:r>
              <a:rPr lang="vi-VN" sz="2000" b="1" dirty="0">
                <a:solidFill>
                  <a:schemeClr val="accent6">
                    <a:lumMod val="50000"/>
                  </a:schemeClr>
                </a:solidFill>
                <a:latin typeface="UTM Avo" panose="02040603050506020204" pitchFamily="18" charset="0"/>
              </a:rPr>
              <a:t>Ngắt nghỉ câu dài</a:t>
            </a:r>
            <a:endParaRPr lang="en-US" sz="2000" b="1" dirty="0">
              <a:solidFill>
                <a:schemeClr val="accent6">
                  <a:lumMod val="50000"/>
                </a:schemeClr>
              </a:solidFill>
              <a:latin typeface="UTM Avo" panose="02040603050506020204" pitchFamily="18" charset="0"/>
            </a:endParaRPr>
          </a:p>
        </p:txBody>
      </p:sp>
      <p:sp>
        <p:nvSpPr>
          <p:cNvPr id="6" name="Rectangle 5">
            <a:extLst>
              <a:ext uri="{FF2B5EF4-FFF2-40B4-BE49-F238E27FC236}">
                <a16:creationId xmlns:a16="http://schemas.microsoft.com/office/drawing/2014/main" id="{2A05FE84-F3FF-423B-ADA4-6F77209D652D}"/>
              </a:ext>
            </a:extLst>
          </p:cNvPr>
          <p:cNvSpPr/>
          <p:nvPr/>
        </p:nvSpPr>
        <p:spPr>
          <a:xfrm>
            <a:off x="436477" y="1733828"/>
            <a:ext cx="5996762" cy="1675843"/>
          </a:xfrm>
          <a:prstGeom prst="rect">
            <a:avLst/>
          </a:prstGeom>
        </p:spPr>
        <p:txBody>
          <a:bodyPr wrap="square">
            <a:spAutoFit/>
          </a:bodyPr>
          <a:lstStyle/>
          <a:p>
            <a:pPr marL="44450" lvl="0" algn="just">
              <a:lnSpc>
                <a:spcPct val="150000"/>
              </a:lnSpc>
              <a:defRPr/>
            </a:pPr>
            <a:r>
              <a:rPr lang="vi-VN" sz="2400" dirty="0">
                <a:latin typeface="UTM Avo" panose="02040603050506020204" pitchFamily="18" charset="0"/>
              </a:rPr>
              <a:t>  Chúng tớ giúp các bạn có trí tưởng tượng phong phú, khả năng sáng tạo và tính kiên nhẫn.</a:t>
            </a:r>
          </a:p>
        </p:txBody>
      </p:sp>
      <p:cxnSp>
        <p:nvCxnSpPr>
          <p:cNvPr id="7" name="Straight Connector 6">
            <a:extLst>
              <a:ext uri="{FF2B5EF4-FFF2-40B4-BE49-F238E27FC236}">
                <a16:creationId xmlns:a16="http://schemas.microsoft.com/office/drawing/2014/main" id="{DB68DD48-9047-4C0E-873F-F9EFE47EFA41}"/>
              </a:ext>
            </a:extLst>
          </p:cNvPr>
          <p:cNvCxnSpPr/>
          <p:nvPr/>
        </p:nvCxnSpPr>
        <p:spPr>
          <a:xfrm flipH="1">
            <a:off x="3301085" y="2393858"/>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9BA808F-D37E-46DF-8F52-B75EBB68AA23}"/>
              </a:ext>
            </a:extLst>
          </p:cNvPr>
          <p:cNvCxnSpPr/>
          <p:nvPr/>
        </p:nvCxnSpPr>
        <p:spPr>
          <a:xfrm flipH="1">
            <a:off x="4438963" y="1788122"/>
            <a:ext cx="112620"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CF37309-39F0-49A7-9D9E-CF356E402A8D}"/>
              </a:ext>
            </a:extLst>
          </p:cNvPr>
          <p:cNvCxnSpPr/>
          <p:nvPr/>
        </p:nvCxnSpPr>
        <p:spPr>
          <a:xfrm flipH="1">
            <a:off x="6351700" y="2393858"/>
            <a:ext cx="123882" cy="428012"/>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CDDF18D8-CC36-9A4B-976E-C5985B375E21}"/>
              </a:ext>
            </a:extLst>
          </p:cNvPr>
          <p:cNvGrpSpPr/>
          <p:nvPr/>
        </p:nvGrpSpPr>
        <p:grpSpPr>
          <a:xfrm>
            <a:off x="3250986" y="2851625"/>
            <a:ext cx="230207" cy="470813"/>
            <a:chOff x="4944388" y="3399410"/>
            <a:chExt cx="230207" cy="470813"/>
          </a:xfrm>
        </p:grpSpPr>
        <p:cxnSp>
          <p:nvCxnSpPr>
            <p:cNvPr id="24" name="Straight Connector 23">
              <a:extLst>
                <a:ext uri="{FF2B5EF4-FFF2-40B4-BE49-F238E27FC236}">
                  <a16:creationId xmlns:a16="http://schemas.microsoft.com/office/drawing/2014/main" id="{E87A9F03-DBB8-F04B-8867-7ADB7647897A}"/>
                </a:ext>
              </a:extLst>
            </p:cNvPr>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7409A1B-2EE3-1F41-B2A3-49393F00D0C2}"/>
                </a:ext>
              </a:extLst>
            </p:cNvPr>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6688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746086" y="177750"/>
            <a:ext cx="5365827" cy="50783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smtClean="0">
                <a:ln>
                  <a:noFill/>
                </a:ln>
                <a:solidFill>
                  <a:srgbClr val="FFAB40">
                    <a:lumMod val="50000"/>
                  </a:srgbClr>
                </a:solidFill>
                <a:effectLst/>
                <a:uLnTx/>
                <a:uFillTx/>
                <a:latin typeface="UTM Avo" panose="02040603050506020204" pitchFamily="18" charset="0"/>
                <a:cs typeface="Arial"/>
                <a:sym typeface="Arial"/>
              </a:rPr>
              <a:t>T</a:t>
            </a:r>
            <a:r>
              <a:rPr lang="en-US" sz="1800" b="1" noProof="0" dirty="0" smtClean="0">
                <a:solidFill>
                  <a:srgbClr val="FFAB40">
                    <a:lumMod val="50000"/>
                  </a:srgbClr>
                </a:solidFill>
                <a:latin typeface="UTM Avo" panose="02040603050506020204" pitchFamily="18" charset="0"/>
              </a:rPr>
              <a:t>ớ</a:t>
            </a:r>
            <a:r>
              <a:rPr kumimoji="0" lang="vi-VN" sz="1800" b="1" i="0" u="none" strike="noStrike" kern="0" cap="none" spc="0" normalizeH="0" baseline="0" noProof="0" dirty="0" smtClean="0">
                <a:ln>
                  <a:noFill/>
                </a:ln>
                <a:solidFill>
                  <a:srgbClr val="FFAB40">
                    <a:lumMod val="50000"/>
                  </a:srgbClr>
                </a:solidFill>
                <a:effectLst/>
                <a:uLnTx/>
                <a:uFillTx/>
                <a:latin typeface="UTM Avo" panose="02040603050506020204" pitchFamily="18" charset="0"/>
                <a:cs typeface="Arial"/>
                <a:sym typeface="Arial"/>
              </a:rPr>
              <a:t> </a:t>
            </a: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là lê - gô </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616316"/>
            <a:ext cx="6456219" cy="4570867"/>
          </a:xfrm>
          <a:prstGeom prst="rect">
            <a:avLst/>
          </a:prstGeom>
          <a:noFill/>
        </p:spPr>
        <p:txBody>
          <a:bodyPr wrap="square" rtlCol="0">
            <a:spAutoFit/>
          </a:bodyPr>
          <a:lstStyle/>
          <a:p>
            <a:pPr marL="44450" lvl="0" algn="just">
              <a:lnSpc>
                <a:spcPct val="150000"/>
              </a:lnSpc>
              <a:defRPr/>
            </a:pP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lang="vi-VN" dirty="0">
                <a:latin typeface="UTM Avo" panose="02040603050506020204" pitchFamily="18" charset="0"/>
              </a:rPr>
              <a:t>Tớ là lê-gô. Nhiều bạn gọi tớ là đồ chơi lắp ráp. Các bạn có nhận ra tớ không?</a:t>
            </a:r>
          </a:p>
          <a:p>
            <a:pPr marL="44450" lvl="0" algn="just">
              <a:lnSpc>
                <a:spcPct val="150000"/>
              </a:lnSpc>
              <a:defRPr/>
            </a:pPr>
            <a:r>
              <a:rPr lang="vi-VN" dirty="0">
                <a:latin typeface="UTM Avo" panose="02040603050506020204" pitchFamily="18" charset="0"/>
              </a:rPr>
              <a:t>        Để tớ giới thiệu với các bạn về gia đình của tớ nhé. Tớ có rất nhiều anh chị em. Chúng tớ là những khối nhỏ đầy màu sắc. Hầu hết chúng tớ có hình viên gạch. Một số thành viên có hình nhân vật tí hon và các hình xinh xắn khác.</a:t>
            </a:r>
          </a:p>
          <a:p>
            <a:pPr marL="44450" lvl="0" algn="just">
              <a:lnSpc>
                <a:spcPct val="150000"/>
              </a:lnSpc>
              <a:defRPr/>
            </a:pPr>
            <a:r>
              <a:rPr lang="vi-VN" dirty="0">
                <a:latin typeface="UTM Avo" panose="02040603050506020204" pitchFamily="18" charset="0"/>
              </a:rPr>
              <a:t>        Từ những mảnh ghép nhỏ bé, chúng tớ kết hợp với nhau để tạo ra cả một thế giới kì diệu. Các bạn có thể lắp ráp nhà cửa, xe cộ, người máy,… theo ý thích. Sau đó, các bạn tháo rời ra để ghép thành những vật khác.</a:t>
            </a:r>
          </a:p>
          <a:p>
            <a:pPr marL="44450" lvl="0" algn="just">
              <a:lnSpc>
                <a:spcPct val="150000"/>
              </a:lnSpc>
              <a:defRPr/>
            </a:pPr>
            <a:r>
              <a:rPr lang="vi-VN" dirty="0">
                <a:latin typeface="UTM Avo" panose="02040603050506020204" pitchFamily="18" charset="0"/>
              </a:rPr>
              <a:t>        Chúng tớ giúp các bạn có trí tưởng tượng phong phú, khả năng sáng tạo và tính kiên nhẫn. Nào, các bạn đã sẵn sang chơi cùng chúng tớ chưa?</a:t>
            </a:r>
          </a:p>
          <a:p>
            <a:pPr marL="26670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 Bảo Châu)</a:t>
            </a: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670" y="666195"/>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63530" y="1318144"/>
            <a:ext cx="288000" cy="288000"/>
          </a:xfrm>
          <a:prstGeom prst="rect">
            <a:avLst/>
          </a:prstGeom>
        </p:spPr>
      </p:pic>
      <p:pic>
        <p:nvPicPr>
          <p:cNvPr id="10" name="Picture 9">
            <a:extLst>
              <a:ext uri="{FF2B5EF4-FFF2-40B4-BE49-F238E27FC236}">
                <a16:creationId xmlns:a16="http://schemas.microsoft.com/office/drawing/2014/main" id="{47842D01-2E06-8946-A357-A62E51EBFF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2670" y="2604322"/>
            <a:ext cx="288000" cy="288000"/>
          </a:xfrm>
          <a:prstGeom prst="rect">
            <a:avLst/>
          </a:prstGeom>
        </p:spPr>
      </p:pic>
      <p:grpSp>
        <p:nvGrpSpPr>
          <p:cNvPr id="11" name="Group 10">
            <a:extLst>
              <a:ext uri="{FF2B5EF4-FFF2-40B4-BE49-F238E27FC236}">
                <a16:creationId xmlns:a16="http://schemas.microsoft.com/office/drawing/2014/main" id="{BFCACD95-36FC-1D48-8439-3F2A910E038C}"/>
              </a:ext>
            </a:extLst>
          </p:cNvPr>
          <p:cNvGrpSpPr/>
          <p:nvPr/>
        </p:nvGrpSpPr>
        <p:grpSpPr>
          <a:xfrm>
            <a:off x="350970" y="3678696"/>
            <a:ext cx="313120" cy="584775"/>
            <a:chOff x="3423096" y="2855682"/>
            <a:chExt cx="344433" cy="643252"/>
          </a:xfrm>
        </p:grpSpPr>
        <p:sp>
          <p:nvSpPr>
            <p:cNvPr id="12" name="Oval 11">
              <a:extLst>
                <a:ext uri="{FF2B5EF4-FFF2-40B4-BE49-F238E27FC236}">
                  <a16:creationId xmlns:a16="http://schemas.microsoft.com/office/drawing/2014/main" id="{C3177398-FD80-BE4A-A5DF-C7E0D8E01136}"/>
                </a:ext>
              </a:extLst>
            </p:cNvPr>
            <p:cNvSpPr/>
            <p:nvPr/>
          </p:nvSpPr>
          <p:spPr>
            <a:xfrm>
              <a:off x="3445636" y="3057837"/>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VN" sz="3600" i="1" dirty="0">
                <a:solidFill>
                  <a:schemeClr val="accent2"/>
                </a:solidFill>
                <a:latin typeface="UTM Charlotte" panose="02040603050506020204" pitchFamily="18" charset="0"/>
              </a:endParaRPr>
            </a:p>
          </p:txBody>
        </p:sp>
        <p:sp>
          <p:nvSpPr>
            <p:cNvPr id="13" name="Rectangle 12">
              <a:extLst>
                <a:ext uri="{FF2B5EF4-FFF2-40B4-BE49-F238E27FC236}">
                  <a16:creationId xmlns:a16="http://schemas.microsoft.com/office/drawing/2014/main" id="{F1C45283-9633-6D45-AB29-88CDFC8651C8}"/>
                </a:ext>
              </a:extLst>
            </p:cNvPr>
            <p:cNvSpPr/>
            <p:nvPr/>
          </p:nvSpPr>
          <p:spPr>
            <a:xfrm rot="21163024">
              <a:off x="3423096" y="2855682"/>
              <a:ext cx="289686" cy="643252"/>
            </a:xfrm>
            <a:prstGeom prst="rect">
              <a:avLst/>
            </a:prstGeom>
          </p:spPr>
          <p:txBody>
            <a:bodyPr wrap="square">
              <a:spAutoFit/>
            </a:bodyPr>
            <a:lstStyle/>
            <a:p>
              <a:pPr algn="ctr"/>
              <a:r>
                <a:rPr lang="en-VN" sz="3200" b="1" i="1" dirty="0">
                  <a:solidFill>
                    <a:schemeClr val="accent2"/>
                  </a:solidFill>
                  <a:latin typeface="UTM Charlotte" panose="02040603050506020204" pitchFamily="18" charset="0"/>
                </a:rPr>
                <a:t>4</a:t>
              </a:r>
            </a:p>
          </p:txBody>
        </p:sp>
      </p:grpSp>
    </p:spTree>
    <p:extLst>
      <p:ext uri="{BB962C8B-B14F-4D97-AF65-F5344CB8AC3E}">
        <p14:creationId xmlns:p14="http://schemas.microsoft.com/office/powerpoint/2010/main" val="14050293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600F577-F819-4602-BCEB-985221633540}"/>
              </a:ext>
            </a:extLst>
          </p:cNvPr>
          <p:cNvSpPr txBox="1"/>
          <p:nvPr/>
        </p:nvSpPr>
        <p:spPr>
          <a:xfrm>
            <a:off x="369087" y="1700452"/>
            <a:ext cx="6119826"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1. </a:t>
            </a:r>
            <a:r>
              <a:rPr lang="vi-VN" sz="1800" dirty="0">
                <a:latin typeface="UTM Avo" panose="02040603050506020204" pitchFamily="18" charset="0"/>
              </a:rPr>
              <a:t>Đồ chơi lê-gô còn được các bạn nhỏ gọi là gì?</a:t>
            </a:r>
          </a:p>
        </p:txBody>
      </p:sp>
      <p:sp>
        <p:nvSpPr>
          <p:cNvPr id="14" name="TextBox 13">
            <a:extLst>
              <a:ext uri="{FF2B5EF4-FFF2-40B4-BE49-F238E27FC236}">
                <a16:creationId xmlns:a16="http://schemas.microsoft.com/office/drawing/2014/main" id="{F3700BE8-37E7-464C-9E38-7AD2A3E286EA}"/>
              </a:ext>
            </a:extLst>
          </p:cNvPr>
          <p:cNvSpPr txBox="1"/>
          <p:nvPr/>
        </p:nvSpPr>
        <p:spPr>
          <a:xfrm>
            <a:off x="504870" y="2132686"/>
            <a:ext cx="5876475" cy="864467"/>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Đồ chơi lê-gô còn được các bạn nhỏ gọi là đồ chơi lắp ráp.</a:t>
            </a:r>
          </a:p>
        </p:txBody>
      </p:sp>
      <p:sp>
        <p:nvSpPr>
          <p:cNvPr id="15" name="TextBox 14">
            <a:extLst>
              <a:ext uri="{FF2B5EF4-FFF2-40B4-BE49-F238E27FC236}">
                <a16:creationId xmlns:a16="http://schemas.microsoft.com/office/drawing/2014/main" id="{CC238813-6EDC-49C5-8D5C-B80523462C08}"/>
              </a:ext>
            </a:extLst>
          </p:cNvPr>
          <p:cNvSpPr txBox="1"/>
          <p:nvPr/>
        </p:nvSpPr>
        <p:spPr>
          <a:xfrm>
            <a:off x="1688168" y="491298"/>
            <a:ext cx="4520127" cy="646331"/>
          </a:xfrm>
          <a:prstGeom prst="rect">
            <a:avLst/>
          </a:prstGeom>
          <a:noFill/>
        </p:spPr>
        <p:txBody>
          <a:bodyPr wrap="square" rtlCol="0">
            <a:spAutoFit/>
          </a:bodyPr>
          <a:lstStyle/>
          <a:p>
            <a:pPr algn="ctr"/>
            <a:r>
              <a:rPr lang="vi-VN" sz="3600" dirty="0">
                <a:solidFill>
                  <a:schemeClr val="accent2"/>
                </a:solidFill>
                <a:latin typeface="UTM Cookies" panose="02040603050506020204" pitchFamily="18" charset="0"/>
              </a:rPr>
              <a:t>TRẢ LỜI CÂU HỎI</a:t>
            </a:r>
            <a:endParaRPr lang="en-US" sz="3600" dirty="0">
              <a:solidFill>
                <a:schemeClr val="accent2"/>
              </a:solidFill>
              <a:latin typeface="UTM Cookies" panose="02040603050506020204" pitchFamily="18" charset="0"/>
            </a:endParaRPr>
          </a:p>
        </p:txBody>
      </p:sp>
      <p:pic>
        <p:nvPicPr>
          <p:cNvPr id="6" name="Picture 5">
            <a:extLst>
              <a:ext uri="{FF2B5EF4-FFF2-40B4-BE49-F238E27FC236}">
                <a16:creationId xmlns:a16="http://schemas.microsoft.com/office/drawing/2014/main" id="{02363415-D6B2-2446-96FC-BD2C737FD99D}"/>
              </a:ext>
            </a:extLst>
          </p:cNvPr>
          <p:cNvPicPr>
            <a:picLocks noChangeAspect="1"/>
          </p:cNvPicPr>
          <p:nvPr/>
        </p:nvPicPr>
        <p:blipFill>
          <a:blip r:embed="rId2"/>
          <a:stretch>
            <a:fillRect/>
          </a:stretch>
        </p:blipFill>
        <p:spPr>
          <a:xfrm>
            <a:off x="425649" y="397838"/>
            <a:ext cx="1177323" cy="1154931"/>
          </a:xfrm>
          <a:prstGeom prst="ellipse">
            <a:avLst/>
          </a:prstGeom>
        </p:spPr>
      </p:pic>
      <p:sp>
        <p:nvSpPr>
          <p:cNvPr id="7" name="TextBox 6">
            <a:extLst>
              <a:ext uri="{FF2B5EF4-FFF2-40B4-BE49-F238E27FC236}">
                <a16:creationId xmlns:a16="http://schemas.microsoft.com/office/drawing/2014/main" id="{7A3FBAD9-477D-504B-9541-6C2CF8167662}"/>
              </a:ext>
            </a:extLst>
          </p:cNvPr>
          <p:cNvSpPr txBox="1"/>
          <p:nvPr/>
        </p:nvSpPr>
        <p:spPr>
          <a:xfrm>
            <a:off x="425649" y="2976378"/>
            <a:ext cx="6119826"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2. </a:t>
            </a:r>
            <a:r>
              <a:rPr lang="vi-VN" sz="1800" dirty="0">
                <a:latin typeface="UTM Avo" panose="02040603050506020204" pitchFamily="18" charset="0"/>
              </a:rPr>
              <a:t>Nêu cách chơi lê-gô</a:t>
            </a:r>
          </a:p>
        </p:txBody>
      </p:sp>
      <p:sp>
        <p:nvSpPr>
          <p:cNvPr id="8" name="TextBox 7">
            <a:extLst>
              <a:ext uri="{FF2B5EF4-FFF2-40B4-BE49-F238E27FC236}">
                <a16:creationId xmlns:a16="http://schemas.microsoft.com/office/drawing/2014/main" id="{8A4BE7FF-01EA-094B-AE90-B92ADE2D395D}"/>
              </a:ext>
            </a:extLst>
          </p:cNvPr>
          <p:cNvSpPr txBox="1"/>
          <p:nvPr/>
        </p:nvSpPr>
        <p:spPr>
          <a:xfrm>
            <a:off x="561432" y="3408612"/>
            <a:ext cx="5876475" cy="1279966"/>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Các khối lê-gô được lắp ráp thành các đồ vật rồi được tháo rời ra để ghép thành những đồ vật khác.</a:t>
            </a:r>
          </a:p>
        </p:txBody>
      </p:sp>
    </p:spTree>
    <p:extLst>
      <p:ext uri="{BB962C8B-B14F-4D97-AF65-F5344CB8AC3E}">
        <p14:creationId xmlns:p14="http://schemas.microsoft.com/office/powerpoint/2010/main" val="162933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2420</TotalTime>
  <Words>1569</Words>
  <Application>Microsoft Office PowerPoint</Application>
  <PresentationFormat>Custom</PresentationFormat>
  <Paragraphs>159</Paragraphs>
  <Slides>26</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UTM Avo</vt:lpstr>
      <vt:lpstr>Montserrat</vt:lpstr>
      <vt:lpstr>Arial</vt:lpstr>
      <vt:lpstr>UTM Cookies</vt:lpstr>
      <vt:lpstr>Wingdings</vt:lpstr>
      <vt:lpstr>Calibri</vt:lpstr>
      <vt:lpstr>Kalam</vt:lpstr>
      <vt:lpstr>Times New Roman</vt:lpstr>
      <vt:lpstr>UTM Charlotte</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Admin</cp:lastModifiedBy>
  <cp:revision>197</cp:revision>
  <dcterms:modified xsi:type="dcterms:W3CDTF">2024-12-04T03:20:50Z</dcterms:modified>
</cp:coreProperties>
</file>