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0"/>
  </p:notesMasterIdLst>
  <p:sldIdLst>
    <p:sldId id="295" r:id="rId3"/>
    <p:sldId id="292" r:id="rId4"/>
    <p:sldId id="315" r:id="rId5"/>
    <p:sldId id="351" r:id="rId6"/>
    <p:sldId id="360" r:id="rId7"/>
    <p:sldId id="362" r:id="rId8"/>
    <p:sldId id="363"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73" d="100"/>
          <a:sy n="73"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29/10/2024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4</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5901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xmlns=""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xmlns=""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xmlns=""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xmlns=""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xmlns=""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xmlns=""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xmlns=""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xmlns=""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xmlns=""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xmlns=""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xmlns=""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xmlns=""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xmlns=""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xmlns=""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xmlns=""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xmlns=""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38.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5.png"/><Relationship Id="rId9" Type="http://schemas.microsoft.com/office/2007/relationships/hdphoto" Target="../media/hdphoto1.wdp"/><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xmlns=""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xmlns=""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xmlns=""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xmlns=""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xmlns=""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xmlns=""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xmlns=""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pic>
        <p:nvPicPr>
          <p:cNvPr id="6" name="Picture 5">
            <a:extLst>
              <a:ext uri="{FF2B5EF4-FFF2-40B4-BE49-F238E27FC236}">
                <a16:creationId xmlns:a16="http://schemas.microsoft.com/office/drawing/2014/main" xmlns="" id="{A8056551-DC49-573D-31DA-F3112ED9DE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1520" y="0"/>
            <a:ext cx="1872952" cy="1872952"/>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xmlns=""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24" name="图片 19" descr="卡通人物&#10;&#10;中度可信度描述已自动生成">
            <a:extLst>
              <a:ext uri="{FF2B5EF4-FFF2-40B4-BE49-F238E27FC236}">
                <a16:creationId xmlns:a16="http://schemas.microsoft.com/office/drawing/2014/main" xmlns="" id="{C0A9F92C-2E31-F546-A955-F78E6ABE6D42}"/>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121152" y="719843"/>
            <a:ext cx="12320021" cy="6127011"/>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16" name="图片 15">
            <a:extLst>
              <a:ext uri="{FF2B5EF4-FFF2-40B4-BE49-F238E27FC236}">
                <a16:creationId xmlns:a16="http://schemas.microsoft.com/office/drawing/2014/main" xmlns="" id="{3323B2E1-CFAF-48E3-AD97-F5F3D472C6BF}"/>
              </a:ext>
            </a:extLst>
          </p:cNvPr>
          <p:cNvPicPr>
            <a:picLocks noChangeAspect="1"/>
          </p:cNvPicPr>
          <p:nvPr/>
        </p:nvPicPr>
        <p:blipFill>
          <a:blip r:embed="rId5">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xmlns="" id="{AFF1A5AD-3155-4C9B-9C7F-BF9CCC1B5FDB}"/>
              </a:ext>
            </a:extLst>
          </p:cNvPr>
          <p:cNvPicPr>
            <a:picLocks noChangeAspect="1"/>
          </p:cNvPicPr>
          <p:nvPr/>
        </p:nvPicPr>
        <p:blipFill>
          <a:blip r:embed="rId5">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xmlns="" id="{513E6C00-7788-408C-877E-0B3ECD98A925}"/>
              </a:ext>
            </a:extLst>
          </p:cNvPr>
          <p:cNvPicPr>
            <a:picLocks noChangeAspect="1"/>
          </p:cNvPicPr>
          <p:nvPr/>
        </p:nvPicPr>
        <p:blipFill>
          <a:blip r:embed="rId6"/>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xmlns="" id="{7BE8811D-7C90-472E-95F1-90C3F4B5AB9A}"/>
              </a:ext>
            </a:extLst>
          </p:cNvPr>
          <p:cNvPicPr>
            <a:picLocks noChangeAspect="1"/>
          </p:cNvPicPr>
          <p:nvPr/>
        </p:nvPicPr>
        <p:blipFill>
          <a:blip r:embed="rId7"/>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xmlns="" id="{416AA52A-2568-3B14-1382-2943F1A7FFD1}"/>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xmlns="" id="{B71BB261-8A2B-D544-9138-55114016B4B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xmlns="" id="{39E6967D-4553-D90B-EBF5-A5F1C5D740C5}"/>
              </a:ext>
            </a:extLst>
          </p:cNvPr>
          <p:cNvPicPr>
            <a:picLocks noChangeAspect="1"/>
          </p:cNvPicPr>
          <p:nvPr/>
        </p:nvPicPr>
        <p:blipFill>
          <a:blip r:embed="rId11">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xmlns="" id="{88E6E3CD-4F79-A9F3-F028-C71E7E4AD1F5}"/>
              </a:ext>
            </a:extLst>
          </p:cNvPr>
          <p:cNvPicPr>
            <a:picLocks noChangeAspect="1"/>
          </p:cNvPicPr>
          <p:nvPr/>
        </p:nvPicPr>
        <p:blipFill>
          <a:blip r:embed="rId12"/>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xmlns="" id="{A2407557-D161-3628-81BD-BD71C6D5621B}"/>
              </a:ext>
            </a:extLst>
          </p:cNvPr>
          <p:cNvPicPr>
            <a:picLocks noChangeAspect="1"/>
          </p:cNvPicPr>
          <p:nvPr/>
        </p:nvPicPr>
        <p:blipFill>
          <a:blip r:embed="rId13"/>
          <a:stretch>
            <a:fillRect/>
          </a:stretch>
        </p:blipFill>
        <p:spPr>
          <a:xfrm>
            <a:off x="2626044" y="2512487"/>
            <a:ext cx="7285351" cy="1853345"/>
          </a:xfrm>
          <a:prstGeom prst="rect">
            <a:avLst/>
          </a:prstGeom>
        </p:spPr>
      </p:pic>
      <p:pic>
        <p:nvPicPr>
          <p:cNvPr id="4" name="Picture 3">
            <a:extLst>
              <a:ext uri="{FF2B5EF4-FFF2-40B4-BE49-F238E27FC236}">
                <a16:creationId xmlns:a16="http://schemas.microsoft.com/office/drawing/2014/main" xmlns="" id="{ADF16D89-7D6F-2F2D-10FF-51CFA70039F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1520" y="0"/>
            <a:ext cx="1872952" cy="1872952"/>
          </a:xfrm>
          <a:prstGeom prst="rect">
            <a:avLst/>
          </a:prstGeom>
        </p:spPr>
      </p:pic>
      <p:sp>
        <p:nvSpPr>
          <p:cNvPr id="5" name="TextBox 4">
            <a:extLst>
              <a:ext uri="{FF2B5EF4-FFF2-40B4-BE49-F238E27FC236}">
                <a16:creationId xmlns:a16="http://schemas.microsoft.com/office/drawing/2014/main" xmlns="" id="{45FF3290-029D-F0EA-8B56-3B7F8ACC1FE1}"/>
              </a:ext>
            </a:extLst>
          </p:cNvPr>
          <p:cNvSpPr txBox="1"/>
          <p:nvPr/>
        </p:nvSpPr>
        <p:spPr>
          <a:xfrm>
            <a:off x="5222240" y="4074160"/>
            <a:ext cx="1940560" cy="523220"/>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a:t>
            </a:r>
            <a:r>
              <a:rPr lang="en-US" sz="2800" b="1" dirty="0" err="1">
                <a:latin typeface="Cambria" panose="02040503050406030204" pitchFamily="18" charset="0"/>
                <a:ea typeface="Cambria" panose="02040503050406030204" pitchFamily="18" charset="0"/>
              </a:rPr>
              <a:t>Tiết</a:t>
            </a:r>
            <a:r>
              <a:rPr lang="en-US" sz="28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par>
                                <p:cTn id="23" presetID="14"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barn(inVertical)">
                                      <p:cBhvr>
                                        <p:cTn id="3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xmlns=""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xmlns=""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xmlns=""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xmlns=""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xmlns=""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xmlns=""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xmlns=""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xmlns=""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xmlns=""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xmlns=""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xmlns="" id="{78FB9358-2A31-8D8D-B2FF-82647B601927}"/>
              </a:ext>
            </a:extLst>
          </p:cNvPr>
          <p:cNvSpPr txBox="1"/>
          <p:nvPr/>
        </p:nvSpPr>
        <p:spPr>
          <a:xfrm>
            <a:off x="1270000" y="436880"/>
            <a:ext cx="1044448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Các bạn lớp 5A lên kế hoạch làm giá sách của lớp. Các bạn dự định đặt mua các tấm gỗ với kích thước và số lượng như trong bảng dưới đây.</a:t>
            </a:r>
          </a:p>
        </p:txBody>
      </p:sp>
      <p:pic>
        <p:nvPicPr>
          <p:cNvPr id="4" name="Picture 3">
            <a:extLst>
              <a:ext uri="{FF2B5EF4-FFF2-40B4-BE49-F238E27FC236}">
                <a16:creationId xmlns:a16="http://schemas.microsoft.com/office/drawing/2014/main" xmlns="" id="{43638BA1-7B45-45D6-B29C-D881948C237D}"/>
              </a:ext>
            </a:extLst>
          </p:cNvPr>
          <p:cNvPicPr>
            <a:picLocks noChangeAspect="1"/>
          </p:cNvPicPr>
          <p:nvPr/>
        </p:nvPicPr>
        <p:blipFill>
          <a:blip r:embed="rId4"/>
          <a:stretch>
            <a:fillRect/>
          </a:stretch>
        </p:blipFill>
        <p:spPr>
          <a:xfrm>
            <a:off x="6624320" y="1697596"/>
            <a:ext cx="4763770" cy="4435234"/>
          </a:xfrm>
          <a:prstGeom prst="rect">
            <a:avLst/>
          </a:prstGeom>
        </p:spPr>
      </p:pic>
      <p:sp>
        <p:nvSpPr>
          <p:cNvPr id="8" name="TextBox 7">
            <a:extLst>
              <a:ext uri="{FF2B5EF4-FFF2-40B4-BE49-F238E27FC236}">
                <a16:creationId xmlns:a16="http://schemas.microsoft.com/office/drawing/2014/main" xmlns="" id="{720E13D4-20C7-F721-6DC8-3BE462D305AE}"/>
              </a:ext>
            </a:extLst>
          </p:cNvPr>
          <p:cNvSpPr txBox="1"/>
          <p:nvPr/>
        </p:nvSpPr>
        <p:spPr>
          <a:xfrm>
            <a:off x="599440" y="3017520"/>
            <a:ext cx="5537200" cy="138499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Loại gỗ công nghiệp được chọn có giá 250 000 đồng cho 1 m</a:t>
            </a:r>
            <a:r>
              <a:rPr lang="vi-VN" sz="2800" b="0" i="0" baseline="30000" dirty="0">
                <a:solidFill>
                  <a:srgbClr val="000000"/>
                </a:solidFill>
                <a:effectLst/>
                <a:latin typeface="Cambria" panose="02040503050406030204" pitchFamily="18" charset="0"/>
                <a:ea typeface="Cambria" panose="02040503050406030204" pitchFamily="18" charset="0"/>
              </a:rPr>
              <a:t>2</a:t>
            </a:r>
            <a:r>
              <a:rPr lang="vi-VN" sz="2800" b="0" i="0" dirty="0">
                <a:solidFill>
                  <a:srgbClr val="000000"/>
                </a:solidFill>
                <a:effectLst/>
                <a:latin typeface="Cambria" panose="02040503050406030204" pitchFamily="18" charset="0"/>
                <a:ea typeface="Cambria" panose="02040503050406030204" pitchFamily="18" charset="0"/>
              </a:rPr>
              <a:t>. Tính số tiền mua gỗ để làm giá sách đó.</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xmlns=""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xmlns=""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xmlns="" id="{AB1E6761-CAD7-9889-820D-AB9F2DE6AE1F}"/>
              </a:ext>
            </a:extLst>
          </p:cNvPr>
          <p:cNvSpPr txBox="1"/>
          <p:nvPr/>
        </p:nvSpPr>
        <p:spPr>
          <a:xfrm>
            <a:off x="2540000" y="965200"/>
            <a:ext cx="7101840" cy="4893647"/>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Bài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giải</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4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dài</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200 × 25 × 4 = 20 000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40 × 25 = 1 000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10 </a:t>
            </a:r>
            <a:r>
              <a:rPr lang="en-US" sz="2400" dirty="0" err="1">
                <a:solidFill>
                  <a:srgbClr val="FF0000"/>
                </a:solidFill>
                <a:latin typeface="Cambria" panose="02040503050406030204" pitchFamily="18" charset="0"/>
                <a:ea typeface="Cambria" panose="02040503050406030204" pitchFamily="18" charset="0"/>
              </a:rPr>
              <a:t>tấm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ngắn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1 000 × 10 = 10 000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Diện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tích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tất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cả</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dự</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định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20 000 + 10 000 =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err="1">
                <a:solidFill>
                  <a:srgbClr val="FF0000"/>
                </a:solidFill>
                <a:latin typeface="Cambria" panose="02040503050406030204" pitchFamily="18" charset="0"/>
                <a:ea typeface="Cambria" panose="02040503050406030204" pitchFamily="18" charset="0"/>
              </a:rPr>
              <a:t>Đổi</a:t>
            </a:r>
            <a:r>
              <a:rPr lang="en-US" sz="2400" dirty="0">
                <a:solidFill>
                  <a:srgbClr val="FF0000"/>
                </a:solidFill>
                <a:latin typeface="Cambria" panose="02040503050406030204" pitchFamily="18" charset="0"/>
                <a:ea typeface="Cambria" panose="02040503050406030204" pitchFamily="18" charset="0"/>
              </a:rPr>
              <a:t>: 30 000 cm</a:t>
            </a:r>
            <a:r>
              <a:rPr lang="en-US" sz="2400" baseline="30000" dirty="0">
                <a:solidFill>
                  <a:srgbClr val="FF0000"/>
                </a:solidFill>
                <a:latin typeface="Cambria" panose="02040503050406030204" pitchFamily="18" charset="0"/>
                <a:ea typeface="Cambria" panose="02040503050406030204" pitchFamily="18" charset="0"/>
              </a:rPr>
              <a:t>2</a:t>
            </a:r>
            <a:r>
              <a:rPr lang="en-US" sz="2400" dirty="0">
                <a:solidFill>
                  <a:srgbClr val="FF0000"/>
                </a:solidFill>
                <a:latin typeface="Cambria" panose="02040503050406030204" pitchFamily="18" charset="0"/>
                <a:ea typeface="Cambria" panose="02040503050406030204" pitchFamily="18" charset="0"/>
              </a:rPr>
              <a:t> = 3 m</a:t>
            </a:r>
            <a:r>
              <a:rPr lang="en-US" sz="2400" baseline="30000" dirty="0">
                <a:solidFill>
                  <a:srgbClr val="FF0000"/>
                </a:solidFill>
                <a:latin typeface="Cambria" panose="02040503050406030204" pitchFamily="18" charset="0"/>
                <a:ea typeface="Cambria" panose="02040503050406030204" pitchFamily="18" charset="0"/>
              </a:rPr>
              <a:t>2</a:t>
            </a:r>
            <a:endParaRPr lang="en-US" sz="2400" dirty="0">
              <a:solidFill>
                <a:srgbClr val="FF0000"/>
              </a:solidFill>
              <a:latin typeface="Cambria" panose="02040503050406030204" pitchFamily="18" charset="0"/>
              <a:ea typeface="Cambria" panose="02040503050406030204" pitchFamily="18" charset="0"/>
            </a:endParaRPr>
          </a:p>
          <a:p>
            <a:pPr algn="ct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tiền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mua</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gỗ</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giá</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sách</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là</a:t>
            </a:r>
            <a:r>
              <a:rPr lang="en-US" sz="2400" dirty="0">
                <a:solidFill>
                  <a:srgbClr val="FF0000"/>
                </a:solidFill>
                <a:latin typeface="Cambria" panose="02040503050406030204" pitchFamily="18" charset="0"/>
                <a:ea typeface="Cambria" panose="02040503050406030204" pitchFamily="18" charset="0"/>
              </a:rPr>
              <a:t>:</a:t>
            </a:r>
          </a:p>
          <a:p>
            <a:pPr algn="ctr"/>
            <a:r>
              <a:rPr lang="en-US" sz="2400" dirty="0">
                <a:solidFill>
                  <a:srgbClr val="FF0000"/>
                </a:solidFill>
                <a:latin typeface="Cambria" panose="02040503050406030204" pitchFamily="18" charset="0"/>
                <a:ea typeface="Cambria" panose="02040503050406030204" pitchFamily="18" charset="0"/>
              </a:rPr>
              <a:t>250 000 × 3 = 750 000 (</a:t>
            </a:r>
            <a:r>
              <a:rPr lang="en-US" sz="2400" dirty="0" err="1">
                <a:solidFill>
                  <a:srgbClr val="FF0000"/>
                </a:solidFill>
                <a:latin typeface="Cambria" panose="02040503050406030204" pitchFamily="18" charset="0"/>
                <a:ea typeface="Cambria" panose="02040503050406030204" pitchFamily="18" charset="0"/>
              </a:rPr>
              <a:t>đồng</a:t>
            </a:r>
            <a:r>
              <a:rPr lang="en-US" sz="2400" dirty="0">
                <a:solidFill>
                  <a:srgbClr val="FF0000"/>
                </a:solidFill>
                <a:latin typeface="Cambria" panose="02040503050406030204" pitchFamily="18" charset="0"/>
                <a:ea typeface="Cambria" panose="02040503050406030204" pitchFamily="18" charset="0"/>
              </a:rPr>
              <a:t>)</a:t>
            </a:r>
          </a:p>
          <a:p>
            <a:pPr algn="r"/>
            <a:r>
              <a:rPr lang="en-US" sz="2400" dirty="0" err="1">
                <a:solidFill>
                  <a:srgbClr val="FF0000"/>
                </a:solidFill>
                <a:latin typeface="Cambria" panose="02040503050406030204" pitchFamily="18" charset="0"/>
                <a:ea typeface="Cambria" panose="02040503050406030204" pitchFamily="18" charset="0"/>
              </a:rPr>
              <a:t>Đáp</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a:t>
            </a:r>
            <a:r>
              <a:rPr lang="en-US" sz="2400" dirty="0">
                <a:solidFill>
                  <a:srgbClr val="FF0000"/>
                </a:solidFill>
                <a:latin typeface="Cambria" panose="02040503050406030204" pitchFamily="18" charset="0"/>
                <a:ea typeface="Cambria" panose="02040503050406030204" pitchFamily="18" charset="0"/>
              </a:rPr>
              <a:t>: 750 000 </a:t>
            </a:r>
            <a:r>
              <a:rPr lang="en-US" sz="2400" dirty="0" err="1">
                <a:solidFill>
                  <a:srgbClr val="FF0000"/>
                </a:solidFill>
                <a:latin typeface="Cambria" panose="02040503050406030204" pitchFamily="18" charset="0"/>
                <a:ea typeface="Cambria" panose="02040503050406030204" pitchFamily="18" charset="0"/>
              </a:rPr>
              <a:t>đồng</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xmlns=""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xmlns=""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xmlns=""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xmlns=""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 thiết kế giá sách của lớp em. Tính số tiền mua gỗ làm chiếc giá sách đó nếu loại gỗ công nghiệp được chọn có giá 250 000 đồng cho 1 </a:t>
            </a:r>
            <a:r>
              <a:rPr lang="vi-VN" sz="2800" b="0" i="0" dirty="0">
                <a:solidFill>
                  <a:srgbClr val="000000"/>
                </a:solidFill>
                <a:effectLst/>
                <a:latin typeface="Cambria" panose="02040503050406030204" pitchFamily="18" charset="0"/>
                <a:ea typeface="Cambria" panose="02040503050406030204" pitchFamily="18" charset="0"/>
              </a:rPr>
              <a:t>m</a:t>
            </a:r>
            <a:r>
              <a:rPr lang="vi-VN" sz="2800" b="0" i="0" baseline="30000" dirty="0">
                <a:solidFill>
                  <a:srgbClr val="000000"/>
                </a:solidFill>
                <a:effectLst/>
                <a:latin typeface="Cambria" panose="02040503050406030204" pitchFamily="18" charset="0"/>
                <a:ea typeface="Cambria" panose="02040503050406030204" pitchFamily="18" charset="0"/>
              </a:rPr>
              <a:t>2</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xmlns="" id="{5CAA8F38-72C6-6C59-0399-00788C5D0AE8}"/>
              </a:ext>
            </a:extLst>
          </p:cNvPr>
          <p:cNvSpPr txBox="1"/>
          <p:nvPr/>
        </p:nvSpPr>
        <p:spPr>
          <a:xfrm>
            <a:off x="1625600" y="2032000"/>
            <a:ext cx="9154160" cy="523220"/>
          </a:xfrm>
          <a:prstGeom prst="rect">
            <a:avLst/>
          </a:prstGeom>
          <a:noFill/>
        </p:spPr>
        <p:txBody>
          <a:bodyPr wrap="square" rtlCol="0">
            <a:spAutoFit/>
          </a:bodyPr>
          <a:lstStyle/>
          <a:p>
            <a:pPr algn="ctr"/>
            <a:r>
              <a:rPr lang="vi-VN" sz="2800" b="1" i="0" dirty="0">
                <a:solidFill>
                  <a:srgbClr val="FF0000"/>
                </a:solidFill>
                <a:effectLst/>
                <a:latin typeface="Cambria" panose="02040503050406030204" pitchFamily="18" charset="0"/>
                <a:ea typeface="Cambria" panose="02040503050406030204" pitchFamily="18" charset="0"/>
              </a:rPr>
              <a:t>Giá sách lớp em cần dùng những tấm gỗ như sau:</a:t>
            </a:r>
            <a:endParaRPr lang="en-US" sz="28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4A2F51ED-B602-BCC5-F4C2-F00F59B1EF99}"/>
              </a:ext>
            </a:extLst>
          </p:cNvPr>
          <p:cNvPicPr>
            <a:picLocks noChangeAspect="1"/>
          </p:cNvPicPr>
          <p:nvPr/>
        </p:nvPicPr>
        <p:blipFill>
          <a:blip r:embed="rId4"/>
          <a:stretch>
            <a:fillRect/>
          </a:stretch>
        </p:blipFill>
        <p:spPr>
          <a:xfrm>
            <a:off x="2265679" y="2712954"/>
            <a:ext cx="7817485" cy="3518618"/>
          </a:xfrm>
          <a:prstGeom prst="rect">
            <a:avLst/>
          </a:prstGeom>
        </p:spPr>
      </p:pic>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xmlns=""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xmlns=""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TextBox 2">
            <a:extLst>
              <a:ext uri="{FF2B5EF4-FFF2-40B4-BE49-F238E27FC236}">
                <a16:creationId xmlns:a16="http://schemas.microsoft.com/office/drawing/2014/main" xmlns="" id="{5CAA8F38-72C6-6C59-0399-00788C5D0AE8}"/>
              </a:ext>
            </a:extLst>
          </p:cNvPr>
          <p:cNvSpPr txBox="1"/>
          <p:nvPr/>
        </p:nvSpPr>
        <p:spPr>
          <a:xfrm>
            <a:off x="1351280" y="538480"/>
            <a:ext cx="915416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Bài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giải</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200 × 25 × 3 = 15 000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1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40 × 25 = 1 000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5 </a:t>
            </a:r>
            <a:r>
              <a:rPr lang="en-US" sz="2800" dirty="0" err="1">
                <a:solidFill>
                  <a:srgbClr val="FF0000"/>
                </a:solidFill>
                <a:latin typeface="Cambria" panose="02040503050406030204" pitchFamily="18" charset="0"/>
                <a:ea typeface="Cambria" panose="02040503050406030204" pitchFamily="18" charset="0"/>
              </a:rPr>
              <a:t>tấm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ngắn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1 000 × 5 = 5 000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tất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dự</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định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15 000 + 5 000 =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Đổi</a:t>
            </a:r>
            <a:r>
              <a:rPr lang="en-US" sz="2800" dirty="0">
                <a:solidFill>
                  <a:srgbClr val="FF0000"/>
                </a:solidFill>
                <a:latin typeface="Cambria" panose="02040503050406030204" pitchFamily="18" charset="0"/>
                <a:ea typeface="Cambria" panose="02040503050406030204" pitchFamily="18" charset="0"/>
              </a:rPr>
              <a:t>: 20 000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 = 2 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tiền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mua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gỗ</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làm</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giá</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250 000 × 2 = 500 000 (</a:t>
            </a:r>
            <a:r>
              <a:rPr lang="en-US" sz="2800" dirty="0" err="1">
                <a:solidFill>
                  <a:srgbClr val="FF0000"/>
                </a:solidFill>
                <a:latin typeface="Cambria" panose="02040503050406030204" pitchFamily="18" charset="0"/>
                <a:ea typeface="Cambria" panose="02040503050406030204" pitchFamily="18" charset="0"/>
              </a:rPr>
              <a:t>đồng</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500 000 </a:t>
            </a:r>
            <a:r>
              <a:rPr lang="en-US" sz="2800" dirty="0" err="1">
                <a:solidFill>
                  <a:srgbClr val="FF0000"/>
                </a:solidFill>
                <a:latin typeface="Cambria" panose="02040503050406030204" pitchFamily="18" charset="0"/>
                <a:ea typeface="Cambria" panose="02040503050406030204" pitchFamily="18" charset="0"/>
              </a:rPr>
              <a:t>đồng</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99213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285</Words>
  <Application>Microsoft Office PowerPoint</Application>
  <PresentationFormat>Widescreen</PresentationFormat>
  <Paragraphs>37</Paragraphs>
  <Slides>7</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Cambria</vt:lpstr>
      <vt:lpstr>等线</vt:lpstr>
      <vt:lpstr>等线 Light</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Admin</cp:lastModifiedBy>
  <cp:revision>65</cp:revision>
  <dcterms:created xsi:type="dcterms:W3CDTF">2022-08-12T10:42:21Z</dcterms:created>
  <dcterms:modified xsi:type="dcterms:W3CDTF">2024-10-29T01:52:44Z</dcterms:modified>
</cp:coreProperties>
</file>