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0" r:id="rId4"/>
    <p:sldMasterId id="2147483702" r:id="rId5"/>
  </p:sldMasterIdLst>
  <p:notesMasterIdLst>
    <p:notesMasterId r:id="rId28"/>
  </p:notesMasterIdLst>
  <p:sldIdLst>
    <p:sldId id="260" r:id="rId6"/>
    <p:sldId id="386" r:id="rId7"/>
    <p:sldId id="394" r:id="rId8"/>
    <p:sldId id="256" r:id="rId9"/>
    <p:sldId id="383" r:id="rId10"/>
    <p:sldId id="268" r:id="rId11"/>
    <p:sldId id="465" r:id="rId12"/>
    <p:sldId id="466" r:id="rId13"/>
    <p:sldId id="461" r:id="rId14"/>
    <p:sldId id="464" r:id="rId15"/>
    <p:sldId id="384" r:id="rId16"/>
    <p:sldId id="391" r:id="rId17"/>
    <p:sldId id="395" r:id="rId18"/>
    <p:sldId id="396" r:id="rId19"/>
    <p:sldId id="397" r:id="rId20"/>
    <p:sldId id="463" r:id="rId21"/>
    <p:sldId id="462" r:id="rId22"/>
    <p:sldId id="467" r:id="rId23"/>
    <p:sldId id="266" r:id="rId24"/>
    <p:sldId id="280" r:id="rId25"/>
    <p:sldId id="392" r:id="rId26"/>
    <p:sldId id="35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4" d="100"/>
          <a:sy n="64" d="100"/>
        </p:scale>
        <p:origin x="7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17/11/2024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9</a:t>
            </a:fld>
            <a:endParaRPr lang="en-US"/>
          </a:p>
        </p:txBody>
      </p:sp>
    </p:spTree>
    <p:extLst>
      <p:ext uri="{BB962C8B-B14F-4D97-AF65-F5344CB8AC3E}">
        <p14:creationId xmlns:p14="http://schemas.microsoft.com/office/powerpoint/2010/main" val="2176784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13</a:t>
            </a:fld>
            <a:endParaRPr lang="en-US"/>
          </a:p>
        </p:txBody>
      </p:sp>
    </p:spTree>
    <p:extLst>
      <p:ext uri="{BB962C8B-B14F-4D97-AF65-F5344CB8AC3E}">
        <p14:creationId xmlns:p14="http://schemas.microsoft.com/office/powerpoint/2010/main" val="237085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5D75B7F-6C47-ECFD-B1C4-1AD57F07521D}"/>
              </a:ext>
            </a:extLst>
          </p:cNvPr>
          <p:cNvSpPr>
            <a:spLocks noGrp="1"/>
          </p:cNvSpPr>
          <p:nvPr>
            <p:ph type="dt" sz="half" idx="10"/>
          </p:nvPr>
        </p:nvSpPr>
        <p:spPr/>
        <p:txBody>
          <a:bodyPr/>
          <a:lstStyle/>
          <a:p>
            <a:fld id="{F06CDD18-ED42-4272-B7FA-AE5A4506F7A0}" type="datetimeFigureOut">
              <a:rPr lang="en-US" smtClean="0"/>
              <a:t>17/11/2024</a:t>
            </a:fld>
            <a:endParaRPr lang="en-US"/>
          </a:p>
        </p:txBody>
      </p:sp>
      <p:sp>
        <p:nvSpPr>
          <p:cNvPr id="5" name="Footer Placeholder 4">
            <a:extLst>
              <a:ext uri="{FF2B5EF4-FFF2-40B4-BE49-F238E27FC236}">
                <a16:creationId xmlns:a16="http://schemas.microsoft.com/office/drawing/2014/main" xmlns=""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EAEC37-6538-5139-1F36-6F76D5003BA6}"/>
              </a:ext>
            </a:extLst>
          </p:cNvPr>
          <p:cNvSpPr>
            <a:spLocks noGrp="1"/>
          </p:cNvSpPr>
          <p:nvPr>
            <p:ph type="dt" sz="half" idx="10"/>
          </p:nvPr>
        </p:nvSpPr>
        <p:spPr/>
        <p:txBody>
          <a:bodyPr/>
          <a:lstStyle/>
          <a:p>
            <a:fld id="{F06CDD18-ED42-4272-B7FA-AE5A4506F7A0}" type="datetimeFigureOut">
              <a:rPr lang="en-US" smtClean="0"/>
              <a:t>17/11/2024</a:t>
            </a:fld>
            <a:endParaRPr lang="en-US"/>
          </a:p>
        </p:txBody>
      </p:sp>
      <p:sp>
        <p:nvSpPr>
          <p:cNvPr id="5" name="Footer Placeholder 4">
            <a:extLst>
              <a:ext uri="{FF2B5EF4-FFF2-40B4-BE49-F238E27FC236}">
                <a16:creationId xmlns:a16="http://schemas.microsoft.com/office/drawing/2014/main" xmlns=""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DF508F5-A502-3A33-A6FA-1026642A0C3E}"/>
              </a:ext>
            </a:extLst>
          </p:cNvPr>
          <p:cNvSpPr>
            <a:spLocks noGrp="1"/>
          </p:cNvSpPr>
          <p:nvPr>
            <p:ph type="dt" sz="half" idx="10"/>
          </p:nvPr>
        </p:nvSpPr>
        <p:spPr/>
        <p:txBody>
          <a:bodyPr/>
          <a:lstStyle/>
          <a:p>
            <a:fld id="{F06CDD18-ED42-4272-B7FA-AE5A4506F7A0}" type="datetimeFigureOut">
              <a:rPr lang="en-US" smtClean="0"/>
              <a:t>17/11/2024</a:t>
            </a:fld>
            <a:endParaRPr lang="en-US"/>
          </a:p>
        </p:txBody>
      </p:sp>
      <p:sp>
        <p:nvSpPr>
          <p:cNvPr id="5" name="Footer Placeholder 4">
            <a:extLst>
              <a:ext uri="{FF2B5EF4-FFF2-40B4-BE49-F238E27FC236}">
                <a16:creationId xmlns:a16="http://schemas.microsoft.com/office/drawing/2014/main" xmlns=""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67A0A7-4ED7-73C4-B3D5-F40A11FF6BEC}"/>
              </a:ext>
            </a:extLst>
          </p:cNvPr>
          <p:cNvSpPr>
            <a:spLocks noGrp="1"/>
          </p:cNvSpPr>
          <p:nvPr>
            <p:ph type="dt" sz="half" idx="10"/>
          </p:nvPr>
        </p:nvSpPr>
        <p:spPr/>
        <p:txBody>
          <a:bodyPr/>
          <a:lstStyle/>
          <a:p>
            <a:fld id="{F06CDD18-ED42-4272-B7FA-AE5A4506F7A0}" type="datetimeFigureOut">
              <a:rPr lang="en-US" smtClean="0"/>
              <a:t>17/11/2024</a:t>
            </a:fld>
            <a:endParaRPr lang="en-US"/>
          </a:p>
        </p:txBody>
      </p:sp>
      <p:sp>
        <p:nvSpPr>
          <p:cNvPr id="5" name="Footer Placeholder 4">
            <a:extLst>
              <a:ext uri="{FF2B5EF4-FFF2-40B4-BE49-F238E27FC236}">
                <a16:creationId xmlns:a16="http://schemas.microsoft.com/office/drawing/2014/main" xmlns=""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xmlns=""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xmlns=""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xmlns=""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xmlns=""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B95F99D-519D-DA5B-75DE-41BF5CBBF80A}"/>
              </a:ext>
            </a:extLst>
          </p:cNvPr>
          <p:cNvSpPr>
            <a:spLocks noGrp="1"/>
          </p:cNvSpPr>
          <p:nvPr>
            <p:ph type="dt" sz="half" idx="10"/>
          </p:nvPr>
        </p:nvSpPr>
        <p:spPr/>
        <p:txBody>
          <a:bodyPr/>
          <a:lstStyle/>
          <a:p>
            <a:fld id="{F06CDD18-ED42-4272-B7FA-AE5A4506F7A0}" type="datetimeFigureOut">
              <a:rPr lang="en-US" smtClean="0"/>
              <a:t>17/11/2024</a:t>
            </a:fld>
            <a:endParaRPr lang="en-US"/>
          </a:p>
        </p:txBody>
      </p:sp>
      <p:sp>
        <p:nvSpPr>
          <p:cNvPr id="5" name="Footer Placeholder 4">
            <a:extLst>
              <a:ext uri="{FF2B5EF4-FFF2-40B4-BE49-F238E27FC236}">
                <a16:creationId xmlns:a16="http://schemas.microsoft.com/office/drawing/2014/main" xmlns=""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866E41D-F6B3-6901-13A2-DE08BB0EB130}"/>
              </a:ext>
            </a:extLst>
          </p:cNvPr>
          <p:cNvSpPr>
            <a:spLocks noGrp="1"/>
          </p:cNvSpPr>
          <p:nvPr>
            <p:ph type="dt" sz="half" idx="10"/>
          </p:nvPr>
        </p:nvSpPr>
        <p:spPr/>
        <p:txBody>
          <a:bodyPr/>
          <a:lstStyle/>
          <a:p>
            <a:fld id="{F06CDD18-ED42-4272-B7FA-AE5A4506F7A0}" type="datetimeFigureOut">
              <a:rPr lang="en-US" smtClean="0"/>
              <a:t>17/11/2024</a:t>
            </a:fld>
            <a:endParaRPr lang="en-US"/>
          </a:p>
        </p:txBody>
      </p:sp>
      <p:sp>
        <p:nvSpPr>
          <p:cNvPr id="6" name="Footer Placeholder 5">
            <a:extLst>
              <a:ext uri="{FF2B5EF4-FFF2-40B4-BE49-F238E27FC236}">
                <a16:creationId xmlns:a16="http://schemas.microsoft.com/office/drawing/2014/main" xmlns=""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398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560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23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2603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17/11/2024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869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17/11/2024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3912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17/11/2024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1153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46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1386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424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C25F21-D308-061A-BEC5-98395E5930CE}"/>
              </a:ext>
            </a:extLst>
          </p:cNvPr>
          <p:cNvSpPr>
            <a:spLocks noGrp="1"/>
          </p:cNvSpPr>
          <p:nvPr>
            <p:ph type="dt" sz="half" idx="10"/>
          </p:nvPr>
        </p:nvSpPr>
        <p:spPr/>
        <p:txBody>
          <a:bodyPr/>
          <a:lstStyle/>
          <a:p>
            <a:fld id="{F06CDD18-ED42-4272-B7FA-AE5A4506F7A0}" type="datetimeFigureOut">
              <a:rPr lang="en-US" smtClean="0"/>
              <a:t>17/11/2024</a:t>
            </a:fld>
            <a:endParaRPr lang="en-US"/>
          </a:p>
        </p:txBody>
      </p:sp>
      <p:sp>
        <p:nvSpPr>
          <p:cNvPr id="8" name="Footer Placeholder 7">
            <a:extLst>
              <a:ext uri="{FF2B5EF4-FFF2-40B4-BE49-F238E27FC236}">
                <a16:creationId xmlns:a16="http://schemas.microsoft.com/office/drawing/2014/main" xmlns=""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3931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647721951"/>
      </p:ext>
    </p:extLst>
  </p:cSld>
  <p:clrMapOvr>
    <a:masterClrMapping/>
  </p:clrMapOvr>
  <p:transition spd="slow" advTm="3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2024/11/17</a:t>
            </a:fld>
            <a:endParaRPr lang="zh-CN" altLang="en-US"/>
          </a:p>
        </p:txBody>
      </p:sp>
      <p:sp>
        <p:nvSpPr>
          <p:cNvPr id="3" name="页脚占位符 2">
            <a:extLst>
              <a:ext uri="{FF2B5EF4-FFF2-40B4-BE49-F238E27FC236}">
                <a16:creationId xmlns:a16="http://schemas.microsoft.com/office/drawing/2014/main" xmlns=""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950444727"/>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7FED36-B89D-72C4-8E1D-7A26F445F97B}"/>
              </a:ext>
            </a:extLst>
          </p:cNvPr>
          <p:cNvSpPr>
            <a:spLocks noGrp="1"/>
          </p:cNvSpPr>
          <p:nvPr>
            <p:ph type="dt" sz="half" idx="10"/>
          </p:nvPr>
        </p:nvSpPr>
        <p:spPr/>
        <p:txBody>
          <a:bodyPr/>
          <a:lstStyle/>
          <a:p>
            <a:fld id="{F06CDD18-ED42-4272-B7FA-AE5A4506F7A0}" type="datetimeFigureOut">
              <a:rPr lang="en-US" smtClean="0"/>
              <a:t>17/11/2024</a:t>
            </a:fld>
            <a:endParaRPr lang="en-US"/>
          </a:p>
        </p:txBody>
      </p:sp>
      <p:sp>
        <p:nvSpPr>
          <p:cNvPr id="4" name="Footer Placeholder 3">
            <a:extLst>
              <a:ext uri="{FF2B5EF4-FFF2-40B4-BE49-F238E27FC236}">
                <a16:creationId xmlns:a16="http://schemas.microsoft.com/office/drawing/2014/main" xmlns=""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6EB0253-D158-0FE7-BFC1-742284AB32F3}"/>
              </a:ext>
            </a:extLst>
          </p:cNvPr>
          <p:cNvSpPr>
            <a:spLocks noGrp="1"/>
          </p:cNvSpPr>
          <p:nvPr>
            <p:ph type="dt" sz="half" idx="10"/>
          </p:nvPr>
        </p:nvSpPr>
        <p:spPr/>
        <p:txBody>
          <a:bodyPr/>
          <a:lstStyle/>
          <a:p>
            <a:fld id="{F06CDD18-ED42-4272-B7FA-AE5A4506F7A0}" type="datetimeFigureOut">
              <a:rPr lang="en-US" smtClean="0"/>
              <a:t>17/11/2024</a:t>
            </a:fld>
            <a:endParaRPr lang="en-US"/>
          </a:p>
        </p:txBody>
      </p:sp>
      <p:sp>
        <p:nvSpPr>
          <p:cNvPr id="3" name="Footer Placeholder 2">
            <a:extLst>
              <a:ext uri="{FF2B5EF4-FFF2-40B4-BE49-F238E27FC236}">
                <a16:creationId xmlns:a16="http://schemas.microsoft.com/office/drawing/2014/main" xmlns=""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872B74C-4F2E-E09F-C7A7-1226909720DD}"/>
              </a:ext>
            </a:extLst>
          </p:cNvPr>
          <p:cNvSpPr>
            <a:spLocks noGrp="1"/>
          </p:cNvSpPr>
          <p:nvPr>
            <p:ph type="dt" sz="half" idx="10"/>
          </p:nvPr>
        </p:nvSpPr>
        <p:spPr/>
        <p:txBody>
          <a:bodyPr/>
          <a:lstStyle/>
          <a:p>
            <a:fld id="{F06CDD18-ED42-4272-B7FA-AE5A4506F7A0}" type="datetimeFigureOut">
              <a:rPr lang="en-US" smtClean="0"/>
              <a:t>17/11/2024</a:t>
            </a:fld>
            <a:endParaRPr lang="en-US"/>
          </a:p>
        </p:txBody>
      </p:sp>
      <p:sp>
        <p:nvSpPr>
          <p:cNvPr id="6" name="Footer Placeholder 5">
            <a:extLst>
              <a:ext uri="{FF2B5EF4-FFF2-40B4-BE49-F238E27FC236}">
                <a16:creationId xmlns:a16="http://schemas.microsoft.com/office/drawing/2014/main" xmlns=""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9011C98-B11C-59AE-54FB-22570D4E607D}"/>
              </a:ext>
            </a:extLst>
          </p:cNvPr>
          <p:cNvSpPr>
            <a:spLocks noGrp="1"/>
          </p:cNvSpPr>
          <p:nvPr>
            <p:ph type="dt" sz="half" idx="10"/>
          </p:nvPr>
        </p:nvSpPr>
        <p:spPr/>
        <p:txBody>
          <a:bodyPr/>
          <a:lstStyle/>
          <a:p>
            <a:fld id="{F06CDD18-ED42-4272-B7FA-AE5A4506F7A0}" type="datetimeFigureOut">
              <a:rPr lang="en-US" smtClean="0"/>
              <a:t>17/11/2024</a:t>
            </a:fld>
            <a:endParaRPr lang="en-US"/>
          </a:p>
        </p:txBody>
      </p:sp>
      <p:sp>
        <p:nvSpPr>
          <p:cNvPr id="6" name="Footer Placeholder 5">
            <a:extLst>
              <a:ext uri="{FF2B5EF4-FFF2-40B4-BE49-F238E27FC236}">
                <a16:creationId xmlns:a16="http://schemas.microsoft.com/office/drawing/2014/main" xmlns=""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17/11/2024</a:t>
            </a:fld>
            <a:endParaRPr lang="en-US"/>
          </a:p>
        </p:txBody>
      </p:sp>
      <p:sp>
        <p:nvSpPr>
          <p:cNvPr id="5" name="Footer Placeholder 4">
            <a:extLst>
              <a:ext uri="{FF2B5EF4-FFF2-40B4-BE49-F238E27FC236}">
                <a16:creationId xmlns:a16="http://schemas.microsoft.com/office/drawing/2014/main" xmlns=""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17/11/2024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8002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350987"/>
      </p:ext>
    </p:extLst>
  </p:cSld>
  <p:clrMap bg1="lt1" tx1="dk1" bg2="lt2" tx2="dk2" accent1="accent1" accent2="accent2" accent3="accent3" accent4="accent4" accent5="accent5" accent6="accent6" hlink="hlink" folHlink="folHlink"/>
  <p:sldLayoutIdLst>
    <p:sldLayoutId id="2147483703" r:id="rId1"/>
    <p:sldLayoutId id="2147483704" r:id="rId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36.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0.jpe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4.gif"/><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40.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http://a8.vietbao.vn/images/vn888/Duc/20.08.08/daila.jpg" TargetMode="External"/><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47.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5.wav"/><Relationship Id="rId11" Type="http://schemas.openxmlformats.org/officeDocument/2006/relationships/image" Target="http://tvtl.bachkim.vn/uploads/resources/301/thumbnails2/DSCF2512.jpg.jpg" TargetMode="External"/><Relationship Id="rId5" Type="http://schemas.openxmlformats.org/officeDocument/2006/relationships/audio" Target="../media/audio4.wav"/><Relationship Id="rId10" Type="http://schemas.openxmlformats.org/officeDocument/2006/relationships/image" Target="../media/image46.jpeg"/><Relationship Id="rId4" Type="http://schemas.openxmlformats.org/officeDocument/2006/relationships/audio" Target="../media/audio3.wav"/><Relationship Id="rId9" Type="http://schemas.openxmlformats.org/officeDocument/2006/relationships/image" Target="../media/image14.png"/><Relationship Id="rId1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26.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4" name="Picture 13" descr="A close up of a text&#10;&#10;Description automatically generated">
            <a:extLst>
              <a:ext uri="{FF2B5EF4-FFF2-40B4-BE49-F238E27FC236}">
                <a16:creationId xmlns:a16="http://schemas.microsoft.com/office/drawing/2014/main" xmlns="" id="{5EEA1995-FC9E-9EA9-A4D5-87383909D6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6400" y="1931663"/>
            <a:ext cx="8891823" cy="3096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xmlns=""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Tìm hiểu việc định đô của Triều Lý</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70531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xmlns="" id="{7418F820-B447-87D9-E7DB-26D76362DFDF}"/>
              </a:ext>
            </a:extLst>
          </p:cNvPr>
          <p:cNvSpPr/>
          <p:nvPr/>
        </p:nvSpPr>
        <p:spPr>
          <a:xfrm>
            <a:off x="650929" y="131251"/>
            <a:ext cx="11158780" cy="158324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400" b="1" kern="0" dirty="0">
                <a:solidFill>
                  <a:srgbClr val="FFFFFF"/>
                </a:solidFill>
                <a:latin typeface="Cambria" panose="02040503050406030204" pitchFamily="18" charset="0"/>
                <a:ea typeface="Cambria" panose="02040503050406030204" pitchFamily="18" charset="0"/>
                <a:sym typeface="Arial"/>
              </a:rPr>
              <a:t> </a:t>
            </a: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của Chiếu dời đô và thực hiện yêu cầu:</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Mục đích của việc dời đô là gì?</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Vì sao dời đô ra thành Đại La?</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Nêu ý nghĩa của Chiếu dời đô.</a:t>
            </a:r>
            <a:endParaRPr lang="en-US" sz="2400" kern="0" dirty="0">
              <a:solidFill>
                <a:srgbClr val="FFFFFF"/>
              </a:solidFill>
              <a:latin typeface="Cambria" panose="02040503050406030204" pitchFamily="18" charset="0"/>
              <a:ea typeface="Cambria" panose="02040503050406030204" pitchFamily="18" charset="0"/>
              <a:sym typeface="Arial"/>
            </a:endParaRPr>
          </a:p>
        </p:txBody>
      </p:sp>
      <p:pic>
        <p:nvPicPr>
          <p:cNvPr id="8" name="Picture 7">
            <a:extLst>
              <a:ext uri="{FF2B5EF4-FFF2-40B4-BE49-F238E27FC236}">
                <a16:creationId xmlns:a16="http://schemas.microsoft.com/office/drawing/2014/main" xmlns="" id="{ECDFA24A-4FB4-1184-4DA9-E667613ADA87}"/>
              </a:ext>
            </a:extLst>
          </p:cNvPr>
          <p:cNvPicPr>
            <a:picLocks noChangeAspect="1"/>
          </p:cNvPicPr>
          <p:nvPr/>
        </p:nvPicPr>
        <p:blipFill>
          <a:blip r:embed="rId4"/>
          <a:stretch>
            <a:fillRect/>
          </a:stretch>
        </p:blipFill>
        <p:spPr>
          <a:xfrm>
            <a:off x="2400300" y="1870743"/>
            <a:ext cx="7996237" cy="4215732"/>
          </a:xfrm>
          <a:prstGeom prst="rect">
            <a:avLst/>
          </a:prstGeom>
        </p:spPr>
      </p:pic>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8770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xmlns="" id="{9B05ED78-F98F-2A93-50D7-E20BCCC06045}"/>
              </a:ext>
            </a:extLst>
          </p:cNvPr>
          <p:cNvSpPr/>
          <p:nvPr/>
        </p:nvSpPr>
        <p:spPr>
          <a:xfrm>
            <a:off x="734059" y="60579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Mục</a:t>
            </a:r>
            <a:r>
              <a:rPr lang="en-US" sz="3200" b="1" dirty="0">
                <a:solidFill>
                  <a:prstClr val="black"/>
                </a:solidFill>
              </a:rPr>
              <a:t> </a:t>
            </a:r>
            <a:r>
              <a:rPr lang="en-US" sz="3200" b="1" dirty="0" err="1">
                <a:solidFill>
                  <a:prstClr val="black"/>
                </a:solidFill>
              </a:rPr>
              <a:t>đích</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việc</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là</a:t>
            </a:r>
            <a:r>
              <a:rPr lang="en-US" sz="3200" b="1" dirty="0">
                <a:solidFill>
                  <a:prstClr val="black"/>
                </a:solidFill>
              </a:rPr>
              <a:t> </a:t>
            </a:r>
            <a:r>
              <a:rPr lang="en-US" sz="3200" b="1" dirty="0" err="1">
                <a:solidFill>
                  <a:prstClr val="black"/>
                </a:solidFill>
              </a:rPr>
              <a:t>gì</a:t>
            </a:r>
            <a:r>
              <a:rPr lang="en-US" sz="3200" b="1" dirty="0">
                <a:solidFill>
                  <a:prstClr val="black"/>
                </a:solidFill>
              </a:rPr>
              <a:t>?</a:t>
            </a:r>
          </a:p>
        </p:txBody>
      </p:sp>
      <p:pic>
        <p:nvPicPr>
          <p:cNvPr id="6" name="Picture 5" descr="A cartoon of a person holding a sword&#10;&#10;Description automatically generated with low confidence">
            <a:extLst>
              <a:ext uri="{FF2B5EF4-FFF2-40B4-BE49-F238E27FC236}">
                <a16:creationId xmlns:a16="http://schemas.microsoft.com/office/drawing/2014/main" xmlns=""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xmlns="" id="{BAD6B7CE-A9B6-DABF-5A36-7049FBB6CF00}"/>
              </a:ext>
            </a:extLst>
          </p:cNvPr>
          <p:cNvGrpSpPr/>
          <p:nvPr/>
        </p:nvGrpSpPr>
        <p:grpSpPr>
          <a:xfrm>
            <a:off x="3438525" y="2265559"/>
            <a:ext cx="8391525" cy="1849241"/>
            <a:chOff x="2133600" y="446284"/>
            <a:chExt cx="10058400" cy="5586852"/>
          </a:xfrm>
        </p:grpSpPr>
        <p:grpSp>
          <p:nvGrpSpPr>
            <p:cNvPr id="9" name="Group 8">
              <a:extLst>
                <a:ext uri="{FF2B5EF4-FFF2-40B4-BE49-F238E27FC236}">
                  <a16:creationId xmlns:a16="http://schemas.microsoft.com/office/drawing/2014/main" xmlns=""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xmlns=""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a16="http://schemas.microsoft.com/office/drawing/2014/main" xmlns=""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a16="http://schemas.microsoft.com/office/drawing/2014/main" xmlns=""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srgbClr val="0070C0"/>
                  </a:solidFill>
                  <a:latin typeface="Cambria" panose="02040503050406030204" pitchFamily="18" charset="0"/>
                  <a:ea typeface="Cambria" panose="02040503050406030204" pitchFamily="18" charset="0"/>
                  <a:cs typeface="Arial" panose="020B0604020202020204" pitchFamily="34" charset="0"/>
                </a:rPr>
                <a:t>Về mục đích dời đô: </a:t>
              </a:r>
              <a:r>
                <a:rPr lang="vi-VN" sz="3200" dirty="0">
                  <a:solidFill>
                    <a:srgbClr val="0070C0"/>
                  </a:solidFill>
                  <a:latin typeface="Cambria" panose="02040503050406030204" pitchFamily="18" charset="0"/>
                  <a:ea typeface="Cambria" panose="02040503050406030204" pitchFamily="18" charset="0"/>
                  <a:cs typeface="Arial" panose="020B0604020202020204" pitchFamily="34" charset="0"/>
                </a:rPr>
                <a:t>mưu nghiệp lớn, làm kế cho con cháu muôn vạn đời, để vận nước lâu dài, phong tục giàu thịnh.</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050" name="Picture 2" descr="Tìm hiểu chi tiết văn bản: Chiếu dời đô - Lý Công Uẩn | Ngữ văn 8">
            <a:extLst>
              <a:ext uri="{FF2B5EF4-FFF2-40B4-BE49-F238E27FC236}">
                <a16:creationId xmlns:a16="http://schemas.microsoft.com/office/drawing/2014/main" xmlns="" id="{0B359E13-AF3C-DEBC-BFCC-130A990C3C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7954" y="4286250"/>
            <a:ext cx="3781396"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xmlns=""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Vì</a:t>
            </a:r>
            <a:r>
              <a:rPr lang="en-US" sz="3200" b="1" dirty="0">
                <a:solidFill>
                  <a:prstClr val="black"/>
                </a:solidFill>
              </a:rPr>
              <a:t> </a:t>
            </a:r>
            <a:r>
              <a:rPr lang="en-US" sz="4000" b="1" dirty="0" err="1">
                <a:solidFill>
                  <a:prstClr val="black"/>
                </a:solidFill>
              </a:rPr>
              <a:t>sao</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ra</a:t>
            </a:r>
            <a:r>
              <a:rPr lang="en-US" sz="3200" b="1" dirty="0">
                <a:solidFill>
                  <a:prstClr val="black"/>
                </a:solidFill>
              </a:rPr>
              <a:t> </a:t>
            </a:r>
            <a:r>
              <a:rPr lang="en-US" sz="3200" b="1" dirty="0" err="1">
                <a:solidFill>
                  <a:prstClr val="black"/>
                </a:solidFill>
              </a:rPr>
              <a:t>thành</a:t>
            </a:r>
            <a:r>
              <a:rPr lang="en-US" sz="3200" b="1" dirty="0">
                <a:solidFill>
                  <a:prstClr val="black"/>
                </a:solidFill>
              </a:rPr>
              <a:t> </a:t>
            </a:r>
            <a:r>
              <a:rPr lang="en-US" sz="3200" b="1" dirty="0" err="1">
                <a:solidFill>
                  <a:prstClr val="black"/>
                </a:solidFill>
              </a:rPr>
              <a:t>Đại</a:t>
            </a:r>
            <a:r>
              <a:rPr lang="en-US" sz="3200" b="1" dirty="0">
                <a:solidFill>
                  <a:prstClr val="black"/>
                </a:solidFill>
              </a:rPr>
              <a:t> La?</a:t>
            </a:r>
          </a:p>
        </p:txBody>
      </p:sp>
      <p:pic>
        <p:nvPicPr>
          <p:cNvPr id="6" name="Picture 5" descr="A cartoon of a person holding a sword&#10;&#10;Description automatically generated with low confidence">
            <a:extLst>
              <a:ext uri="{FF2B5EF4-FFF2-40B4-BE49-F238E27FC236}">
                <a16:creationId xmlns:a16="http://schemas.microsoft.com/office/drawing/2014/main" xmlns=""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xmlns="" id="{BAD6B7CE-A9B6-DABF-5A36-7049FBB6CF00}"/>
              </a:ext>
            </a:extLst>
          </p:cNvPr>
          <p:cNvGrpSpPr/>
          <p:nvPr/>
        </p:nvGrpSpPr>
        <p:grpSpPr>
          <a:xfrm>
            <a:off x="3419475" y="2970409"/>
            <a:ext cx="8391525" cy="3744716"/>
            <a:chOff x="2133600" y="446284"/>
            <a:chExt cx="10058400" cy="5934671"/>
          </a:xfrm>
        </p:grpSpPr>
        <p:grpSp>
          <p:nvGrpSpPr>
            <p:cNvPr id="9" name="Group 8">
              <a:extLst>
                <a:ext uri="{FF2B5EF4-FFF2-40B4-BE49-F238E27FC236}">
                  <a16:creationId xmlns:a16="http://schemas.microsoft.com/office/drawing/2014/main" xmlns=""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xmlns=""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xmlns=""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xmlns="" id="{DC50ACED-D52D-76A8-EC63-3834A586ACF2}"/>
                </a:ext>
              </a:extLst>
            </p:cNvPr>
            <p:cNvSpPr txBox="1"/>
            <p:nvPr/>
          </p:nvSpPr>
          <p:spPr>
            <a:xfrm>
              <a:off x="2473568" y="790503"/>
              <a:ext cx="9266486" cy="55904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lí do dời đô: </a:t>
              </a:r>
              <a:r>
                <a:rPr kumimoji="0" lang="vi-VN"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Đại La có vị thế thuận lợi cho sự phát triển lâu dài của đất nước: ở giữa khu vực trời đất, thế rồng cuộn hổ ngồi, chính giữa nam bắc đông tây, tiện nghi núi sông sau trước, đất rộng mà bằng phẳng, thế đất cao mà sáng sủa, dân cư không khổ thấp trũng tối tăm, muôn vật hết sức tươi tốt phồn thịnh</a:t>
              </a:r>
              <a:endParaRPr kumimoji="0" lang="en-US"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iếu dời đô - Lý Công Uẩn">
            <a:extLst>
              <a:ext uri="{FF2B5EF4-FFF2-40B4-BE49-F238E27FC236}">
                <a16:creationId xmlns:a16="http://schemas.microsoft.com/office/drawing/2014/main" xmlns="" id="{E984B760-0749-65EE-37D2-93E27B282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0" y="0"/>
            <a:ext cx="1220861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4622F2BB-E865-AC1D-4C6E-AA19FAAFF826}"/>
              </a:ext>
            </a:extLst>
          </p:cNvPr>
          <p:cNvGrpSpPr/>
          <p:nvPr/>
        </p:nvGrpSpPr>
        <p:grpSpPr>
          <a:xfrm>
            <a:off x="2133600" y="446284"/>
            <a:ext cx="10058400" cy="5586852"/>
            <a:chOff x="2133600" y="446284"/>
            <a:chExt cx="10058400" cy="5586852"/>
          </a:xfrm>
        </p:grpSpPr>
        <p:grpSp>
          <p:nvGrpSpPr>
            <p:cNvPr id="4" name="Group 3">
              <a:extLst>
                <a:ext uri="{FF2B5EF4-FFF2-40B4-BE49-F238E27FC236}">
                  <a16:creationId xmlns:a16="http://schemas.microsoft.com/office/drawing/2014/main" xmlns="" id="{1221B6A1-D399-5723-3D40-D0F832951257}"/>
                </a:ext>
              </a:extLst>
            </p:cNvPr>
            <p:cNvGrpSpPr/>
            <p:nvPr/>
          </p:nvGrpSpPr>
          <p:grpSpPr>
            <a:xfrm>
              <a:off x="2133600" y="446284"/>
              <a:ext cx="10058400" cy="5586852"/>
              <a:chOff x="785329" y="7807418"/>
              <a:chExt cx="10221547" cy="4619371"/>
            </a:xfrm>
          </p:grpSpPr>
          <p:sp>
            <p:nvSpPr>
              <p:cNvPr id="7" name="Rectangle: Rounded Corners 6">
                <a:extLst>
                  <a:ext uri="{FF2B5EF4-FFF2-40B4-BE49-F238E27FC236}">
                    <a16:creationId xmlns:a16="http://schemas.microsoft.com/office/drawing/2014/main" xmlns="" id="{AC055533-BC55-7876-2B3D-07EA6A43E4BD}"/>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Rectangle: Rounded Corners 7">
                <a:extLst>
                  <a:ext uri="{FF2B5EF4-FFF2-40B4-BE49-F238E27FC236}">
                    <a16:creationId xmlns:a16="http://schemas.microsoft.com/office/drawing/2014/main" xmlns="" id="{3B6AA1AA-1ABE-BE8D-2AFC-E35C71FBACFA}"/>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5" name="TextBox 4">
              <a:extLst>
                <a:ext uri="{FF2B5EF4-FFF2-40B4-BE49-F238E27FC236}">
                  <a16:creationId xmlns:a16="http://schemas.microsoft.com/office/drawing/2014/main" xmlns="" id="{DD2A2E54-DE69-051F-6C75-49F00CF7B995}"/>
                </a:ext>
              </a:extLst>
            </p:cNvPr>
            <p:cNvSpPr txBox="1"/>
            <p:nvPr/>
          </p:nvSpPr>
          <p:spPr>
            <a:xfrm>
              <a:off x="2473569" y="790503"/>
              <a:ext cx="9266486"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218063"/>
                  </a:solidFill>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a:ln>
                    <a:noFill/>
                  </a:ln>
                  <a:solidFill>
                    <a:srgbClr val="218063"/>
                  </a:solidFill>
                  <a:effectLst/>
                  <a:uLnTx/>
                  <a:uFillTx/>
                  <a:latin typeface="Cambria" panose="02040503050406030204" pitchFamily="18" charset="0"/>
                  <a:ea typeface="Cambria" panose="02040503050406030204" pitchFamily="18" charset="0"/>
                  <a:cs typeface="Arial" panose="020B0604020202020204" pitchFamily="34" charset="0"/>
                </a:rPr>
                <a:t>Thành Đại La “ở giữa khu vực trời đất, được thế rồng cuộn hổ ngồi, chính giữa nam bắc đông tây, tiện nghi núi sông sau trước. Vùng này mặt đất rộng mà bằng phẳng, thế đất cao mà sáng sủa, dân cư không khổ thấp trũng tối tăm, muôn vật hết sức tươi tốt, phồn thịnh,… Xem khắp đất nước Việt đó là nơi thắng địa, thực là chỗ tụ hội quan yếu của bốn phương, đúng là nơi thượng đô kinh sư mãi muôn đời.” </a:t>
              </a:r>
            </a:p>
          </p:txBody>
        </p:sp>
        <p:sp>
          <p:nvSpPr>
            <p:cNvPr id="6" name="TextBox 5">
              <a:extLst>
                <a:ext uri="{FF2B5EF4-FFF2-40B4-BE49-F238E27FC236}">
                  <a16:creationId xmlns:a16="http://schemas.microsoft.com/office/drawing/2014/main" xmlns="" id="{39AC270E-380C-5D90-146D-04BB844ECCBF}"/>
                </a:ext>
              </a:extLst>
            </p:cNvPr>
            <p:cNvSpPr txBox="1"/>
            <p:nvPr/>
          </p:nvSpPr>
          <p:spPr>
            <a:xfrm>
              <a:off x="3276561" y="5020804"/>
              <a:ext cx="864100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(Theo Ngô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Sỹ</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Liên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thần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Lê,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trích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Chiếu</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dời</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đô</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Việt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ký</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toàn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Tập</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I, NXB Khoa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1998)</a:t>
              </a:r>
            </a:p>
          </p:txBody>
        </p:sp>
      </p:grpSp>
    </p:spTree>
    <p:extLst>
      <p:ext uri="{BB962C8B-B14F-4D97-AF65-F5344CB8AC3E}">
        <p14:creationId xmlns:p14="http://schemas.microsoft.com/office/powerpoint/2010/main" val="4108889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xmlns=""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a:solidFill>
                  <a:prstClr val="black"/>
                </a:solidFill>
              </a:rPr>
              <a:t>Nêu ý nghĩa của Chiếu dời đô</a:t>
            </a:r>
            <a:endParaRPr kumimoji="0" lang="en-US" sz="4000" b="1" i="0" u="none" strike="noStrike" kern="1200" cap="none" spc="0" normalizeH="0" baseline="0" noProof="0" dirty="0">
              <a:ln>
                <a:noFill/>
              </a:ln>
              <a:solidFill>
                <a:prstClr val="black"/>
              </a:solidFill>
              <a:effectLst/>
              <a:uLnTx/>
              <a:uFillTx/>
              <a:latin typeface="Calibri"/>
            </a:endParaRPr>
          </a:p>
        </p:txBody>
      </p:sp>
      <p:pic>
        <p:nvPicPr>
          <p:cNvPr id="6" name="Picture 5" descr="A cartoon of a person holding a sword&#10;&#10;Description automatically generated with low confidence">
            <a:extLst>
              <a:ext uri="{FF2B5EF4-FFF2-40B4-BE49-F238E27FC236}">
                <a16:creationId xmlns:a16="http://schemas.microsoft.com/office/drawing/2014/main" xmlns=""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xmlns="" id="{BAD6B7CE-A9B6-DABF-5A36-7049FBB6CF00}"/>
              </a:ext>
            </a:extLst>
          </p:cNvPr>
          <p:cNvGrpSpPr/>
          <p:nvPr/>
        </p:nvGrpSpPr>
        <p:grpSpPr>
          <a:xfrm>
            <a:off x="3338195" y="2726569"/>
            <a:ext cx="8620125" cy="3633519"/>
            <a:chOff x="2133600" y="446284"/>
            <a:chExt cx="10058400" cy="5758445"/>
          </a:xfrm>
        </p:grpSpPr>
        <p:grpSp>
          <p:nvGrpSpPr>
            <p:cNvPr id="9" name="Group 8">
              <a:extLst>
                <a:ext uri="{FF2B5EF4-FFF2-40B4-BE49-F238E27FC236}">
                  <a16:creationId xmlns:a16="http://schemas.microsoft.com/office/drawing/2014/main" xmlns=""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xmlns=""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xmlns=""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xmlns="" id="{DC50ACED-D52D-76A8-EC63-3834A586ACF2}"/>
                </a:ext>
              </a:extLst>
            </p:cNvPr>
            <p:cNvSpPr txBox="1"/>
            <p:nvPr/>
          </p:nvSpPr>
          <p:spPr>
            <a:xfrm>
              <a:off x="2473568" y="790504"/>
              <a:ext cx="9266486" cy="54142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ý nghĩa của việc dời đô: </a:t>
              </a:r>
              <a:r>
                <a:rPr kumimoji="0" lang="vi-VN" sz="24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thể hiện tầm nhìn sáng suốt của vua Lý Thái Tổ, đồng thời mở ra thời kì phát triển mới của đất nước. Lý Thái Tổ mong muốn cho vận nước được lâu dài, đất nước giàu thịnh nên ông đã dời đô từ Hoa Lư ra một nơi có rất nhiều điều kiện thuận lợi cho việc phát triển kinh đô mới đó là thành Đại La. Ông nhận thấy khắp nước Việt đó là nơi thắng địa, thực là chỗ hội tụ quan yếu của bốn phương, đúng là nơi thượng đô kinh sư mãi muôn đời.</a:t>
              </a:r>
            </a:p>
          </p:txBody>
        </p:sp>
      </p:grpSp>
    </p:spTree>
    <p:extLst>
      <p:ext uri="{BB962C8B-B14F-4D97-AF65-F5344CB8AC3E}">
        <p14:creationId xmlns:p14="http://schemas.microsoft.com/office/powerpoint/2010/main" val="326574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xmlns="" id="{9B05ED78-F98F-2A93-50D7-E20BCCC06045}"/>
              </a:ext>
            </a:extLst>
          </p:cNvPr>
          <p:cNvSpPr/>
          <p:nvPr/>
        </p:nvSpPr>
        <p:spPr>
          <a:xfrm>
            <a:off x="895984" y="1026160"/>
            <a:ext cx="9589136" cy="132651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a:rPr>
              <a:t>Em có biết tên gọi Thăng Long có ý nghĩa như thế nào không? </a:t>
            </a:r>
          </a:p>
        </p:txBody>
      </p:sp>
      <p:pic>
        <p:nvPicPr>
          <p:cNvPr id="6" name="Picture 5" descr="A cartoon of a person holding a sword&#10;&#10;Description automatically generated with low confidence">
            <a:extLst>
              <a:ext uri="{FF2B5EF4-FFF2-40B4-BE49-F238E27FC236}">
                <a16:creationId xmlns:a16="http://schemas.microsoft.com/office/drawing/2014/main" xmlns=""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xmlns="" id="{BAD6B7CE-A9B6-DABF-5A36-7049FBB6CF00}"/>
              </a:ext>
            </a:extLst>
          </p:cNvPr>
          <p:cNvGrpSpPr/>
          <p:nvPr/>
        </p:nvGrpSpPr>
        <p:grpSpPr>
          <a:xfrm>
            <a:off x="3338195" y="2726569"/>
            <a:ext cx="8620125" cy="3525246"/>
            <a:chOff x="2133600" y="446284"/>
            <a:chExt cx="10058400" cy="5586852"/>
          </a:xfrm>
        </p:grpSpPr>
        <p:grpSp>
          <p:nvGrpSpPr>
            <p:cNvPr id="9" name="Group 8">
              <a:extLst>
                <a:ext uri="{FF2B5EF4-FFF2-40B4-BE49-F238E27FC236}">
                  <a16:creationId xmlns:a16="http://schemas.microsoft.com/office/drawing/2014/main" xmlns=""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xmlns=""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xmlns=""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xmlns="" id="{DC50ACED-D52D-76A8-EC63-3834A586ACF2}"/>
                </a:ext>
              </a:extLst>
            </p:cNvPr>
            <p:cNvSpPr txBox="1"/>
            <p:nvPr/>
          </p:nvSpPr>
          <p:spPr>
            <a:xfrm>
              <a:off x="2509133" y="1160842"/>
              <a:ext cx="9266486" cy="365825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Thăng Long có nghĩa “rồng bay lên” là một cái tên đẹp, hàm chứa đầy niềm tin tưởng và lòng tự hào về vùng đất vua chọn để đóng đô. </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7980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169" y="-11591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4" name="Group 4"/>
          <p:cNvGrpSpPr/>
          <p:nvPr/>
        </p:nvGrpSpPr>
        <p:grpSpPr>
          <a:xfrm>
            <a:off x="5588802" y="-115916"/>
            <a:ext cx="6753538" cy="7089831"/>
            <a:chOff x="0" y="0"/>
            <a:chExt cx="2583919" cy="2800921"/>
          </a:xfrm>
        </p:grpSpPr>
        <p:sp>
          <p:nvSpPr>
            <p:cNvPr id="5" name="Freeform 5"/>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p:cNvSpPr txBox="1"/>
            <p:nvPr/>
          </p:nvSpPr>
          <p:spPr>
            <a:xfrm>
              <a:off x="0" y="-38100"/>
              <a:ext cx="2583919" cy="2839021"/>
            </a:xfrm>
            <a:prstGeom prst="rect">
              <a:avLst/>
            </a:prstGeom>
          </p:spPr>
          <p:txBody>
            <a:bodyPr lIns="33867" tIns="33867" rIns="33867" bIns="33867" rtlCol="0" anchor="ctr"/>
            <a:lstStyle/>
            <a:p>
              <a:pPr marL="0" marR="0" lvl="0" indent="0" algn="ctr" defTabSz="609630" rtl="0" eaLnBrk="1" fontAlgn="auto" latinLnBrk="0" hangingPunct="1">
                <a:lnSpc>
                  <a:spcPts val="20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descr="A building with a tower and a balcony&#10;&#10;Description automatically generated">
            <a:extLst>
              <a:ext uri="{FF2B5EF4-FFF2-40B4-BE49-F238E27FC236}">
                <a16:creationId xmlns:a16="http://schemas.microsoft.com/office/drawing/2014/main" xmlns="" id="{5119B677-3559-D214-324A-5A4AFE96F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06" y="1750417"/>
            <a:ext cx="3548330" cy="5107583"/>
          </a:xfrm>
          <a:prstGeom prst="rect">
            <a:avLst/>
          </a:prstGeom>
        </p:spPr>
      </p:pic>
      <p:sp>
        <p:nvSpPr>
          <p:cNvPr id="16" name="TextBox 15">
            <a:extLst>
              <a:ext uri="{FF2B5EF4-FFF2-40B4-BE49-F238E27FC236}">
                <a16:creationId xmlns:a16="http://schemas.microsoft.com/office/drawing/2014/main" xmlns="" id="{3A4BCFCC-0C43-8A59-1F4B-A5C7283D605B}"/>
              </a:ext>
            </a:extLst>
          </p:cNvPr>
          <p:cNvSpPr txBox="1"/>
          <p:nvPr/>
        </p:nvSpPr>
        <p:spPr>
          <a:xfrm>
            <a:off x="5588802" y="386008"/>
            <a:ext cx="6603198" cy="6001643"/>
          </a:xfrm>
          <a:prstGeom prst="rect">
            <a:avLst/>
          </a:prstGeom>
          <a:noFill/>
        </p:spPr>
        <p:txBody>
          <a:bodyPr wrap="square">
            <a:spAutoFit/>
          </a:bodyPr>
          <a:lstStyle/>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Việc chọn Thăng Long (Hà Nội) làm kinh đô thể hiện tầm nhìn sáng suốt của vua Lý Thái Tổ, đồng thời mở ra thời kì phát triển mới. Từ đây, </a:t>
            </a:r>
          </a:p>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Thăng Long (Hà Nội) trở thành kinh đô của nhiều triều đại của đất nước trong nhiều thời kì lịch sử. Ngày nay, Thăng Long (Hà Nội) đã tồn tại hơn 1 000 năm, vẫn là thủ đô của nước Việt Nam, trở thành trung tâm về chính trị, kinh tế, văn hoá, xã hội lớn nhất cả nước</a:t>
            </a: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xmlns="" id="{20691934-AB05-C29A-4C5E-253CD5E64E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127" y="1100049"/>
            <a:ext cx="8315665" cy="6425741"/>
          </a:xfrm>
          <a:prstGeom prst="rect">
            <a:avLst/>
          </a:prstGeom>
        </p:spPr>
      </p:pic>
    </p:spTree>
    <p:extLst>
      <p:ext uri="{BB962C8B-B14F-4D97-AF65-F5344CB8AC3E}">
        <p14:creationId xmlns:p14="http://schemas.microsoft.com/office/powerpoint/2010/main" val="12904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09366D7D-E27D-1932-B5B6-1DB09FF8FCB5}"/>
                </a:ext>
              </a:extLst>
            </p:cNvPr>
            <p:cNvSpPr txBox="1"/>
            <p:nvPr/>
          </p:nvSpPr>
          <p:spPr>
            <a:xfrm>
              <a:off x="1713865" y="1749425"/>
              <a:ext cx="8905875" cy="21236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 luận nhóm 4 tìm hiểu thêm những công lao của vua Lý Thái Tổ đối với đất nước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2" descr="実は自分が苦手な内容の方が教えやすい・・？">
            <a:extLst>
              <a:ext uri="{FF2B5EF4-FFF2-40B4-BE49-F238E27FC236}">
                <a16:creationId xmlns:a16="http://schemas.microsoft.com/office/drawing/2014/main" xmlns="" id="{854F0322-CD5C-38F8-6A65-57358D6969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7840" y="3771787"/>
            <a:ext cx="3039136" cy="3086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xmlns=""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xmlns=""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xmlns=""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xmlns="" id="{FFA04543-B7F7-95FE-C2D3-424B89B18B75}"/>
              </a:ext>
            </a:extLst>
          </p:cNvPr>
          <p:cNvSpPr txBox="1"/>
          <p:nvPr/>
        </p:nvSpPr>
        <p:spPr>
          <a:xfrm>
            <a:off x="3416934" y="1607185"/>
            <a:ext cx="6565266" cy="3170099"/>
          </a:xfrm>
          <a:prstGeom prst="rect">
            <a:avLst/>
          </a:prstGeom>
          <a:noFill/>
        </p:spPr>
        <p:txBody>
          <a:bodyPr wrap="square" rtlCol="0">
            <a:spAutoFit/>
          </a:bodyPr>
          <a:lstStyle/>
          <a:p>
            <a:pPr marL="571500" lvl="0" indent="-571500" algn="just">
              <a:buFont typeface="Arial" panose="020B0604020202020204" pitchFamily="34" charset="0"/>
              <a:buChar char="•"/>
            </a:pPr>
            <a:r>
              <a:rPr lang="en-US" sz="4000" b="1" dirty="0">
                <a:solidFill>
                  <a:prstClr val="white"/>
                </a:solidFill>
                <a:latin typeface="Calibri"/>
              </a:rPr>
              <a:t>Video </a:t>
            </a:r>
            <a:r>
              <a:rPr lang="en-US" sz="4000" b="1" dirty="0" err="1">
                <a:solidFill>
                  <a:prstClr val="white"/>
                </a:solidFill>
                <a:latin typeface="Calibri"/>
              </a:rPr>
              <a:t>vừa</a:t>
            </a:r>
            <a:r>
              <a:rPr lang="en-US" sz="4000" b="1" dirty="0">
                <a:solidFill>
                  <a:prstClr val="white"/>
                </a:solidFill>
                <a:latin typeface="Calibri"/>
              </a:rPr>
              <a:t> </a:t>
            </a:r>
            <a:r>
              <a:rPr lang="en-US" sz="4000" b="1" dirty="0" err="1">
                <a:solidFill>
                  <a:prstClr val="white"/>
                </a:solidFill>
                <a:latin typeface="Calibri"/>
              </a:rPr>
              <a:t>xem</a:t>
            </a:r>
            <a:r>
              <a:rPr lang="en-US" sz="4000" b="1" dirty="0">
                <a:solidFill>
                  <a:prstClr val="white"/>
                </a:solidFill>
                <a:latin typeface="Calibri"/>
              </a:rPr>
              <a:t> </a:t>
            </a:r>
            <a:r>
              <a:rPr lang="en-US" sz="4000" b="1" dirty="0" err="1">
                <a:solidFill>
                  <a:prstClr val="white"/>
                </a:solidFill>
                <a:latin typeface="Calibri"/>
              </a:rPr>
              <a:t>nói</a:t>
            </a:r>
            <a:r>
              <a:rPr lang="en-US" sz="4000" b="1" dirty="0">
                <a:solidFill>
                  <a:prstClr val="white"/>
                </a:solidFill>
                <a:latin typeface="Calibri"/>
              </a:rPr>
              <a:t> </a:t>
            </a:r>
            <a:r>
              <a:rPr lang="en-US" sz="4000" b="1" dirty="0" err="1">
                <a:solidFill>
                  <a:prstClr val="white"/>
                </a:solidFill>
                <a:latin typeface="Calibri"/>
              </a:rPr>
              <a:t>về</a:t>
            </a:r>
            <a:r>
              <a:rPr lang="en-US" sz="4000" b="1" dirty="0">
                <a:solidFill>
                  <a:prstClr val="white"/>
                </a:solidFill>
                <a:latin typeface="Calibri"/>
              </a:rPr>
              <a:t> </a:t>
            </a:r>
            <a:r>
              <a:rPr lang="en-US" sz="4000" b="1" dirty="0" err="1">
                <a:solidFill>
                  <a:prstClr val="white"/>
                </a:solidFill>
                <a:latin typeface="Calibri"/>
              </a:rPr>
              <a:t>công</a:t>
            </a:r>
            <a:r>
              <a:rPr lang="en-US" sz="4000" b="1" dirty="0">
                <a:solidFill>
                  <a:prstClr val="white"/>
                </a:solidFill>
                <a:latin typeface="Calibri"/>
              </a:rPr>
              <a:t> </a:t>
            </a:r>
            <a:r>
              <a:rPr lang="en-US" sz="4000" b="1" dirty="0" err="1">
                <a:solidFill>
                  <a:prstClr val="white"/>
                </a:solidFill>
                <a:latin typeface="Calibri"/>
              </a:rPr>
              <a:t>trình</a:t>
            </a:r>
            <a:r>
              <a:rPr lang="en-US" sz="4000" b="1" dirty="0">
                <a:solidFill>
                  <a:prstClr val="white"/>
                </a:solidFill>
                <a:latin typeface="Calibri"/>
              </a:rPr>
              <a:t> </a:t>
            </a:r>
            <a:r>
              <a:rPr lang="en-US" sz="4000" b="1" dirty="0" err="1">
                <a:solidFill>
                  <a:prstClr val="white"/>
                </a:solidFill>
                <a:latin typeface="Calibri"/>
              </a:rPr>
              <a:t>nào</a:t>
            </a:r>
            <a:r>
              <a:rPr lang="en-US" sz="4000" b="1" dirty="0">
                <a:solidFill>
                  <a:prstClr val="white"/>
                </a:solidFill>
                <a:latin typeface="Calibri"/>
              </a:rPr>
              <a:t>?</a:t>
            </a:r>
            <a:endParaRPr lang="vi-VN" sz="4000" b="1" dirty="0">
              <a:solidFill>
                <a:prstClr val="white"/>
              </a:solidFill>
              <a:latin typeface="Calibri"/>
            </a:endParaRPr>
          </a:p>
          <a:p>
            <a:pPr marL="571500" lvl="0" indent="-571500" algn="just">
              <a:buFont typeface="Arial" panose="020B0604020202020204" pitchFamily="34" charset="0"/>
              <a:buChar char="•"/>
            </a:pPr>
            <a:r>
              <a:rPr lang="vi-VN" sz="4000" b="1" dirty="0">
                <a:solidFill>
                  <a:prstClr val="white"/>
                </a:solidFill>
                <a:latin typeface="Calibri"/>
              </a:rPr>
              <a:t>Công trình này có gì đặc biệt? Nó được xây dựng vào thời nào?</a:t>
            </a:r>
          </a:p>
        </p:txBody>
      </p:sp>
    </p:spTree>
    <p:extLst>
      <p:ext uri="{BB962C8B-B14F-4D97-AF65-F5344CB8AC3E}">
        <p14:creationId xmlns:p14="http://schemas.microsoft.com/office/powerpoint/2010/main" val="4168347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xmlns=""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9"/>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8" name="Group 2">
            <a:extLst>
              <a:ext uri="{FF2B5EF4-FFF2-40B4-BE49-F238E27FC236}">
                <a16:creationId xmlns:a16="http://schemas.microsoft.com/office/drawing/2014/main" xmlns="" id="{BA2BA88F-65E6-CA4B-8E34-6B4074B890FA}"/>
              </a:ext>
            </a:extLst>
          </p:cNvPr>
          <p:cNvGraphicFramePr>
            <a:graphicFrameLocks noGrp="1"/>
          </p:cNvGraphicFramePr>
          <p:nvPr/>
        </p:nvGraphicFramePr>
        <p:xfrm>
          <a:off x="3505200" y="2047876"/>
          <a:ext cx="6096000" cy="4675209"/>
        </p:xfrm>
        <a:graphic>
          <a:graphicData uri="http://schemas.openxmlformats.org/drawingml/2006/table">
            <a:tbl>
              <a:tblPr/>
              <a:tblGrid>
                <a:gridCol w="304800">
                  <a:extLst>
                    <a:ext uri="{9D8B030D-6E8A-4147-A177-3AD203B41FA5}">
                      <a16:colId xmlns:a16="http://schemas.microsoft.com/office/drawing/2014/main" xmlns="" val="20000"/>
                    </a:ext>
                  </a:extLst>
                </a:gridCol>
                <a:gridCol w="2286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gridCol w="381000">
                  <a:extLst>
                    <a:ext uri="{9D8B030D-6E8A-4147-A177-3AD203B41FA5}">
                      <a16:colId xmlns:a16="http://schemas.microsoft.com/office/drawing/2014/main" xmlns="" val="20008"/>
                    </a:ext>
                  </a:extLst>
                </a:gridCol>
                <a:gridCol w="381000">
                  <a:extLst>
                    <a:ext uri="{9D8B030D-6E8A-4147-A177-3AD203B41FA5}">
                      <a16:colId xmlns:a16="http://schemas.microsoft.com/office/drawing/2014/main" xmlns="" val="20009"/>
                    </a:ext>
                  </a:extLst>
                </a:gridCol>
                <a:gridCol w="381000">
                  <a:extLst>
                    <a:ext uri="{9D8B030D-6E8A-4147-A177-3AD203B41FA5}">
                      <a16:colId xmlns:a16="http://schemas.microsoft.com/office/drawing/2014/main" xmlns="" val="20010"/>
                    </a:ext>
                  </a:extLst>
                </a:gridCol>
                <a:gridCol w="381000">
                  <a:extLst>
                    <a:ext uri="{9D8B030D-6E8A-4147-A177-3AD203B41FA5}">
                      <a16:colId xmlns:a16="http://schemas.microsoft.com/office/drawing/2014/main" xmlns="" val="20011"/>
                    </a:ext>
                  </a:extLst>
                </a:gridCol>
                <a:gridCol w="381000">
                  <a:extLst>
                    <a:ext uri="{9D8B030D-6E8A-4147-A177-3AD203B41FA5}">
                      <a16:colId xmlns:a16="http://schemas.microsoft.com/office/drawing/2014/main" xmlns="" val="20012"/>
                    </a:ext>
                  </a:extLst>
                </a:gridCol>
                <a:gridCol w="381000">
                  <a:extLst>
                    <a:ext uri="{9D8B030D-6E8A-4147-A177-3AD203B41FA5}">
                      <a16:colId xmlns:a16="http://schemas.microsoft.com/office/drawing/2014/main" xmlns="" val="20013"/>
                    </a:ext>
                  </a:extLst>
                </a:gridCol>
                <a:gridCol w="381000">
                  <a:extLst>
                    <a:ext uri="{9D8B030D-6E8A-4147-A177-3AD203B41FA5}">
                      <a16:colId xmlns:a16="http://schemas.microsoft.com/office/drawing/2014/main" xmlns="" val="20014"/>
                    </a:ext>
                  </a:extLst>
                </a:gridCol>
                <a:gridCol w="381000">
                  <a:extLst>
                    <a:ext uri="{9D8B030D-6E8A-4147-A177-3AD203B41FA5}">
                      <a16:colId xmlns:a16="http://schemas.microsoft.com/office/drawing/2014/main" xmlns="" val="20015"/>
                    </a:ext>
                  </a:extLst>
                </a:gridCol>
              </a:tblGrid>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FF00"/>
                        </a:solidFill>
                        <a:effectLst/>
                        <a:latin typeface="Arial" charset="0"/>
                      </a:endParaRPr>
                    </a:p>
                  </a:txBody>
                  <a:tcPr marT="45710" marB="4571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1"/>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2"/>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3"/>
                  </a:ext>
                </a:extLst>
              </a:tr>
              <a:tr h="5300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xmlns="" val="10004"/>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5"/>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6"/>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8"/>
                  </a:ext>
                </a:extLst>
              </a:tr>
            </a:tbl>
          </a:graphicData>
        </a:graphic>
      </p:graphicFrame>
      <p:graphicFrame>
        <p:nvGraphicFramePr>
          <p:cNvPr id="9" name="Group 220">
            <a:extLst>
              <a:ext uri="{FF2B5EF4-FFF2-40B4-BE49-F238E27FC236}">
                <a16:creationId xmlns:a16="http://schemas.microsoft.com/office/drawing/2014/main" xmlns="" id="{7D8976FE-BB09-21E0-BE59-F47E3C938F98}"/>
              </a:ext>
            </a:extLst>
          </p:cNvPr>
          <p:cNvGraphicFramePr>
            <a:graphicFrameLocks noGrp="1"/>
          </p:cNvGraphicFramePr>
          <p:nvPr/>
        </p:nvGraphicFramePr>
        <p:xfrm>
          <a:off x="6950075" y="2047876"/>
          <a:ext cx="381000" cy="4664079"/>
        </p:xfrm>
        <a:graphic>
          <a:graphicData uri="http://schemas.openxmlformats.org/drawingml/2006/table">
            <a:tbl>
              <a:tblPr/>
              <a:tblGrid>
                <a:gridCol w="381000">
                  <a:extLst>
                    <a:ext uri="{9D8B030D-6E8A-4147-A177-3AD203B41FA5}">
                      <a16:colId xmlns:a16="http://schemas.microsoft.com/office/drawing/2014/main" xmlns="" val="20000"/>
                    </a:ext>
                  </a:extLst>
                </a:gridCol>
              </a:tblGrid>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0"/>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1"/>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2"/>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3"/>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4"/>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5"/>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6"/>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7"/>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xmlns="" val="10008"/>
                  </a:ext>
                </a:extLst>
              </a:tr>
            </a:tbl>
          </a:graphicData>
        </a:graphic>
      </p:graphicFrame>
      <p:graphicFrame>
        <p:nvGraphicFramePr>
          <p:cNvPr id="10" name="Group 242">
            <a:extLst>
              <a:ext uri="{FF2B5EF4-FFF2-40B4-BE49-F238E27FC236}">
                <a16:creationId xmlns:a16="http://schemas.microsoft.com/office/drawing/2014/main" xmlns="" id="{76000146-AF7A-FA9F-4A80-7B579D9BC753}"/>
              </a:ext>
            </a:extLst>
          </p:cNvPr>
          <p:cNvGraphicFramePr>
            <a:graphicFrameLocks noGrp="1"/>
          </p:cNvGraphicFramePr>
          <p:nvPr/>
        </p:nvGraphicFramePr>
        <p:xfrm>
          <a:off x="6180138" y="2043113"/>
          <a:ext cx="3048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Ý</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Á</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Ổ</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1" name="Group 262">
            <a:extLst>
              <a:ext uri="{FF2B5EF4-FFF2-40B4-BE49-F238E27FC236}">
                <a16:creationId xmlns:a16="http://schemas.microsoft.com/office/drawing/2014/main" xmlns="" id="{86626494-6FF3-3AF1-656F-6242C2BEE444}"/>
              </a:ext>
            </a:extLst>
          </p:cNvPr>
          <p:cNvGraphicFramePr>
            <a:graphicFrameLocks noGrp="1"/>
          </p:cNvGraphicFramePr>
          <p:nvPr/>
        </p:nvGraphicFramePr>
        <p:xfrm>
          <a:off x="6935788" y="2555875"/>
          <a:ext cx="1905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À</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Ộ</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I</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2" name="Group 276">
            <a:extLst>
              <a:ext uri="{FF2B5EF4-FFF2-40B4-BE49-F238E27FC236}">
                <a16:creationId xmlns:a16="http://schemas.microsoft.com/office/drawing/2014/main" xmlns="" id="{E60E7906-4BB4-A7BB-1DE1-3953B7F5E891}"/>
              </a:ext>
            </a:extLst>
          </p:cNvPr>
          <p:cNvGraphicFramePr>
            <a:graphicFrameLocks noGrp="1"/>
          </p:cNvGraphicFramePr>
          <p:nvPr/>
        </p:nvGraphicFramePr>
        <p:xfrm>
          <a:off x="3506788" y="3082925"/>
          <a:ext cx="4191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455612">
                  <a:extLst>
                    <a:ext uri="{9D8B030D-6E8A-4147-A177-3AD203B41FA5}">
                      <a16:colId xmlns:a16="http://schemas.microsoft.com/office/drawing/2014/main" xmlns="" val="20001"/>
                    </a:ext>
                  </a:extLst>
                </a:gridCol>
                <a:gridCol w="306388">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gridCol w="381000">
                  <a:extLst>
                    <a:ext uri="{9D8B030D-6E8A-4147-A177-3AD203B41FA5}">
                      <a16:colId xmlns:a16="http://schemas.microsoft.com/office/drawing/2014/main" xmlns="" val="20008"/>
                    </a:ext>
                  </a:extLst>
                </a:gridCol>
                <a:gridCol w="381000">
                  <a:extLst>
                    <a:ext uri="{9D8B030D-6E8A-4147-A177-3AD203B41FA5}">
                      <a16:colId xmlns:a16="http://schemas.microsoft.com/office/drawing/2014/main" xmlns="" val="20009"/>
                    </a:ext>
                  </a:extLst>
                </a:gridCol>
                <a:gridCol w="381000">
                  <a:extLst>
                    <a:ext uri="{9D8B030D-6E8A-4147-A177-3AD203B41FA5}">
                      <a16:colId xmlns:a16="http://schemas.microsoft.com/office/drawing/2014/main" xmlns="" val="20010"/>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M</a:t>
                      </a:r>
                    </a:p>
                  </a:txBody>
                  <a:tcPr marT="45434" marB="454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Ộ</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Ì</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Ă</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M</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3" name="Group 302">
            <a:extLst>
              <a:ext uri="{FF2B5EF4-FFF2-40B4-BE49-F238E27FC236}">
                <a16:creationId xmlns:a16="http://schemas.microsoft.com/office/drawing/2014/main" xmlns="" id="{F44FA6BD-2D27-B5A6-4D1F-88EAC3015811}"/>
              </a:ext>
            </a:extLst>
          </p:cNvPr>
          <p:cNvGraphicFramePr>
            <a:graphicFrameLocks noGrp="1"/>
          </p:cNvGraphicFramePr>
          <p:nvPr/>
        </p:nvGraphicFramePr>
        <p:xfrm>
          <a:off x="6173788" y="3595688"/>
          <a:ext cx="1524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Ấ</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M</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O</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4" name="Group 314">
            <a:extLst>
              <a:ext uri="{FF2B5EF4-FFF2-40B4-BE49-F238E27FC236}">
                <a16:creationId xmlns:a16="http://schemas.microsoft.com/office/drawing/2014/main" xmlns="" id="{A73119A6-C3B3-B032-2463-4E363F2EAC25}"/>
              </a:ext>
            </a:extLst>
          </p:cNvPr>
          <p:cNvGraphicFramePr>
            <a:graphicFrameLocks noGrp="1"/>
          </p:cNvGraphicFramePr>
          <p:nvPr/>
        </p:nvGraphicFramePr>
        <p:xfrm>
          <a:off x="5792788" y="4121150"/>
          <a:ext cx="3429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gridCol w="381000">
                  <a:extLst>
                    <a:ext uri="{9D8B030D-6E8A-4147-A177-3AD203B41FA5}">
                      <a16:colId xmlns:a16="http://schemas.microsoft.com/office/drawing/2014/main" xmlns="" val="20008"/>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Ằ</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P</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Ẳ</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5" name="Group 336">
            <a:extLst>
              <a:ext uri="{FF2B5EF4-FFF2-40B4-BE49-F238E27FC236}">
                <a16:creationId xmlns:a16="http://schemas.microsoft.com/office/drawing/2014/main" xmlns="" id="{D4F36DEA-D19F-4130-D538-4F1207CD6374}"/>
              </a:ext>
            </a:extLst>
          </p:cNvPr>
          <p:cNvGraphicFramePr>
            <a:graphicFrameLocks noGrp="1"/>
          </p:cNvGraphicFramePr>
          <p:nvPr/>
        </p:nvGraphicFramePr>
        <p:xfrm>
          <a:off x="5792788" y="4627563"/>
          <a:ext cx="1905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Đ</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Ạ</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6" name="Group 350">
            <a:extLst>
              <a:ext uri="{FF2B5EF4-FFF2-40B4-BE49-F238E27FC236}">
                <a16:creationId xmlns:a16="http://schemas.microsoft.com/office/drawing/2014/main" xmlns="" id="{3C09F922-2D0A-E2E3-D414-D22CB9953E11}"/>
              </a:ext>
            </a:extLst>
          </p:cNvPr>
          <p:cNvGraphicFramePr>
            <a:graphicFrameLocks noGrp="1"/>
          </p:cNvGraphicFramePr>
          <p:nvPr/>
        </p:nvGraphicFramePr>
        <p:xfrm>
          <a:off x="6554788" y="5140325"/>
          <a:ext cx="1905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O</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Ư</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7" name="Group 364">
            <a:extLst>
              <a:ext uri="{FF2B5EF4-FFF2-40B4-BE49-F238E27FC236}">
                <a16:creationId xmlns:a16="http://schemas.microsoft.com/office/drawing/2014/main" xmlns="" id="{77F136AA-3795-E210-09B5-E3077D23DF00}"/>
              </a:ext>
            </a:extLst>
          </p:cNvPr>
          <p:cNvGraphicFramePr>
            <a:graphicFrameLocks noGrp="1"/>
          </p:cNvGraphicFramePr>
          <p:nvPr/>
        </p:nvGraphicFramePr>
        <p:xfrm>
          <a:off x="5030788" y="5686425"/>
          <a:ext cx="4191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gridCol w="381000">
                  <a:extLst>
                    <a:ext uri="{9D8B030D-6E8A-4147-A177-3AD203B41FA5}">
                      <a16:colId xmlns:a16="http://schemas.microsoft.com/office/drawing/2014/main" xmlns="" val="20008"/>
                    </a:ext>
                  </a:extLst>
                </a:gridCol>
                <a:gridCol w="381000">
                  <a:extLst>
                    <a:ext uri="{9D8B030D-6E8A-4147-A177-3AD203B41FA5}">
                      <a16:colId xmlns:a16="http://schemas.microsoft.com/office/drawing/2014/main" xmlns="" val="20009"/>
                    </a:ext>
                  </a:extLst>
                </a:gridCol>
                <a:gridCol w="381000">
                  <a:extLst>
                    <a:ext uri="{9D8B030D-6E8A-4147-A177-3AD203B41FA5}">
                      <a16:colId xmlns:a16="http://schemas.microsoft.com/office/drawing/2014/main" xmlns="" val="20010"/>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Ý</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Á</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Ô</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8" name="Group 390">
            <a:extLst>
              <a:ext uri="{FF2B5EF4-FFF2-40B4-BE49-F238E27FC236}">
                <a16:creationId xmlns:a16="http://schemas.microsoft.com/office/drawing/2014/main" xmlns="" id="{6E23DB12-C1B6-C372-0FC6-D7F927C30F3B}"/>
              </a:ext>
            </a:extLst>
          </p:cNvPr>
          <p:cNvGraphicFramePr>
            <a:graphicFrameLocks noGrp="1"/>
          </p:cNvGraphicFramePr>
          <p:nvPr/>
        </p:nvGraphicFramePr>
        <p:xfrm>
          <a:off x="5792788" y="6175375"/>
          <a:ext cx="3810000" cy="517588"/>
        </p:xfrm>
        <a:graphic>
          <a:graphicData uri="http://schemas.openxmlformats.org/drawingml/2006/table">
            <a:tbl>
              <a:tblPr/>
              <a:tblGrid>
                <a:gridCol w="38100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81000">
                  <a:extLst>
                    <a:ext uri="{9D8B030D-6E8A-4147-A177-3AD203B41FA5}">
                      <a16:colId xmlns:a16="http://schemas.microsoft.com/office/drawing/2014/main" xmlns="" val="20002"/>
                    </a:ext>
                  </a:extLst>
                </a:gridCol>
                <a:gridCol w="381000">
                  <a:extLst>
                    <a:ext uri="{9D8B030D-6E8A-4147-A177-3AD203B41FA5}">
                      <a16:colId xmlns:a16="http://schemas.microsoft.com/office/drawing/2014/main" xmlns="" val="20003"/>
                    </a:ext>
                  </a:extLst>
                </a:gridCol>
                <a:gridCol w="381000">
                  <a:extLst>
                    <a:ext uri="{9D8B030D-6E8A-4147-A177-3AD203B41FA5}">
                      <a16:colId xmlns:a16="http://schemas.microsoft.com/office/drawing/2014/main" xmlns="" val="20004"/>
                    </a:ext>
                  </a:extLst>
                </a:gridCol>
                <a:gridCol w="381000">
                  <a:extLst>
                    <a:ext uri="{9D8B030D-6E8A-4147-A177-3AD203B41FA5}">
                      <a16:colId xmlns:a16="http://schemas.microsoft.com/office/drawing/2014/main" xmlns="" val="20005"/>
                    </a:ext>
                  </a:extLst>
                </a:gridCol>
                <a:gridCol w="381000">
                  <a:extLst>
                    <a:ext uri="{9D8B030D-6E8A-4147-A177-3AD203B41FA5}">
                      <a16:colId xmlns:a16="http://schemas.microsoft.com/office/drawing/2014/main" xmlns="" val="20006"/>
                    </a:ext>
                  </a:extLst>
                </a:gridCol>
                <a:gridCol w="381000">
                  <a:extLst>
                    <a:ext uri="{9D8B030D-6E8A-4147-A177-3AD203B41FA5}">
                      <a16:colId xmlns:a16="http://schemas.microsoft.com/office/drawing/2014/main" xmlns="" val="20007"/>
                    </a:ext>
                  </a:extLst>
                </a:gridCol>
                <a:gridCol w="381000">
                  <a:extLst>
                    <a:ext uri="{9D8B030D-6E8A-4147-A177-3AD203B41FA5}">
                      <a16:colId xmlns:a16="http://schemas.microsoft.com/office/drawing/2014/main" xmlns="" val="20008"/>
                    </a:ext>
                  </a:extLst>
                </a:gridCol>
                <a:gridCol w="381000">
                  <a:extLst>
                    <a:ext uri="{9D8B030D-6E8A-4147-A177-3AD203B41FA5}">
                      <a16:colId xmlns:a16="http://schemas.microsoft.com/office/drawing/2014/main" xmlns="" val="20009"/>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R</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Ồ</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Y</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Ê</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bl>
          </a:graphicData>
        </a:graphic>
      </p:graphicFrame>
      <p:sp>
        <p:nvSpPr>
          <p:cNvPr id="19" name="AutoShape 414">
            <a:extLst>
              <a:ext uri="{FF2B5EF4-FFF2-40B4-BE49-F238E27FC236}">
                <a16:creationId xmlns:a16="http://schemas.microsoft.com/office/drawing/2014/main" xmlns="" id="{508934CD-5FF3-F7A7-3D8C-BE0F4BABA295}"/>
              </a:ext>
            </a:extLst>
          </p:cNvPr>
          <p:cNvSpPr>
            <a:spLocks noChangeArrowheads="1"/>
          </p:cNvSpPr>
          <p:nvPr/>
        </p:nvSpPr>
        <p:spPr bwMode="auto">
          <a:xfrm>
            <a:off x="1808163" y="1981200"/>
            <a:ext cx="5334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1</a:t>
            </a:r>
          </a:p>
        </p:txBody>
      </p:sp>
      <p:sp>
        <p:nvSpPr>
          <p:cNvPr id="20" name="AutoShape 415">
            <a:extLst>
              <a:ext uri="{FF2B5EF4-FFF2-40B4-BE49-F238E27FC236}">
                <a16:creationId xmlns:a16="http://schemas.microsoft.com/office/drawing/2014/main" xmlns="" id="{008D8BEA-E406-5139-0553-0156618008D9}"/>
              </a:ext>
            </a:extLst>
          </p:cNvPr>
          <p:cNvSpPr>
            <a:spLocks noChangeArrowheads="1"/>
          </p:cNvSpPr>
          <p:nvPr/>
        </p:nvSpPr>
        <p:spPr bwMode="auto">
          <a:xfrm>
            <a:off x="1828800" y="25146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2</a:t>
            </a:r>
          </a:p>
        </p:txBody>
      </p:sp>
      <p:sp>
        <p:nvSpPr>
          <p:cNvPr id="21" name="AutoShape 416">
            <a:extLst>
              <a:ext uri="{FF2B5EF4-FFF2-40B4-BE49-F238E27FC236}">
                <a16:creationId xmlns:a16="http://schemas.microsoft.com/office/drawing/2014/main" xmlns="" id="{E35DF24F-5797-70CC-66FF-BF2CDAC34E08}"/>
              </a:ext>
            </a:extLst>
          </p:cNvPr>
          <p:cNvSpPr>
            <a:spLocks noChangeArrowheads="1"/>
          </p:cNvSpPr>
          <p:nvPr/>
        </p:nvSpPr>
        <p:spPr bwMode="auto">
          <a:xfrm>
            <a:off x="1828800" y="30480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3</a:t>
            </a:r>
          </a:p>
        </p:txBody>
      </p:sp>
      <p:sp>
        <p:nvSpPr>
          <p:cNvPr id="22" name="AutoShape 417">
            <a:extLst>
              <a:ext uri="{FF2B5EF4-FFF2-40B4-BE49-F238E27FC236}">
                <a16:creationId xmlns:a16="http://schemas.microsoft.com/office/drawing/2014/main" xmlns="" id="{9F862126-A297-CA65-1E77-5BEF78AE6AD3}"/>
              </a:ext>
            </a:extLst>
          </p:cNvPr>
          <p:cNvSpPr>
            <a:spLocks noChangeArrowheads="1"/>
          </p:cNvSpPr>
          <p:nvPr/>
        </p:nvSpPr>
        <p:spPr bwMode="auto">
          <a:xfrm>
            <a:off x="1828800" y="35052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4</a:t>
            </a:r>
          </a:p>
        </p:txBody>
      </p:sp>
      <p:sp>
        <p:nvSpPr>
          <p:cNvPr id="23" name="AutoShape 418">
            <a:extLst>
              <a:ext uri="{FF2B5EF4-FFF2-40B4-BE49-F238E27FC236}">
                <a16:creationId xmlns:a16="http://schemas.microsoft.com/office/drawing/2014/main" xmlns="" id="{7E16964E-C897-13DF-6F29-8256B84D01D3}"/>
              </a:ext>
            </a:extLst>
          </p:cNvPr>
          <p:cNvSpPr>
            <a:spLocks noChangeArrowheads="1"/>
          </p:cNvSpPr>
          <p:nvPr/>
        </p:nvSpPr>
        <p:spPr bwMode="auto">
          <a:xfrm>
            <a:off x="1828800" y="39624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5</a:t>
            </a:r>
          </a:p>
        </p:txBody>
      </p:sp>
      <p:sp>
        <p:nvSpPr>
          <p:cNvPr id="24" name="AutoShape 419">
            <a:extLst>
              <a:ext uri="{FF2B5EF4-FFF2-40B4-BE49-F238E27FC236}">
                <a16:creationId xmlns:a16="http://schemas.microsoft.com/office/drawing/2014/main" xmlns="" id="{77CD5DC6-2F74-2853-DECE-608554A75227}"/>
              </a:ext>
            </a:extLst>
          </p:cNvPr>
          <p:cNvSpPr>
            <a:spLocks noChangeArrowheads="1"/>
          </p:cNvSpPr>
          <p:nvPr/>
        </p:nvSpPr>
        <p:spPr bwMode="auto">
          <a:xfrm>
            <a:off x="1828800" y="44958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6</a:t>
            </a:r>
          </a:p>
        </p:txBody>
      </p:sp>
      <p:sp>
        <p:nvSpPr>
          <p:cNvPr id="25" name="AutoShape 420">
            <a:extLst>
              <a:ext uri="{FF2B5EF4-FFF2-40B4-BE49-F238E27FC236}">
                <a16:creationId xmlns:a16="http://schemas.microsoft.com/office/drawing/2014/main" xmlns="" id="{EDEE4B26-523F-5CB6-AA6A-8730E0EBA3B0}"/>
              </a:ext>
            </a:extLst>
          </p:cNvPr>
          <p:cNvSpPr>
            <a:spLocks noChangeArrowheads="1"/>
          </p:cNvSpPr>
          <p:nvPr/>
        </p:nvSpPr>
        <p:spPr bwMode="auto">
          <a:xfrm>
            <a:off x="1828800" y="50292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7</a:t>
            </a:r>
          </a:p>
        </p:txBody>
      </p:sp>
      <p:sp>
        <p:nvSpPr>
          <p:cNvPr id="26" name="AutoShape 421">
            <a:extLst>
              <a:ext uri="{FF2B5EF4-FFF2-40B4-BE49-F238E27FC236}">
                <a16:creationId xmlns:a16="http://schemas.microsoft.com/office/drawing/2014/main" xmlns="" id="{4E87C72F-703A-2A23-73A4-72A863E8407C}"/>
              </a:ext>
            </a:extLst>
          </p:cNvPr>
          <p:cNvSpPr>
            <a:spLocks noChangeArrowheads="1"/>
          </p:cNvSpPr>
          <p:nvPr/>
        </p:nvSpPr>
        <p:spPr bwMode="auto">
          <a:xfrm>
            <a:off x="1828800" y="56388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8</a:t>
            </a:r>
          </a:p>
        </p:txBody>
      </p:sp>
      <p:sp>
        <p:nvSpPr>
          <p:cNvPr id="27" name="AutoShape 422">
            <a:extLst>
              <a:ext uri="{FF2B5EF4-FFF2-40B4-BE49-F238E27FC236}">
                <a16:creationId xmlns:a16="http://schemas.microsoft.com/office/drawing/2014/main" xmlns="" id="{365EC9C3-D6B3-D747-B0E0-956A1568E75C}"/>
              </a:ext>
            </a:extLst>
          </p:cNvPr>
          <p:cNvSpPr>
            <a:spLocks noChangeArrowheads="1"/>
          </p:cNvSpPr>
          <p:nvPr/>
        </p:nvSpPr>
        <p:spPr bwMode="auto">
          <a:xfrm>
            <a:off x="1828800" y="61722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9</a:t>
            </a:r>
          </a:p>
        </p:txBody>
      </p:sp>
      <p:sp>
        <p:nvSpPr>
          <p:cNvPr id="28" name="AutoShape 423">
            <a:extLst>
              <a:ext uri="{FF2B5EF4-FFF2-40B4-BE49-F238E27FC236}">
                <a16:creationId xmlns:a16="http://schemas.microsoft.com/office/drawing/2014/main" xmlns="" id="{A798AEB9-F1D5-3BB1-36B6-B2E042276BD7}"/>
              </a:ext>
            </a:extLst>
          </p:cNvPr>
          <p:cNvSpPr>
            <a:spLocks noChangeArrowheads="1"/>
          </p:cNvSpPr>
          <p:nvPr/>
        </p:nvSpPr>
        <p:spPr bwMode="auto">
          <a:xfrm>
            <a:off x="1676400" y="1447800"/>
            <a:ext cx="762000" cy="4572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a:t>
            </a:r>
          </a:p>
        </p:txBody>
      </p:sp>
      <p:sp>
        <p:nvSpPr>
          <p:cNvPr id="29" name="AutoShape 424">
            <a:extLst>
              <a:ext uri="{FF2B5EF4-FFF2-40B4-BE49-F238E27FC236}">
                <a16:creationId xmlns:a16="http://schemas.microsoft.com/office/drawing/2014/main" xmlns="" id="{6A0D56D9-71A7-8F36-039F-19718EA1940A}"/>
              </a:ext>
            </a:extLst>
          </p:cNvPr>
          <p:cNvSpPr>
            <a:spLocks noChangeArrowheads="1"/>
          </p:cNvSpPr>
          <p:nvPr/>
        </p:nvSpPr>
        <p:spPr bwMode="auto">
          <a:xfrm>
            <a:off x="5257800" y="0"/>
            <a:ext cx="5334000" cy="1981200"/>
          </a:xfrm>
          <a:prstGeom prst="horizontalScroll">
            <a:avLst>
              <a:gd name="adj" fmla="val 12500"/>
            </a:avLst>
          </a:prstGeom>
          <a:solidFill>
            <a:srgbClr val="3399FF"/>
          </a:solidFill>
          <a:ln w="9525">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00"/>
                </a:solidFill>
                <a:latin typeface="Times New Roman" panose="02020603050405020304" pitchFamily="18" charset="0"/>
              </a:rPr>
              <a:t>Ô chữ gồm 8 chữ cái: </a:t>
            </a:r>
          </a:p>
          <a:p>
            <a:pPr fontAlgn="base">
              <a:spcBef>
                <a:spcPct val="0"/>
              </a:spcBef>
              <a:spcAft>
                <a:spcPct val="0"/>
              </a:spcAft>
              <a:buNone/>
            </a:pPr>
            <a:r>
              <a:rPr lang="en-US" altLang="en-US" sz="2800">
                <a:solidFill>
                  <a:srgbClr val="FFFF00"/>
                </a:solidFill>
                <a:latin typeface="Times New Roman" panose="02020603050405020304" pitchFamily="18" charset="0"/>
              </a:rPr>
              <a:t>        Đây là ai?   </a:t>
            </a:r>
          </a:p>
        </p:txBody>
      </p:sp>
      <p:pic>
        <p:nvPicPr>
          <p:cNvPr id="30" name="Picture 425" descr="http://tvtl.bachkim.vn/uploads/resources/301/thumbnails2/DSCF2512.jpg.jpg">
            <a:extLst>
              <a:ext uri="{FF2B5EF4-FFF2-40B4-BE49-F238E27FC236}">
                <a16:creationId xmlns:a16="http://schemas.microsoft.com/office/drawing/2014/main" xmlns="" id="{31F1A709-3CF2-0B89-01A6-8FBA134E669C}"/>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8996364" y="304800"/>
            <a:ext cx="1138237" cy="13716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31" name="AutoShape 426">
            <a:extLst>
              <a:ext uri="{FF2B5EF4-FFF2-40B4-BE49-F238E27FC236}">
                <a16:creationId xmlns:a16="http://schemas.microsoft.com/office/drawing/2014/main" xmlns="" id="{C6B2755B-465D-85C4-D48C-91375C560672}"/>
              </a:ext>
            </a:extLst>
          </p:cNvPr>
          <p:cNvSpPr>
            <a:spLocks noChangeArrowheads="1"/>
          </p:cNvSpPr>
          <p:nvPr/>
        </p:nvSpPr>
        <p:spPr bwMode="auto">
          <a:xfrm>
            <a:off x="4800600" y="0"/>
            <a:ext cx="58674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Ô chữ gồm 5 chữ cái: </a:t>
            </a:r>
          </a:p>
          <a:p>
            <a:pPr fontAlgn="base">
              <a:spcBef>
                <a:spcPct val="0"/>
              </a:spcBef>
              <a:spcAft>
                <a:spcPct val="0"/>
              </a:spcAft>
              <a:buNone/>
            </a:pPr>
            <a:r>
              <a:rPr lang="en-US" altLang="en-US" sz="2800">
                <a:solidFill>
                  <a:srgbClr val="FFFF66"/>
                </a:solidFill>
                <a:latin typeface="Times New Roman" panose="02020603050405020304" pitchFamily="18" charset="0"/>
              </a:rPr>
              <a:t>Đây là tên gọi khác của Thăng Long?</a:t>
            </a:r>
          </a:p>
        </p:txBody>
      </p:sp>
      <p:sp>
        <p:nvSpPr>
          <p:cNvPr id="32" name="AutoShape 427">
            <a:extLst>
              <a:ext uri="{FF2B5EF4-FFF2-40B4-BE49-F238E27FC236}">
                <a16:creationId xmlns:a16="http://schemas.microsoft.com/office/drawing/2014/main" xmlns="" id="{A697759E-1BC9-F8A3-6240-DBE94402608E}"/>
              </a:ext>
            </a:extLst>
          </p:cNvPr>
          <p:cNvSpPr>
            <a:spLocks noChangeArrowheads="1"/>
          </p:cNvSpPr>
          <p:nvPr/>
        </p:nvSpPr>
        <p:spPr bwMode="auto">
          <a:xfrm>
            <a:off x="3810000" y="152400"/>
            <a:ext cx="67056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Ô chữ gồm 11 chữ cái: </a:t>
            </a:r>
          </a:p>
          <a:p>
            <a:pPr fontAlgn="base">
              <a:spcBef>
                <a:spcPct val="0"/>
              </a:spcBef>
              <a:spcAft>
                <a:spcPct val="0"/>
              </a:spcAft>
              <a:buNone/>
            </a:pPr>
            <a:r>
              <a:rPr lang="en-US" altLang="en-US" sz="2800">
                <a:solidFill>
                  <a:srgbClr val="FFFF66"/>
                </a:solidFill>
                <a:latin typeface="Times New Roman" panose="02020603050405020304" pitchFamily="18" charset="0"/>
              </a:rPr>
              <a:t>Đến năm 2010, nước ta tổ chức Lễ kỷ niệm</a:t>
            </a:r>
          </a:p>
          <a:p>
            <a:pPr fontAlgn="base">
              <a:spcBef>
                <a:spcPct val="0"/>
              </a:spcBef>
              <a:spcAft>
                <a:spcPct val="0"/>
              </a:spcAft>
              <a:buNone/>
            </a:pPr>
            <a:r>
              <a:rPr lang="en-US" altLang="en-US" sz="2800">
                <a:solidFill>
                  <a:srgbClr val="FFFF66"/>
                </a:solidFill>
                <a:latin typeface="Times New Roman" panose="02020603050405020304" pitchFamily="18" charset="0"/>
              </a:rPr>
              <a:t> bao nhiêu năm Thăng Long – Hà Nội?</a:t>
            </a:r>
          </a:p>
        </p:txBody>
      </p:sp>
      <p:sp>
        <p:nvSpPr>
          <p:cNvPr id="33" name="AutoShape 428">
            <a:extLst>
              <a:ext uri="{FF2B5EF4-FFF2-40B4-BE49-F238E27FC236}">
                <a16:creationId xmlns:a16="http://schemas.microsoft.com/office/drawing/2014/main" xmlns="" id="{AAD076C7-CC10-CEE5-BF66-1B935DC12E34}"/>
              </a:ext>
            </a:extLst>
          </p:cNvPr>
          <p:cNvSpPr>
            <a:spLocks noChangeArrowheads="1"/>
          </p:cNvSpPr>
          <p:nvPr/>
        </p:nvSpPr>
        <p:spPr bwMode="auto">
          <a:xfrm>
            <a:off x="3657600" y="76200"/>
            <a:ext cx="67818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              Ô chữ gồm 4 chữ cái: </a:t>
            </a:r>
          </a:p>
          <a:p>
            <a:pPr fontAlgn="base">
              <a:spcBef>
                <a:spcPct val="0"/>
              </a:spcBef>
              <a:spcAft>
                <a:spcPct val="0"/>
              </a:spcAft>
              <a:buNone/>
            </a:pPr>
            <a:r>
              <a:rPr lang="en-US" altLang="en-US" sz="2800">
                <a:solidFill>
                  <a:srgbClr val="FFFF66"/>
                </a:solidFill>
                <a:latin typeface="Times New Roman" panose="02020603050405020304" pitchFamily="18" charset="0"/>
              </a:rPr>
              <a:t>Khi dời đô, Lý Thái Tổ tin rằng con cháu đời</a:t>
            </a:r>
          </a:p>
          <a:p>
            <a:pPr fontAlgn="base">
              <a:spcBef>
                <a:spcPct val="0"/>
              </a:spcBef>
              <a:spcAft>
                <a:spcPct val="0"/>
              </a:spcAft>
              <a:buNone/>
            </a:pPr>
            <a:r>
              <a:rPr lang="en-US" altLang="en-US" sz="2800">
                <a:solidFill>
                  <a:srgbClr val="FFFF66"/>
                </a:solidFill>
                <a:latin typeface="Times New Roman" panose="02020603050405020304" pitchFamily="18" charset="0"/>
              </a:rPr>
              <a:t>sau sẽ có cuộc sống như thế nào?</a:t>
            </a:r>
          </a:p>
        </p:txBody>
      </p:sp>
      <p:sp>
        <p:nvSpPr>
          <p:cNvPr id="34" name="AutoShape 429">
            <a:extLst>
              <a:ext uri="{FF2B5EF4-FFF2-40B4-BE49-F238E27FC236}">
                <a16:creationId xmlns:a16="http://schemas.microsoft.com/office/drawing/2014/main" xmlns="" id="{168E47CF-CB72-E31E-C1C0-B8B7D650EBF6}"/>
              </a:ext>
            </a:extLst>
          </p:cNvPr>
          <p:cNvSpPr>
            <a:spLocks noChangeArrowheads="1"/>
          </p:cNvSpPr>
          <p:nvPr/>
        </p:nvSpPr>
        <p:spPr bwMode="auto">
          <a:xfrm>
            <a:off x="3733800" y="152400"/>
            <a:ext cx="67818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              Ô chữ gồm 9 chữ cái: </a:t>
            </a:r>
          </a:p>
          <a:p>
            <a:pPr fontAlgn="base">
              <a:spcBef>
                <a:spcPct val="0"/>
              </a:spcBef>
              <a:spcAft>
                <a:spcPct val="0"/>
              </a:spcAft>
              <a:buNone/>
            </a:pPr>
            <a:r>
              <a:rPr lang="en-US" altLang="en-US" sz="2800">
                <a:solidFill>
                  <a:srgbClr val="FFFF66"/>
                </a:solidFill>
                <a:latin typeface="Times New Roman" panose="02020603050405020304" pitchFamily="18" charset="0"/>
              </a:rPr>
              <a:t>Là từ láy, chỉ địa hình của vùng đất Đại La.</a:t>
            </a:r>
          </a:p>
        </p:txBody>
      </p:sp>
      <p:sp>
        <p:nvSpPr>
          <p:cNvPr id="35" name="Line 430">
            <a:extLst>
              <a:ext uri="{FF2B5EF4-FFF2-40B4-BE49-F238E27FC236}">
                <a16:creationId xmlns:a16="http://schemas.microsoft.com/office/drawing/2014/main" xmlns="" id="{9284A045-F4B3-1BEE-0242-023563210489}"/>
              </a:ext>
            </a:extLst>
          </p:cNvPr>
          <p:cNvSpPr>
            <a:spLocks noChangeShapeType="1"/>
          </p:cNvSpPr>
          <p:nvPr/>
        </p:nvSpPr>
        <p:spPr bwMode="auto">
          <a:xfrm>
            <a:off x="4267200" y="1752600"/>
            <a:ext cx="1981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36" name="Line 431">
            <a:extLst>
              <a:ext uri="{FF2B5EF4-FFF2-40B4-BE49-F238E27FC236}">
                <a16:creationId xmlns:a16="http://schemas.microsoft.com/office/drawing/2014/main" xmlns="" id="{296C6793-1409-C416-D010-BBA1DF96AE49}"/>
              </a:ext>
            </a:extLst>
          </p:cNvPr>
          <p:cNvSpPr>
            <a:spLocks noChangeShapeType="1"/>
          </p:cNvSpPr>
          <p:nvPr/>
        </p:nvSpPr>
        <p:spPr bwMode="auto">
          <a:xfrm flipV="1">
            <a:off x="5334000" y="1676400"/>
            <a:ext cx="14478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37" name="Line 432">
            <a:extLst>
              <a:ext uri="{FF2B5EF4-FFF2-40B4-BE49-F238E27FC236}">
                <a16:creationId xmlns:a16="http://schemas.microsoft.com/office/drawing/2014/main" xmlns="" id="{DEC0B0B2-5546-084B-FC0E-8AA4EB95CAF1}"/>
              </a:ext>
            </a:extLst>
          </p:cNvPr>
          <p:cNvSpPr>
            <a:spLocks noChangeShapeType="1"/>
          </p:cNvSpPr>
          <p:nvPr/>
        </p:nvSpPr>
        <p:spPr bwMode="auto">
          <a:xfrm flipV="1">
            <a:off x="5943600" y="1579563"/>
            <a:ext cx="1219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38" name="AutoShape 433">
            <a:extLst>
              <a:ext uri="{FF2B5EF4-FFF2-40B4-BE49-F238E27FC236}">
                <a16:creationId xmlns:a16="http://schemas.microsoft.com/office/drawing/2014/main" xmlns="" id="{6C4A1583-B755-28E6-8110-FA9DD48D31CB}"/>
              </a:ext>
            </a:extLst>
          </p:cNvPr>
          <p:cNvSpPr>
            <a:spLocks noChangeArrowheads="1"/>
          </p:cNvSpPr>
          <p:nvPr/>
        </p:nvSpPr>
        <p:spPr bwMode="auto">
          <a:xfrm>
            <a:off x="3581400" y="0"/>
            <a:ext cx="67818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Ô chữ gồm 5 chữ cái: </a:t>
            </a:r>
          </a:p>
          <a:p>
            <a:pPr fontAlgn="base">
              <a:spcBef>
                <a:spcPct val="0"/>
              </a:spcBef>
              <a:spcAft>
                <a:spcPct val="0"/>
              </a:spcAft>
              <a:buNone/>
            </a:pPr>
            <a:r>
              <a:rPr lang="en-US" altLang="en-US" sz="2800">
                <a:solidFill>
                  <a:srgbClr val="FFFF66"/>
                </a:solidFill>
                <a:latin typeface="Times New Roman" panose="02020603050405020304" pitchFamily="18" charset="0"/>
              </a:rPr>
              <a:t>Tên địa danh trong tranh?</a:t>
            </a:r>
          </a:p>
        </p:txBody>
      </p:sp>
      <p:pic>
        <p:nvPicPr>
          <p:cNvPr id="39" name="Picture 434" descr="daila.jpg">
            <a:extLst>
              <a:ext uri="{FF2B5EF4-FFF2-40B4-BE49-F238E27FC236}">
                <a16:creationId xmlns:a16="http://schemas.microsoft.com/office/drawing/2014/main" xmlns="" id="{946CCA07-F53C-5FD3-620D-93805C66FFD8}"/>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8305800" y="361950"/>
            <a:ext cx="1905000" cy="1314450"/>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40" name="AutoShape 435">
            <a:extLst>
              <a:ext uri="{FF2B5EF4-FFF2-40B4-BE49-F238E27FC236}">
                <a16:creationId xmlns:a16="http://schemas.microsoft.com/office/drawing/2014/main" xmlns="" id="{E8BBDB8E-1CCA-798D-FF4B-0516A5909193}"/>
              </a:ext>
            </a:extLst>
          </p:cNvPr>
          <p:cNvSpPr>
            <a:spLocks noChangeArrowheads="1"/>
          </p:cNvSpPr>
          <p:nvPr/>
        </p:nvSpPr>
        <p:spPr bwMode="auto">
          <a:xfrm>
            <a:off x="3733800" y="-152400"/>
            <a:ext cx="6781800" cy="21336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FF66"/>
                </a:solidFill>
                <a:latin typeface="Times New Roman" panose="02020603050405020304" pitchFamily="18" charset="0"/>
              </a:rPr>
              <a:t>Ô chữ gồm 5 chữ cái: </a:t>
            </a:r>
          </a:p>
          <a:p>
            <a:pPr algn="ctr" fontAlgn="base">
              <a:spcBef>
                <a:spcPct val="0"/>
              </a:spcBef>
              <a:spcAft>
                <a:spcPct val="0"/>
              </a:spcAft>
              <a:buNone/>
            </a:pPr>
            <a:r>
              <a:rPr lang="en-US" altLang="en-US" sz="2800">
                <a:solidFill>
                  <a:srgbClr val="FFFF66"/>
                </a:solidFill>
                <a:latin typeface="Times New Roman" panose="02020603050405020304" pitchFamily="18" charset="0"/>
              </a:rPr>
              <a:t>Kinh đô thời nhà Đinh, nhà Lê </a:t>
            </a:r>
          </a:p>
          <a:p>
            <a:pPr algn="ctr" fontAlgn="base">
              <a:spcBef>
                <a:spcPct val="0"/>
              </a:spcBef>
              <a:spcAft>
                <a:spcPct val="0"/>
              </a:spcAft>
              <a:buNone/>
            </a:pPr>
            <a:r>
              <a:rPr lang="en-US" altLang="en-US" sz="2800">
                <a:solidFill>
                  <a:srgbClr val="FFFF66"/>
                </a:solidFill>
                <a:latin typeface="Times New Roman" panose="02020603050405020304" pitchFamily="18" charset="0"/>
              </a:rPr>
              <a:t>được đặt ở đâu ?</a:t>
            </a:r>
          </a:p>
        </p:txBody>
      </p:sp>
      <p:sp>
        <p:nvSpPr>
          <p:cNvPr id="41" name="Line 436">
            <a:extLst>
              <a:ext uri="{FF2B5EF4-FFF2-40B4-BE49-F238E27FC236}">
                <a16:creationId xmlns:a16="http://schemas.microsoft.com/office/drawing/2014/main" xmlns="" id="{0B1D777B-B55E-6B22-AE72-256D54A038A7}"/>
              </a:ext>
            </a:extLst>
          </p:cNvPr>
          <p:cNvSpPr>
            <a:spLocks noChangeShapeType="1"/>
          </p:cNvSpPr>
          <p:nvPr/>
        </p:nvSpPr>
        <p:spPr bwMode="auto">
          <a:xfrm>
            <a:off x="4953000" y="1143000"/>
            <a:ext cx="1143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42" name="AutoShape 437">
            <a:extLst>
              <a:ext uri="{FF2B5EF4-FFF2-40B4-BE49-F238E27FC236}">
                <a16:creationId xmlns:a16="http://schemas.microsoft.com/office/drawing/2014/main" xmlns="" id="{1832D3EE-70F5-4706-2E46-8F7E32E2475B}"/>
              </a:ext>
            </a:extLst>
          </p:cNvPr>
          <p:cNvSpPr>
            <a:spLocks noChangeArrowheads="1"/>
          </p:cNvSpPr>
          <p:nvPr/>
        </p:nvSpPr>
        <p:spPr bwMode="auto">
          <a:xfrm>
            <a:off x="3733800" y="-152400"/>
            <a:ext cx="6781800" cy="21336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FF66"/>
                </a:solidFill>
                <a:latin typeface="Times New Roman" panose="02020603050405020304" pitchFamily="18" charset="0"/>
              </a:rPr>
              <a:t>Ô chữ gồm 11 chữ cái: </a:t>
            </a:r>
          </a:p>
          <a:p>
            <a:pPr algn="ctr" fontAlgn="base">
              <a:spcBef>
                <a:spcPct val="0"/>
              </a:spcBef>
              <a:spcAft>
                <a:spcPct val="0"/>
              </a:spcAft>
              <a:buNone/>
            </a:pPr>
            <a:r>
              <a:rPr lang="en-US" altLang="en-US" sz="2800">
                <a:solidFill>
                  <a:srgbClr val="FFFF66"/>
                </a:solidFill>
                <a:latin typeface="Times New Roman" panose="02020603050405020304" pitchFamily="18" charset="0"/>
              </a:rPr>
              <a:t>Đến đời vua nào nước ta được đổi tên</a:t>
            </a:r>
          </a:p>
          <a:p>
            <a:pPr algn="ctr" fontAlgn="base">
              <a:spcBef>
                <a:spcPct val="0"/>
              </a:spcBef>
              <a:spcAft>
                <a:spcPct val="0"/>
              </a:spcAft>
              <a:buNone/>
            </a:pPr>
            <a:r>
              <a:rPr lang="en-US" altLang="en-US" sz="2800">
                <a:solidFill>
                  <a:srgbClr val="FFFF66"/>
                </a:solidFill>
                <a:latin typeface="Times New Roman" panose="02020603050405020304" pitchFamily="18" charset="0"/>
              </a:rPr>
              <a:t>là Đại Việt ?</a:t>
            </a:r>
          </a:p>
        </p:txBody>
      </p:sp>
      <p:sp>
        <p:nvSpPr>
          <p:cNvPr id="43" name="Line 438">
            <a:extLst>
              <a:ext uri="{FF2B5EF4-FFF2-40B4-BE49-F238E27FC236}">
                <a16:creationId xmlns:a16="http://schemas.microsoft.com/office/drawing/2014/main" xmlns="" id="{69048644-DA1B-B0F5-B08E-842AD391592B}"/>
              </a:ext>
            </a:extLst>
          </p:cNvPr>
          <p:cNvSpPr>
            <a:spLocks noChangeShapeType="1"/>
          </p:cNvSpPr>
          <p:nvPr/>
        </p:nvSpPr>
        <p:spPr bwMode="auto">
          <a:xfrm>
            <a:off x="5257800" y="1143000"/>
            <a:ext cx="13716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44" name="AutoShape 439">
            <a:extLst>
              <a:ext uri="{FF2B5EF4-FFF2-40B4-BE49-F238E27FC236}">
                <a16:creationId xmlns:a16="http://schemas.microsoft.com/office/drawing/2014/main" xmlns="" id="{609C6176-8C5E-2CF7-E8BE-A40C755DB66F}"/>
              </a:ext>
            </a:extLst>
          </p:cNvPr>
          <p:cNvSpPr>
            <a:spLocks noChangeArrowheads="1"/>
          </p:cNvSpPr>
          <p:nvPr/>
        </p:nvSpPr>
        <p:spPr bwMode="auto">
          <a:xfrm>
            <a:off x="3657600" y="-76200"/>
            <a:ext cx="6781800" cy="21336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FF66"/>
                </a:solidFill>
                <a:latin typeface="Times New Roman" panose="02020603050405020304" pitchFamily="18" charset="0"/>
              </a:rPr>
              <a:t>Ô chữ gồm 10 chữ cái: </a:t>
            </a:r>
          </a:p>
          <a:p>
            <a:pPr algn="ctr" fontAlgn="base">
              <a:spcBef>
                <a:spcPct val="0"/>
              </a:spcBef>
              <a:spcAft>
                <a:spcPct val="0"/>
              </a:spcAft>
              <a:buNone/>
            </a:pPr>
            <a:r>
              <a:rPr lang="en-US" altLang="en-US" sz="2800">
                <a:solidFill>
                  <a:srgbClr val="FFFF66"/>
                </a:solidFill>
                <a:latin typeface="Times New Roman" panose="02020603050405020304" pitchFamily="18" charset="0"/>
              </a:rPr>
              <a:t>“Thăng Long ” có nghĩa là gì?</a:t>
            </a:r>
          </a:p>
        </p:txBody>
      </p:sp>
      <p:sp>
        <p:nvSpPr>
          <p:cNvPr id="45" name="Line 440">
            <a:extLst>
              <a:ext uri="{FF2B5EF4-FFF2-40B4-BE49-F238E27FC236}">
                <a16:creationId xmlns:a16="http://schemas.microsoft.com/office/drawing/2014/main" xmlns="" id="{970FB1A1-1EFD-0D4E-6EFC-698BE31C852F}"/>
              </a:ext>
            </a:extLst>
          </p:cNvPr>
          <p:cNvSpPr>
            <a:spLocks noChangeShapeType="1"/>
          </p:cNvSpPr>
          <p:nvPr/>
        </p:nvSpPr>
        <p:spPr bwMode="auto">
          <a:xfrm>
            <a:off x="5105400" y="1412875"/>
            <a:ext cx="1600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46" name="AutoShape 441">
            <a:extLst>
              <a:ext uri="{FF2B5EF4-FFF2-40B4-BE49-F238E27FC236}">
                <a16:creationId xmlns:a16="http://schemas.microsoft.com/office/drawing/2014/main" xmlns="" id="{A091F10A-CD3E-61C8-5369-BDC35E6B8192}"/>
              </a:ext>
            </a:extLst>
          </p:cNvPr>
          <p:cNvSpPr>
            <a:spLocks noChangeArrowheads="1"/>
          </p:cNvSpPr>
          <p:nvPr/>
        </p:nvSpPr>
        <p:spPr bwMode="auto">
          <a:xfrm>
            <a:off x="2514600" y="1503363"/>
            <a:ext cx="533400" cy="457200"/>
          </a:xfrm>
          <a:prstGeom prst="downArrowCallout">
            <a:avLst>
              <a:gd name="adj1" fmla="val 29167"/>
              <a:gd name="adj2" fmla="val 29167"/>
              <a:gd name="adj3" fmla="val 16667"/>
              <a:gd name="adj4" fmla="val 66667"/>
            </a:avLst>
          </a:prstGeom>
          <a:solidFill>
            <a:srgbClr val="99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en-US" sz="2400">
              <a:solidFill>
                <a:prstClr val="black"/>
              </a:solidFill>
              <a:latin typeface="Times New Roman" panose="02020603050405020304" pitchFamily="18" charset="0"/>
            </a:endParaRPr>
          </a:p>
        </p:txBody>
      </p:sp>
      <p:sp>
        <p:nvSpPr>
          <p:cNvPr id="47" name="AutoShape 442">
            <a:extLst>
              <a:ext uri="{FF2B5EF4-FFF2-40B4-BE49-F238E27FC236}">
                <a16:creationId xmlns:a16="http://schemas.microsoft.com/office/drawing/2014/main" xmlns="" id="{D0F3817C-0EED-9DD0-7E4C-B9B845428B15}"/>
              </a:ext>
            </a:extLst>
          </p:cNvPr>
          <p:cNvSpPr>
            <a:spLocks noChangeArrowheads="1"/>
          </p:cNvSpPr>
          <p:nvPr/>
        </p:nvSpPr>
        <p:spPr bwMode="auto">
          <a:xfrm>
            <a:off x="2438400" y="19812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1</a:t>
            </a:r>
          </a:p>
        </p:txBody>
      </p:sp>
      <p:sp>
        <p:nvSpPr>
          <p:cNvPr id="48" name="AutoShape 443">
            <a:extLst>
              <a:ext uri="{FF2B5EF4-FFF2-40B4-BE49-F238E27FC236}">
                <a16:creationId xmlns:a16="http://schemas.microsoft.com/office/drawing/2014/main" xmlns="" id="{147A0A17-CC79-8D15-0F3D-712B19E82D3E}"/>
              </a:ext>
            </a:extLst>
          </p:cNvPr>
          <p:cNvSpPr>
            <a:spLocks noChangeArrowheads="1"/>
          </p:cNvSpPr>
          <p:nvPr/>
        </p:nvSpPr>
        <p:spPr bwMode="auto">
          <a:xfrm>
            <a:off x="2438400" y="25146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2</a:t>
            </a:r>
          </a:p>
        </p:txBody>
      </p:sp>
      <p:sp>
        <p:nvSpPr>
          <p:cNvPr id="49" name="AutoShape 444">
            <a:extLst>
              <a:ext uri="{FF2B5EF4-FFF2-40B4-BE49-F238E27FC236}">
                <a16:creationId xmlns:a16="http://schemas.microsoft.com/office/drawing/2014/main" xmlns="" id="{37EF2956-5F9F-03D8-C26B-F7E460A52542}"/>
              </a:ext>
            </a:extLst>
          </p:cNvPr>
          <p:cNvSpPr>
            <a:spLocks noChangeArrowheads="1"/>
          </p:cNvSpPr>
          <p:nvPr/>
        </p:nvSpPr>
        <p:spPr bwMode="auto">
          <a:xfrm>
            <a:off x="2438400" y="30480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3</a:t>
            </a:r>
          </a:p>
        </p:txBody>
      </p:sp>
      <p:sp>
        <p:nvSpPr>
          <p:cNvPr id="50" name="AutoShape 445">
            <a:extLst>
              <a:ext uri="{FF2B5EF4-FFF2-40B4-BE49-F238E27FC236}">
                <a16:creationId xmlns:a16="http://schemas.microsoft.com/office/drawing/2014/main" xmlns="" id="{926F9F6F-489E-8D10-F45E-D4CEA1054540}"/>
              </a:ext>
            </a:extLst>
          </p:cNvPr>
          <p:cNvSpPr>
            <a:spLocks noChangeArrowheads="1"/>
          </p:cNvSpPr>
          <p:nvPr/>
        </p:nvSpPr>
        <p:spPr bwMode="auto">
          <a:xfrm>
            <a:off x="2438400" y="3546475"/>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4</a:t>
            </a:r>
          </a:p>
        </p:txBody>
      </p:sp>
      <p:sp>
        <p:nvSpPr>
          <p:cNvPr id="51" name="AutoShape 446">
            <a:extLst>
              <a:ext uri="{FF2B5EF4-FFF2-40B4-BE49-F238E27FC236}">
                <a16:creationId xmlns:a16="http://schemas.microsoft.com/office/drawing/2014/main" xmlns="" id="{7549BCFB-B688-D8ED-8D6B-41BF7BAA080F}"/>
              </a:ext>
            </a:extLst>
          </p:cNvPr>
          <p:cNvSpPr>
            <a:spLocks noChangeArrowheads="1"/>
          </p:cNvSpPr>
          <p:nvPr/>
        </p:nvSpPr>
        <p:spPr bwMode="auto">
          <a:xfrm>
            <a:off x="2438400" y="4024313"/>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5</a:t>
            </a:r>
          </a:p>
        </p:txBody>
      </p:sp>
      <p:sp>
        <p:nvSpPr>
          <p:cNvPr id="52" name="AutoShape 447">
            <a:extLst>
              <a:ext uri="{FF2B5EF4-FFF2-40B4-BE49-F238E27FC236}">
                <a16:creationId xmlns:a16="http://schemas.microsoft.com/office/drawing/2014/main" xmlns="" id="{68FD6ADA-66B2-DCF4-00A9-9B8409D5797E}"/>
              </a:ext>
            </a:extLst>
          </p:cNvPr>
          <p:cNvSpPr>
            <a:spLocks noChangeArrowheads="1"/>
          </p:cNvSpPr>
          <p:nvPr/>
        </p:nvSpPr>
        <p:spPr bwMode="auto">
          <a:xfrm>
            <a:off x="2438400" y="4592638"/>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6</a:t>
            </a:r>
          </a:p>
        </p:txBody>
      </p:sp>
      <p:sp>
        <p:nvSpPr>
          <p:cNvPr id="53" name="AutoShape 448">
            <a:extLst>
              <a:ext uri="{FF2B5EF4-FFF2-40B4-BE49-F238E27FC236}">
                <a16:creationId xmlns:a16="http://schemas.microsoft.com/office/drawing/2014/main" xmlns="" id="{BA6E2AD4-5FCF-D34F-BEE3-9E1573D27D8A}"/>
              </a:ext>
            </a:extLst>
          </p:cNvPr>
          <p:cNvSpPr>
            <a:spLocks noChangeArrowheads="1"/>
          </p:cNvSpPr>
          <p:nvPr/>
        </p:nvSpPr>
        <p:spPr bwMode="auto">
          <a:xfrm>
            <a:off x="2438400" y="51054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7</a:t>
            </a:r>
          </a:p>
        </p:txBody>
      </p:sp>
      <p:sp>
        <p:nvSpPr>
          <p:cNvPr id="54" name="AutoShape 449">
            <a:extLst>
              <a:ext uri="{FF2B5EF4-FFF2-40B4-BE49-F238E27FC236}">
                <a16:creationId xmlns:a16="http://schemas.microsoft.com/office/drawing/2014/main" xmlns="" id="{05EB4A73-D04E-97D5-FADA-60856567C667}"/>
              </a:ext>
            </a:extLst>
          </p:cNvPr>
          <p:cNvSpPr>
            <a:spLocks noChangeArrowheads="1"/>
          </p:cNvSpPr>
          <p:nvPr/>
        </p:nvSpPr>
        <p:spPr bwMode="auto">
          <a:xfrm>
            <a:off x="2438400" y="56388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8</a:t>
            </a:r>
          </a:p>
        </p:txBody>
      </p:sp>
      <p:sp>
        <p:nvSpPr>
          <p:cNvPr id="55" name="AutoShape 450">
            <a:extLst>
              <a:ext uri="{FF2B5EF4-FFF2-40B4-BE49-F238E27FC236}">
                <a16:creationId xmlns:a16="http://schemas.microsoft.com/office/drawing/2014/main" xmlns="" id="{4764A8CA-4BC0-E91C-22A4-C415798C9C9E}"/>
              </a:ext>
            </a:extLst>
          </p:cNvPr>
          <p:cNvSpPr>
            <a:spLocks noChangeArrowheads="1"/>
          </p:cNvSpPr>
          <p:nvPr/>
        </p:nvSpPr>
        <p:spPr bwMode="auto">
          <a:xfrm>
            <a:off x="2438400" y="61722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9</a:t>
            </a:r>
          </a:p>
        </p:txBody>
      </p:sp>
      <p:graphicFrame>
        <p:nvGraphicFramePr>
          <p:cNvPr id="56" name="Group 451">
            <a:extLst>
              <a:ext uri="{FF2B5EF4-FFF2-40B4-BE49-F238E27FC236}">
                <a16:creationId xmlns:a16="http://schemas.microsoft.com/office/drawing/2014/main" xmlns="" id="{7C86659A-D5BE-10CD-8C53-DEBD952443FF}"/>
              </a:ext>
            </a:extLst>
          </p:cNvPr>
          <p:cNvGraphicFramePr>
            <a:graphicFrameLocks noGrp="1"/>
          </p:cNvGraphicFramePr>
          <p:nvPr/>
        </p:nvGraphicFramePr>
        <p:xfrm>
          <a:off x="6956425" y="2049464"/>
          <a:ext cx="381000" cy="4664079"/>
        </p:xfrm>
        <a:graphic>
          <a:graphicData uri="http://schemas.openxmlformats.org/drawingml/2006/table">
            <a:tbl>
              <a:tblPr/>
              <a:tblGrid>
                <a:gridCol w="381000">
                  <a:extLst>
                    <a:ext uri="{9D8B030D-6E8A-4147-A177-3AD203B41FA5}">
                      <a16:colId xmlns:a16="http://schemas.microsoft.com/office/drawing/2014/main" xmlns="" val="20000"/>
                    </a:ext>
                  </a:extLst>
                </a:gridCol>
              </a:tblGrid>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1"/>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Ă</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2"/>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3"/>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G</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4"/>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L</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5"/>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O</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6"/>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7"/>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G</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8"/>
                  </a:ext>
                </a:extLst>
              </a:tr>
            </a:tbl>
          </a:graphicData>
        </a:graphic>
      </p:graphicFrame>
      <p:sp>
        <p:nvSpPr>
          <p:cNvPr id="57" name="AutoShape 473">
            <a:extLst>
              <a:ext uri="{FF2B5EF4-FFF2-40B4-BE49-F238E27FC236}">
                <a16:creationId xmlns:a16="http://schemas.microsoft.com/office/drawing/2014/main" xmlns="" id="{C2DD8771-BAF3-9C5B-4964-6B7DA77FB8D8}"/>
              </a:ext>
            </a:extLst>
          </p:cNvPr>
          <p:cNvSpPr>
            <a:spLocks noChangeArrowheads="1"/>
          </p:cNvSpPr>
          <p:nvPr/>
        </p:nvSpPr>
        <p:spPr bwMode="auto">
          <a:xfrm>
            <a:off x="772160" y="228600"/>
            <a:ext cx="2504440" cy="1066800"/>
          </a:xfrm>
          <a:prstGeom prst="cloudCallout">
            <a:avLst>
              <a:gd name="adj1" fmla="val 28273"/>
              <a:gd name="adj2" fmla="val 22319"/>
            </a:avLst>
          </a:prstGeom>
          <a:solidFill>
            <a:schemeClr val="bg1"/>
          </a:solidFill>
          <a:ln w="9525">
            <a:solidFill>
              <a:srgbClr val="FFFF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400" b="1" dirty="0">
                <a:solidFill>
                  <a:srgbClr val="FF0000"/>
                </a:solidFill>
                <a:latin typeface="Arial" panose="020B0604020202020204" pitchFamily="34" charset="0"/>
              </a:rPr>
              <a:t>Ô CHỮ KÌ DIỆU</a:t>
            </a:r>
          </a:p>
        </p:txBody>
      </p:sp>
      <p:pic>
        <p:nvPicPr>
          <p:cNvPr id="58" name="Picture 57">
            <a:extLst>
              <a:ext uri="{FF2B5EF4-FFF2-40B4-BE49-F238E27FC236}">
                <a16:creationId xmlns:a16="http://schemas.microsoft.com/office/drawing/2014/main" xmlns="" id="{94BAF28E-822B-E539-179C-8A5E548DD2D6}"/>
              </a:ext>
            </a:extLst>
          </p:cNvPr>
          <p:cNvPicPr>
            <a:picLocks noChangeAspect="1"/>
          </p:cNvPicPr>
          <p:nvPr/>
        </p:nvPicPr>
        <p:blipFill>
          <a:blip r:embed="rId14"/>
          <a:stretch>
            <a:fillRect/>
          </a:stretch>
        </p:blipFill>
        <p:spPr>
          <a:xfrm>
            <a:off x="-32749" y="5292643"/>
            <a:ext cx="1274174" cy="1591194"/>
          </a:xfrm>
          <a:prstGeom prst="rect">
            <a:avLst/>
          </a:prstGeom>
        </p:spPr>
      </p:pic>
      <p:pic>
        <p:nvPicPr>
          <p:cNvPr id="59" name="Picture 58">
            <a:extLst>
              <a:ext uri="{FF2B5EF4-FFF2-40B4-BE49-F238E27FC236}">
                <a16:creationId xmlns:a16="http://schemas.microsoft.com/office/drawing/2014/main" xmlns="" id="{B1B86840-E100-BC3D-BDE6-A05B697CBAF4}"/>
              </a:ext>
            </a:extLst>
          </p:cNvPr>
          <p:cNvPicPr>
            <a:picLocks noChangeAspect="1"/>
          </p:cNvPicPr>
          <p:nvPr/>
        </p:nvPicPr>
        <p:blipFill>
          <a:blip r:embed="rId14"/>
          <a:stretch>
            <a:fillRect/>
          </a:stretch>
        </p:blipFill>
        <p:spPr>
          <a:xfrm>
            <a:off x="10448925" y="5219700"/>
            <a:ext cx="1274174" cy="1591194"/>
          </a:xfrm>
          <a:prstGeom prst="rect">
            <a:avLst/>
          </a:prstGeom>
        </p:spPr>
      </p:pic>
    </p:spTree>
    <p:extLst>
      <p:ext uri="{BB962C8B-B14F-4D97-AF65-F5344CB8AC3E}">
        <p14:creationId xmlns:p14="http://schemas.microsoft.com/office/powerpoint/2010/main" val="145085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1" nodeType="afterEffect">
                                  <p:stCondLst>
                                    <p:cond delay="0"/>
                                  </p:stCondLst>
                                  <p:iterate type="lt">
                                    <p:tmPct val="0"/>
                                  </p:iterate>
                                  <p:childTnLst>
                                    <p:set>
                                      <p:cBhvr>
                                        <p:cTn id="6" dur="1" fill="hold">
                                          <p:stCondLst>
                                            <p:cond delay="0"/>
                                          </p:stCondLst>
                                        </p:cTn>
                                        <p:tgtEl>
                                          <p:spTgt spid="57"/>
                                        </p:tgtEl>
                                        <p:attrNameLst>
                                          <p:attrName>style.visibility</p:attrName>
                                        </p:attrNameLst>
                                      </p:cBhvr>
                                      <p:to>
                                        <p:strVal val="visible"/>
                                      </p:to>
                                    </p:set>
                                    <p:animEffect transition="in" filter="plus(in)">
                                      <p:cBhvr>
                                        <p:cTn id="7" dur="2000"/>
                                        <p:tgtEl>
                                          <p:spTgt spid="5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withEffect">
                                  <p:stCondLst>
                                    <p:cond delay="0"/>
                                  </p:stCondLst>
                                  <p:childTnLst>
                                    <p:animEffect transition="out" filter="fade">
                                      <p:cBhvr>
                                        <p:cTn id="12" dur="2000"/>
                                        <p:tgtEl>
                                          <p:spTgt spid="19"/>
                                        </p:tgtEl>
                                      </p:cBhvr>
                                    </p:animEffect>
                                    <p:set>
                                      <p:cBhvr>
                                        <p:cTn id="13" dur="1" fill="hold">
                                          <p:stCondLst>
                                            <p:cond delay="1999"/>
                                          </p:stCondLst>
                                        </p:cTn>
                                        <p:tgtEl>
                                          <p:spTgt spid="19"/>
                                        </p:tgtEl>
                                        <p:attrNameLst>
                                          <p:attrName>style.visibility</p:attrName>
                                        </p:attrNameLst>
                                      </p:cBhvr>
                                      <p:to>
                                        <p:strVal val="hidden"/>
                                      </p:to>
                                    </p:set>
                                  </p:childTnLst>
                                </p:cTn>
                              </p:par>
                              <p:par>
                                <p:cTn id="14" presetID="8" presetClass="entr" presetSubtype="16"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amond(in)">
                                      <p:cBhvr>
                                        <p:cTn id="16" dur="2000"/>
                                        <p:tgtEl>
                                          <p:spTgt spid="29"/>
                                        </p:tgtEl>
                                      </p:cBhvr>
                                    </p:animEffect>
                                  </p:childTnLst>
                                </p:cTn>
                              </p:par>
                              <p:par>
                                <p:cTn id="17" presetID="8" presetClass="entr" presetSubtype="16"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diamond(in)">
                                      <p:cBhvr>
                                        <p:cTn id="19" dur="5000"/>
                                        <p:tgtEl>
                                          <p:spTgt spid="30"/>
                                        </p:tgtEl>
                                      </p:cBhvr>
                                    </p:animEffect>
                                  </p:childTnLst>
                                </p:cTn>
                              </p:par>
                            </p:childTnLst>
                          </p:cTn>
                        </p:par>
                        <p:par>
                          <p:cTn id="20" fill="hold">
                            <p:stCondLst>
                              <p:cond delay="5000"/>
                            </p:stCondLst>
                            <p:childTnLst>
                              <p:par>
                                <p:cTn id="21" presetID="8" presetClass="exit" presetSubtype="16" fill="hold" grpId="1" nodeType="afterEffect">
                                  <p:stCondLst>
                                    <p:cond delay="0"/>
                                  </p:stCondLst>
                                  <p:childTnLst>
                                    <p:animEffect transition="out" filter="diamond(in)">
                                      <p:cBhvr>
                                        <p:cTn id="22" dur="5000"/>
                                        <p:tgtEl>
                                          <p:spTgt spid="29"/>
                                        </p:tgtEl>
                                      </p:cBhvr>
                                    </p:animEffect>
                                    <p:set>
                                      <p:cBhvr>
                                        <p:cTn id="23" dur="1" fill="hold">
                                          <p:stCondLst>
                                            <p:cond delay="4999"/>
                                          </p:stCondLst>
                                        </p:cTn>
                                        <p:tgtEl>
                                          <p:spTgt spid="29"/>
                                        </p:tgtEl>
                                        <p:attrNameLst>
                                          <p:attrName>style.visibility</p:attrName>
                                        </p:attrNameLst>
                                      </p:cBhvr>
                                      <p:to>
                                        <p:strVal val="hidden"/>
                                      </p:to>
                                    </p:set>
                                  </p:childTnLst>
                                </p:cTn>
                              </p:par>
                            </p:childTnLst>
                          </p:cTn>
                        </p:par>
                        <p:par>
                          <p:cTn id="24" fill="hold">
                            <p:stCondLst>
                              <p:cond delay="10000"/>
                            </p:stCondLst>
                            <p:childTnLst>
                              <p:par>
                                <p:cTn id="25" presetID="8" presetClass="exit" presetSubtype="16" fill="hold" nodeType="afterEffect">
                                  <p:stCondLst>
                                    <p:cond delay="0"/>
                                  </p:stCondLst>
                                  <p:childTnLst>
                                    <p:animEffect transition="out" filter="diamond(in)">
                                      <p:cBhvr>
                                        <p:cTn id="26" dur="3000"/>
                                        <p:tgtEl>
                                          <p:spTgt spid="30"/>
                                        </p:tgtEl>
                                      </p:cBhvr>
                                    </p:animEffect>
                                    <p:set>
                                      <p:cBhvr>
                                        <p:cTn id="27" dur="1" fill="hold">
                                          <p:stCondLst>
                                            <p:cond delay="2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withEffect">
                                  <p:stCondLst>
                                    <p:cond delay="0"/>
                                  </p:stCondLst>
                                  <p:childTnLst>
                                    <p:animEffect transition="out" filter="fade">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8" presetClass="entr" presetSubtype="16"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amond(in)">
                                      <p:cBhvr>
                                        <p:cTn id="36" dur="3000"/>
                                        <p:tgtEl>
                                          <p:spTgt spid="31"/>
                                        </p:tgtEl>
                                      </p:cBhvr>
                                    </p:animEffect>
                                  </p:childTnLst>
                                </p:cTn>
                              </p:par>
                            </p:childTnLst>
                          </p:cTn>
                        </p:par>
                        <p:par>
                          <p:cTn id="37" fill="hold">
                            <p:stCondLst>
                              <p:cond delay="3000"/>
                            </p:stCondLst>
                            <p:childTnLst>
                              <p:par>
                                <p:cTn id="38" presetID="8" presetClass="exit" presetSubtype="16" fill="hold" grpId="1" nodeType="afterEffect">
                                  <p:stCondLst>
                                    <p:cond delay="0"/>
                                  </p:stCondLst>
                                  <p:childTnLst>
                                    <p:animEffect transition="out" filter="diamond(in)">
                                      <p:cBhvr>
                                        <p:cTn id="39" dur="5000"/>
                                        <p:tgtEl>
                                          <p:spTgt spid="31"/>
                                        </p:tgtEl>
                                      </p:cBhvr>
                                    </p:animEffect>
                                    <p:set>
                                      <p:cBhvr>
                                        <p:cTn id="40" dur="1" fill="hold">
                                          <p:stCondLst>
                                            <p:cond delay="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withEffect">
                                  <p:stCondLst>
                                    <p:cond delay="0"/>
                                  </p:stCondLst>
                                  <p:childTnLst>
                                    <p:animEffect transition="out" filter="fade">
                                      <p:cBhvr>
                                        <p:cTn id="45" dur="2000"/>
                                        <p:tgtEl>
                                          <p:spTgt spid="21"/>
                                        </p:tgtEl>
                                      </p:cBhvr>
                                    </p:animEffect>
                                    <p:set>
                                      <p:cBhvr>
                                        <p:cTn id="46" dur="1" fill="hold">
                                          <p:stCondLst>
                                            <p:cond delay="1999"/>
                                          </p:stCondLst>
                                        </p:cTn>
                                        <p:tgtEl>
                                          <p:spTgt spid="21"/>
                                        </p:tgtEl>
                                        <p:attrNameLst>
                                          <p:attrName>style.visibility</p:attrName>
                                        </p:attrNameLst>
                                      </p:cBhvr>
                                      <p:to>
                                        <p:strVal val="hidden"/>
                                      </p:to>
                                    </p:set>
                                  </p:childTnLst>
                                </p:cTn>
                              </p:par>
                              <p:par>
                                <p:cTn id="47" presetID="8" presetClass="entr" presetSubtype="16"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diamond(in)">
                                      <p:cBhvr>
                                        <p:cTn id="49" dur="3000"/>
                                        <p:tgtEl>
                                          <p:spTgt spid="32"/>
                                        </p:tgtEl>
                                      </p:cBhvr>
                                    </p:animEffect>
                                  </p:childTnLst>
                                </p:cTn>
                              </p:par>
                            </p:childTnLst>
                          </p:cTn>
                        </p:par>
                        <p:par>
                          <p:cTn id="50" fill="hold">
                            <p:stCondLst>
                              <p:cond delay="3000"/>
                            </p:stCondLst>
                            <p:childTnLst>
                              <p:par>
                                <p:cTn id="51" presetID="53"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p:cTn id="53" dur="3000" fill="hold"/>
                                        <p:tgtEl>
                                          <p:spTgt spid="35"/>
                                        </p:tgtEl>
                                        <p:attrNameLst>
                                          <p:attrName>ppt_w</p:attrName>
                                        </p:attrNameLst>
                                      </p:cBhvr>
                                      <p:tavLst>
                                        <p:tav tm="0">
                                          <p:val>
                                            <p:fltVal val="0"/>
                                          </p:val>
                                        </p:tav>
                                        <p:tav tm="100000">
                                          <p:val>
                                            <p:strVal val="#ppt_w"/>
                                          </p:val>
                                        </p:tav>
                                      </p:tavLst>
                                    </p:anim>
                                    <p:anim calcmode="lin" valueType="num">
                                      <p:cBhvr>
                                        <p:cTn id="54" dur="3000" fill="hold"/>
                                        <p:tgtEl>
                                          <p:spTgt spid="35"/>
                                        </p:tgtEl>
                                        <p:attrNameLst>
                                          <p:attrName>ppt_h</p:attrName>
                                        </p:attrNameLst>
                                      </p:cBhvr>
                                      <p:tavLst>
                                        <p:tav tm="0">
                                          <p:val>
                                            <p:fltVal val="0"/>
                                          </p:val>
                                        </p:tav>
                                        <p:tav tm="100000">
                                          <p:val>
                                            <p:strVal val="#ppt_h"/>
                                          </p:val>
                                        </p:tav>
                                      </p:tavLst>
                                    </p:anim>
                                    <p:animEffect transition="in" filter="fade">
                                      <p:cBhvr>
                                        <p:cTn id="55" dur="3000"/>
                                        <p:tgtEl>
                                          <p:spTgt spid="35"/>
                                        </p:tgtEl>
                                      </p:cBhvr>
                                    </p:animEffect>
                                  </p:childTnLst>
                                </p:cTn>
                              </p:par>
                            </p:childTnLst>
                          </p:cTn>
                        </p:par>
                        <p:par>
                          <p:cTn id="56" fill="hold">
                            <p:stCondLst>
                              <p:cond delay="6000"/>
                            </p:stCondLst>
                            <p:childTnLst>
                              <p:par>
                                <p:cTn id="57" presetID="8" presetClass="exit" presetSubtype="16" fill="hold" nodeType="afterEffect">
                                  <p:stCondLst>
                                    <p:cond delay="0"/>
                                  </p:stCondLst>
                                  <p:childTnLst>
                                    <p:animEffect transition="out" filter="diamond(in)">
                                      <p:cBhvr>
                                        <p:cTn id="58" dur="2000"/>
                                        <p:tgtEl>
                                          <p:spTgt spid="35"/>
                                        </p:tgtEl>
                                      </p:cBhvr>
                                    </p:animEffect>
                                    <p:set>
                                      <p:cBhvr>
                                        <p:cTn id="59" dur="1" fill="hold">
                                          <p:stCondLst>
                                            <p:cond delay="1999"/>
                                          </p:stCondLst>
                                        </p:cTn>
                                        <p:tgtEl>
                                          <p:spTgt spid="35"/>
                                        </p:tgtEl>
                                        <p:attrNameLst>
                                          <p:attrName>style.visibility</p:attrName>
                                        </p:attrNameLst>
                                      </p:cBhvr>
                                      <p:to>
                                        <p:strVal val="hidden"/>
                                      </p:to>
                                    </p:set>
                                  </p:childTnLst>
                                </p:cTn>
                              </p:par>
                            </p:childTnLst>
                          </p:cTn>
                        </p:par>
                        <p:par>
                          <p:cTn id="60" fill="hold">
                            <p:stCondLst>
                              <p:cond delay="8000"/>
                            </p:stCondLst>
                            <p:childTnLst>
                              <p:par>
                                <p:cTn id="61" presetID="8" presetClass="exit" presetSubtype="16" fill="hold" grpId="1" nodeType="afterEffect">
                                  <p:stCondLst>
                                    <p:cond delay="0"/>
                                  </p:stCondLst>
                                  <p:childTnLst>
                                    <p:animEffect transition="out" filter="diamond(in)">
                                      <p:cBhvr>
                                        <p:cTn id="62" dur="5000"/>
                                        <p:tgtEl>
                                          <p:spTgt spid="32"/>
                                        </p:tgtEl>
                                      </p:cBhvr>
                                    </p:animEffect>
                                    <p:set>
                                      <p:cBhvr>
                                        <p:cTn id="63" dur="1" fill="hold">
                                          <p:stCondLst>
                                            <p:cond delay="4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0" nodeType="withEffect">
                                  <p:stCondLst>
                                    <p:cond delay="0"/>
                                  </p:stCondLst>
                                  <p:childTnLst>
                                    <p:animEffect transition="out" filter="fade">
                                      <p:cBhvr>
                                        <p:cTn id="68" dur="2000"/>
                                        <p:tgtEl>
                                          <p:spTgt spid="22"/>
                                        </p:tgtEl>
                                      </p:cBhvr>
                                    </p:animEffect>
                                    <p:set>
                                      <p:cBhvr>
                                        <p:cTn id="69" dur="1" fill="hold">
                                          <p:stCondLst>
                                            <p:cond delay="1999"/>
                                          </p:stCondLst>
                                        </p:cTn>
                                        <p:tgtEl>
                                          <p:spTgt spid="22"/>
                                        </p:tgtEl>
                                        <p:attrNameLst>
                                          <p:attrName>style.visibility</p:attrName>
                                        </p:attrNameLst>
                                      </p:cBhvr>
                                      <p:to>
                                        <p:strVal val="hidden"/>
                                      </p:to>
                                    </p:set>
                                  </p:childTnLst>
                                </p:cTn>
                              </p:par>
                              <p:par>
                                <p:cTn id="70" presetID="8" presetClass="entr" presetSubtype="16"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diamond(in)">
                                      <p:cBhvr>
                                        <p:cTn id="72" dur="3000"/>
                                        <p:tgtEl>
                                          <p:spTgt spid="33"/>
                                        </p:tgtEl>
                                      </p:cBhvr>
                                    </p:animEffect>
                                  </p:childTnLst>
                                </p:cTn>
                              </p:par>
                            </p:childTnLst>
                          </p:cTn>
                        </p:par>
                        <p:par>
                          <p:cTn id="73" fill="hold">
                            <p:stCondLst>
                              <p:cond delay="3000"/>
                            </p:stCondLst>
                            <p:childTnLst>
                              <p:par>
                                <p:cTn id="74" presetID="53"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p:cTn id="76" dur="3000" fill="hold"/>
                                        <p:tgtEl>
                                          <p:spTgt spid="36"/>
                                        </p:tgtEl>
                                        <p:attrNameLst>
                                          <p:attrName>ppt_w</p:attrName>
                                        </p:attrNameLst>
                                      </p:cBhvr>
                                      <p:tavLst>
                                        <p:tav tm="0">
                                          <p:val>
                                            <p:fltVal val="0"/>
                                          </p:val>
                                        </p:tav>
                                        <p:tav tm="100000">
                                          <p:val>
                                            <p:strVal val="#ppt_w"/>
                                          </p:val>
                                        </p:tav>
                                      </p:tavLst>
                                    </p:anim>
                                    <p:anim calcmode="lin" valueType="num">
                                      <p:cBhvr>
                                        <p:cTn id="77" dur="3000" fill="hold"/>
                                        <p:tgtEl>
                                          <p:spTgt spid="36"/>
                                        </p:tgtEl>
                                        <p:attrNameLst>
                                          <p:attrName>ppt_h</p:attrName>
                                        </p:attrNameLst>
                                      </p:cBhvr>
                                      <p:tavLst>
                                        <p:tav tm="0">
                                          <p:val>
                                            <p:fltVal val="0"/>
                                          </p:val>
                                        </p:tav>
                                        <p:tav tm="100000">
                                          <p:val>
                                            <p:strVal val="#ppt_h"/>
                                          </p:val>
                                        </p:tav>
                                      </p:tavLst>
                                    </p:anim>
                                    <p:animEffect transition="in" filter="fade">
                                      <p:cBhvr>
                                        <p:cTn id="78" dur="3000"/>
                                        <p:tgtEl>
                                          <p:spTgt spid="36"/>
                                        </p:tgtEl>
                                      </p:cBhvr>
                                    </p:animEffect>
                                  </p:childTnLst>
                                </p:cTn>
                              </p:par>
                            </p:childTnLst>
                          </p:cTn>
                        </p:par>
                        <p:par>
                          <p:cTn id="79" fill="hold">
                            <p:stCondLst>
                              <p:cond delay="6000"/>
                            </p:stCondLst>
                            <p:childTnLst>
                              <p:par>
                                <p:cTn id="80" presetID="8" presetClass="exit" presetSubtype="16" fill="hold" nodeType="afterEffect">
                                  <p:stCondLst>
                                    <p:cond delay="0"/>
                                  </p:stCondLst>
                                  <p:childTnLst>
                                    <p:animEffect transition="out" filter="diamond(in)">
                                      <p:cBhvr>
                                        <p:cTn id="81" dur="2000"/>
                                        <p:tgtEl>
                                          <p:spTgt spid="36"/>
                                        </p:tgtEl>
                                      </p:cBhvr>
                                    </p:animEffect>
                                    <p:set>
                                      <p:cBhvr>
                                        <p:cTn id="82" dur="1" fill="hold">
                                          <p:stCondLst>
                                            <p:cond delay="1999"/>
                                          </p:stCondLst>
                                        </p:cTn>
                                        <p:tgtEl>
                                          <p:spTgt spid="36"/>
                                        </p:tgtEl>
                                        <p:attrNameLst>
                                          <p:attrName>style.visibility</p:attrName>
                                        </p:attrNameLst>
                                      </p:cBhvr>
                                      <p:to>
                                        <p:strVal val="hidden"/>
                                      </p:to>
                                    </p:set>
                                  </p:childTnLst>
                                </p:cTn>
                              </p:par>
                            </p:childTnLst>
                          </p:cTn>
                        </p:par>
                        <p:par>
                          <p:cTn id="83" fill="hold">
                            <p:stCondLst>
                              <p:cond delay="8000"/>
                            </p:stCondLst>
                            <p:childTnLst>
                              <p:par>
                                <p:cTn id="84" presetID="8" presetClass="exit" presetSubtype="16" fill="hold" grpId="1" nodeType="afterEffect">
                                  <p:stCondLst>
                                    <p:cond delay="0"/>
                                  </p:stCondLst>
                                  <p:childTnLst>
                                    <p:animEffect transition="out" filter="diamond(in)">
                                      <p:cBhvr>
                                        <p:cTn id="85" dur="5000"/>
                                        <p:tgtEl>
                                          <p:spTgt spid="33"/>
                                        </p:tgtEl>
                                      </p:cBhvr>
                                    </p:animEffect>
                                    <p:set>
                                      <p:cBhvr>
                                        <p:cTn id="86" dur="1" fill="hold">
                                          <p:stCondLst>
                                            <p:cond delay="4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7" restart="whenNotActive" fill="hold" evtFilter="cancelBubble" nodeType="interactiveSeq">
                <p:stCondLst>
                  <p:cond evt="onClick" delay="0">
                    <p:tgtEl>
                      <p:spTgt spid="23"/>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grpId="0" nodeType="withEffect">
                                  <p:stCondLst>
                                    <p:cond delay="0"/>
                                  </p:stCondLst>
                                  <p:childTnLst>
                                    <p:animEffect transition="out" filter="fade">
                                      <p:cBhvr>
                                        <p:cTn id="91" dur="2000"/>
                                        <p:tgtEl>
                                          <p:spTgt spid="23"/>
                                        </p:tgtEl>
                                      </p:cBhvr>
                                    </p:animEffect>
                                    <p:set>
                                      <p:cBhvr>
                                        <p:cTn id="92" dur="1" fill="hold">
                                          <p:stCondLst>
                                            <p:cond delay="1999"/>
                                          </p:stCondLst>
                                        </p:cTn>
                                        <p:tgtEl>
                                          <p:spTgt spid="23"/>
                                        </p:tgtEl>
                                        <p:attrNameLst>
                                          <p:attrName>style.visibility</p:attrName>
                                        </p:attrNameLst>
                                      </p:cBhvr>
                                      <p:to>
                                        <p:strVal val="hidden"/>
                                      </p:to>
                                    </p:set>
                                  </p:childTnLst>
                                </p:cTn>
                              </p:par>
                              <p:par>
                                <p:cTn id="93" presetID="8" presetClass="entr" presetSubtype="16"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diamond(in)">
                                      <p:cBhvr>
                                        <p:cTn id="95" dur="3000"/>
                                        <p:tgtEl>
                                          <p:spTgt spid="34"/>
                                        </p:tgtEl>
                                      </p:cBhvr>
                                    </p:animEffect>
                                  </p:childTnLst>
                                </p:cTn>
                              </p:par>
                            </p:childTnLst>
                          </p:cTn>
                        </p:par>
                        <p:par>
                          <p:cTn id="96" fill="hold">
                            <p:stCondLst>
                              <p:cond delay="3000"/>
                            </p:stCondLst>
                            <p:childTnLst>
                              <p:par>
                                <p:cTn id="97" presetID="53" presetClass="entr" presetSubtype="0" fill="hold" nodeType="after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p:cTn id="99" dur="3000" fill="hold"/>
                                        <p:tgtEl>
                                          <p:spTgt spid="37"/>
                                        </p:tgtEl>
                                        <p:attrNameLst>
                                          <p:attrName>ppt_w</p:attrName>
                                        </p:attrNameLst>
                                      </p:cBhvr>
                                      <p:tavLst>
                                        <p:tav tm="0">
                                          <p:val>
                                            <p:fltVal val="0"/>
                                          </p:val>
                                        </p:tav>
                                        <p:tav tm="100000">
                                          <p:val>
                                            <p:strVal val="#ppt_w"/>
                                          </p:val>
                                        </p:tav>
                                      </p:tavLst>
                                    </p:anim>
                                    <p:anim calcmode="lin" valueType="num">
                                      <p:cBhvr>
                                        <p:cTn id="100" dur="3000" fill="hold"/>
                                        <p:tgtEl>
                                          <p:spTgt spid="37"/>
                                        </p:tgtEl>
                                        <p:attrNameLst>
                                          <p:attrName>ppt_h</p:attrName>
                                        </p:attrNameLst>
                                      </p:cBhvr>
                                      <p:tavLst>
                                        <p:tav tm="0">
                                          <p:val>
                                            <p:fltVal val="0"/>
                                          </p:val>
                                        </p:tav>
                                        <p:tav tm="100000">
                                          <p:val>
                                            <p:strVal val="#ppt_h"/>
                                          </p:val>
                                        </p:tav>
                                      </p:tavLst>
                                    </p:anim>
                                    <p:animEffect transition="in" filter="fade">
                                      <p:cBhvr>
                                        <p:cTn id="101" dur="3000"/>
                                        <p:tgtEl>
                                          <p:spTgt spid="37"/>
                                        </p:tgtEl>
                                      </p:cBhvr>
                                    </p:animEffect>
                                  </p:childTnLst>
                                </p:cTn>
                              </p:par>
                            </p:childTnLst>
                          </p:cTn>
                        </p:par>
                        <p:par>
                          <p:cTn id="102" fill="hold">
                            <p:stCondLst>
                              <p:cond delay="6000"/>
                            </p:stCondLst>
                            <p:childTnLst>
                              <p:par>
                                <p:cTn id="103" presetID="8" presetClass="exit" presetSubtype="16" fill="hold" nodeType="afterEffect">
                                  <p:stCondLst>
                                    <p:cond delay="0"/>
                                  </p:stCondLst>
                                  <p:childTnLst>
                                    <p:animEffect transition="out" filter="diamond(in)">
                                      <p:cBhvr>
                                        <p:cTn id="104" dur="2000"/>
                                        <p:tgtEl>
                                          <p:spTgt spid="37"/>
                                        </p:tgtEl>
                                      </p:cBhvr>
                                    </p:animEffect>
                                    <p:set>
                                      <p:cBhvr>
                                        <p:cTn id="105" dur="1" fill="hold">
                                          <p:stCondLst>
                                            <p:cond delay="1999"/>
                                          </p:stCondLst>
                                        </p:cTn>
                                        <p:tgtEl>
                                          <p:spTgt spid="37"/>
                                        </p:tgtEl>
                                        <p:attrNameLst>
                                          <p:attrName>style.visibility</p:attrName>
                                        </p:attrNameLst>
                                      </p:cBhvr>
                                      <p:to>
                                        <p:strVal val="hidden"/>
                                      </p:to>
                                    </p:set>
                                  </p:childTnLst>
                                </p:cTn>
                              </p:par>
                            </p:childTnLst>
                          </p:cTn>
                        </p:par>
                        <p:par>
                          <p:cTn id="106" fill="hold">
                            <p:stCondLst>
                              <p:cond delay="8000"/>
                            </p:stCondLst>
                            <p:childTnLst>
                              <p:par>
                                <p:cTn id="107" presetID="8" presetClass="exit" presetSubtype="16" fill="hold" grpId="1" nodeType="afterEffect">
                                  <p:stCondLst>
                                    <p:cond delay="0"/>
                                  </p:stCondLst>
                                  <p:childTnLst>
                                    <p:animEffect transition="out" filter="diamond(in)">
                                      <p:cBhvr>
                                        <p:cTn id="108" dur="5000"/>
                                        <p:tgtEl>
                                          <p:spTgt spid="34"/>
                                        </p:tgtEl>
                                      </p:cBhvr>
                                    </p:animEffect>
                                    <p:set>
                                      <p:cBhvr>
                                        <p:cTn id="109" dur="1" fill="hold">
                                          <p:stCondLst>
                                            <p:cond delay="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withEffect">
                                  <p:stCondLst>
                                    <p:cond delay="0"/>
                                  </p:stCondLst>
                                  <p:childTnLst>
                                    <p:animEffect transition="out" filter="fade">
                                      <p:cBhvr>
                                        <p:cTn id="114" dur="2000"/>
                                        <p:tgtEl>
                                          <p:spTgt spid="24"/>
                                        </p:tgtEl>
                                      </p:cBhvr>
                                    </p:animEffect>
                                    <p:set>
                                      <p:cBhvr>
                                        <p:cTn id="115" dur="1" fill="hold">
                                          <p:stCondLst>
                                            <p:cond delay="1999"/>
                                          </p:stCondLst>
                                        </p:cTn>
                                        <p:tgtEl>
                                          <p:spTgt spid="24"/>
                                        </p:tgtEl>
                                        <p:attrNameLst>
                                          <p:attrName>style.visibility</p:attrName>
                                        </p:attrNameLst>
                                      </p:cBhvr>
                                      <p:to>
                                        <p:strVal val="hidden"/>
                                      </p:to>
                                    </p:set>
                                  </p:childTnLst>
                                </p:cTn>
                              </p:par>
                              <p:par>
                                <p:cTn id="116" presetID="8"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diamond(in)">
                                      <p:cBhvr>
                                        <p:cTn id="118" dur="2000"/>
                                        <p:tgtEl>
                                          <p:spTgt spid="38"/>
                                        </p:tgtEl>
                                      </p:cBhvr>
                                    </p:animEffect>
                                  </p:childTnLst>
                                </p:cTn>
                              </p:par>
                              <p:par>
                                <p:cTn id="119" presetID="8" presetClass="entr" presetSubtype="32" fill="hold" nodeType="withEffect">
                                  <p:stCondLst>
                                    <p:cond delay="0"/>
                                  </p:stCondLst>
                                  <p:childTnLst>
                                    <p:set>
                                      <p:cBhvr>
                                        <p:cTn id="120" dur="1" fill="hold">
                                          <p:stCondLst>
                                            <p:cond delay="0"/>
                                          </p:stCondLst>
                                        </p:cTn>
                                        <p:tgtEl>
                                          <p:spTgt spid="39"/>
                                        </p:tgtEl>
                                        <p:attrNameLst>
                                          <p:attrName>style.visibility</p:attrName>
                                        </p:attrNameLst>
                                      </p:cBhvr>
                                      <p:to>
                                        <p:strVal val="visible"/>
                                      </p:to>
                                    </p:set>
                                    <p:animEffect transition="in" filter="diamond(out)">
                                      <p:cBhvr>
                                        <p:cTn id="121" dur="2000"/>
                                        <p:tgtEl>
                                          <p:spTgt spid="39"/>
                                        </p:tgtEl>
                                      </p:cBhvr>
                                    </p:animEffect>
                                  </p:childTnLst>
                                </p:cTn>
                              </p:par>
                            </p:childTnLst>
                          </p:cTn>
                        </p:par>
                        <p:par>
                          <p:cTn id="122" fill="hold">
                            <p:stCondLst>
                              <p:cond delay="2000"/>
                            </p:stCondLst>
                            <p:childTnLst>
                              <p:par>
                                <p:cTn id="123" presetID="8" presetClass="exit" presetSubtype="32" fill="hold" nodeType="afterEffect">
                                  <p:stCondLst>
                                    <p:cond delay="0"/>
                                  </p:stCondLst>
                                  <p:childTnLst>
                                    <p:animEffect transition="out" filter="diamond(out)">
                                      <p:cBhvr>
                                        <p:cTn id="124" dur="5000"/>
                                        <p:tgtEl>
                                          <p:spTgt spid="39"/>
                                        </p:tgtEl>
                                      </p:cBhvr>
                                    </p:animEffect>
                                    <p:set>
                                      <p:cBhvr>
                                        <p:cTn id="125" dur="1" fill="hold">
                                          <p:stCondLst>
                                            <p:cond delay="4999"/>
                                          </p:stCondLst>
                                        </p:cTn>
                                        <p:tgtEl>
                                          <p:spTgt spid="39"/>
                                        </p:tgtEl>
                                        <p:attrNameLst>
                                          <p:attrName>style.visibility</p:attrName>
                                        </p:attrNameLst>
                                      </p:cBhvr>
                                      <p:to>
                                        <p:strVal val="hidden"/>
                                      </p:to>
                                    </p:set>
                                  </p:childTnLst>
                                </p:cTn>
                              </p:par>
                            </p:childTnLst>
                          </p:cTn>
                        </p:par>
                        <p:par>
                          <p:cTn id="126" fill="hold">
                            <p:stCondLst>
                              <p:cond delay="7000"/>
                            </p:stCondLst>
                            <p:childTnLst>
                              <p:par>
                                <p:cTn id="127" presetID="8" presetClass="exit" presetSubtype="16" fill="hold" grpId="1" nodeType="afterEffect">
                                  <p:stCondLst>
                                    <p:cond delay="0"/>
                                  </p:stCondLst>
                                  <p:childTnLst>
                                    <p:animEffect transition="out" filter="diamond(in)">
                                      <p:cBhvr>
                                        <p:cTn id="128" dur="5000"/>
                                        <p:tgtEl>
                                          <p:spTgt spid="38"/>
                                        </p:tgtEl>
                                      </p:cBhvr>
                                    </p:animEffect>
                                    <p:set>
                                      <p:cBhvr>
                                        <p:cTn id="129" dur="1" fill="hold">
                                          <p:stCondLst>
                                            <p:cond delay="4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0" restart="whenNotActive" fill="hold" evtFilter="cancelBubble" nodeType="interactiveSeq">
                <p:stCondLst>
                  <p:cond evt="onClick" delay="0">
                    <p:tgtEl>
                      <p:spTgt spid="25"/>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0" nodeType="withEffect">
                                  <p:stCondLst>
                                    <p:cond delay="0"/>
                                  </p:stCondLst>
                                  <p:childTnLst>
                                    <p:animEffect transition="out" filter="fade">
                                      <p:cBhvr>
                                        <p:cTn id="134" dur="2000"/>
                                        <p:tgtEl>
                                          <p:spTgt spid="25"/>
                                        </p:tgtEl>
                                      </p:cBhvr>
                                    </p:animEffect>
                                    <p:set>
                                      <p:cBhvr>
                                        <p:cTn id="135" dur="1" fill="hold">
                                          <p:stCondLst>
                                            <p:cond delay="1999"/>
                                          </p:stCondLst>
                                        </p:cTn>
                                        <p:tgtEl>
                                          <p:spTgt spid="25"/>
                                        </p:tgtEl>
                                        <p:attrNameLst>
                                          <p:attrName>style.visibility</p:attrName>
                                        </p:attrNameLst>
                                      </p:cBhvr>
                                      <p:to>
                                        <p:strVal val="hidden"/>
                                      </p:to>
                                    </p:set>
                                  </p:childTnLst>
                                </p:cTn>
                              </p:par>
                              <p:par>
                                <p:cTn id="136" presetID="8" presetClass="entr" presetSubtype="16" fill="hold" grpId="0" nodeType="withEffect">
                                  <p:stCondLst>
                                    <p:cond delay="0"/>
                                  </p:stCondLst>
                                  <p:childTnLst>
                                    <p:set>
                                      <p:cBhvr>
                                        <p:cTn id="137" dur="1" fill="hold">
                                          <p:stCondLst>
                                            <p:cond delay="0"/>
                                          </p:stCondLst>
                                        </p:cTn>
                                        <p:tgtEl>
                                          <p:spTgt spid="40"/>
                                        </p:tgtEl>
                                        <p:attrNameLst>
                                          <p:attrName>style.visibility</p:attrName>
                                        </p:attrNameLst>
                                      </p:cBhvr>
                                      <p:to>
                                        <p:strVal val="visible"/>
                                      </p:to>
                                    </p:set>
                                    <p:animEffect transition="in" filter="diamond(in)">
                                      <p:cBhvr>
                                        <p:cTn id="138" dur="3000"/>
                                        <p:tgtEl>
                                          <p:spTgt spid="40"/>
                                        </p:tgtEl>
                                      </p:cBhvr>
                                    </p:animEffect>
                                  </p:childTnLst>
                                </p:cTn>
                              </p:par>
                              <p:par>
                                <p:cTn id="139" presetID="53" presetClass="entr" presetSubtype="0" fill="hold" nodeType="withEffect">
                                  <p:stCondLst>
                                    <p:cond delay="0"/>
                                  </p:stCondLst>
                                  <p:childTnLst>
                                    <p:set>
                                      <p:cBhvr>
                                        <p:cTn id="140" dur="1" fill="hold">
                                          <p:stCondLst>
                                            <p:cond delay="0"/>
                                          </p:stCondLst>
                                        </p:cTn>
                                        <p:tgtEl>
                                          <p:spTgt spid="41"/>
                                        </p:tgtEl>
                                        <p:attrNameLst>
                                          <p:attrName>style.visibility</p:attrName>
                                        </p:attrNameLst>
                                      </p:cBhvr>
                                      <p:to>
                                        <p:strVal val="visible"/>
                                      </p:to>
                                    </p:set>
                                    <p:anim calcmode="lin" valueType="num">
                                      <p:cBhvr>
                                        <p:cTn id="141" dur="3000" fill="hold"/>
                                        <p:tgtEl>
                                          <p:spTgt spid="41"/>
                                        </p:tgtEl>
                                        <p:attrNameLst>
                                          <p:attrName>ppt_w</p:attrName>
                                        </p:attrNameLst>
                                      </p:cBhvr>
                                      <p:tavLst>
                                        <p:tav tm="0">
                                          <p:val>
                                            <p:fltVal val="0"/>
                                          </p:val>
                                        </p:tav>
                                        <p:tav tm="100000">
                                          <p:val>
                                            <p:strVal val="#ppt_w"/>
                                          </p:val>
                                        </p:tav>
                                      </p:tavLst>
                                    </p:anim>
                                    <p:anim calcmode="lin" valueType="num">
                                      <p:cBhvr>
                                        <p:cTn id="142" dur="3000" fill="hold"/>
                                        <p:tgtEl>
                                          <p:spTgt spid="41"/>
                                        </p:tgtEl>
                                        <p:attrNameLst>
                                          <p:attrName>ppt_h</p:attrName>
                                        </p:attrNameLst>
                                      </p:cBhvr>
                                      <p:tavLst>
                                        <p:tav tm="0">
                                          <p:val>
                                            <p:fltVal val="0"/>
                                          </p:val>
                                        </p:tav>
                                        <p:tav tm="100000">
                                          <p:val>
                                            <p:strVal val="#ppt_h"/>
                                          </p:val>
                                        </p:tav>
                                      </p:tavLst>
                                    </p:anim>
                                    <p:animEffect transition="in" filter="fade">
                                      <p:cBhvr>
                                        <p:cTn id="143" dur="3000"/>
                                        <p:tgtEl>
                                          <p:spTgt spid="41"/>
                                        </p:tgtEl>
                                      </p:cBhvr>
                                    </p:animEffect>
                                  </p:childTnLst>
                                </p:cTn>
                              </p:par>
                            </p:childTnLst>
                          </p:cTn>
                        </p:par>
                        <p:par>
                          <p:cTn id="144" fill="hold">
                            <p:stCondLst>
                              <p:cond delay="3000"/>
                            </p:stCondLst>
                            <p:childTnLst>
                              <p:par>
                                <p:cTn id="145" presetID="10" presetClass="exit" presetSubtype="0" fill="hold" nodeType="afterEffect">
                                  <p:stCondLst>
                                    <p:cond delay="0"/>
                                  </p:stCondLst>
                                  <p:childTnLst>
                                    <p:animEffect transition="out" filter="fade">
                                      <p:cBhvr>
                                        <p:cTn id="146" dur="2000"/>
                                        <p:tgtEl>
                                          <p:spTgt spid="41"/>
                                        </p:tgtEl>
                                      </p:cBhvr>
                                    </p:animEffect>
                                    <p:set>
                                      <p:cBhvr>
                                        <p:cTn id="147" dur="1" fill="hold">
                                          <p:stCondLst>
                                            <p:cond delay="1999"/>
                                          </p:stCondLst>
                                        </p:cTn>
                                        <p:tgtEl>
                                          <p:spTgt spid="41"/>
                                        </p:tgtEl>
                                        <p:attrNameLst>
                                          <p:attrName>style.visibility</p:attrName>
                                        </p:attrNameLst>
                                      </p:cBhvr>
                                      <p:to>
                                        <p:strVal val="hidden"/>
                                      </p:to>
                                    </p:set>
                                  </p:childTnLst>
                                </p:cTn>
                              </p:par>
                            </p:childTnLst>
                          </p:cTn>
                        </p:par>
                        <p:par>
                          <p:cTn id="148" fill="hold">
                            <p:stCondLst>
                              <p:cond delay="5000"/>
                            </p:stCondLst>
                            <p:childTnLst>
                              <p:par>
                                <p:cTn id="149" presetID="8" presetClass="exit" presetSubtype="16" fill="hold" nodeType="afterEffect">
                                  <p:stCondLst>
                                    <p:cond delay="0"/>
                                  </p:stCondLst>
                                  <p:childTnLst>
                                    <p:animEffect transition="out" filter="diamond(in)">
                                      <p:cBhvr>
                                        <p:cTn id="150" dur="5000"/>
                                        <p:tgtEl>
                                          <p:spTgt spid="40"/>
                                        </p:tgtEl>
                                      </p:cBhvr>
                                    </p:animEffect>
                                    <p:set>
                                      <p:cBhvr>
                                        <p:cTn id="151" dur="1" fill="hold">
                                          <p:stCondLst>
                                            <p:cond delay="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2" restart="whenNotActive" fill="hold" evtFilter="cancelBubble" nodeType="interactiveSeq">
                <p:stCondLst>
                  <p:cond evt="onClick" delay="0">
                    <p:tgtEl>
                      <p:spTgt spid="26"/>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withEffect">
                                  <p:stCondLst>
                                    <p:cond delay="0"/>
                                  </p:stCondLst>
                                  <p:childTnLst>
                                    <p:animEffect transition="out" filter="fade">
                                      <p:cBhvr>
                                        <p:cTn id="156" dur="2000"/>
                                        <p:tgtEl>
                                          <p:spTgt spid="26"/>
                                        </p:tgtEl>
                                      </p:cBhvr>
                                    </p:animEffect>
                                    <p:set>
                                      <p:cBhvr>
                                        <p:cTn id="157" dur="1" fill="hold">
                                          <p:stCondLst>
                                            <p:cond delay="1999"/>
                                          </p:stCondLst>
                                        </p:cTn>
                                        <p:tgtEl>
                                          <p:spTgt spid="26"/>
                                        </p:tgtEl>
                                        <p:attrNameLst>
                                          <p:attrName>style.visibility</p:attrName>
                                        </p:attrNameLst>
                                      </p:cBhvr>
                                      <p:to>
                                        <p:strVal val="hidden"/>
                                      </p:to>
                                    </p:set>
                                  </p:childTnLst>
                                </p:cTn>
                              </p:par>
                              <p:par>
                                <p:cTn id="158" presetID="8" presetClass="entr" presetSubtype="16" fill="hold" grpId="0" nodeType="withEffect">
                                  <p:stCondLst>
                                    <p:cond delay="0"/>
                                  </p:stCondLst>
                                  <p:childTnLst>
                                    <p:set>
                                      <p:cBhvr>
                                        <p:cTn id="159" dur="1" fill="hold">
                                          <p:stCondLst>
                                            <p:cond delay="0"/>
                                          </p:stCondLst>
                                        </p:cTn>
                                        <p:tgtEl>
                                          <p:spTgt spid="42"/>
                                        </p:tgtEl>
                                        <p:attrNameLst>
                                          <p:attrName>style.visibility</p:attrName>
                                        </p:attrNameLst>
                                      </p:cBhvr>
                                      <p:to>
                                        <p:strVal val="visible"/>
                                      </p:to>
                                    </p:set>
                                    <p:animEffect transition="in" filter="diamond(in)">
                                      <p:cBhvr>
                                        <p:cTn id="160" dur="3000"/>
                                        <p:tgtEl>
                                          <p:spTgt spid="42"/>
                                        </p:tgtEl>
                                      </p:cBhvr>
                                    </p:animEffect>
                                  </p:childTnLst>
                                </p:cTn>
                              </p:par>
                              <p:par>
                                <p:cTn id="161" presetID="53" presetClass="entr" presetSubtype="0"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 calcmode="lin" valueType="num">
                                      <p:cBhvr>
                                        <p:cTn id="163" dur="3000" fill="hold"/>
                                        <p:tgtEl>
                                          <p:spTgt spid="43"/>
                                        </p:tgtEl>
                                        <p:attrNameLst>
                                          <p:attrName>ppt_w</p:attrName>
                                        </p:attrNameLst>
                                      </p:cBhvr>
                                      <p:tavLst>
                                        <p:tav tm="0">
                                          <p:val>
                                            <p:fltVal val="0"/>
                                          </p:val>
                                        </p:tav>
                                        <p:tav tm="100000">
                                          <p:val>
                                            <p:strVal val="#ppt_w"/>
                                          </p:val>
                                        </p:tav>
                                      </p:tavLst>
                                    </p:anim>
                                    <p:anim calcmode="lin" valueType="num">
                                      <p:cBhvr>
                                        <p:cTn id="164" dur="3000" fill="hold"/>
                                        <p:tgtEl>
                                          <p:spTgt spid="43"/>
                                        </p:tgtEl>
                                        <p:attrNameLst>
                                          <p:attrName>ppt_h</p:attrName>
                                        </p:attrNameLst>
                                      </p:cBhvr>
                                      <p:tavLst>
                                        <p:tav tm="0">
                                          <p:val>
                                            <p:fltVal val="0"/>
                                          </p:val>
                                        </p:tav>
                                        <p:tav tm="100000">
                                          <p:val>
                                            <p:strVal val="#ppt_h"/>
                                          </p:val>
                                        </p:tav>
                                      </p:tavLst>
                                    </p:anim>
                                    <p:animEffect transition="in" filter="fade">
                                      <p:cBhvr>
                                        <p:cTn id="165" dur="3000"/>
                                        <p:tgtEl>
                                          <p:spTgt spid="43"/>
                                        </p:tgtEl>
                                      </p:cBhvr>
                                    </p:animEffect>
                                  </p:childTnLst>
                                </p:cTn>
                              </p:par>
                            </p:childTnLst>
                          </p:cTn>
                        </p:par>
                        <p:par>
                          <p:cTn id="166" fill="hold">
                            <p:stCondLst>
                              <p:cond delay="3000"/>
                            </p:stCondLst>
                            <p:childTnLst>
                              <p:par>
                                <p:cTn id="167" presetID="10" presetClass="exit" presetSubtype="0" fill="hold" nodeType="afterEffect">
                                  <p:stCondLst>
                                    <p:cond delay="0"/>
                                  </p:stCondLst>
                                  <p:childTnLst>
                                    <p:animEffect transition="out" filter="fade">
                                      <p:cBhvr>
                                        <p:cTn id="168" dur="2000"/>
                                        <p:tgtEl>
                                          <p:spTgt spid="43"/>
                                        </p:tgtEl>
                                      </p:cBhvr>
                                    </p:animEffect>
                                    <p:set>
                                      <p:cBhvr>
                                        <p:cTn id="169" dur="1" fill="hold">
                                          <p:stCondLst>
                                            <p:cond delay="1999"/>
                                          </p:stCondLst>
                                        </p:cTn>
                                        <p:tgtEl>
                                          <p:spTgt spid="43"/>
                                        </p:tgtEl>
                                        <p:attrNameLst>
                                          <p:attrName>style.visibility</p:attrName>
                                        </p:attrNameLst>
                                      </p:cBhvr>
                                      <p:to>
                                        <p:strVal val="hidden"/>
                                      </p:to>
                                    </p:set>
                                  </p:childTnLst>
                                </p:cTn>
                              </p:par>
                            </p:childTnLst>
                          </p:cTn>
                        </p:par>
                        <p:par>
                          <p:cTn id="170" fill="hold">
                            <p:stCondLst>
                              <p:cond delay="5000"/>
                            </p:stCondLst>
                            <p:childTnLst>
                              <p:par>
                                <p:cTn id="171" presetID="8" presetClass="exit" presetSubtype="16" fill="hold" nodeType="afterEffect">
                                  <p:stCondLst>
                                    <p:cond delay="0"/>
                                  </p:stCondLst>
                                  <p:childTnLst>
                                    <p:animEffect transition="out" filter="diamond(in)">
                                      <p:cBhvr>
                                        <p:cTn id="172" dur="5000"/>
                                        <p:tgtEl>
                                          <p:spTgt spid="42"/>
                                        </p:tgtEl>
                                      </p:cBhvr>
                                    </p:animEffect>
                                    <p:set>
                                      <p:cBhvr>
                                        <p:cTn id="173" dur="1" fill="hold">
                                          <p:stCondLst>
                                            <p:cond delay="4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4" restart="whenNotActive" fill="hold" evtFilter="cancelBubble" nodeType="interactiveSeq">
                <p:stCondLst>
                  <p:cond evt="onClick" delay="0">
                    <p:tgtEl>
                      <p:spTgt spid="27"/>
                    </p:tgtEl>
                  </p:cond>
                </p:stCondLst>
                <p:endSync evt="end" delay="0">
                  <p:rtn val="all"/>
                </p:endSync>
                <p:childTnLst>
                  <p:par>
                    <p:cTn id="175" fill="hold">
                      <p:stCondLst>
                        <p:cond delay="0"/>
                      </p:stCondLst>
                      <p:childTnLst>
                        <p:par>
                          <p:cTn id="176" fill="hold">
                            <p:stCondLst>
                              <p:cond delay="0"/>
                            </p:stCondLst>
                            <p:childTnLst>
                              <p:par>
                                <p:cTn id="177" presetID="10" presetClass="exit" presetSubtype="0" fill="hold" grpId="0" nodeType="withEffect">
                                  <p:stCondLst>
                                    <p:cond delay="0"/>
                                  </p:stCondLst>
                                  <p:childTnLst>
                                    <p:animEffect transition="out" filter="fade">
                                      <p:cBhvr>
                                        <p:cTn id="178" dur="2000"/>
                                        <p:tgtEl>
                                          <p:spTgt spid="27"/>
                                        </p:tgtEl>
                                      </p:cBhvr>
                                    </p:animEffect>
                                    <p:set>
                                      <p:cBhvr>
                                        <p:cTn id="179" dur="1" fill="hold">
                                          <p:stCondLst>
                                            <p:cond delay="1999"/>
                                          </p:stCondLst>
                                        </p:cTn>
                                        <p:tgtEl>
                                          <p:spTgt spid="27"/>
                                        </p:tgtEl>
                                        <p:attrNameLst>
                                          <p:attrName>style.visibility</p:attrName>
                                        </p:attrNameLst>
                                      </p:cBhvr>
                                      <p:to>
                                        <p:strVal val="hidden"/>
                                      </p:to>
                                    </p:set>
                                  </p:childTnLst>
                                </p:cTn>
                              </p:par>
                              <p:par>
                                <p:cTn id="180" presetID="8" presetClass="entr" presetSubtype="16" fill="hold" grpId="0" nodeType="withEffect">
                                  <p:stCondLst>
                                    <p:cond delay="0"/>
                                  </p:stCondLst>
                                  <p:childTnLst>
                                    <p:set>
                                      <p:cBhvr>
                                        <p:cTn id="181" dur="1" fill="hold">
                                          <p:stCondLst>
                                            <p:cond delay="0"/>
                                          </p:stCondLst>
                                        </p:cTn>
                                        <p:tgtEl>
                                          <p:spTgt spid="44"/>
                                        </p:tgtEl>
                                        <p:attrNameLst>
                                          <p:attrName>style.visibility</p:attrName>
                                        </p:attrNameLst>
                                      </p:cBhvr>
                                      <p:to>
                                        <p:strVal val="visible"/>
                                      </p:to>
                                    </p:set>
                                    <p:animEffect transition="in" filter="diamond(in)">
                                      <p:cBhvr>
                                        <p:cTn id="182" dur="3000"/>
                                        <p:tgtEl>
                                          <p:spTgt spid="44"/>
                                        </p:tgtEl>
                                      </p:cBhvr>
                                    </p:animEffect>
                                  </p:childTnLst>
                                </p:cTn>
                              </p:par>
                              <p:par>
                                <p:cTn id="183" presetID="53" presetClass="entr" presetSubtype="0" fill="hold" nodeType="withEffect">
                                  <p:stCondLst>
                                    <p:cond delay="0"/>
                                  </p:stCondLst>
                                  <p:childTnLst>
                                    <p:set>
                                      <p:cBhvr>
                                        <p:cTn id="184" dur="1" fill="hold">
                                          <p:stCondLst>
                                            <p:cond delay="0"/>
                                          </p:stCondLst>
                                        </p:cTn>
                                        <p:tgtEl>
                                          <p:spTgt spid="45"/>
                                        </p:tgtEl>
                                        <p:attrNameLst>
                                          <p:attrName>style.visibility</p:attrName>
                                        </p:attrNameLst>
                                      </p:cBhvr>
                                      <p:to>
                                        <p:strVal val="visible"/>
                                      </p:to>
                                    </p:set>
                                    <p:anim calcmode="lin" valueType="num">
                                      <p:cBhvr>
                                        <p:cTn id="185" dur="3000" fill="hold"/>
                                        <p:tgtEl>
                                          <p:spTgt spid="45"/>
                                        </p:tgtEl>
                                        <p:attrNameLst>
                                          <p:attrName>ppt_w</p:attrName>
                                        </p:attrNameLst>
                                      </p:cBhvr>
                                      <p:tavLst>
                                        <p:tav tm="0">
                                          <p:val>
                                            <p:fltVal val="0"/>
                                          </p:val>
                                        </p:tav>
                                        <p:tav tm="100000">
                                          <p:val>
                                            <p:strVal val="#ppt_w"/>
                                          </p:val>
                                        </p:tav>
                                      </p:tavLst>
                                    </p:anim>
                                    <p:anim calcmode="lin" valueType="num">
                                      <p:cBhvr>
                                        <p:cTn id="186" dur="3000" fill="hold"/>
                                        <p:tgtEl>
                                          <p:spTgt spid="45"/>
                                        </p:tgtEl>
                                        <p:attrNameLst>
                                          <p:attrName>ppt_h</p:attrName>
                                        </p:attrNameLst>
                                      </p:cBhvr>
                                      <p:tavLst>
                                        <p:tav tm="0">
                                          <p:val>
                                            <p:fltVal val="0"/>
                                          </p:val>
                                        </p:tav>
                                        <p:tav tm="100000">
                                          <p:val>
                                            <p:strVal val="#ppt_h"/>
                                          </p:val>
                                        </p:tav>
                                      </p:tavLst>
                                    </p:anim>
                                    <p:animEffect transition="in" filter="fade">
                                      <p:cBhvr>
                                        <p:cTn id="187" dur="3000"/>
                                        <p:tgtEl>
                                          <p:spTgt spid="45"/>
                                        </p:tgtEl>
                                      </p:cBhvr>
                                    </p:animEffect>
                                  </p:childTnLst>
                                </p:cTn>
                              </p:par>
                            </p:childTnLst>
                          </p:cTn>
                        </p:par>
                        <p:par>
                          <p:cTn id="188" fill="hold">
                            <p:stCondLst>
                              <p:cond delay="3000"/>
                            </p:stCondLst>
                            <p:childTnLst>
                              <p:par>
                                <p:cTn id="189" presetID="10" presetClass="exit" presetSubtype="0" fill="hold" nodeType="afterEffect">
                                  <p:stCondLst>
                                    <p:cond delay="0"/>
                                  </p:stCondLst>
                                  <p:childTnLst>
                                    <p:animEffect transition="out" filter="fade">
                                      <p:cBhvr>
                                        <p:cTn id="190" dur="2000"/>
                                        <p:tgtEl>
                                          <p:spTgt spid="45"/>
                                        </p:tgtEl>
                                      </p:cBhvr>
                                    </p:animEffect>
                                    <p:set>
                                      <p:cBhvr>
                                        <p:cTn id="191" dur="1" fill="hold">
                                          <p:stCondLst>
                                            <p:cond delay="1999"/>
                                          </p:stCondLst>
                                        </p:cTn>
                                        <p:tgtEl>
                                          <p:spTgt spid="45"/>
                                        </p:tgtEl>
                                        <p:attrNameLst>
                                          <p:attrName>style.visibility</p:attrName>
                                        </p:attrNameLst>
                                      </p:cBhvr>
                                      <p:to>
                                        <p:strVal val="hidden"/>
                                      </p:to>
                                    </p:set>
                                  </p:childTnLst>
                                </p:cTn>
                              </p:par>
                            </p:childTnLst>
                          </p:cTn>
                        </p:par>
                        <p:par>
                          <p:cTn id="192" fill="hold">
                            <p:stCondLst>
                              <p:cond delay="5000"/>
                            </p:stCondLst>
                            <p:childTnLst>
                              <p:par>
                                <p:cTn id="193" presetID="8" presetClass="exit" presetSubtype="16" fill="hold" nodeType="afterEffect">
                                  <p:stCondLst>
                                    <p:cond delay="0"/>
                                  </p:stCondLst>
                                  <p:childTnLst>
                                    <p:animEffect transition="out" filter="diamond(in)">
                                      <p:cBhvr>
                                        <p:cTn id="194" dur="5000"/>
                                        <p:tgtEl>
                                          <p:spTgt spid="44"/>
                                        </p:tgtEl>
                                      </p:cBhvr>
                                    </p:animEffect>
                                    <p:set>
                                      <p:cBhvr>
                                        <p:cTn id="195"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6" restart="whenNotActive" fill="hold" evtFilter="cancelBubble" nodeType="interactiveSeq">
                <p:stCondLst>
                  <p:cond evt="onClick" delay="0">
                    <p:tgtEl>
                      <p:spTgt spid="47"/>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0" nodeType="withEffect">
                                  <p:stCondLst>
                                    <p:cond delay="0"/>
                                  </p:stCondLst>
                                  <p:childTnLst>
                                    <p:animEffect transition="out" filter="fade">
                                      <p:cBhvr>
                                        <p:cTn id="200" dur="2000"/>
                                        <p:tgtEl>
                                          <p:spTgt spid="47"/>
                                        </p:tgtEl>
                                      </p:cBhvr>
                                    </p:animEffect>
                                    <p:set>
                                      <p:cBhvr>
                                        <p:cTn id="201" dur="1" fill="hold">
                                          <p:stCondLst>
                                            <p:cond delay="1999"/>
                                          </p:stCondLst>
                                        </p:cTn>
                                        <p:tgtEl>
                                          <p:spTgt spid="47"/>
                                        </p:tgtEl>
                                        <p:attrNameLst>
                                          <p:attrName>style.visibility</p:attrName>
                                        </p:attrNameLst>
                                      </p:cBhvr>
                                      <p:to>
                                        <p:strVal val="hidden"/>
                                      </p:to>
                                    </p:set>
                                  </p:childTnLst>
                                </p:cTn>
                              </p:par>
                              <p:par>
                                <p:cTn id="202" presetID="5" presetClass="entr" presetSubtype="10" fill="hold" nodeType="withEffect">
                                  <p:stCondLst>
                                    <p:cond delay="0"/>
                                  </p:stCondLst>
                                  <p:childTnLst>
                                    <p:set>
                                      <p:cBhvr>
                                        <p:cTn id="203" dur="1" fill="hold">
                                          <p:stCondLst>
                                            <p:cond delay="0"/>
                                          </p:stCondLst>
                                        </p:cTn>
                                        <p:tgtEl>
                                          <p:spTgt spid="10"/>
                                        </p:tgtEl>
                                        <p:attrNameLst>
                                          <p:attrName>style.visibility</p:attrName>
                                        </p:attrNameLst>
                                      </p:cBhvr>
                                      <p:to>
                                        <p:strVal val="visible"/>
                                      </p:to>
                                    </p:set>
                                    <p:animEffect transition="in" filter="checkerboard(across)">
                                      <p:cBhvr>
                                        <p:cTn id="204" dur="500"/>
                                        <p:tgtEl>
                                          <p:spTgt spid="10"/>
                                        </p:tgtEl>
                                      </p:cBhvr>
                                    </p:animEffect>
                                  </p:childTnLst>
                                  <p:subTnLst>
                                    <p:audio>
                                      <p:cMediaNode>
                                        <p:cTn display="0" masterRel="sameClick">
                                          <p:stCondLst>
                                            <p:cond evt="begin" delay="0">
                                              <p:tn val="202"/>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47"/>
                  </p:tgtEl>
                </p:cond>
              </p:nextCondLst>
            </p:seq>
            <p:seq concurrent="1" nextAc="seek">
              <p:cTn id="205" restart="whenNotActive" fill="hold" evtFilter="cancelBubble" nodeType="interactiveSeq">
                <p:stCondLst>
                  <p:cond evt="onClick" delay="0">
                    <p:tgtEl>
                      <p:spTgt spid="48"/>
                    </p:tgtEl>
                  </p:cond>
                </p:stCondLst>
                <p:endSync evt="end" delay="0">
                  <p:rtn val="all"/>
                </p:endSync>
                <p:childTnLst>
                  <p:par>
                    <p:cTn id="206" fill="hold">
                      <p:stCondLst>
                        <p:cond delay="0"/>
                      </p:stCondLst>
                      <p:childTnLst>
                        <p:par>
                          <p:cTn id="207" fill="hold">
                            <p:stCondLst>
                              <p:cond delay="0"/>
                            </p:stCondLst>
                            <p:childTnLst>
                              <p:par>
                                <p:cTn id="208" presetID="10" presetClass="exit" presetSubtype="0" fill="hold" nodeType="withEffect">
                                  <p:stCondLst>
                                    <p:cond delay="0"/>
                                  </p:stCondLst>
                                  <p:childTnLst>
                                    <p:animEffect transition="out" filter="fade">
                                      <p:cBhvr>
                                        <p:cTn id="209" dur="2000"/>
                                        <p:tgtEl>
                                          <p:spTgt spid="48"/>
                                        </p:tgtEl>
                                      </p:cBhvr>
                                    </p:animEffect>
                                    <p:set>
                                      <p:cBhvr>
                                        <p:cTn id="210" dur="1" fill="hold">
                                          <p:stCondLst>
                                            <p:cond delay="1999"/>
                                          </p:stCondLst>
                                        </p:cTn>
                                        <p:tgtEl>
                                          <p:spTgt spid="48"/>
                                        </p:tgtEl>
                                        <p:attrNameLst>
                                          <p:attrName>style.visibility</p:attrName>
                                        </p:attrNameLst>
                                      </p:cBhvr>
                                      <p:to>
                                        <p:strVal val="hidden"/>
                                      </p:to>
                                    </p:set>
                                  </p:childTnLst>
                                </p:cTn>
                              </p:par>
                              <p:par>
                                <p:cTn id="211" presetID="5" presetClass="entr" presetSubtype="10" fill="hold" nodeType="withEffect">
                                  <p:stCondLst>
                                    <p:cond delay="0"/>
                                  </p:stCondLst>
                                  <p:childTnLst>
                                    <p:set>
                                      <p:cBhvr>
                                        <p:cTn id="212" dur="1" fill="hold">
                                          <p:stCondLst>
                                            <p:cond delay="0"/>
                                          </p:stCondLst>
                                        </p:cTn>
                                        <p:tgtEl>
                                          <p:spTgt spid="11"/>
                                        </p:tgtEl>
                                        <p:attrNameLst>
                                          <p:attrName>style.visibility</p:attrName>
                                        </p:attrNameLst>
                                      </p:cBhvr>
                                      <p:to>
                                        <p:strVal val="visible"/>
                                      </p:to>
                                    </p:set>
                                    <p:animEffect transition="in" filter="checkerboard(across)">
                                      <p:cBhvr>
                                        <p:cTn id="213" dur="500"/>
                                        <p:tgtEl>
                                          <p:spTgt spid="11"/>
                                        </p:tgtEl>
                                      </p:cBhvr>
                                    </p:animEffect>
                                  </p:childTnLst>
                                  <p:subTnLst>
                                    <p:audio>
                                      <p:cMediaNode>
                                        <p:cTn display="0" masterRel="sameClick">
                                          <p:stCondLst>
                                            <p:cond evt="begin" delay="0">
                                              <p:tn val="211"/>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48"/>
                  </p:tgtEl>
                </p:cond>
              </p:nextCondLst>
            </p:seq>
            <p:seq concurrent="1" nextAc="seek">
              <p:cTn id="214" restart="whenNotActive" fill="hold" evtFilter="cancelBubble" nodeType="interactiveSeq">
                <p:stCondLst>
                  <p:cond evt="onClick" delay="0">
                    <p:tgtEl>
                      <p:spTgt spid="4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nodeType="withEffect">
                                  <p:stCondLst>
                                    <p:cond delay="0"/>
                                  </p:stCondLst>
                                  <p:childTnLst>
                                    <p:animEffect transition="out" filter="fade">
                                      <p:cBhvr>
                                        <p:cTn id="218" dur="2000"/>
                                        <p:tgtEl>
                                          <p:spTgt spid="49"/>
                                        </p:tgtEl>
                                      </p:cBhvr>
                                    </p:animEffect>
                                    <p:set>
                                      <p:cBhvr>
                                        <p:cTn id="219" dur="1" fill="hold">
                                          <p:stCondLst>
                                            <p:cond delay="1999"/>
                                          </p:stCondLst>
                                        </p:cTn>
                                        <p:tgtEl>
                                          <p:spTgt spid="49"/>
                                        </p:tgtEl>
                                        <p:attrNameLst>
                                          <p:attrName>style.visibility</p:attrName>
                                        </p:attrNameLst>
                                      </p:cBhvr>
                                      <p:to>
                                        <p:strVal val="hidden"/>
                                      </p:to>
                                    </p:set>
                                  </p:childTnLst>
                                </p:cTn>
                              </p:par>
                              <p:par>
                                <p:cTn id="220" presetID="5" presetClass="entr" presetSubtype="10" fill="hold" nodeType="withEffect">
                                  <p:stCondLst>
                                    <p:cond delay="0"/>
                                  </p:stCondLst>
                                  <p:childTnLst>
                                    <p:set>
                                      <p:cBhvr>
                                        <p:cTn id="221" dur="1" fill="hold">
                                          <p:stCondLst>
                                            <p:cond delay="0"/>
                                          </p:stCondLst>
                                        </p:cTn>
                                        <p:tgtEl>
                                          <p:spTgt spid="12"/>
                                        </p:tgtEl>
                                        <p:attrNameLst>
                                          <p:attrName>style.visibility</p:attrName>
                                        </p:attrNameLst>
                                      </p:cBhvr>
                                      <p:to>
                                        <p:strVal val="visible"/>
                                      </p:to>
                                    </p:set>
                                    <p:animEffect transition="in" filter="checkerboard(across)">
                                      <p:cBhvr>
                                        <p:cTn id="222" dur="500"/>
                                        <p:tgtEl>
                                          <p:spTgt spid="12"/>
                                        </p:tgtEl>
                                      </p:cBhvr>
                                    </p:animEffect>
                                  </p:childTnLst>
                                  <p:subTnLst>
                                    <p:audio>
                                      <p:cMediaNode>
                                        <p:cTn display="0" masterRel="sameClick">
                                          <p:stCondLst>
                                            <p:cond evt="begin" delay="0">
                                              <p:tn val="2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49"/>
                  </p:tgtEl>
                </p:cond>
              </p:nextCondLst>
            </p:seq>
            <p:seq concurrent="1" nextAc="seek">
              <p:cTn id="223" restart="whenNotActive" fill="hold" evtFilter="cancelBubble" nodeType="interactiveSeq">
                <p:stCondLst>
                  <p:cond evt="onClick" delay="0">
                    <p:tgtEl>
                      <p:spTgt spid="50"/>
                    </p:tgtEl>
                  </p:cond>
                </p:stCondLst>
                <p:endSync evt="end" delay="0">
                  <p:rtn val="all"/>
                </p:endSync>
                <p:childTnLst>
                  <p:par>
                    <p:cTn id="224" fill="hold">
                      <p:stCondLst>
                        <p:cond delay="0"/>
                      </p:stCondLst>
                      <p:childTnLst>
                        <p:par>
                          <p:cTn id="225" fill="hold">
                            <p:stCondLst>
                              <p:cond delay="0"/>
                            </p:stCondLst>
                            <p:childTnLst>
                              <p:par>
                                <p:cTn id="226" presetID="10" presetClass="exit" presetSubtype="0" fill="hold" nodeType="withEffect">
                                  <p:stCondLst>
                                    <p:cond delay="0"/>
                                  </p:stCondLst>
                                  <p:childTnLst>
                                    <p:animEffect transition="out" filter="fade">
                                      <p:cBhvr>
                                        <p:cTn id="227" dur="2000"/>
                                        <p:tgtEl>
                                          <p:spTgt spid="50"/>
                                        </p:tgtEl>
                                      </p:cBhvr>
                                    </p:animEffect>
                                    <p:set>
                                      <p:cBhvr>
                                        <p:cTn id="228" dur="1" fill="hold">
                                          <p:stCondLst>
                                            <p:cond delay="1999"/>
                                          </p:stCondLst>
                                        </p:cTn>
                                        <p:tgtEl>
                                          <p:spTgt spid="50"/>
                                        </p:tgtEl>
                                        <p:attrNameLst>
                                          <p:attrName>style.visibility</p:attrName>
                                        </p:attrNameLst>
                                      </p:cBhvr>
                                      <p:to>
                                        <p:strVal val="hidden"/>
                                      </p:to>
                                    </p:set>
                                  </p:childTnLst>
                                </p:cTn>
                              </p:par>
                              <p:par>
                                <p:cTn id="229" presetID="5" presetClass="entr" presetSubtype="10" fill="hold" nodeType="withEffect">
                                  <p:stCondLst>
                                    <p:cond delay="0"/>
                                  </p:stCondLst>
                                  <p:childTnLst>
                                    <p:set>
                                      <p:cBhvr>
                                        <p:cTn id="230" dur="1" fill="hold">
                                          <p:stCondLst>
                                            <p:cond delay="0"/>
                                          </p:stCondLst>
                                        </p:cTn>
                                        <p:tgtEl>
                                          <p:spTgt spid="13"/>
                                        </p:tgtEl>
                                        <p:attrNameLst>
                                          <p:attrName>style.visibility</p:attrName>
                                        </p:attrNameLst>
                                      </p:cBhvr>
                                      <p:to>
                                        <p:strVal val="visible"/>
                                      </p:to>
                                    </p:set>
                                    <p:animEffect transition="in" filter="checkerboard(across)">
                                      <p:cBhvr>
                                        <p:cTn id="231" dur="500"/>
                                        <p:tgtEl>
                                          <p:spTgt spid="13"/>
                                        </p:tgtEl>
                                      </p:cBhvr>
                                    </p:animEffect>
                                  </p:childTnLst>
                                  <p:subTnLst>
                                    <p:audio>
                                      <p:cMediaNode>
                                        <p:cTn display="0" masterRel="sameClick">
                                          <p:stCondLst>
                                            <p:cond evt="begin" delay="0">
                                              <p:tn val="22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0"/>
                  </p:tgtEl>
                </p:cond>
              </p:nextCondLst>
            </p:seq>
            <p:seq concurrent="1" nextAc="seek">
              <p:cTn id="232" restart="whenNotActive" fill="hold" evtFilter="cancelBubble" nodeType="interactiveSeq">
                <p:stCondLst>
                  <p:cond evt="onClick" delay="0">
                    <p:tgtEl>
                      <p:spTgt spid="51"/>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nodeType="withEffect">
                                  <p:stCondLst>
                                    <p:cond delay="0"/>
                                  </p:stCondLst>
                                  <p:childTnLst>
                                    <p:animEffect transition="out" filter="fade">
                                      <p:cBhvr>
                                        <p:cTn id="236" dur="2000"/>
                                        <p:tgtEl>
                                          <p:spTgt spid="51"/>
                                        </p:tgtEl>
                                      </p:cBhvr>
                                    </p:animEffect>
                                    <p:set>
                                      <p:cBhvr>
                                        <p:cTn id="237" dur="1" fill="hold">
                                          <p:stCondLst>
                                            <p:cond delay="1999"/>
                                          </p:stCondLst>
                                        </p:cTn>
                                        <p:tgtEl>
                                          <p:spTgt spid="51"/>
                                        </p:tgtEl>
                                        <p:attrNameLst>
                                          <p:attrName>style.visibility</p:attrName>
                                        </p:attrNameLst>
                                      </p:cBhvr>
                                      <p:to>
                                        <p:strVal val="hidden"/>
                                      </p:to>
                                    </p:set>
                                  </p:childTnLst>
                                </p:cTn>
                              </p:par>
                              <p:par>
                                <p:cTn id="238" presetID="5" presetClass="entr" presetSubtype="10" fill="hold" nodeType="withEffect">
                                  <p:stCondLst>
                                    <p:cond delay="0"/>
                                  </p:stCondLst>
                                  <p:childTnLst>
                                    <p:set>
                                      <p:cBhvr>
                                        <p:cTn id="239" dur="1" fill="hold">
                                          <p:stCondLst>
                                            <p:cond delay="0"/>
                                          </p:stCondLst>
                                        </p:cTn>
                                        <p:tgtEl>
                                          <p:spTgt spid="14"/>
                                        </p:tgtEl>
                                        <p:attrNameLst>
                                          <p:attrName>style.visibility</p:attrName>
                                        </p:attrNameLst>
                                      </p:cBhvr>
                                      <p:to>
                                        <p:strVal val="visible"/>
                                      </p:to>
                                    </p:set>
                                    <p:animEffect transition="in" filter="checkerboard(across)">
                                      <p:cBhvr>
                                        <p:cTn id="240" dur="500"/>
                                        <p:tgtEl>
                                          <p:spTgt spid="14"/>
                                        </p:tgtEl>
                                      </p:cBhvr>
                                    </p:animEffect>
                                  </p:childTnLst>
                                  <p:subTnLst>
                                    <p:audio>
                                      <p:cMediaNode>
                                        <p:cTn display="0" masterRel="sameClick">
                                          <p:stCondLst>
                                            <p:cond evt="begin" delay="0">
                                              <p:tn val="23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1"/>
                  </p:tgtEl>
                </p:cond>
              </p:nextCondLst>
            </p:seq>
            <p:seq concurrent="1" nextAc="seek">
              <p:cTn id="241" restart="whenNotActive" fill="hold" evtFilter="cancelBubble" nodeType="interactiveSeq">
                <p:stCondLst>
                  <p:cond evt="onClick" delay="0">
                    <p:tgtEl>
                      <p:spTgt spid="52"/>
                    </p:tgtEl>
                  </p:cond>
                </p:stCondLst>
                <p:endSync evt="end" delay="0">
                  <p:rtn val="all"/>
                </p:endSync>
                <p:childTnLst>
                  <p:par>
                    <p:cTn id="242" fill="hold">
                      <p:stCondLst>
                        <p:cond delay="0"/>
                      </p:stCondLst>
                      <p:childTnLst>
                        <p:par>
                          <p:cTn id="243" fill="hold">
                            <p:stCondLst>
                              <p:cond delay="0"/>
                            </p:stCondLst>
                            <p:childTnLst>
                              <p:par>
                                <p:cTn id="244" presetID="10" presetClass="exit" presetSubtype="0" fill="hold" nodeType="withEffect">
                                  <p:stCondLst>
                                    <p:cond delay="0"/>
                                  </p:stCondLst>
                                  <p:childTnLst>
                                    <p:animEffect transition="out" filter="fade">
                                      <p:cBhvr>
                                        <p:cTn id="245" dur="2000"/>
                                        <p:tgtEl>
                                          <p:spTgt spid="52"/>
                                        </p:tgtEl>
                                      </p:cBhvr>
                                    </p:animEffect>
                                    <p:set>
                                      <p:cBhvr>
                                        <p:cTn id="246" dur="1" fill="hold">
                                          <p:stCondLst>
                                            <p:cond delay="1999"/>
                                          </p:stCondLst>
                                        </p:cTn>
                                        <p:tgtEl>
                                          <p:spTgt spid="52"/>
                                        </p:tgtEl>
                                        <p:attrNameLst>
                                          <p:attrName>style.visibility</p:attrName>
                                        </p:attrNameLst>
                                      </p:cBhvr>
                                      <p:to>
                                        <p:strVal val="hidden"/>
                                      </p:to>
                                    </p:set>
                                  </p:childTnLst>
                                </p:cTn>
                              </p:par>
                              <p:par>
                                <p:cTn id="247" presetID="5" presetClass="entr" presetSubtype="10" fill="hold" nodeType="withEffect">
                                  <p:stCondLst>
                                    <p:cond delay="0"/>
                                  </p:stCondLst>
                                  <p:childTnLst>
                                    <p:set>
                                      <p:cBhvr>
                                        <p:cTn id="248" dur="1" fill="hold">
                                          <p:stCondLst>
                                            <p:cond delay="0"/>
                                          </p:stCondLst>
                                        </p:cTn>
                                        <p:tgtEl>
                                          <p:spTgt spid="15"/>
                                        </p:tgtEl>
                                        <p:attrNameLst>
                                          <p:attrName>style.visibility</p:attrName>
                                        </p:attrNameLst>
                                      </p:cBhvr>
                                      <p:to>
                                        <p:strVal val="visible"/>
                                      </p:to>
                                    </p:set>
                                    <p:animEffect transition="in" filter="checkerboard(across)">
                                      <p:cBhvr>
                                        <p:cTn id="249" dur="500"/>
                                        <p:tgtEl>
                                          <p:spTgt spid="15"/>
                                        </p:tgtEl>
                                      </p:cBhvr>
                                    </p:animEffect>
                                  </p:childTnLst>
                                  <p:subTnLst>
                                    <p:audio>
                                      <p:cMediaNode>
                                        <p:cTn display="0" masterRel="sameClick">
                                          <p:stCondLst>
                                            <p:cond evt="begin" delay="0">
                                              <p:tn val="24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52"/>
                  </p:tgtEl>
                </p:cond>
              </p:nextCondLst>
            </p:seq>
            <p:seq concurrent="1" nextAc="seek">
              <p:cTn id="250" restart="whenNotActive" fill="hold" evtFilter="cancelBubble" nodeType="interactiveSeq">
                <p:stCondLst>
                  <p:cond evt="onClick" delay="0">
                    <p:tgtEl>
                      <p:spTgt spid="53"/>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nodeType="withEffect">
                                  <p:stCondLst>
                                    <p:cond delay="0"/>
                                  </p:stCondLst>
                                  <p:childTnLst>
                                    <p:animEffect transition="out" filter="fade">
                                      <p:cBhvr>
                                        <p:cTn id="254" dur="2000"/>
                                        <p:tgtEl>
                                          <p:spTgt spid="53"/>
                                        </p:tgtEl>
                                      </p:cBhvr>
                                    </p:animEffect>
                                    <p:set>
                                      <p:cBhvr>
                                        <p:cTn id="255" dur="1" fill="hold">
                                          <p:stCondLst>
                                            <p:cond delay="1999"/>
                                          </p:stCondLst>
                                        </p:cTn>
                                        <p:tgtEl>
                                          <p:spTgt spid="53"/>
                                        </p:tgtEl>
                                        <p:attrNameLst>
                                          <p:attrName>style.visibility</p:attrName>
                                        </p:attrNameLst>
                                      </p:cBhvr>
                                      <p:to>
                                        <p:strVal val="hidden"/>
                                      </p:to>
                                    </p:set>
                                  </p:childTnLst>
                                </p:cTn>
                              </p:par>
                              <p:par>
                                <p:cTn id="256" presetID="5" presetClass="entr" presetSubtype="10" fill="hold" nodeType="withEffect">
                                  <p:stCondLst>
                                    <p:cond delay="0"/>
                                  </p:stCondLst>
                                  <p:childTnLst>
                                    <p:set>
                                      <p:cBhvr>
                                        <p:cTn id="257" dur="1" fill="hold">
                                          <p:stCondLst>
                                            <p:cond delay="0"/>
                                          </p:stCondLst>
                                        </p:cTn>
                                        <p:tgtEl>
                                          <p:spTgt spid="16"/>
                                        </p:tgtEl>
                                        <p:attrNameLst>
                                          <p:attrName>style.visibility</p:attrName>
                                        </p:attrNameLst>
                                      </p:cBhvr>
                                      <p:to>
                                        <p:strVal val="visible"/>
                                      </p:to>
                                    </p:set>
                                    <p:animEffect transition="in" filter="checkerboard(across)">
                                      <p:cBhvr>
                                        <p:cTn id="258" dur="500"/>
                                        <p:tgtEl>
                                          <p:spTgt spid="16"/>
                                        </p:tgtEl>
                                      </p:cBhvr>
                                    </p:animEffect>
                                  </p:childTnLst>
                                  <p:subTnLst>
                                    <p:audio>
                                      <p:cMediaNode>
                                        <p:cTn display="0" masterRel="sameClick">
                                          <p:stCondLst>
                                            <p:cond evt="begin" delay="0">
                                              <p:tn val="25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3"/>
                  </p:tgtEl>
                </p:cond>
              </p:nextCondLst>
            </p:seq>
            <p:seq concurrent="1" nextAc="seek">
              <p:cTn id="259" restart="whenNotActive" fill="hold" evtFilter="cancelBubble" nodeType="interactiveSeq">
                <p:stCondLst>
                  <p:cond evt="onClick" delay="0">
                    <p:tgtEl>
                      <p:spTgt spid="54"/>
                    </p:tgtEl>
                  </p:cond>
                </p:stCondLst>
                <p:endSync evt="end" delay="0">
                  <p:rtn val="all"/>
                </p:endSync>
                <p:childTnLst>
                  <p:par>
                    <p:cTn id="260" fill="hold">
                      <p:stCondLst>
                        <p:cond delay="0"/>
                      </p:stCondLst>
                      <p:childTnLst>
                        <p:par>
                          <p:cTn id="261" fill="hold">
                            <p:stCondLst>
                              <p:cond delay="0"/>
                            </p:stCondLst>
                            <p:childTnLst>
                              <p:par>
                                <p:cTn id="262" presetID="10" presetClass="exit" presetSubtype="0" fill="hold" nodeType="withEffect">
                                  <p:stCondLst>
                                    <p:cond delay="0"/>
                                  </p:stCondLst>
                                  <p:childTnLst>
                                    <p:animEffect transition="out" filter="fade">
                                      <p:cBhvr>
                                        <p:cTn id="263" dur="2000"/>
                                        <p:tgtEl>
                                          <p:spTgt spid="54"/>
                                        </p:tgtEl>
                                      </p:cBhvr>
                                    </p:animEffect>
                                    <p:set>
                                      <p:cBhvr>
                                        <p:cTn id="264" dur="1" fill="hold">
                                          <p:stCondLst>
                                            <p:cond delay="1999"/>
                                          </p:stCondLst>
                                        </p:cTn>
                                        <p:tgtEl>
                                          <p:spTgt spid="54"/>
                                        </p:tgtEl>
                                        <p:attrNameLst>
                                          <p:attrName>style.visibility</p:attrName>
                                        </p:attrNameLst>
                                      </p:cBhvr>
                                      <p:to>
                                        <p:strVal val="hidden"/>
                                      </p:to>
                                    </p:set>
                                  </p:childTnLst>
                                </p:cTn>
                              </p:par>
                              <p:par>
                                <p:cTn id="265" presetID="5" presetClass="entr" presetSubtype="10" fill="hold" nodeType="withEffect">
                                  <p:stCondLst>
                                    <p:cond delay="0"/>
                                  </p:stCondLst>
                                  <p:childTnLst>
                                    <p:set>
                                      <p:cBhvr>
                                        <p:cTn id="266" dur="1" fill="hold">
                                          <p:stCondLst>
                                            <p:cond delay="0"/>
                                          </p:stCondLst>
                                        </p:cTn>
                                        <p:tgtEl>
                                          <p:spTgt spid="17"/>
                                        </p:tgtEl>
                                        <p:attrNameLst>
                                          <p:attrName>style.visibility</p:attrName>
                                        </p:attrNameLst>
                                      </p:cBhvr>
                                      <p:to>
                                        <p:strVal val="visible"/>
                                      </p:to>
                                    </p:set>
                                    <p:animEffect transition="in" filter="checkerboard(across)">
                                      <p:cBhvr>
                                        <p:cTn id="267" dur="500"/>
                                        <p:tgtEl>
                                          <p:spTgt spid="17"/>
                                        </p:tgtEl>
                                      </p:cBhvr>
                                    </p:animEffect>
                                  </p:childTnLst>
                                  <p:subTnLst>
                                    <p:audio>
                                      <p:cMediaNode>
                                        <p:cTn display="0" masterRel="sameClick">
                                          <p:stCondLst>
                                            <p:cond evt="begin" delay="0">
                                              <p:tn val="26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4"/>
                  </p:tgtEl>
                </p:cond>
              </p:nextCondLst>
            </p:seq>
            <p:seq concurrent="1" nextAc="seek">
              <p:cTn id="268" restart="whenNotActive" fill="hold" evtFilter="cancelBubble" nodeType="interactiveSeq">
                <p:stCondLst>
                  <p:cond evt="onClick" delay="0">
                    <p:tgtEl>
                      <p:spTgt spid="55"/>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nodeType="withEffect">
                                  <p:stCondLst>
                                    <p:cond delay="0"/>
                                  </p:stCondLst>
                                  <p:childTnLst>
                                    <p:animEffect transition="out" filter="fade">
                                      <p:cBhvr>
                                        <p:cTn id="272" dur="2000"/>
                                        <p:tgtEl>
                                          <p:spTgt spid="55"/>
                                        </p:tgtEl>
                                      </p:cBhvr>
                                    </p:animEffect>
                                    <p:set>
                                      <p:cBhvr>
                                        <p:cTn id="273" dur="1" fill="hold">
                                          <p:stCondLst>
                                            <p:cond delay="1999"/>
                                          </p:stCondLst>
                                        </p:cTn>
                                        <p:tgtEl>
                                          <p:spTgt spid="55"/>
                                        </p:tgtEl>
                                        <p:attrNameLst>
                                          <p:attrName>style.visibility</p:attrName>
                                        </p:attrNameLst>
                                      </p:cBhvr>
                                      <p:to>
                                        <p:strVal val="hidden"/>
                                      </p:to>
                                    </p:set>
                                  </p:childTnLst>
                                </p:cTn>
                              </p:par>
                              <p:par>
                                <p:cTn id="274" presetID="5" presetClass="entr" presetSubtype="10" fill="hold" nodeType="withEffect">
                                  <p:stCondLst>
                                    <p:cond delay="0"/>
                                  </p:stCondLst>
                                  <p:childTnLst>
                                    <p:set>
                                      <p:cBhvr>
                                        <p:cTn id="275" dur="1" fill="hold">
                                          <p:stCondLst>
                                            <p:cond delay="0"/>
                                          </p:stCondLst>
                                        </p:cTn>
                                        <p:tgtEl>
                                          <p:spTgt spid="18"/>
                                        </p:tgtEl>
                                        <p:attrNameLst>
                                          <p:attrName>style.visibility</p:attrName>
                                        </p:attrNameLst>
                                      </p:cBhvr>
                                      <p:to>
                                        <p:strVal val="visible"/>
                                      </p:to>
                                    </p:set>
                                    <p:animEffect transition="in" filter="checkerboard(across)">
                                      <p:cBhvr>
                                        <p:cTn id="276" dur="500"/>
                                        <p:tgtEl>
                                          <p:spTgt spid="18"/>
                                        </p:tgtEl>
                                      </p:cBhvr>
                                    </p:animEffect>
                                  </p:childTnLst>
                                  <p:subTnLst>
                                    <p:audio>
                                      <p:cMediaNode>
                                        <p:cTn display="0" masterRel="sameClick">
                                          <p:stCondLst>
                                            <p:cond evt="begin" delay="0">
                                              <p:tn val="27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5"/>
                  </p:tgtEl>
                </p:cond>
              </p:nextCondLst>
            </p:seq>
            <p:seq concurrent="1" nextAc="seek">
              <p:cTn id="277" restart="whenNotActive" fill="hold" evtFilter="cancelBubble" nodeType="interactiveSeq">
                <p:stCondLst>
                  <p:cond evt="onClick" delay="0">
                    <p:tgtEl>
                      <p:spTgt spid="57"/>
                    </p:tgtEl>
                  </p:cond>
                </p:stCondLst>
                <p:endSync evt="end" delay="0">
                  <p:rtn val="all"/>
                </p:endSync>
                <p:childTnLst>
                  <p:par>
                    <p:cTn id="278" fill="hold">
                      <p:stCondLst>
                        <p:cond delay="0"/>
                      </p:stCondLst>
                      <p:childTnLst>
                        <p:par>
                          <p:cTn id="279" fill="hold">
                            <p:stCondLst>
                              <p:cond delay="0"/>
                            </p:stCondLst>
                            <p:childTnLst>
                              <p:par>
                                <p:cTn id="280" presetID="56" presetClass="exit" presetSubtype="0" fill="hold" grpId="0" nodeType="withEffect">
                                  <p:stCondLst>
                                    <p:cond delay="0"/>
                                  </p:stCondLst>
                                  <p:iterate type="lt">
                                    <p:tmPct val="10000"/>
                                  </p:iterate>
                                  <p:childTnLst>
                                    <p:anim from="(ppt_w)" to="(-ppt_w*2)" calcmode="lin" valueType="num">
                                      <p:cBhvr rctx="PPT">
                                        <p:cTn id="281" dur="1000" autoRev="1">
                                          <p:stCondLst>
                                            <p:cond delay="0"/>
                                          </p:stCondLst>
                                        </p:cTn>
                                        <p:tgtEl>
                                          <p:spTgt spid="57"/>
                                        </p:tgtEl>
                                        <p:attrNameLst>
                                          <p:attrName>ppt_w</p:attrName>
                                        </p:attrNameLst>
                                      </p:cBhvr>
                                    </p:anim>
                                    <p:anim by="(ppt_w*0.50)" calcmode="lin" valueType="num">
                                      <p:cBhvr>
                                        <p:cTn id="282" dur="1000" decel="50000" autoRev="1">
                                          <p:stCondLst>
                                            <p:cond delay="0"/>
                                          </p:stCondLst>
                                        </p:cTn>
                                        <p:tgtEl>
                                          <p:spTgt spid="57"/>
                                        </p:tgtEl>
                                        <p:attrNameLst>
                                          <p:attrName>ppt_x</p:attrName>
                                        </p:attrNameLst>
                                      </p:cBhvr>
                                    </p:anim>
                                    <p:anim from="(ppt_y)" to="(1+ppt_h/2)" calcmode="lin" valueType="num">
                                      <p:cBhvr>
                                        <p:cTn id="283" dur="2000">
                                          <p:stCondLst>
                                            <p:cond delay="0"/>
                                          </p:stCondLst>
                                        </p:cTn>
                                        <p:tgtEl>
                                          <p:spTgt spid="57"/>
                                        </p:tgtEl>
                                        <p:attrNameLst>
                                          <p:attrName>ppt_y</p:attrName>
                                        </p:attrNameLst>
                                      </p:cBhvr>
                                    </p:anim>
                                    <p:animRot by="21600000">
                                      <p:cBhvr>
                                        <p:cTn id="284" dur="2000">
                                          <p:stCondLst>
                                            <p:cond delay="0"/>
                                          </p:stCondLst>
                                        </p:cTn>
                                        <p:tgtEl>
                                          <p:spTgt spid="57"/>
                                        </p:tgtEl>
                                        <p:attrNameLst>
                                          <p:attrName>r</p:attrName>
                                        </p:attrNameLst>
                                      </p:cBhvr>
                                    </p:animRot>
                                    <p:set>
                                      <p:cBhvr>
                                        <p:cTn id="285" dur="1" fill="hold">
                                          <p:stCondLst>
                                            <p:cond delay="1999"/>
                                          </p:stCondLst>
                                        </p:cTn>
                                        <p:tgtEl>
                                          <p:spTgt spid="57"/>
                                        </p:tgtEl>
                                        <p:attrNameLst>
                                          <p:attrName>style.visibility</p:attrName>
                                        </p:attrNameLst>
                                      </p:cBhvr>
                                      <p:to>
                                        <p:strVal val="hidden"/>
                                      </p:to>
                                    </p:set>
                                  </p:childTnLst>
                                  <p:subTnLst>
                                    <p:audio>
                                      <p:cMediaNode>
                                        <p:cTn display="0" masterRel="sameClick">
                                          <p:stCondLst>
                                            <p:cond evt="begin" delay="0">
                                              <p:tn val="280"/>
                                            </p:cond>
                                          </p:stCondLst>
                                          <p:endCondLst>
                                            <p:cond evt="onStopAudio" delay="0">
                                              <p:tgtEl>
                                                <p:sldTgt/>
                                              </p:tgtEl>
                                            </p:cond>
                                          </p:endCondLst>
                                        </p:cTn>
                                        <p:tgtEl>
                                          <p:sndTgt r:embed="rId2" name="chimes.wav"/>
                                        </p:tgtEl>
                                      </p:cMediaNode>
                                    </p:audio>
                                  </p:subTnLst>
                                </p:cTn>
                              </p:par>
                              <p:par>
                                <p:cTn id="286" presetID="8" presetClass="exit" presetSubtype="16" fill="hold" grpId="0" nodeType="withEffect">
                                  <p:stCondLst>
                                    <p:cond delay="0"/>
                                  </p:stCondLst>
                                  <p:childTnLst>
                                    <p:animEffect transition="out" filter="diamond(in)">
                                      <p:cBhvr>
                                        <p:cTn id="287" dur="2000"/>
                                        <p:tgtEl>
                                          <p:spTgt spid="28"/>
                                        </p:tgtEl>
                                      </p:cBhvr>
                                    </p:animEffect>
                                    <p:set>
                                      <p:cBhvr>
                                        <p:cTn id="288" dur="1" fill="hold">
                                          <p:stCondLst>
                                            <p:cond delay="1999"/>
                                          </p:stCondLst>
                                        </p:cTn>
                                        <p:tgtEl>
                                          <p:spTgt spid="28"/>
                                        </p:tgtEl>
                                        <p:attrNameLst>
                                          <p:attrName>style.visibility</p:attrName>
                                        </p:attrNameLst>
                                      </p:cBhvr>
                                      <p:to>
                                        <p:strVal val="hidden"/>
                                      </p:to>
                                    </p:set>
                                  </p:childTnLst>
                                </p:cTn>
                              </p:par>
                              <p:par>
                                <p:cTn id="289" presetID="8" presetClass="exit" presetSubtype="16" fill="hold" grpId="0" nodeType="withEffect">
                                  <p:stCondLst>
                                    <p:cond delay="0"/>
                                  </p:stCondLst>
                                  <p:childTnLst>
                                    <p:animEffect transition="out" filter="diamond(in)">
                                      <p:cBhvr>
                                        <p:cTn id="290" dur="2000"/>
                                        <p:tgtEl>
                                          <p:spTgt spid="46"/>
                                        </p:tgtEl>
                                      </p:cBhvr>
                                    </p:animEffect>
                                    <p:set>
                                      <p:cBhvr>
                                        <p:cTn id="291" dur="1" fill="hold">
                                          <p:stCondLst>
                                            <p:cond delay="1999"/>
                                          </p:stCondLst>
                                        </p:cTn>
                                        <p:tgtEl>
                                          <p:spTgt spid="46"/>
                                        </p:tgtEl>
                                        <p:attrNameLst>
                                          <p:attrName>style.visibility</p:attrName>
                                        </p:attrNameLst>
                                      </p:cBhvr>
                                      <p:to>
                                        <p:strVal val="hidden"/>
                                      </p:to>
                                    </p:set>
                                  </p:childTnLst>
                                </p:cTn>
                              </p:par>
                              <p:par>
                                <p:cTn id="292" presetID="13" presetClass="entr" presetSubtype="16" fill="hold" nodeType="withEffect">
                                  <p:stCondLst>
                                    <p:cond delay="0"/>
                                  </p:stCondLst>
                                  <p:childTnLst>
                                    <p:set>
                                      <p:cBhvr>
                                        <p:cTn id="293" dur="1" fill="hold">
                                          <p:stCondLst>
                                            <p:cond delay="0"/>
                                          </p:stCondLst>
                                        </p:cTn>
                                        <p:tgtEl>
                                          <p:spTgt spid="56"/>
                                        </p:tgtEl>
                                        <p:attrNameLst>
                                          <p:attrName>style.visibility</p:attrName>
                                        </p:attrNameLst>
                                      </p:cBhvr>
                                      <p:to>
                                        <p:strVal val="visible"/>
                                      </p:to>
                                    </p:set>
                                    <p:animEffect transition="in" filter="plus(in)">
                                      <p:cBhvr>
                                        <p:cTn id="294" dur="2000"/>
                                        <p:tgtEl>
                                          <p:spTgt spid="56"/>
                                        </p:tgtEl>
                                      </p:cBhvr>
                                    </p:animEffect>
                                  </p:childTnLst>
                                  <p:subTnLst>
                                    <p:audio>
                                      <p:cMediaNode>
                                        <p:cTn display="0" masterRel="sameClick">
                                          <p:stCondLst>
                                            <p:cond evt="begin" delay="0">
                                              <p:tn val="292"/>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57"/>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29" grpId="1" animBg="1"/>
      <p:bldP spid="31" grpId="0" animBg="1"/>
      <p:bldP spid="31" grpId="1" animBg="1"/>
      <p:bldP spid="32" grpId="0" animBg="1"/>
      <p:bldP spid="32" grpId="1" animBg="1"/>
      <p:bldP spid="33" grpId="0" animBg="1"/>
      <p:bldP spid="33" grpId="1" animBg="1"/>
      <p:bldP spid="34" grpId="0" animBg="1"/>
      <p:bldP spid="34" grpId="1" animBg="1"/>
      <p:bldP spid="38" grpId="0" animBg="1"/>
      <p:bldP spid="38" grpId="1" animBg="1"/>
      <p:bldP spid="40" grpId="0" animBg="1"/>
      <p:bldP spid="42" grpId="0" animBg="1"/>
      <p:bldP spid="44" grpId="0" animBg="1"/>
      <p:bldP spid="46" grpId="0" animBg="1"/>
      <p:bldP spid="47" grpId="0" animBg="1"/>
      <p:bldP spid="57" grpId="0" animBg="1"/>
      <p:bldP spid="5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xmlns=""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xmlns=""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xmlns=""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Khám phá Chùa Một Cột: Điểm đến tâm linh độc đáo ở thủ đô –  bangladeshembassy.vn">
            <a:extLst>
              <a:ext uri="{FF2B5EF4-FFF2-40B4-BE49-F238E27FC236}">
                <a16:creationId xmlns:a16="http://schemas.microsoft.com/office/drawing/2014/main" xmlns="" id="{9AAF2046-A1A9-177B-6391-B77D07A3B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504950"/>
            <a:ext cx="5521357" cy="3467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F9F6DFFF-9B1A-97CA-1A74-BE89F36CDC8F}"/>
              </a:ext>
            </a:extLst>
          </p:cNvPr>
          <p:cNvSpPr/>
          <p:nvPr/>
        </p:nvSpPr>
        <p:spPr>
          <a:xfrm>
            <a:off x="6276975" y="1295400"/>
            <a:ext cx="5372100" cy="4305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dirty="0">
                <a:latin typeface="Cambria" panose="02040503050406030204" pitchFamily="18" charset="0"/>
                <a:ea typeface="Cambria" panose="02040503050406030204" pitchFamily="18" charset="0"/>
              </a:rPr>
              <a:t>Chùa Một Cột là công trình kiến trúc tiêu biểu và độc đáo xây dựng dưới thời Lý. Đây là di sản văn hóa tiêu biểu của triều đại này còn được lưu giữ đến ngày nay. Triều Lý cũng là triều đại để lại nhiều dấu ấn sâu đậm trong tiến trình lịch sử dân tộc. Bài học hôm nay chúng mình. Cùng tìm hiểu về triều đại này. </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799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a:extLst>
              <a:ext uri="{FF2B5EF4-FFF2-40B4-BE49-F238E27FC236}">
                <a16:creationId xmlns:a16="http://schemas.microsoft.com/office/drawing/2014/main" xmlns="" id="{D3AE351D-0DF1-F748-CAB0-B66174AE5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D2FB04AE-4B71-DFCC-F9B5-1BCC3FAE7805}"/>
              </a:ext>
            </a:extLst>
          </p:cNvPr>
          <p:cNvSpPr/>
          <p:nvPr/>
        </p:nvSpPr>
        <p:spPr>
          <a:xfrm>
            <a:off x="514350" y="381000"/>
            <a:ext cx="10706100" cy="3343276"/>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xmlns="" id="{E4EB9AFD-12B5-36FF-76CF-729BFD6D4B8A}"/>
              </a:ext>
            </a:extLst>
          </p:cNvPr>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a:extLst>
              <a:ext uri="{FF2B5EF4-FFF2-40B4-BE49-F238E27FC236}">
                <a16:creationId xmlns:a16="http://schemas.microsoft.com/office/drawing/2014/main" xmlns="" id="{C6225571-3CF9-8D2B-77CE-675833F48A97}"/>
              </a:ext>
            </a:extLst>
          </p:cNvPr>
          <p:cNvPicPr>
            <a:picLocks noChangeAspect="1"/>
          </p:cNvPicPr>
          <p:nvPr/>
        </p:nvPicPr>
        <p:blipFill>
          <a:blip r:embed="rId4"/>
          <a:stretch>
            <a:fillRect/>
          </a:stretch>
        </p:blipFill>
        <p:spPr>
          <a:xfrm>
            <a:off x="656789" y="1576495"/>
            <a:ext cx="10059272" cy="191431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xmlns="" id="{DD92875D-079F-5881-2C9E-B0F44C9CCDCB}"/>
              </a:ext>
            </a:extLst>
          </p:cNvPr>
          <p:cNvPicPr>
            <a:picLocks noChangeAspect="1"/>
          </p:cNvPicPr>
          <p:nvPr/>
        </p:nvPicPr>
        <p:blipFill>
          <a:blip r:embed="rId12"/>
          <a:stretch>
            <a:fillRect/>
          </a:stretch>
        </p:blipFill>
        <p:spPr>
          <a:xfrm>
            <a:off x="1657350" y="1953180"/>
            <a:ext cx="9106079" cy="3093200"/>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xmlns=""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 Tìm hiểu về triều Lý và Lý công Uẩn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xmlns="" id="{7418F820-B447-87D9-E7DB-26D76362DFDF}"/>
              </a:ext>
            </a:extLst>
          </p:cNvPr>
          <p:cNvSpPr/>
          <p:nvPr/>
        </p:nvSpPr>
        <p:spPr>
          <a:xfrm>
            <a:off x="1097280" y="213361"/>
            <a:ext cx="11094720" cy="187959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a:solidFill>
                  <a:srgbClr val="FFFFFF"/>
                </a:solidFill>
                <a:latin typeface="Cambria" panose="02040503050406030204" pitchFamily="18" charset="0"/>
                <a:ea typeface="Cambria" panose="02040503050406030204" pitchFamily="18" charset="0"/>
                <a:sym typeface="Arial"/>
              </a:rPr>
              <a:t>Đ</a:t>
            </a:r>
            <a:r>
              <a:rPr lang="vi-VN" sz="3600" b="1" kern="0" dirty="0">
                <a:solidFill>
                  <a:srgbClr val="FFFFFF"/>
                </a:solidFill>
                <a:latin typeface="Cambria" panose="02040503050406030204" pitchFamily="18" charset="0"/>
                <a:ea typeface="Cambria" panose="02040503050406030204" pitchFamily="18" charset="0"/>
                <a:sym typeface="Arial"/>
              </a:rPr>
              <a:t>ọc các thông tin trong SGK và cho biết:</a:t>
            </a:r>
            <a:endParaRPr lang="en-US" sz="3600" b="1" kern="0" dirty="0">
              <a:solidFill>
                <a:srgbClr val="FFFFFF"/>
              </a:solidFill>
              <a:latin typeface="Cambria" panose="02040503050406030204" pitchFamily="18" charset="0"/>
              <a:ea typeface="Cambria" panose="02040503050406030204" pitchFamily="18" charset="0"/>
              <a:sym typeface="Arial"/>
            </a:endParaRPr>
          </a:p>
          <a:p>
            <a:pPr marL="457200" lvl="0" indent="-457200" algn="just" defTabSz="1219170">
              <a:buClr>
                <a:srgbClr val="000000"/>
              </a:buClr>
              <a:buFont typeface="Arial" panose="020B0604020202020204" pitchFamily="34" charset="0"/>
              <a:buChar char="•"/>
            </a:pPr>
            <a:r>
              <a:rPr lang="vi-VN" sz="3600" kern="0" dirty="0">
                <a:solidFill>
                  <a:srgbClr val="FFFFFF"/>
                </a:solidFill>
                <a:latin typeface="Cambria" panose="02040503050406030204" pitchFamily="18" charset="0"/>
                <a:ea typeface="Cambria" panose="02040503050406030204" pitchFamily="18" charset="0"/>
                <a:sym typeface="Arial"/>
              </a:rPr>
              <a:t>Triều Lý được thành lập vào năm nào ? Ai là người sáng lập</a:t>
            </a:r>
            <a:r>
              <a:rPr lang="en-US" sz="3600" kern="0" dirty="0">
                <a:solidFill>
                  <a:srgbClr val="FFFFFF"/>
                </a:solidFill>
                <a:latin typeface="Cambria" panose="02040503050406030204" pitchFamily="18" charset="0"/>
                <a:ea typeface="Cambria" panose="02040503050406030204" pitchFamily="18" charset="0"/>
                <a:sym typeface="Arial"/>
              </a:rPr>
              <a:t>?</a:t>
            </a:r>
            <a:endParaRPr kumimoji="0" lang="en-US" sz="360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Horizontal Scroll 1">
            <a:extLst>
              <a:ext uri="{FF2B5EF4-FFF2-40B4-BE49-F238E27FC236}">
                <a16:creationId xmlns:a16="http://schemas.microsoft.com/office/drawing/2014/main" xmlns="" id="{51CF2CA6-B9C2-704F-0DC3-E41BA837B4CF}"/>
              </a:ext>
            </a:extLst>
          </p:cNvPr>
          <p:cNvSpPr>
            <a:spLocks noChangeArrowheads="1"/>
          </p:cNvSpPr>
          <p:nvPr/>
        </p:nvSpPr>
        <p:spPr bwMode="auto">
          <a:xfrm>
            <a:off x="1649096" y="2617471"/>
            <a:ext cx="8785225" cy="2726689"/>
          </a:xfrm>
          <a:prstGeom prst="horizontalScroll">
            <a:avLst>
              <a:gd name="adj" fmla="val 8532"/>
            </a:avLst>
          </a:prstGeom>
          <a:solidFill>
            <a:srgbClr val="E51B1B"/>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vi-VN" altLang="en-US" sz="44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Triều Lý được thành lập năm 1009, người sáng lập ra Triều Lý là Lý Công Uẩn</a:t>
            </a:r>
            <a:endParaRPr lang="en-US" altLang="en-US" sz="3600" b="1" i="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248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7627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xmlns="" id="{7418F820-B447-87D9-E7DB-26D76362DFDF}"/>
              </a:ext>
            </a:extLst>
          </p:cNvPr>
          <p:cNvSpPr/>
          <p:nvPr/>
        </p:nvSpPr>
        <p:spPr>
          <a:xfrm>
            <a:off x="995680" y="213361"/>
            <a:ext cx="11196320" cy="148335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câu chuyện lịch sử Vị vua sáng lập Triều Lý trong SGK trang 41 sau đó thảo và chia sẻ một số thông tin về người sáng lập ra Triều Lý (quê quán, khi nhỏ, lúc trưởng thành,...)</a:t>
            </a:r>
            <a:endParaRPr kumimoji="0" lang="en-US" sz="24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9" name="Picture 8">
            <a:extLst>
              <a:ext uri="{FF2B5EF4-FFF2-40B4-BE49-F238E27FC236}">
                <a16:creationId xmlns:a16="http://schemas.microsoft.com/office/drawing/2014/main" xmlns="" id="{1BE7DADF-9E71-5614-1DA8-9619043F7CC4}"/>
              </a:ext>
            </a:extLst>
          </p:cNvPr>
          <p:cNvPicPr>
            <a:picLocks noChangeAspect="1"/>
          </p:cNvPicPr>
          <p:nvPr/>
        </p:nvPicPr>
        <p:blipFill>
          <a:blip r:embed="rId4"/>
          <a:stretch>
            <a:fillRect/>
          </a:stretch>
        </p:blipFill>
        <p:spPr>
          <a:xfrm>
            <a:off x="3545839" y="1831475"/>
            <a:ext cx="5629275" cy="4596947"/>
          </a:xfrm>
          <a:prstGeom prst="rect">
            <a:avLst/>
          </a:prstGeom>
        </p:spPr>
      </p:pic>
    </p:spTree>
    <p:extLst>
      <p:ext uri="{BB962C8B-B14F-4D97-AF65-F5344CB8AC3E}">
        <p14:creationId xmlns:p14="http://schemas.microsoft.com/office/powerpoint/2010/main" val="359217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ếu dời đô - Lý Công Uẩn">
            <a:extLst>
              <a:ext uri="{FF2B5EF4-FFF2-40B4-BE49-F238E27FC236}">
                <a16:creationId xmlns:a16="http://schemas.microsoft.com/office/drawing/2014/main" xmlns="" id="{DE394CF4-4923-309C-511C-3C5842CEE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0" y="0"/>
            <a:ext cx="1220861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63EC40AA-FA36-EF0D-81AE-5501A423568E}"/>
              </a:ext>
            </a:extLst>
          </p:cNvPr>
          <p:cNvGrpSpPr/>
          <p:nvPr/>
        </p:nvGrpSpPr>
        <p:grpSpPr>
          <a:xfrm>
            <a:off x="2133600" y="446284"/>
            <a:ext cx="10058400" cy="5586852"/>
            <a:chOff x="2133600" y="446284"/>
            <a:chExt cx="10058400" cy="5586852"/>
          </a:xfrm>
        </p:grpSpPr>
        <p:grpSp>
          <p:nvGrpSpPr>
            <p:cNvPr id="9" name="Group 8">
              <a:extLst>
                <a:ext uri="{FF2B5EF4-FFF2-40B4-BE49-F238E27FC236}">
                  <a16:creationId xmlns:a16="http://schemas.microsoft.com/office/drawing/2014/main" xmlns="" id="{D97A0DD4-4477-DC7A-23E5-926CC245AF89}"/>
                </a:ext>
              </a:extLst>
            </p:cNvPr>
            <p:cNvGrpSpPr/>
            <p:nvPr/>
          </p:nvGrpSpPr>
          <p:grpSpPr>
            <a:xfrm>
              <a:off x="2133600" y="446284"/>
              <a:ext cx="10058400" cy="5586852"/>
              <a:chOff x="785329" y="7807418"/>
              <a:chExt cx="10221547" cy="4619371"/>
            </a:xfrm>
          </p:grpSpPr>
          <p:sp>
            <p:nvSpPr>
              <p:cNvPr id="6" name="Rectangle: Rounded Corners 5">
                <a:extLst>
                  <a:ext uri="{FF2B5EF4-FFF2-40B4-BE49-F238E27FC236}">
                    <a16:creationId xmlns:a16="http://schemas.microsoft.com/office/drawing/2014/main" xmlns="" id="{288BC357-6B0B-6E68-3A68-78232082CABA}"/>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2" name="Rectangle: Rounded Corners 1">
                <a:extLst>
                  <a:ext uri="{FF2B5EF4-FFF2-40B4-BE49-F238E27FC236}">
                    <a16:creationId xmlns:a16="http://schemas.microsoft.com/office/drawing/2014/main" xmlns="" id="{964BA499-F699-4FF9-41CE-10775996597D}"/>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5" name="TextBox 4">
              <a:extLst>
                <a:ext uri="{FF2B5EF4-FFF2-40B4-BE49-F238E27FC236}">
                  <a16:creationId xmlns:a16="http://schemas.microsoft.com/office/drawing/2014/main" xmlns="" id="{869D9B66-3A8F-DAA8-0239-47A520C001C5}"/>
                </a:ext>
              </a:extLst>
            </p:cNvPr>
            <p:cNvSpPr txBox="1"/>
            <p:nvPr/>
          </p:nvSpPr>
          <p:spPr>
            <a:xfrm>
              <a:off x="2473569" y="790503"/>
              <a:ext cx="9266486"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Với sự thông minh, tài giỏi hơn người nên sau khi vua Lê Long Đĩnh mất mà không có con nối dõi, các quan trong Triều Tiền Lê đã tôn ông lên làm vua (tức vua Lý Thái Tổ) và lập ra Triều Lý vào năm 1009. Một trong những việc làm đầu tiên và rất quan trọng của vua Lý Công Uẩn sau khi lên ngôi là dời đô. </a:t>
              </a:r>
            </a:p>
          </p:txBody>
        </p:sp>
      </p:grpSp>
    </p:spTree>
    <p:extLst>
      <p:ext uri="{BB962C8B-B14F-4D97-AF65-F5344CB8AC3E}">
        <p14:creationId xmlns:p14="http://schemas.microsoft.com/office/powerpoint/2010/main" val="30360999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54D2C"/>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1072</Words>
  <Application>Microsoft Office PowerPoint</Application>
  <PresentationFormat>Widescreen</PresentationFormat>
  <Paragraphs>148</Paragraphs>
  <Slides>22</Slides>
  <Notes>2</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22</vt:i4>
      </vt:variant>
    </vt:vector>
  </HeadingPairs>
  <TitlesOfParts>
    <vt:vector size="37" baseType="lpstr">
      <vt:lpstr>微软雅黑</vt:lpstr>
      <vt:lpstr>宋体</vt:lpstr>
      <vt:lpstr>Arial</vt:lpstr>
      <vt:lpstr>Calibri</vt:lpstr>
      <vt:lpstr>Calibri Light</vt:lpstr>
      <vt:lpstr>Cambria</vt:lpstr>
      <vt:lpstr>Times New Roman</vt:lpstr>
      <vt:lpstr>Wingdings</vt:lpstr>
      <vt:lpstr>思源黑体 CN</vt:lpstr>
      <vt:lpstr>思源黑体 CN Bold</vt:lpstr>
      <vt:lpstr>Office Theme</vt:lpstr>
      <vt:lpstr>1_Office Theme</vt:lpstr>
      <vt:lpstr>自定义设计方案</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2024-09-13T02:51:48Z</dcterms:created>
  <dcterms:modified xsi:type="dcterms:W3CDTF">2024-11-17T14:47:57Z</dcterms:modified>
</cp:coreProperties>
</file>