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Lst>
  <p:notesMasterIdLst>
    <p:notesMasterId r:id="rId36"/>
  </p:notesMasterIdLst>
  <p:sldIdLst>
    <p:sldId id="11694" r:id="rId5"/>
    <p:sldId id="257" r:id="rId6"/>
    <p:sldId id="316" r:id="rId7"/>
    <p:sldId id="259" r:id="rId8"/>
    <p:sldId id="287" r:id="rId9"/>
    <p:sldId id="289" r:id="rId10"/>
    <p:sldId id="317" r:id="rId11"/>
    <p:sldId id="261" r:id="rId12"/>
    <p:sldId id="291" r:id="rId13"/>
    <p:sldId id="11693" r:id="rId14"/>
    <p:sldId id="303" r:id="rId15"/>
    <p:sldId id="332" r:id="rId16"/>
    <p:sldId id="333" r:id="rId17"/>
    <p:sldId id="293" r:id="rId18"/>
    <p:sldId id="334" r:id="rId19"/>
    <p:sldId id="295" r:id="rId20"/>
    <p:sldId id="335" r:id="rId21"/>
    <p:sldId id="336" r:id="rId22"/>
    <p:sldId id="296" r:id="rId23"/>
    <p:sldId id="337" r:id="rId24"/>
    <p:sldId id="331" r:id="rId25"/>
    <p:sldId id="338" r:id="rId26"/>
    <p:sldId id="339" r:id="rId27"/>
    <p:sldId id="340" r:id="rId28"/>
    <p:sldId id="341" r:id="rId29"/>
    <p:sldId id="342" r:id="rId30"/>
    <p:sldId id="344" r:id="rId31"/>
    <p:sldId id="343" r:id="rId32"/>
    <p:sldId id="315" r:id="rId33"/>
    <p:sldId id="319" r:id="rId34"/>
    <p:sldId id="28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204" autoAdjust="0"/>
  </p:normalViewPr>
  <p:slideViewPr>
    <p:cSldViewPr snapToGrid="0">
      <p:cViewPr varScale="1">
        <p:scale>
          <a:sx n="77" d="100"/>
          <a:sy n="77" d="100"/>
        </p:scale>
        <p:origin x="1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F6E0C-6D70-4B5C-B133-E27AAC5DC3CF}" type="datetimeFigureOut">
              <a:rPr lang="en-US" smtClean="0"/>
              <a:t>11/24/2024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6359F-4334-42D7-B842-283DA2DECEC1}" type="slidenum">
              <a:rPr lang="en-US" smtClean="0"/>
              <a:t>‹#›</a:t>
            </a:fld>
            <a:endParaRPr lang="en-US"/>
          </a:p>
        </p:txBody>
      </p:sp>
    </p:spTree>
    <p:extLst>
      <p:ext uri="{BB962C8B-B14F-4D97-AF65-F5344CB8AC3E}">
        <p14:creationId xmlns:p14="http://schemas.microsoft.com/office/powerpoint/2010/main" val="11476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630827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69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a:t>
            </a:r>
            <a:r>
              <a:rPr lang="en-US" dirty="0" err="1"/>
              <a:t>tài</a:t>
            </a:r>
            <a:r>
              <a:rPr lang="en-US" dirty="0"/>
              <a:t> </a:t>
            </a:r>
            <a:r>
              <a:rPr lang="en-US" dirty="0" err="1"/>
              <a:t>khoản</a:t>
            </a:r>
            <a:r>
              <a:rPr lang="en-US" dirty="0"/>
              <a:t>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D696359F-4334-42D7-B842-283DA2DECEC1}" type="slidenum">
              <a:rPr lang="en-US" smtClean="0"/>
              <a:t>25</a:t>
            </a:fld>
            <a:endParaRPr lang="en-US"/>
          </a:p>
        </p:txBody>
      </p:sp>
    </p:spTree>
    <p:extLst>
      <p:ext uri="{BB962C8B-B14F-4D97-AF65-F5344CB8AC3E}">
        <p14:creationId xmlns:p14="http://schemas.microsoft.com/office/powerpoint/2010/main" val="1291449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a:t>
            </a:r>
            <a:r>
              <a:rPr lang="en-US" dirty="0" err="1"/>
              <a:t>tài</a:t>
            </a:r>
            <a:r>
              <a:rPr lang="en-US" dirty="0"/>
              <a:t> </a:t>
            </a:r>
            <a:r>
              <a:rPr lang="en-US" dirty="0" err="1"/>
              <a:t>khoản</a:t>
            </a:r>
            <a:r>
              <a:rPr lang="en-US" dirty="0"/>
              <a:t>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D696359F-4334-42D7-B842-283DA2DECEC1}" type="slidenum">
              <a:rPr lang="en-US" smtClean="0"/>
              <a:t>26</a:t>
            </a:fld>
            <a:endParaRPr lang="en-US"/>
          </a:p>
        </p:txBody>
      </p:sp>
    </p:spTree>
    <p:extLst>
      <p:ext uri="{BB962C8B-B14F-4D97-AF65-F5344CB8AC3E}">
        <p14:creationId xmlns:p14="http://schemas.microsoft.com/office/powerpoint/2010/main" val="423595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Click </a:t>
            </a:r>
            <a:r>
              <a:rPr lang="en-US" dirty="0" err="1"/>
              <a:t>vào</a:t>
            </a:r>
            <a:r>
              <a:rPr lang="en-US" baseline="0" dirty="0"/>
              <a:t> </a:t>
            </a:r>
            <a:r>
              <a:rPr lang="en-US" baseline="0" dirty="0" err="1"/>
              <a:t>số</a:t>
            </a:r>
            <a:r>
              <a:rPr lang="en-US" baseline="0" dirty="0"/>
              <a:t> </a:t>
            </a:r>
            <a:r>
              <a:rPr lang="en-US" baseline="0" dirty="0">
                <a:sym typeface="Wingdings" panose="05000000000000000000" pitchFamily="2" charset="2"/>
              </a:rPr>
              <a:t> </a:t>
            </a:r>
            <a:r>
              <a:rPr lang="en-US" baseline="0" dirty="0" err="1">
                <a:sym typeface="Wingdings" panose="05000000000000000000" pitchFamily="2" charset="2"/>
              </a:rPr>
              <a:t>Hiện</a:t>
            </a:r>
            <a:r>
              <a:rPr lang="en-US" baseline="0" dirty="0">
                <a:sym typeface="Wingdings" panose="05000000000000000000" pitchFamily="2" charset="2"/>
              </a:rPr>
              <a:t> </a:t>
            </a:r>
            <a:r>
              <a:rPr lang="en-US" baseline="0" dirty="0" err="1">
                <a:sym typeface="Wingdings" panose="05000000000000000000" pitchFamily="2" charset="2"/>
              </a:rPr>
              <a:t>hình</a:t>
            </a:r>
            <a:endParaRPr lang="en-US" baseline="0" dirty="0">
              <a:sym typeface="Wingdings" panose="05000000000000000000" pitchFamily="2" charset="2"/>
            </a:endParaRPr>
          </a:p>
          <a:p>
            <a:pPr marL="171450" indent="-171450">
              <a:buFontTx/>
              <a:buChar char="-"/>
            </a:pPr>
            <a:r>
              <a:rPr lang="en-US" baseline="0" dirty="0">
                <a:sym typeface="Wingdings" panose="05000000000000000000" pitchFamily="2" charset="2"/>
              </a:rPr>
              <a:t>Click </a:t>
            </a:r>
            <a:r>
              <a:rPr lang="en-US" baseline="0" dirty="0" err="1">
                <a:sym typeface="Wingdings" panose="05000000000000000000" pitchFamily="2" charset="2"/>
              </a:rPr>
              <a:t>vào</a:t>
            </a:r>
            <a:r>
              <a:rPr lang="en-US" baseline="0" dirty="0">
                <a:sym typeface="Wingdings" panose="05000000000000000000" pitchFamily="2" charset="2"/>
              </a:rPr>
              <a:t> </a:t>
            </a:r>
            <a:r>
              <a:rPr lang="en-US" baseline="0" dirty="0" err="1">
                <a:sym typeface="Wingdings" panose="05000000000000000000" pitchFamily="2" charset="2"/>
              </a:rPr>
              <a:t>hình</a:t>
            </a:r>
            <a:r>
              <a:rPr lang="en-US" baseline="0" dirty="0">
                <a:sym typeface="Wingdings" panose="05000000000000000000" pitchFamily="2" charset="2"/>
              </a:rPr>
              <a:t>  </a:t>
            </a:r>
            <a:r>
              <a:rPr lang="en-US" baseline="0" dirty="0" err="1">
                <a:sym typeface="Wingdings" panose="05000000000000000000" pitchFamily="2" charset="2"/>
              </a:rPr>
              <a:t>Hiện</a:t>
            </a:r>
            <a:r>
              <a:rPr lang="en-US" baseline="0" dirty="0">
                <a:sym typeface="Wingdings" panose="05000000000000000000" pitchFamily="2" charset="2"/>
              </a:rPr>
              <a:t> </a:t>
            </a:r>
            <a:r>
              <a:rPr lang="en-US" baseline="0" dirty="0" err="1">
                <a:sym typeface="Wingdings" panose="05000000000000000000" pitchFamily="2" charset="2"/>
              </a:rPr>
              <a:t>sao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58777-778F-4F60-A500-CFC1ED817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590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a:t>
            </a:r>
            <a:r>
              <a:rPr lang="en-US" dirty="0" err="1"/>
              <a:t>tài</a:t>
            </a:r>
            <a:r>
              <a:rPr lang="en-US" dirty="0"/>
              <a:t> </a:t>
            </a:r>
            <a:r>
              <a:rPr lang="en-US" dirty="0" err="1"/>
              <a:t>khoản</a:t>
            </a:r>
            <a:r>
              <a:rPr lang="en-US" dirty="0"/>
              <a:t>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D696359F-4334-42D7-B842-283DA2DECEC1}" type="slidenum">
              <a:rPr lang="en-US" smtClean="0"/>
              <a:t>31</a:t>
            </a:fld>
            <a:endParaRPr lang="en-US"/>
          </a:p>
        </p:txBody>
      </p:sp>
    </p:spTree>
    <p:extLst>
      <p:ext uri="{BB962C8B-B14F-4D97-AF65-F5344CB8AC3E}">
        <p14:creationId xmlns:p14="http://schemas.microsoft.com/office/powerpoint/2010/main" val="678786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a:t>
            </a:r>
            <a:r>
              <a:rPr lang="en-US" dirty="0" err="1"/>
              <a:t>tài</a:t>
            </a:r>
            <a:r>
              <a:rPr lang="en-US" dirty="0"/>
              <a:t> </a:t>
            </a:r>
            <a:r>
              <a:rPr lang="en-US" dirty="0" err="1"/>
              <a:t>khoản</a:t>
            </a:r>
            <a:r>
              <a:rPr lang="en-US" dirty="0"/>
              <a:t>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D696359F-4334-42D7-B842-283DA2DECEC1}" type="slidenum">
              <a:rPr lang="en-US" smtClean="0"/>
              <a:t>2</a:t>
            </a:fld>
            <a:endParaRPr lang="en-US"/>
          </a:p>
        </p:txBody>
      </p:sp>
    </p:spTree>
    <p:extLst>
      <p:ext uri="{BB962C8B-B14F-4D97-AF65-F5344CB8AC3E}">
        <p14:creationId xmlns:p14="http://schemas.microsoft.com/office/powerpoint/2010/main" val="105357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a:t>
            </a:r>
            <a:r>
              <a:rPr lang="en-US" dirty="0" err="1"/>
              <a:t>tài</a:t>
            </a:r>
            <a:r>
              <a:rPr lang="en-US" dirty="0"/>
              <a:t> </a:t>
            </a:r>
            <a:r>
              <a:rPr lang="en-US" dirty="0" err="1"/>
              <a:t>khoản</a:t>
            </a:r>
            <a:r>
              <a:rPr lang="en-US" dirty="0"/>
              <a:t>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58777-778F-4F60-A500-CFC1ED817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17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a:t>
            </a:r>
            <a:r>
              <a:rPr lang="en-US" dirty="0" err="1"/>
              <a:t>tài</a:t>
            </a:r>
            <a:r>
              <a:rPr lang="en-US" dirty="0"/>
              <a:t> </a:t>
            </a:r>
            <a:r>
              <a:rPr lang="en-US" dirty="0" err="1"/>
              <a:t>khoản</a:t>
            </a:r>
            <a:r>
              <a:rPr lang="en-US" dirty="0"/>
              <a:t>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D696359F-4334-42D7-B842-283DA2DECEC1}" type="slidenum">
              <a:rPr lang="en-US" smtClean="0"/>
              <a:t>6</a:t>
            </a:fld>
            <a:endParaRPr lang="en-US"/>
          </a:p>
        </p:txBody>
      </p:sp>
    </p:spTree>
    <p:extLst>
      <p:ext uri="{BB962C8B-B14F-4D97-AF65-F5344CB8AC3E}">
        <p14:creationId xmlns:p14="http://schemas.microsoft.com/office/powerpoint/2010/main" val="12023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a:t>
            </a:r>
            <a:r>
              <a:rPr lang="en-US" dirty="0" err="1"/>
              <a:t>tài</a:t>
            </a:r>
            <a:r>
              <a:rPr lang="en-US" dirty="0"/>
              <a:t> </a:t>
            </a:r>
            <a:r>
              <a:rPr lang="en-US" dirty="0" err="1"/>
              <a:t>khoản</a:t>
            </a:r>
            <a:r>
              <a:rPr lang="en-US" dirty="0"/>
              <a:t>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D696359F-4334-42D7-B842-283DA2DECEC1}" type="slidenum">
              <a:rPr lang="en-US" smtClean="0"/>
              <a:t>11</a:t>
            </a:fld>
            <a:endParaRPr lang="en-US"/>
          </a:p>
        </p:txBody>
      </p:sp>
    </p:spTree>
    <p:extLst>
      <p:ext uri="{BB962C8B-B14F-4D97-AF65-F5344CB8AC3E}">
        <p14:creationId xmlns:p14="http://schemas.microsoft.com/office/powerpoint/2010/main" val="39813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a:t>
            </a:r>
            <a:r>
              <a:rPr lang="en-US" dirty="0" err="1"/>
              <a:t>tài</a:t>
            </a:r>
            <a:r>
              <a:rPr lang="en-US" dirty="0"/>
              <a:t> </a:t>
            </a:r>
            <a:r>
              <a:rPr lang="en-US" dirty="0" err="1"/>
              <a:t>khoản</a:t>
            </a:r>
            <a:r>
              <a:rPr lang="en-US" dirty="0"/>
              <a:t>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D696359F-4334-42D7-B842-283DA2DECEC1}" type="slidenum">
              <a:rPr lang="en-US" smtClean="0"/>
              <a:t>15</a:t>
            </a:fld>
            <a:endParaRPr lang="en-US"/>
          </a:p>
        </p:txBody>
      </p:sp>
    </p:spTree>
    <p:extLst>
      <p:ext uri="{BB962C8B-B14F-4D97-AF65-F5344CB8AC3E}">
        <p14:creationId xmlns:p14="http://schemas.microsoft.com/office/powerpoint/2010/main" val="340050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4253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a:t>
            </a:r>
            <a:r>
              <a:rPr lang="en-US" dirty="0" err="1"/>
              <a:t>tài</a:t>
            </a:r>
            <a:r>
              <a:rPr lang="en-US" dirty="0"/>
              <a:t> </a:t>
            </a:r>
            <a:r>
              <a:rPr lang="en-US" dirty="0" err="1"/>
              <a:t>khoản</a:t>
            </a:r>
            <a:r>
              <a:rPr lang="en-US" dirty="0"/>
              <a:t>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D696359F-4334-42D7-B842-283DA2DECEC1}" type="slidenum">
              <a:rPr lang="en-US" smtClean="0"/>
              <a:t>20</a:t>
            </a:fld>
            <a:endParaRPr lang="en-US"/>
          </a:p>
        </p:txBody>
      </p:sp>
    </p:spTree>
    <p:extLst>
      <p:ext uri="{BB962C8B-B14F-4D97-AF65-F5344CB8AC3E}">
        <p14:creationId xmlns:p14="http://schemas.microsoft.com/office/powerpoint/2010/main" val="189081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132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270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455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6A424B6-93BD-496A-A716-ED2F593087D7}"/>
              </a:ext>
            </a:extLst>
          </p:cNvPr>
          <p:cNvSpPr>
            <a:spLocks noGrp="1"/>
          </p:cNvSpPr>
          <p:nvPr>
            <p:ph type="dt" sz="half" idx="10"/>
          </p:nvPr>
        </p:nvSpPr>
        <p:spPr/>
        <p:txBody>
          <a:bodyPr/>
          <a:lstStyle/>
          <a:p>
            <a:fld id="{AC8FEB62-F4D3-483A-8699-C6447A81AB21}" type="datetimeFigureOut">
              <a:rPr lang="zh-CN" altLang="en-US" smtClean="0"/>
              <a:t>2024/11/24</a:t>
            </a:fld>
            <a:endParaRPr lang="zh-CN" altLang="en-US"/>
          </a:p>
        </p:txBody>
      </p:sp>
      <p:sp>
        <p:nvSpPr>
          <p:cNvPr id="3" name="页脚占位符 2">
            <a:extLst>
              <a:ext uri="{FF2B5EF4-FFF2-40B4-BE49-F238E27FC236}">
                <a16:creationId xmlns:a16="http://schemas.microsoft.com/office/drawing/2014/main" id="{180D5FE9-1911-4C6F-B4BB-C77ADDA6D9D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3F7BE3A-FEAF-4172-AAE6-466A3D56B4A7}"/>
              </a:ext>
            </a:extLst>
          </p:cNvPr>
          <p:cNvSpPr>
            <a:spLocks noGrp="1"/>
          </p:cNvSpPr>
          <p:nvPr>
            <p:ph type="sldNum" sz="quarter" idx="12"/>
          </p:nvPr>
        </p:nvSpPr>
        <p:spPr/>
        <p:txBody>
          <a:bodyPr/>
          <a:lstStyle/>
          <a:p>
            <a:fld id="{B30DB441-5A21-490E-841E-DDF989E89AE5}" type="slidenum">
              <a:rPr lang="zh-CN" altLang="en-US" smtClean="0"/>
              <a:t>‹#›</a:t>
            </a:fld>
            <a:endParaRPr lang="zh-CN" altLang="en-US"/>
          </a:p>
        </p:txBody>
      </p:sp>
    </p:spTree>
    <p:extLst>
      <p:ext uri="{BB962C8B-B14F-4D97-AF65-F5344CB8AC3E}">
        <p14:creationId xmlns:p14="http://schemas.microsoft.com/office/powerpoint/2010/main" val="383623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704057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41273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43914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6119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81623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27018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4487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3440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47891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67663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50737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18280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666577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7821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9334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1384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679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77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6062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5467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27200" y="-330199"/>
            <a:ext cx="1617919" cy="1617919"/>
          </a:xfrm>
          <a:prstGeom prst="rect">
            <a:avLst/>
          </a:prstGeom>
        </p:spPr>
      </p:pic>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438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9179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7942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3915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3692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0752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989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0300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077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3360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5468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9120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4707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27200" y="-330199"/>
            <a:ext cx="1617919" cy="1617919"/>
          </a:xfrm>
          <a:prstGeom prst="rect">
            <a:avLst/>
          </a:prstGeom>
        </p:spPr>
      </p:pic>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47436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258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8697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103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6605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367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992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558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914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703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9561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NUL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NUL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9" name="Picture 8" descr="A white circle with leaves and blue text&#10;&#10;Description automatically generated">
            <a:extLst>
              <a:ext uri="{FF2B5EF4-FFF2-40B4-BE49-F238E27FC236}">
                <a16:creationId xmlns:a16="http://schemas.microsoft.com/office/drawing/2014/main" id="{BE9FF9C8-65FA-995F-AECB-EB0F9AC0D65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315825" y="314324"/>
            <a:ext cx="1514475" cy="1514475"/>
          </a:xfrm>
          <a:prstGeom prst="rect">
            <a:avLst/>
          </a:prstGeom>
        </p:spPr>
      </p:pic>
    </p:spTree>
    <p:extLst>
      <p:ext uri="{BB962C8B-B14F-4D97-AF65-F5344CB8AC3E}">
        <p14:creationId xmlns:p14="http://schemas.microsoft.com/office/powerpoint/2010/main" val="3701310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1"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3" name="Picture 2" descr="A white circle with leaves and blue text&#10;&#10;Description automatically generated">
            <a:extLst>
              <a:ext uri="{FF2B5EF4-FFF2-40B4-BE49-F238E27FC236}">
                <a16:creationId xmlns:a16="http://schemas.microsoft.com/office/drawing/2014/main" id="{FF2FAC73-F412-4D9C-B4CA-8236B8BA318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315825" y="314324"/>
            <a:ext cx="1514475" cy="1514475"/>
          </a:xfrm>
          <a:prstGeom prst="rect">
            <a:avLst/>
          </a:prstGeom>
        </p:spPr>
      </p:pic>
    </p:spTree>
    <p:extLst>
      <p:ext uri="{BB962C8B-B14F-4D97-AF65-F5344CB8AC3E}">
        <p14:creationId xmlns:p14="http://schemas.microsoft.com/office/powerpoint/2010/main" val="6310032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473996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2790620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NULL"/><Relationship Id="rId1" Type="http://schemas.microsoft.com/office/2007/relationships/media" Target="NUL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microsoft.com/office/2007/relationships/hdphoto" Target="NUL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microsoft.com/office/2007/relationships/hdphoto" Target="NULL"/></Relationships>
</file>

<file path=ppt/slides/_rels/slide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microsoft.com/office/2007/relationships/hdphoto" Target="NUL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audio" Target="NULL"/><Relationship Id="rId1" Type="http://schemas.microsoft.com/office/2007/relationships/media" Target="NULL"/><Relationship Id="rId5" Type="http://schemas.openxmlformats.org/officeDocument/2006/relationships/image" Target="NULL"/><Relationship Id="rId4"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NULL"/><Relationship Id="rId1" Type="http://schemas.microsoft.com/office/2007/relationships/media" Target="NULL"/><Relationship Id="rId4"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NULL"/><Relationship Id="rId1" Type="http://schemas.microsoft.com/office/2007/relationships/media" Target="NULL"/><Relationship Id="rId5" Type="http://schemas.openxmlformats.org/officeDocument/2006/relationships/image" Target="NUL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NULL"/><Relationship Id="rId1" Type="http://schemas.microsoft.com/office/2007/relationships/media" Target="NUL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NULL"/><Relationship Id="rId1" Type="http://schemas.microsoft.com/office/2007/relationships/media" Target="NULL"/><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1" descr="E:\0000000我图PPT\03.20\亲子乐园\亲子乐园副本.png"/>
          <p:cNvPicPr preferRelativeResize="0"/>
          <p:nvPr/>
        </p:nvPicPr>
        <p:blipFill rotWithShape="1">
          <a:blip r:embed="rId3">
            <a:alphaModFix/>
          </a:blip>
          <a:srcRect/>
          <a:stretch/>
        </p:blipFill>
        <p:spPr>
          <a:xfrm>
            <a:off x="-42419" y="-27384"/>
            <a:ext cx="12255059" cy="6860117"/>
          </a:xfrm>
          <a:prstGeom prst="rect">
            <a:avLst/>
          </a:prstGeom>
          <a:noFill/>
          <a:ln>
            <a:noFill/>
          </a:ln>
        </p:spPr>
      </p:pic>
      <p:pic>
        <p:nvPicPr>
          <p:cNvPr id="357" name="Google Shape;357;p1" descr="E:\0000000我图PPT\03.20\亲子乐园\r6t.png"/>
          <p:cNvPicPr preferRelativeResize="0"/>
          <p:nvPr/>
        </p:nvPicPr>
        <p:blipFill rotWithShape="1">
          <a:blip r:embed="rId4">
            <a:alphaModFix/>
          </a:blip>
          <a:srcRect/>
          <a:stretch/>
        </p:blipFill>
        <p:spPr>
          <a:xfrm>
            <a:off x="-240704" y="-507437"/>
            <a:ext cx="12865429" cy="7399424"/>
          </a:xfrm>
          <a:prstGeom prst="rect">
            <a:avLst/>
          </a:prstGeom>
          <a:noFill/>
          <a:ln>
            <a:noFill/>
          </a:ln>
        </p:spPr>
      </p:pic>
      <p:pic>
        <p:nvPicPr>
          <p:cNvPr id="358" name="Google Shape;358;p1" descr="E:\0000000我图PPT\03.20\亲子乐园\34.png"/>
          <p:cNvPicPr preferRelativeResize="0"/>
          <p:nvPr/>
        </p:nvPicPr>
        <p:blipFill rotWithShape="1">
          <a:blip r:embed="rId5">
            <a:alphaModFix/>
          </a:blip>
          <a:srcRect/>
          <a:stretch/>
        </p:blipFill>
        <p:spPr>
          <a:xfrm>
            <a:off x="4" y="3934376"/>
            <a:ext cx="12194117" cy="2926800"/>
          </a:xfrm>
          <a:prstGeom prst="rect">
            <a:avLst/>
          </a:prstGeom>
          <a:noFill/>
          <a:ln>
            <a:noFill/>
          </a:ln>
        </p:spPr>
      </p:pic>
      <p:pic>
        <p:nvPicPr>
          <p:cNvPr id="359" name="Google Shape;359;p1" descr="E:\0000000我图PPT\03.20\亲子乐园\56y.png"/>
          <p:cNvPicPr preferRelativeResize="0"/>
          <p:nvPr/>
        </p:nvPicPr>
        <p:blipFill rotWithShape="1">
          <a:blip r:embed="rId6">
            <a:alphaModFix/>
          </a:blip>
          <a:srcRect/>
          <a:stretch/>
        </p:blipFill>
        <p:spPr>
          <a:xfrm>
            <a:off x="-42413" y="4187132"/>
            <a:ext cx="7469361" cy="2597525"/>
          </a:xfrm>
          <a:prstGeom prst="rect">
            <a:avLst/>
          </a:prstGeom>
          <a:noFill/>
          <a:ln>
            <a:noFill/>
          </a:ln>
        </p:spPr>
      </p:pic>
      <p:pic>
        <p:nvPicPr>
          <p:cNvPr id="360" name="Google Shape;360;p1" descr="E:\0000000我图PPT\03.20\亲子乐园\ty.png"/>
          <p:cNvPicPr preferRelativeResize="0"/>
          <p:nvPr/>
        </p:nvPicPr>
        <p:blipFill rotWithShape="1">
          <a:blip r:embed="rId7">
            <a:alphaModFix/>
          </a:blip>
          <a:srcRect/>
          <a:stretch/>
        </p:blipFill>
        <p:spPr>
          <a:xfrm>
            <a:off x="6926572" y="3192275"/>
            <a:ext cx="4268259" cy="4027932"/>
          </a:xfrm>
          <a:prstGeom prst="rect">
            <a:avLst/>
          </a:prstGeom>
          <a:noFill/>
          <a:ln>
            <a:noFill/>
          </a:ln>
        </p:spPr>
      </p:pic>
      <p:pic>
        <p:nvPicPr>
          <p:cNvPr id="361" name="Google Shape;361;p1" descr="E:\0000000我图PPT\03.20\亲子乐园\568io.png"/>
          <p:cNvPicPr preferRelativeResize="0"/>
          <p:nvPr/>
        </p:nvPicPr>
        <p:blipFill rotWithShape="1">
          <a:blip r:embed="rId8">
            <a:alphaModFix/>
          </a:blip>
          <a:srcRect l="67532" t="19027" r="11037" b="19634"/>
          <a:stretch/>
        </p:blipFill>
        <p:spPr>
          <a:xfrm>
            <a:off x="10239557" y="-162231"/>
            <a:ext cx="2139785" cy="2183475"/>
          </a:xfrm>
          <a:prstGeom prst="rect">
            <a:avLst/>
          </a:prstGeom>
          <a:noFill/>
          <a:ln>
            <a:noFill/>
          </a:ln>
        </p:spPr>
      </p:pic>
      <p:pic>
        <p:nvPicPr>
          <p:cNvPr id="362" name="Google Shape;362;p1" descr="E:\0000000我图PPT\03.20\亲子乐园\568io.png"/>
          <p:cNvPicPr preferRelativeResize="0"/>
          <p:nvPr/>
        </p:nvPicPr>
        <p:blipFill rotWithShape="1">
          <a:blip r:embed="rId8">
            <a:alphaModFix/>
          </a:blip>
          <a:srcRect l="3846" t="10300" r="70716" b="10732"/>
          <a:stretch/>
        </p:blipFill>
        <p:spPr>
          <a:xfrm>
            <a:off x="-310527" y="-426956"/>
            <a:ext cx="2540000" cy="2810933"/>
          </a:xfrm>
          <a:prstGeom prst="rect">
            <a:avLst/>
          </a:prstGeom>
          <a:noFill/>
          <a:ln>
            <a:noFill/>
          </a:ln>
        </p:spPr>
      </p:pic>
      <p:sp>
        <p:nvSpPr>
          <p:cNvPr id="364" name="Google Shape;364;p1"/>
          <p:cNvSpPr/>
          <p:nvPr/>
        </p:nvSpPr>
        <p:spPr>
          <a:xfrm>
            <a:off x="2067395" y="2726347"/>
            <a:ext cx="8219284" cy="1455200"/>
          </a:xfrm>
          <a:prstGeom prst="roundRect">
            <a:avLst>
              <a:gd name="adj" fmla="val 50000"/>
            </a:avLst>
          </a:prstGeom>
          <a:noFill/>
          <a:ln>
            <a:noFill/>
          </a:ln>
        </p:spPr>
        <p:txBody>
          <a:bodyPr spcFirstLastPara="1" wrap="square" lIns="162233" tIns="81100" rIns="162233" bIns="81100" anchor="ctr" anchorCtr="0">
            <a:noAutofit/>
          </a:bodyPr>
          <a:lstStyle/>
          <a:p>
            <a:pPr algn="ctr"/>
            <a:r>
              <a:rPr lang="en-US" sz="4000" b="1" dirty="0">
                <a:solidFill>
                  <a:srgbClr val="FF0000"/>
                </a:solidFill>
                <a:latin typeface="Times New Roman" panose="02020603050405020304" pitchFamily="18" charset="0"/>
                <a:cs typeface="Times New Roman" panose="02020603050405020304" pitchFamily="18" charset="0"/>
                <a:sym typeface="Arial"/>
              </a:rPr>
              <a:t>CÔNG NGHỆ LỚP 4</a:t>
            </a:r>
          </a:p>
          <a:p>
            <a:pPr algn="ctr"/>
            <a:r>
              <a:rPr lang="en-US" sz="3200" b="1" dirty="0">
                <a:solidFill>
                  <a:srgbClr val="FF0000"/>
                </a:solidFill>
                <a:latin typeface="Times New Roman" panose="02020603050405020304" pitchFamily="18" charset="0"/>
                <a:cs typeface="Times New Roman" panose="02020603050405020304" pitchFamily="18" charset="0"/>
              </a:rPr>
              <a:t>GIÁO VIÊN: NGUYỄN THỊ LINH</a:t>
            </a:r>
            <a:endParaRPr sz="3200" b="1" dirty="0">
              <a:solidFill>
                <a:srgbClr val="FF0000"/>
              </a:solidFill>
              <a:latin typeface="Times New Roman" panose="02020603050405020304" pitchFamily="18" charset="0"/>
              <a:cs typeface="Times New Roman" panose="02020603050405020304" pitchFamily="18" charset="0"/>
              <a:sym typeface="Arial"/>
            </a:endParaRPr>
          </a:p>
        </p:txBody>
      </p:sp>
      <p:pic>
        <p:nvPicPr>
          <p:cNvPr id="373" name="Google Shape;373;p1"/>
          <p:cNvPicPr preferRelativeResize="0"/>
          <p:nvPr/>
        </p:nvPicPr>
        <p:blipFill rotWithShape="1">
          <a:blip r:embed="rId9">
            <a:alphaModFix/>
          </a:blip>
          <a:srcRect/>
          <a:stretch/>
        </p:blipFill>
        <p:spPr>
          <a:xfrm>
            <a:off x="5211436" y="1338066"/>
            <a:ext cx="1769125" cy="1425133"/>
          </a:xfrm>
          <a:prstGeom prst="rect">
            <a:avLst/>
          </a:prstGeom>
          <a:noFill/>
          <a:ln>
            <a:noFill/>
          </a:ln>
        </p:spPr>
      </p:pic>
      <p:sp>
        <p:nvSpPr>
          <p:cNvPr id="5" name="Rectangle 4">
            <a:extLst>
              <a:ext uri="{FF2B5EF4-FFF2-40B4-BE49-F238E27FC236}">
                <a16:creationId xmlns:a16="http://schemas.microsoft.com/office/drawing/2014/main" id="{34A6E258-8A44-A97A-1D06-54DCCF8FC6B0}"/>
              </a:ext>
            </a:extLst>
          </p:cNvPr>
          <p:cNvSpPr/>
          <p:nvPr/>
        </p:nvSpPr>
        <p:spPr>
          <a:xfrm>
            <a:off x="1168714" y="1068579"/>
            <a:ext cx="9854572" cy="5039319"/>
          </a:xfrm>
          <a:prstGeom prst="rect">
            <a:avLst/>
          </a:prstGeom>
          <a:noFill/>
        </p:spPr>
        <p:txBody>
          <a:bodyPr spcFirstLastPara="1" wrap="none" lIns="121920" tIns="60960" rIns="121920" bIns="60960" numCol="1">
            <a:prstTxWarp prst="textArchUp">
              <a:avLst>
                <a:gd name="adj" fmla="val 10229978"/>
              </a:avLst>
            </a:prstTxWarp>
            <a:spAutoFit/>
          </a:bodyPr>
          <a:lstStyle/>
          <a:p>
            <a:pPr algn="ctr"/>
            <a:r>
              <a:rPr lang="en-US" sz="4267" b="1" dirty="0">
                <a:ln w="0"/>
                <a:solidFill>
                  <a:srgbClr val="00B0F0"/>
                </a:solidFill>
                <a:latin typeface="Times New Roman" panose="02020603050405020304" pitchFamily="18" charset="0"/>
                <a:cs typeface="Times New Roman" panose="02020603050405020304" pitchFamily="18" charset="0"/>
              </a:rPr>
              <a:t>CHÀO MỪNG CÁC THẦY CÔ VỀ DỰ GIỜ</a:t>
            </a:r>
          </a:p>
        </p:txBody>
      </p:sp>
      <p:sp>
        <p:nvSpPr>
          <p:cNvPr id="6" name="Rectangle 5">
            <a:extLst>
              <a:ext uri="{FF2B5EF4-FFF2-40B4-BE49-F238E27FC236}">
                <a16:creationId xmlns:a16="http://schemas.microsoft.com/office/drawing/2014/main" id="{B1AF99FF-7B99-636B-177B-10FBDBD1B1A7}"/>
              </a:ext>
            </a:extLst>
          </p:cNvPr>
          <p:cNvSpPr/>
          <p:nvPr/>
        </p:nvSpPr>
        <p:spPr>
          <a:xfrm>
            <a:off x="5972858" y="2813447"/>
            <a:ext cx="246286" cy="1231106"/>
          </a:xfrm>
          <a:prstGeom prst="rect">
            <a:avLst/>
          </a:prstGeom>
          <a:noFill/>
        </p:spPr>
        <p:txBody>
          <a:bodyPr wrap="none" lIns="121920" tIns="60960" rIns="121920" bIns="60960">
            <a:spAutoFit/>
          </a:bodyPr>
          <a:lstStyle/>
          <a:p>
            <a:pPr algn="ctr"/>
            <a:endParaRPr lang="en-US" sz="7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3381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anh trang sô (4)">
            <a:hlinkClick r:id="" action="ppaction://media"/>
            <a:extLst>
              <a:ext uri="{FF2B5EF4-FFF2-40B4-BE49-F238E27FC236}">
                <a16:creationId xmlns:a16="http://schemas.microsoft.com/office/drawing/2014/main" id="{5975BF42-CD19-A629-9C50-49987A70FD6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20896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7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
            <a:ext cx="12192000" cy="6114459"/>
          </a:xfrm>
          <a:prstGeom prst="rect">
            <a:avLst/>
          </a:prstGeom>
          <a:solidFill>
            <a:srgbClr val="C7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800" y="2687295"/>
            <a:ext cx="12242800" cy="2935319"/>
          </a:xfrm>
          <a:prstGeom prst="rect">
            <a:avLst/>
          </a:prstGeom>
        </p:spPr>
      </p:pic>
      <p:pic>
        <p:nvPicPr>
          <p:cNvPr id="3" name="Picture 3"/>
          <p:cNvPicPr>
            <a:picLocks noChangeAspect="1"/>
          </p:cNvPicPr>
          <p:nvPr/>
        </p:nvPicPr>
        <p:blipFill rotWithShape="1">
          <a:blip r:embed="rId3"/>
          <a:srcRect l="5020" t="28869" r="13765" b="46559"/>
          <a:stretch/>
        </p:blipFill>
        <p:spPr>
          <a:xfrm>
            <a:off x="-50800" y="2187133"/>
            <a:ext cx="12242800" cy="206615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511" y="3243091"/>
            <a:ext cx="12231511" cy="3066479"/>
          </a:xfrm>
          <a:prstGeom prst="rect">
            <a:avLst/>
          </a:prstGeom>
        </p:spPr>
      </p:pic>
      <p:pic>
        <p:nvPicPr>
          <p:cNvPr id="5" name="Picture 5"/>
          <p:cNvPicPr>
            <a:picLocks noChangeAspect="1"/>
          </p:cNvPicPr>
          <p:nvPr/>
        </p:nvPicPr>
        <p:blipFill>
          <a:blip r:embed="rId3"/>
          <a:srcRect t="30892" b="40293"/>
          <a:stretch>
            <a:fillRect/>
          </a:stretch>
        </p:blipFill>
        <p:spPr>
          <a:xfrm>
            <a:off x="-17457" y="5347302"/>
            <a:ext cx="12349840" cy="1510699"/>
          </a:xfrm>
          <a:prstGeom prst="rect">
            <a:avLst/>
          </a:prstGeom>
        </p:spPr>
      </p:pic>
      <p:pic>
        <p:nvPicPr>
          <p:cNvPr id="6" name="Picture 6"/>
          <p:cNvPicPr>
            <a:picLocks noChangeAspect="1"/>
          </p:cNvPicPr>
          <p:nvPr/>
        </p:nvPicPr>
        <p:blipFill>
          <a:blip r:embed="rId3"/>
          <a:srcRect t="40721" r="78632" b="41633"/>
          <a:stretch>
            <a:fillRect/>
          </a:stretch>
        </p:blipFill>
        <p:spPr>
          <a:xfrm>
            <a:off x="-812800" y="5129887"/>
            <a:ext cx="3806024" cy="1767907"/>
          </a:xfrm>
          <a:prstGeom prst="rect">
            <a:avLst/>
          </a:prstGeom>
        </p:spPr>
      </p:pic>
      <p:pic>
        <p:nvPicPr>
          <p:cNvPr id="9" name="Picture 9"/>
          <p:cNvPicPr>
            <a:picLocks noChangeAspect="1"/>
          </p:cNvPicPr>
          <p:nvPr/>
        </p:nvPicPr>
        <p:blipFill>
          <a:blip r:embed="rId3"/>
          <a:srcRect l="9522" t="43333" r="6943" b="26438"/>
          <a:stretch>
            <a:fillRect/>
          </a:stretch>
        </p:blipFill>
        <p:spPr>
          <a:xfrm>
            <a:off x="-50800" y="295953"/>
            <a:ext cx="12209457" cy="2485214"/>
          </a:xfrm>
          <a:prstGeom prst="rect">
            <a:avLst/>
          </a:prstGeom>
        </p:spPr>
      </p:pic>
      <p:pic>
        <p:nvPicPr>
          <p:cNvPr id="10" name="Picture 10"/>
          <p:cNvPicPr>
            <a:picLocks noChangeAspect="1"/>
          </p:cNvPicPr>
          <p:nvPr/>
        </p:nvPicPr>
        <p:blipFill rotWithShape="1">
          <a:blip r:embed="rId3"/>
          <a:srcRect t="51672" b="33647"/>
          <a:stretch/>
        </p:blipFill>
        <p:spPr>
          <a:xfrm>
            <a:off x="52734" y="-25400"/>
            <a:ext cx="12209457" cy="1008243"/>
          </a:xfrm>
          <a:prstGeom prst="rect">
            <a:avLst/>
          </a:prstGeom>
        </p:spPr>
      </p:pic>
      <p:sp>
        <p:nvSpPr>
          <p:cNvPr id="23" name="Rounded Rectangle 22"/>
          <p:cNvSpPr/>
          <p:nvPr/>
        </p:nvSpPr>
        <p:spPr>
          <a:xfrm>
            <a:off x="2423663" y="450834"/>
            <a:ext cx="7444237" cy="1235092"/>
          </a:xfrm>
          <a:prstGeom prst="roundRect">
            <a:avLst/>
          </a:prstGeom>
          <a:solidFill>
            <a:schemeClr val="bg1"/>
          </a:solidFill>
          <a:ln w="41275">
            <a:solidFill>
              <a:srgbClr val="ADA335">
                <a:alpha val="99000"/>
              </a:srgb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457200" indent="-457200" algn="just" defTabSz="609630">
              <a:buFont typeface="Arial" panose="020B0604020202020204" pitchFamily="34" charset="0"/>
              <a:buChar char="•"/>
            </a:pPr>
            <a:r>
              <a:rPr lang="vi-VN" sz="3600" b="1" dirty="0">
                <a:solidFill>
                  <a:srgbClr val="22517E"/>
                </a:solidFill>
                <a:latin typeface="Calibri" panose="020F0502020204030204" pitchFamily="34" charset="0"/>
                <a:cs typeface="Calibri" panose="020F0502020204030204" pitchFamily="34" charset="0"/>
              </a:rPr>
              <a:t>Không khí bên trong và bên ngoài lọ, ở đâu nóng hơn?</a:t>
            </a:r>
            <a:endParaRPr lang="en-US" sz="3600" b="1" dirty="0">
              <a:solidFill>
                <a:srgbClr val="22517E"/>
              </a:solidFill>
              <a:latin typeface="Calibri" panose="020F0502020204030204" pitchFamily="34" charset="0"/>
              <a:cs typeface="Calibri" panose="020F0502020204030204" pitchFamily="34" charset="0"/>
            </a:endParaRPr>
          </a:p>
        </p:txBody>
      </p:sp>
      <p:pic>
        <p:nvPicPr>
          <p:cNvPr id="8" name="Picture 8"/>
          <p:cNvPicPr>
            <a:picLocks noChangeAspect="1"/>
          </p:cNvPicPr>
          <p:nvPr/>
        </p:nvPicPr>
        <p:blipFill>
          <a:blip r:embed="rId3"/>
          <a:srcRect l="78533" t="36334" r="4348" b="48274"/>
          <a:stretch>
            <a:fillRect/>
          </a:stretch>
        </p:blipFill>
        <p:spPr>
          <a:xfrm>
            <a:off x="8156952" y="4876440"/>
            <a:ext cx="4035048" cy="2040778"/>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 y="2343151"/>
            <a:ext cx="3741682" cy="3131602"/>
          </a:xfrm>
          <a:prstGeom prst="rect">
            <a:avLst/>
          </a:prstGeom>
        </p:spPr>
      </p:pic>
      <p:sp>
        <p:nvSpPr>
          <p:cNvPr id="7" name="Rounded Rectangle 22">
            <a:extLst>
              <a:ext uri="{FF2B5EF4-FFF2-40B4-BE49-F238E27FC236}">
                <a16:creationId xmlns:a16="http://schemas.microsoft.com/office/drawing/2014/main" id="{69AFC5D5-97FC-84F7-F594-D7AC21B27445}"/>
              </a:ext>
            </a:extLst>
          </p:cNvPr>
          <p:cNvSpPr/>
          <p:nvPr/>
        </p:nvSpPr>
        <p:spPr>
          <a:xfrm>
            <a:off x="3919088" y="1946259"/>
            <a:ext cx="8072887" cy="1844692"/>
          </a:xfrm>
          <a:prstGeom prst="roundRect">
            <a:avLst/>
          </a:prstGeom>
          <a:solidFill>
            <a:schemeClr val="bg1"/>
          </a:solidFill>
          <a:ln w="41275">
            <a:solidFill>
              <a:srgbClr val="ADA335">
                <a:alpha val="99000"/>
              </a:srgb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457200" indent="-457200" algn="just" defTabSz="609630">
              <a:buFont typeface="Arial" panose="020B0604020202020204" pitchFamily="34" charset="0"/>
              <a:buChar char="•"/>
            </a:pPr>
            <a:r>
              <a:rPr lang="vi-VN" sz="3200" b="1" dirty="0">
                <a:solidFill>
                  <a:srgbClr val="22517E"/>
                </a:solidFill>
                <a:latin typeface="Calibri" panose="020F0502020204030204" pitchFamily="34" charset="0"/>
                <a:cs typeface="Calibri" panose="020F0502020204030204" pitchFamily="34" charset="0"/>
              </a:rPr>
              <a:t>Nến ở hình 2a tắt, trong khi nến ở hình 2b vẫn cháy. Vậy không khí đã vào lọ ở hình 2b theo cách nào để duy trì sự cháy?</a:t>
            </a:r>
            <a:endParaRPr lang="en-US" sz="3200" b="1" dirty="0">
              <a:solidFill>
                <a:srgbClr val="22517E"/>
              </a:solidFill>
              <a:latin typeface="Calibri" panose="020F0502020204030204" pitchFamily="34" charset="0"/>
              <a:cs typeface="Calibri" panose="020F0502020204030204" pitchFamily="34" charset="0"/>
            </a:endParaRPr>
          </a:p>
        </p:txBody>
      </p:sp>
      <p:sp>
        <p:nvSpPr>
          <p:cNvPr id="11" name="Rounded Rectangle 22">
            <a:extLst>
              <a:ext uri="{FF2B5EF4-FFF2-40B4-BE49-F238E27FC236}">
                <a16:creationId xmlns:a16="http://schemas.microsoft.com/office/drawing/2014/main" id="{D7C2282D-28CD-7061-3FEA-2CEE9DA4C71B}"/>
              </a:ext>
            </a:extLst>
          </p:cNvPr>
          <p:cNvSpPr/>
          <p:nvPr/>
        </p:nvSpPr>
        <p:spPr>
          <a:xfrm>
            <a:off x="4490589" y="4251308"/>
            <a:ext cx="7625212" cy="2035191"/>
          </a:xfrm>
          <a:prstGeom prst="roundRect">
            <a:avLst/>
          </a:prstGeom>
          <a:solidFill>
            <a:schemeClr val="bg1"/>
          </a:solidFill>
          <a:ln w="41275">
            <a:solidFill>
              <a:srgbClr val="ADA335">
                <a:alpha val="99000"/>
              </a:srgb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457200" indent="-457200" algn="just" defTabSz="609630">
              <a:buFont typeface="Arial" panose="020B0604020202020204" pitchFamily="34" charset="0"/>
              <a:buChar char="•"/>
            </a:pPr>
            <a:r>
              <a:rPr lang="vi-VN" sz="3200" b="1" dirty="0">
                <a:solidFill>
                  <a:srgbClr val="22517E"/>
                </a:solidFill>
                <a:latin typeface="Calibri" panose="020F0502020204030204" pitchFamily="34" charset="0"/>
                <a:cs typeface="Calibri" panose="020F0502020204030204" pitchFamily="34" charset="0"/>
              </a:rPr>
              <a:t>Vì sao chong chóng ở hình 2c quay? Nguyên nhân làm không khí chuyển động và gió được hình thành như thế nào?</a:t>
            </a:r>
            <a:endParaRPr lang="en-US" sz="3200" b="1" dirty="0">
              <a:solidFill>
                <a:srgbClr val="22517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280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3">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3">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3">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3">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3">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3">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3">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3"/>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542011"/>
          </a:xfrm>
          <a:prstGeom prst="rect">
            <a:avLst/>
          </a:prstGeom>
          <a:solidFill>
            <a:srgbClr val="C7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8"/>
          <p:cNvPicPr>
            <a:picLocks noChangeAspect="1"/>
          </p:cNvPicPr>
          <p:nvPr/>
        </p:nvPicPr>
        <p:blipFill>
          <a:blip r:embed="rId2"/>
          <a:srcRect l="5801" t="35046" r="4094" b="30939"/>
          <a:stretch>
            <a:fillRect/>
          </a:stretch>
        </p:blipFill>
        <p:spPr>
          <a:xfrm>
            <a:off x="-152400" y="-233867"/>
            <a:ext cx="12749790" cy="2707280"/>
          </a:xfrm>
          <a:prstGeom prst="rect">
            <a:avLst/>
          </a:prstGeom>
        </p:spPr>
      </p:pic>
      <p:pic>
        <p:nvPicPr>
          <p:cNvPr id="5" name="Picture 5"/>
          <p:cNvPicPr>
            <a:picLocks noChangeAspect="1"/>
          </p:cNvPicPr>
          <p:nvPr/>
        </p:nvPicPr>
        <p:blipFill rotWithShape="1">
          <a:blip r:embed="rId2"/>
          <a:srcRect l="8846" t="34435" r="15452" b="50832"/>
          <a:stretch/>
        </p:blipFill>
        <p:spPr>
          <a:xfrm>
            <a:off x="-57150" y="5881733"/>
            <a:ext cx="12242800" cy="1340119"/>
          </a:xfrm>
          <a:prstGeom prst="rect">
            <a:avLst/>
          </a:prstGeom>
        </p:spPr>
      </p:pic>
      <p:pic>
        <p:nvPicPr>
          <p:cNvPr id="14" name="Picture 6"/>
          <p:cNvPicPr>
            <a:picLocks noChangeAspect="1"/>
          </p:cNvPicPr>
          <p:nvPr/>
        </p:nvPicPr>
        <p:blipFill>
          <a:blip r:embed="rId2"/>
          <a:srcRect l="13162" t="11393" b="31764"/>
          <a:stretch>
            <a:fillRect/>
          </a:stretch>
        </p:blipFill>
        <p:spPr>
          <a:xfrm>
            <a:off x="4249626" y="100055"/>
            <a:ext cx="7936024" cy="2922076"/>
          </a:xfrm>
          <a:prstGeom prst="rect">
            <a:avLst/>
          </a:prstGeom>
        </p:spPr>
      </p:pic>
      <p:pic>
        <p:nvPicPr>
          <p:cNvPr id="15" name="Picture 6"/>
          <p:cNvPicPr>
            <a:picLocks noChangeAspect="1"/>
          </p:cNvPicPr>
          <p:nvPr/>
        </p:nvPicPr>
        <p:blipFill>
          <a:blip r:embed="rId2"/>
          <a:srcRect l="13162" t="11393" b="31764"/>
          <a:stretch>
            <a:fillRect/>
          </a:stretch>
        </p:blipFill>
        <p:spPr>
          <a:xfrm flipH="1">
            <a:off x="-1463873" y="3362"/>
            <a:ext cx="7936024" cy="2922076"/>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6465" r="6035" b="9204"/>
          <a:stretch/>
        </p:blipFill>
        <p:spPr>
          <a:xfrm>
            <a:off x="0" y="-558845"/>
            <a:ext cx="12270109" cy="7161952"/>
          </a:xfrm>
          <a:prstGeom prst="rect">
            <a:avLst/>
          </a:prstGeom>
        </p:spPr>
      </p:pic>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l="6364" t="45234" r="6091" b="26716"/>
          <a:stretch/>
        </p:blipFill>
        <p:spPr>
          <a:xfrm>
            <a:off x="-152400" y="4861425"/>
            <a:ext cx="12365359" cy="1555939"/>
          </a:xfrm>
          <a:prstGeom prst="rect">
            <a:avLst/>
          </a:prstGeom>
        </p:spPr>
      </p:pic>
      <p:sp>
        <p:nvSpPr>
          <p:cNvPr id="3" name="TextBox 2">
            <a:extLst>
              <a:ext uri="{FF2B5EF4-FFF2-40B4-BE49-F238E27FC236}">
                <a16:creationId xmlns:a16="http://schemas.microsoft.com/office/drawing/2014/main" id="{8B055671-F302-D342-E335-313B919273A2}"/>
              </a:ext>
            </a:extLst>
          </p:cNvPr>
          <p:cNvSpPr txBox="1"/>
          <p:nvPr/>
        </p:nvSpPr>
        <p:spPr>
          <a:xfrm>
            <a:off x="432435" y="1341461"/>
            <a:ext cx="5606415" cy="1077218"/>
          </a:xfrm>
          <a:custGeom>
            <a:avLst/>
            <a:gdLst>
              <a:gd name="connsiteX0" fmla="*/ 0 w 5606415"/>
              <a:gd name="connsiteY0" fmla="*/ 0 h 1077218"/>
              <a:gd name="connsiteX1" fmla="*/ 5606415 w 5606415"/>
              <a:gd name="connsiteY1" fmla="*/ 0 h 1077218"/>
              <a:gd name="connsiteX2" fmla="*/ 5606415 w 5606415"/>
              <a:gd name="connsiteY2" fmla="*/ 1077218 h 1077218"/>
              <a:gd name="connsiteX3" fmla="*/ 0 w 5606415"/>
              <a:gd name="connsiteY3" fmla="*/ 1077218 h 1077218"/>
              <a:gd name="connsiteX4" fmla="*/ 0 w 560641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6415" h="1077218" fill="none" extrusionOk="0">
                <a:moveTo>
                  <a:pt x="0" y="0"/>
                </a:moveTo>
                <a:cubicBezTo>
                  <a:pt x="705007" y="5222"/>
                  <a:pt x="3467185" y="24918"/>
                  <a:pt x="5606415" y="0"/>
                </a:cubicBezTo>
                <a:cubicBezTo>
                  <a:pt x="5644277" y="476103"/>
                  <a:pt x="5547812" y="631043"/>
                  <a:pt x="5606415" y="1077218"/>
                </a:cubicBezTo>
                <a:cubicBezTo>
                  <a:pt x="3397828" y="912457"/>
                  <a:pt x="1067129" y="1195368"/>
                  <a:pt x="0" y="1077218"/>
                </a:cubicBezTo>
                <a:cubicBezTo>
                  <a:pt x="-64117" y="630482"/>
                  <a:pt x="88888" y="487727"/>
                  <a:pt x="0" y="0"/>
                </a:cubicBezTo>
                <a:close/>
              </a:path>
              <a:path w="5606415" h="1077218" stroke="0" extrusionOk="0">
                <a:moveTo>
                  <a:pt x="0" y="0"/>
                </a:moveTo>
                <a:cubicBezTo>
                  <a:pt x="1270790" y="11849"/>
                  <a:pt x="4590094" y="-161459"/>
                  <a:pt x="5606415" y="0"/>
                </a:cubicBezTo>
                <a:cubicBezTo>
                  <a:pt x="5658450" y="144312"/>
                  <a:pt x="5698558" y="673209"/>
                  <a:pt x="5606415" y="1077218"/>
                </a:cubicBezTo>
                <a:cubicBezTo>
                  <a:pt x="3251699" y="931358"/>
                  <a:pt x="1066503"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Không khí bên trong và bên ngoài lọ, ở đâu nóng hơn?</a:t>
            </a:r>
          </a:p>
        </p:txBody>
      </p:sp>
      <p:sp>
        <p:nvSpPr>
          <p:cNvPr id="6" name="TextBox 5">
            <a:extLst>
              <a:ext uri="{FF2B5EF4-FFF2-40B4-BE49-F238E27FC236}">
                <a16:creationId xmlns:a16="http://schemas.microsoft.com/office/drawing/2014/main" id="{4E67ED92-1D63-FEC3-7D19-B3AAEC64A2A7}"/>
              </a:ext>
            </a:extLst>
          </p:cNvPr>
          <p:cNvSpPr txBox="1"/>
          <p:nvPr/>
        </p:nvSpPr>
        <p:spPr>
          <a:xfrm>
            <a:off x="6105524" y="3315372"/>
            <a:ext cx="5924551" cy="1077218"/>
          </a:xfrm>
          <a:custGeom>
            <a:avLst/>
            <a:gdLst>
              <a:gd name="connsiteX0" fmla="*/ 0 w 5924551"/>
              <a:gd name="connsiteY0" fmla="*/ 0 h 1077218"/>
              <a:gd name="connsiteX1" fmla="*/ 5924551 w 5924551"/>
              <a:gd name="connsiteY1" fmla="*/ 0 h 1077218"/>
              <a:gd name="connsiteX2" fmla="*/ 5924551 w 5924551"/>
              <a:gd name="connsiteY2" fmla="*/ 1077218 h 1077218"/>
              <a:gd name="connsiteX3" fmla="*/ 0 w 5924551"/>
              <a:gd name="connsiteY3" fmla="*/ 1077218 h 1077218"/>
              <a:gd name="connsiteX4" fmla="*/ 0 w 5924551"/>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4551" h="1077218" fill="none" extrusionOk="0">
                <a:moveTo>
                  <a:pt x="0" y="0"/>
                </a:moveTo>
                <a:cubicBezTo>
                  <a:pt x="2076934" y="5222"/>
                  <a:pt x="4892235" y="24918"/>
                  <a:pt x="5924551" y="0"/>
                </a:cubicBezTo>
                <a:cubicBezTo>
                  <a:pt x="5962413" y="476103"/>
                  <a:pt x="5865948" y="631043"/>
                  <a:pt x="5924551" y="1077218"/>
                </a:cubicBezTo>
                <a:cubicBezTo>
                  <a:pt x="4785655" y="912457"/>
                  <a:pt x="2099754" y="1195368"/>
                  <a:pt x="0" y="1077218"/>
                </a:cubicBezTo>
                <a:cubicBezTo>
                  <a:pt x="-64117" y="630482"/>
                  <a:pt x="88888" y="487727"/>
                  <a:pt x="0" y="0"/>
                </a:cubicBezTo>
                <a:close/>
              </a:path>
              <a:path w="5924551" h="1077218" stroke="0" extrusionOk="0">
                <a:moveTo>
                  <a:pt x="0" y="0"/>
                </a:moveTo>
                <a:cubicBezTo>
                  <a:pt x="2875334" y="11849"/>
                  <a:pt x="3979073" y="-161459"/>
                  <a:pt x="5924551" y="0"/>
                </a:cubicBezTo>
                <a:cubicBezTo>
                  <a:pt x="5976586" y="144312"/>
                  <a:pt x="6016694" y="673209"/>
                  <a:pt x="5924551" y="1077218"/>
                </a:cubicBezTo>
                <a:cubicBezTo>
                  <a:pt x="4517381" y="931358"/>
                  <a:pt x="732894" y="998894"/>
                  <a:pt x="0" y="1077218"/>
                </a:cubicBezTo>
                <a:cubicBezTo>
                  <a:pt x="7265" y="907874"/>
                  <a:pt x="-51671" y="21952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Không khí bên trong lọ nóng hơn không khí ở bên ngoài lọ.</a:t>
            </a:r>
          </a:p>
        </p:txBody>
      </p:sp>
      <p:sp>
        <p:nvSpPr>
          <p:cNvPr id="7" name="Freeform: Shape 34">
            <a:extLst>
              <a:ext uri="{FF2B5EF4-FFF2-40B4-BE49-F238E27FC236}">
                <a16:creationId xmlns:a16="http://schemas.microsoft.com/office/drawing/2014/main" id="{6914A09A-E486-5C4F-CB93-CAD7E3DC3881}"/>
              </a:ext>
            </a:extLst>
          </p:cNvPr>
          <p:cNvSpPr/>
          <p:nvPr/>
        </p:nvSpPr>
        <p:spPr>
          <a:xfrm>
            <a:off x="5245518" y="23494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9454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542011"/>
          </a:xfrm>
          <a:prstGeom prst="rect">
            <a:avLst/>
          </a:prstGeom>
          <a:solidFill>
            <a:srgbClr val="C7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8" name="Picture 8"/>
          <p:cNvPicPr>
            <a:picLocks noChangeAspect="1"/>
          </p:cNvPicPr>
          <p:nvPr/>
        </p:nvPicPr>
        <p:blipFill>
          <a:blip r:embed="rId2"/>
          <a:srcRect l="5801" t="35046" r="4094" b="30939"/>
          <a:stretch>
            <a:fillRect/>
          </a:stretch>
        </p:blipFill>
        <p:spPr>
          <a:xfrm>
            <a:off x="-152400" y="-233867"/>
            <a:ext cx="12749790" cy="2707280"/>
          </a:xfrm>
          <a:prstGeom prst="rect">
            <a:avLst/>
          </a:prstGeom>
        </p:spPr>
      </p:pic>
      <p:pic>
        <p:nvPicPr>
          <p:cNvPr id="5" name="Picture 5"/>
          <p:cNvPicPr>
            <a:picLocks noChangeAspect="1"/>
          </p:cNvPicPr>
          <p:nvPr/>
        </p:nvPicPr>
        <p:blipFill rotWithShape="1">
          <a:blip r:embed="rId2"/>
          <a:srcRect l="8846" t="34435" r="15452" b="50832"/>
          <a:stretch/>
        </p:blipFill>
        <p:spPr>
          <a:xfrm>
            <a:off x="-57150" y="5881733"/>
            <a:ext cx="12242800" cy="1340119"/>
          </a:xfrm>
          <a:prstGeom prst="rect">
            <a:avLst/>
          </a:prstGeom>
        </p:spPr>
      </p:pic>
      <p:pic>
        <p:nvPicPr>
          <p:cNvPr id="14" name="Picture 6"/>
          <p:cNvPicPr>
            <a:picLocks noChangeAspect="1"/>
          </p:cNvPicPr>
          <p:nvPr/>
        </p:nvPicPr>
        <p:blipFill>
          <a:blip r:embed="rId2"/>
          <a:srcRect l="13162" t="11393" b="31764"/>
          <a:stretch>
            <a:fillRect/>
          </a:stretch>
        </p:blipFill>
        <p:spPr>
          <a:xfrm>
            <a:off x="4249626" y="100055"/>
            <a:ext cx="7936024" cy="2922076"/>
          </a:xfrm>
          <a:prstGeom prst="rect">
            <a:avLst/>
          </a:prstGeom>
        </p:spPr>
      </p:pic>
      <p:pic>
        <p:nvPicPr>
          <p:cNvPr id="15" name="Picture 6"/>
          <p:cNvPicPr>
            <a:picLocks noChangeAspect="1"/>
          </p:cNvPicPr>
          <p:nvPr/>
        </p:nvPicPr>
        <p:blipFill>
          <a:blip r:embed="rId2"/>
          <a:srcRect l="13162" t="11393" b="31764"/>
          <a:stretch>
            <a:fillRect/>
          </a:stretch>
        </p:blipFill>
        <p:spPr>
          <a:xfrm flipH="1">
            <a:off x="-1463873" y="3362"/>
            <a:ext cx="7936024" cy="2922076"/>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6465" r="6035" b="9204"/>
          <a:stretch/>
        </p:blipFill>
        <p:spPr>
          <a:xfrm>
            <a:off x="0" y="-558845"/>
            <a:ext cx="12270109" cy="7161952"/>
          </a:xfrm>
          <a:prstGeom prst="rect">
            <a:avLst/>
          </a:prstGeom>
        </p:spPr>
      </p:pic>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l="6364" t="45234" r="6091" b="26716"/>
          <a:stretch/>
        </p:blipFill>
        <p:spPr>
          <a:xfrm>
            <a:off x="-152400" y="4861425"/>
            <a:ext cx="12365359" cy="1555939"/>
          </a:xfrm>
          <a:prstGeom prst="rect">
            <a:avLst/>
          </a:prstGeom>
        </p:spPr>
      </p:pic>
      <p:sp>
        <p:nvSpPr>
          <p:cNvPr id="3" name="TextBox 2">
            <a:extLst>
              <a:ext uri="{FF2B5EF4-FFF2-40B4-BE49-F238E27FC236}">
                <a16:creationId xmlns:a16="http://schemas.microsoft.com/office/drawing/2014/main" id="{8B055671-F302-D342-E335-313B919273A2}"/>
              </a:ext>
            </a:extLst>
          </p:cNvPr>
          <p:cNvSpPr txBox="1"/>
          <p:nvPr/>
        </p:nvSpPr>
        <p:spPr>
          <a:xfrm>
            <a:off x="142875" y="312761"/>
            <a:ext cx="5924550" cy="2062103"/>
          </a:xfrm>
          <a:custGeom>
            <a:avLst/>
            <a:gdLst>
              <a:gd name="connsiteX0" fmla="*/ 0 w 5924550"/>
              <a:gd name="connsiteY0" fmla="*/ 0 h 2062103"/>
              <a:gd name="connsiteX1" fmla="*/ 5924550 w 5924550"/>
              <a:gd name="connsiteY1" fmla="*/ 0 h 2062103"/>
              <a:gd name="connsiteX2" fmla="*/ 5924550 w 5924550"/>
              <a:gd name="connsiteY2" fmla="*/ 2062103 h 2062103"/>
              <a:gd name="connsiteX3" fmla="*/ 0 w 5924550"/>
              <a:gd name="connsiteY3" fmla="*/ 2062103 h 2062103"/>
              <a:gd name="connsiteX4" fmla="*/ 0 w 592455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4550" h="2062103" fill="none" extrusionOk="0">
                <a:moveTo>
                  <a:pt x="0" y="0"/>
                </a:moveTo>
                <a:cubicBezTo>
                  <a:pt x="2077219" y="5222"/>
                  <a:pt x="4892773" y="24918"/>
                  <a:pt x="5924550" y="0"/>
                </a:cubicBezTo>
                <a:cubicBezTo>
                  <a:pt x="5763305" y="602541"/>
                  <a:pt x="5880790" y="1321515"/>
                  <a:pt x="5924550" y="2062103"/>
                </a:cubicBezTo>
                <a:cubicBezTo>
                  <a:pt x="4785171" y="1897342"/>
                  <a:pt x="2099398" y="2180253"/>
                  <a:pt x="0" y="2062103"/>
                </a:cubicBezTo>
                <a:cubicBezTo>
                  <a:pt x="-55725" y="1736798"/>
                  <a:pt x="17072" y="843718"/>
                  <a:pt x="0" y="0"/>
                </a:cubicBezTo>
                <a:close/>
              </a:path>
              <a:path w="5924550" h="2062103" stroke="0" extrusionOk="0">
                <a:moveTo>
                  <a:pt x="0" y="0"/>
                </a:moveTo>
                <a:cubicBezTo>
                  <a:pt x="2875378" y="11849"/>
                  <a:pt x="3979618" y="-161459"/>
                  <a:pt x="5924550" y="0"/>
                </a:cubicBezTo>
                <a:cubicBezTo>
                  <a:pt x="5927680" y="760657"/>
                  <a:pt x="5823374" y="1587749"/>
                  <a:pt x="5924550" y="2062103"/>
                </a:cubicBezTo>
                <a:cubicBezTo>
                  <a:pt x="4517159" y="1916243"/>
                  <a:pt x="732500" y="1983779"/>
                  <a:pt x="0" y="2062103"/>
                </a:cubicBezTo>
                <a:cubicBezTo>
                  <a:pt x="74291" y="1594718"/>
                  <a:pt x="168006" y="46247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Nến ở hình 2a tắt, trong khi nến ở hình 2b vẫn cháy. Vậy không khí đã vào lọ ở hình 2b theo cách nào để duy trì sự cháy?</a:t>
            </a:r>
          </a:p>
        </p:txBody>
      </p:sp>
      <p:sp>
        <p:nvSpPr>
          <p:cNvPr id="6" name="TextBox 5">
            <a:extLst>
              <a:ext uri="{FF2B5EF4-FFF2-40B4-BE49-F238E27FC236}">
                <a16:creationId xmlns:a16="http://schemas.microsoft.com/office/drawing/2014/main" id="{4E67ED92-1D63-FEC3-7D19-B3AAEC64A2A7}"/>
              </a:ext>
            </a:extLst>
          </p:cNvPr>
          <p:cNvSpPr txBox="1"/>
          <p:nvPr/>
        </p:nvSpPr>
        <p:spPr>
          <a:xfrm>
            <a:off x="6486525" y="3334422"/>
            <a:ext cx="5638800" cy="1569660"/>
          </a:xfrm>
          <a:custGeom>
            <a:avLst/>
            <a:gdLst>
              <a:gd name="connsiteX0" fmla="*/ 0 w 5638800"/>
              <a:gd name="connsiteY0" fmla="*/ 0 h 1569660"/>
              <a:gd name="connsiteX1" fmla="*/ 5638800 w 5638800"/>
              <a:gd name="connsiteY1" fmla="*/ 0 h 1569660"/>
              <a:gd name="connsiteX2" fmla="*/ 5638800 w 5638800"/>
              <a:gd name="connsiteY2" fmla="*/ 1569660 h 1569660"/>
              <a:gd name="connsiteX3" fmla="*/ 0 w 5638800"/>
              <a:gd name="connsiteY3" fmla="*/ 1569660 h 1569660"/>
              <a:gd name="connsiteX4" fmla="*/ 0 w 56388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1569660" fill="none" extrusionOk="0">
                <a:moveTo>
                  <a:pt x="0" y="0"/>
                </a:moveTo>
                <a:cubicBezTo>
                  <a:pt x="2231488" y="5222"/>
                  <a:pt x="3081049" y="24918"/>
                  <a:pt x="5638800" y="0"/>
                </a:cubicBezTo>
                <a:cubicBezTo>
                  <a:pt x="5736361" y="257633"/>
                  <a:pt x="5590409" y="890565"/>
                  <a:pt x="5638800" y="1569660"/>
                </a:cubicBezTo>
                <a:cubicBezTo>
                  <a:pt x="4154677" y="1404899"/>
                  <a:pt x="1956568" y="1687810"/>
                  <a:pt x="0" y="1569660"/>
                </a:cubicBezTo>
                <a:cubicBezTo>
                  <a:pt x="-74708" y="1232144"/>
                  <a:pt x="128259" y="683735"/>
                  <a:pt x="0" y="0"/>
                </a:cubicBezTo>
                <a:close/>
              </a:path>
              <a:path w="5638800" h="1569660" stroke="0" extrusionOk="0">
                <a:moveTo>
                  <a:pt x="0" y="0"/>
                </a:moveTo>
                <a:cubicBezTo>
                  <a:pt x="2000977" y="11849"/>
                  <a:pt x="3996694" y="-161459"/>
                  <a:pt x="5638800" y="0"/>
                </a:cubicBezTo>
                <a:cubicBezTo>
                  <a:pt x="5612912" y="662121"/>
                  <a:pt x="5708212" y="1402874"/>
                  <a:pt x="5638800" y="1569660"/>
                </a:cubicBezTo>
                <a:cubicBezTo>
                  <a:pt x="4092372" y="1423800"/>
                  <a:pt x="100877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Không khí đã vào lọ ở hình 2b bằng cách đi qua phần hở dưới để duy trì sự cháy.</a:t>
            </a:r>
          </a:p>
        </p:txBody>
      </p:sp>
      <p:sp>
        <p:nvSpPr>
          <p:cNvPr id="7" name="Freeform: Shape 34">
            <a:extLst>
              <a:ext uri="{FF2B5EF4-FFF2-40B4-BE49-F238E27FC236}">
                <a16:creationId xmlns:a16="http://schemas.microsoft.com/office/drawing/2014/main" id="{6914A09A-E486-5C4F-CB93-CAD7E3DC3881}"/>
              </a:ext>
            </a:extLst>
          </p:cNvPr>
          <p:cNvSpPr/>
          <p:nvPr/>
        </p:nvSpPr>
        <p:spPr>
          <a:xfrm>
            <a:off x="5426493" y="23304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rgbClr val="FFFF00"/>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2432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542011"/>
          </a:xfrm>
          <a:prstGeom prst="rect">
            <a:avLst/>
          </a:prstGeom>
          <a:solidFill>
            <a:srgbClr val="C7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8"/>
          <p:cNvPicPr>
            <a:picLocks noChangeAspect="1"/>
          </p:cNvPicPr>
          <p:nvPr/>
        </p:nvPicPr>
        <p:blipFill>
          <a:blip r:embed="rId3"/>
          <a:srcRect l="5801" t="35046" r="4094" b="30939"/>
          <a:stretch>
            <a:fillRect/>
          </a:stretch>
        </p:blipFill>
        <p:spPr>
          <a:xfrm>
            <a:off x="-152400" y="-233867"/>
            <a:ext cx="12749790" cy="2707280"/>
          </a:xfrm>
          <a:prstGeom prst="rect">
            <a:avLst/>
          </a:prstGeom>
        </p:spPr>
      </p:pic>
      <p:pic>
        <p:nvPicPr>
          <p:cNvPr id="5" name="Picture 5"/>
          <p:cNvPicPr>
            <a:picLocks noChangeAspect="1"/>
          </p:cNvPicPr>
          <p:nvPr/>
        </p:nvPicPr>
        <p:blipFill rotWithShape="1">
          <a:blip r:embed="rId3"/>
          <a:srcRect l="8846" t="34435" r="15452" b="50832"/>
          <a:stretch/>
        </p:blipFill>
        <p:spPr>
          <a:xfrm>
            <a:off x="-57150" y="5881733"/>
            <a:ext cx="12242800" cy="1340119"/>
          </a:xfrm>
          <a:prstGeom prst="rect">
            <a:avLst/>
          </a:prstGeom>
        </p:spPr>
      </p:pic>
      <p:pic>
        <p:nvPicPr>
          <p:cNvPr id="14" name="Picture 6"/>
          <p:cNvPicPr>
            <a:picLocks noChangeAspect="1"/>
          </p:cNvPicPr>
          <p:nvPr/>
        </p:nvPicPr>
        <p:blipFill>
          <a:blip r:embed="rId3"/>
          <a:srcRect l="13162" t="11393" b="31764"/>
          <a:stretch>
            <a:fillRect/>
          </a:stretch>
        </p:blipFill>
        <p:spPr>
          <a:xfrm>
            <a:off x="4249626" y="100055"/>
            <a:ext cx="7936024" cy="2922076"/>
          </a:xfrm>
          <a:prstGeom prst="rect">
            <a:avLst/>
          </a:prstGeom>
        </p:spPr>
      </p:pic>
      <p:pic>
        <p:nvPicPr>
          <p:cNvPr id="15" name="Picture 6"/>
          <p:cNvPicPr>
            <a:picLocks noChangeAspect="1"/>
          </p:cNvPicPr>
          <p:nvPr/>
        </p:nvPicPr>
        <p:blipFill>
          <a:blip r:embed="rId3"/>
          <a:srcRect l="13162" t="11393" b="31764"/>
          <a:stretch>
            <a:fillRect/>
          </a:stretch>
        </p:blipFill>
        <p:spPr>
          <a:xfrm flipH="1">
            <a:off x="-1463873" y="3362"/>
            <a:ext cx="7936024" cy="2922076"/>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6465" r="6035" b="9204"/>
          <a:stretch/>
        </p:blipFill>
        <p:spPr>
          <a:xfrm>
            <a:off x="0" y="-558845"/>
            <a:ext cx="12270109" cy="7161952"/>
          </a:xfrm>
          <a:prstGeom prst="rect">
            <a:avLst/>
          </a:prstGeom>
        </p:spPr>
      </p:pic>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6364" t="45234" r="6091" b="26716"/>
          <a:stretch/>
        </p:blipFill>
        <p:spPr>
          <a:xfrm>
            <a:off x="-152400" y="4861425"/>
            <a:ext cx="12365359" cy="1555939"/>
          </a:xfrm>
          <a:prstGeom prst="rect">
            <a:avLst/>
          </a:prstGeom>
        </p:spPr>
      </p:pic>
      <p:sp>
        <p:nvSpPr>
          <p:cNvPr id="3" name="TextBox 2">
            <a:extLst>
              <a:ext uri="{FF2B5EF4-FFF2-40B4-BE49-F238E27FC236}">
                <a16:creationId xmlns:a16="http://schemas.microsoft.com/office/drawing/2014/main" id="{8B055671-F302-D342-E335-313B919273A2}"/>
              </a:ext>
            </a:extLst>
          </p:cNvPr>
          <p:cNvSpPr txBox="1"/>
          <p:nvPr/>
        </p:nvSpPr>
        <p:spPr>
          <a:xfrm>
            <a:off x="66675" y="579461"/>
            <a:ext cx="5939790" cy="2062103"/>
          </a:xfrm>
          <a:custGeom>
            <a:avLst/>
            <a:gdLst>
              <a:gd name="connsiteX0" fmla="*/ 0 w 5939790"/>
              <a:gd name="connsiteY0" fmla="*/ 0 h 2062103"/>
              <a:gd name="connsiteX1" fmla="*/ 5939790 w 5939790"/>
              <a:gd name="connsiteY1" fmla="*/ 0 h 2062103"/>
              <a:gd name="connsiteX2" fmla="*/ 5939790 w 5939790"/>
              <a:gd name="connsiteY2" fmla="*/ 2062103 h 2062103"/>
              <a:gd name="connsiteX3" fmla="*/ 0 w 5939790"/>
              <a:gd name="connsiteY3" fmla="*/ 2062103 h 2062103"/>
              <a:gd name="connsiteX4" fmla="*/ 0 w 593979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9790" h="2062103" fill="none" extrusionOk="0">
                <a:moveTo>
                  <a:pt x="0" y="0"/>
                </a:moveTo>
                <a:cubicBezTo>
                  <a:pt x="2490225" y="5222"/>
                  <a:pt x="3816832" y="24918"/>
                  <a:pt x="5939790" y="0"/>
                </a:cubicBezTo>
                <a:cubicBezTo>
                  <a:pt x="5778545" y="602541"/>
                  <a:pt x="5896030" y="1321515"/>
                  <a:pt x="5939790" y="2062103"/>
                </a:cubicBezTo>
                <a:cubicBezTo>
                  <a:pt x="5029008" y="1897342"/>
                  <a:pt x="2768432" y="2180253"/>
                  <a:pt x="0" y="2062103"/>
                </a:cubicBezTo>
                <a:cubicBezTo>
                  <a:pt x="-55725" y="1736798"/>
                  <a:pt x="17072" y="843718"/>
                  <a:pt x="0" y="0"/>
                </a:cubicBezTo>
                <a:close/>
              </a:path>
              <a:path w="5939790" h="2062103" stroke="0" extrusionOk="0">
                <a:moveTo>
                  <a:pt x="0" y="0"/>
                </a:moveTo>
                <a:cubicBezTo>
                  <a:pt x="2200246" y="11849"/>
                  <a:pt x="5182058" y="-161459"/>
                  <a:pt x="5939790" y="0"/>
                </a:cubicBezTo>
                <a:cubicBezTo>
                  <a:pt x="5942920" y="760657"/>
                  <a:pt x="5838614" y="1587749"/>
                  <a:pt x="5939790" y="2062103"/>
                </a:cubicBezTo>
                <a:cubicBezTo>
                  <a:pt x="3156225" y="1916243"/>
                  <a:pt x="1980654" y="1983779"/>
                  <a:pt x="0" y="2062103"/>
                </a:cubicBezTo>
                <a:cubicBezTo>
                  <a:pt x="74291" y="1594718"/>
                  <a:pt x="168006" y="46247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cs typeface="Arial" panose="020B0604020202020204" pitchFamily="34" charset="0"/>
              </a:rPr>
              <a:t>Vì sao chong chóng ở hình 2c quay? Nguyên nhân làm không khí chuyển động và gió được hình thành như thế nào?</a:t>
            </a:r>
          </a:p>
        </p:txBody>
      </p:sp>
      <p:sp>
        <p:nvSpPr>
          <p:cNvPr id="6" name="TextBox 5">
            <a:extLst>
              <a:ext uri="{FF2B5EF4-FFF2-40B4-BE49-F238E27FC236}">
                <a16:creationId xmlns:a16="http://schemas.microsoft.com/office/drawing/2014/main" id="{4E67ED92-1D63-FEC3-7D19-B3AAEC64A2A7}"/>
              </a:ext>
            </a:extLst>
          </p:cNvPr>
          <p:cNvSpPr txBox="1"/>
          <p:nvPr/>
        </p:nvSpPr>
        <p:spPr>
          <a:xfrm>
            <a:off x="4333876" y="3315372"/>
            <a:ext cx="7696200" cy="3539430"/>
          </a:xfrm>
          <a:custGeom>
            <a:avLst/>
            <a:gdLst>
              <a:gd name="connsiteX0" fmla="*/ 0 w 7696200"/>
              <a:gd name="connsiteY0" fmla="*/ 0 h 3539430"/>
              <a:gd name="connsiteX1" fmla="*/ 7696200 w 7696200"/>
              <a:gd name="connsiteY1" fmla="*/ 0 h 3539430"/>
              <a:gd name="connsiteX2" fmla="*/ 7696200 w 7696200"/>
              <a:gd name="connsiteY2" fmla="*/ 3539430 h 3539430"/>
              <a:gd name="connsiteX3" fmla="*/ 0 w 7696200"/>
              <a:gd name="connsiteY3" fmla="*/ 3539430 h 3539430"/>
              <a:gd name="connsiteX4" fmla="*/ 0 w 7696200"/>
              <a:gd name="connsiteY4" fmla="*/ 0 h 353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200" h="3539430" fill="none" extrusionOk="0">
                <a:moveTo>
                  <a:pt x="0" y="0"/>
                </a:moveTo>
                <a:cubicBezTo>
                  <a:pt x="2559348" y="5222"/>
                  <a:pt x="5542688" y="24918"/>
                  <a:pt x="7696200" y="0"/>
                </a:cubicBezTo>
                <a:cubicBezTo>
                  <a:pt x="7534955" y="604478"/>
                  <a:pt x="7652440" y="2664034"/>
                  <a:pt x="7696200" y="3539430"/>
                </a:cubicBezTo>
                <a:cubicBezTo>
                  <a:pt x="5914558" y="3374669"/>
                  <a:pt x="1186698" y="3657580"/>
                  <a:pt x="0" y="3539430"/>
                </a:cubicBezTo>
                <a:cubicBezTo>
                  <a:pt x="-55725" y="1858930"/>
                  <a:pt x="17072" y="362986"/>
                  <a:pt x="0" y="0"/>
                </a:cubicBezTo>
                <a:close/>
              </a:path>
              <a:path w="7696200" h="3539430" stroke="0" extrusionOk="0">
                <a:moveTo>
                  <a:pt x="0" y="0"/>
                </a:moveTo>
                <a:cubicBezTo>
                  <a:pt x="1353308" y="11849"/>
                  <a:pt x="5604897" y="-161459"/>
                  <a:pt x="7696200" y="0"/>
                </a:cubicBezTo>
                <a:cubicBezTo>
                  <a:pt x="7699330" y="1684447"/>
                  <a:pt x="7595024" y="1848331"/>
                  <a:pt x="7696200" y="3539430"/>
                </a:cubicBezTo>
                <a:cubicBezTo>
                  <a:pt x="4663716" y="3393570"/>
                  <a:pt x="2494399" y="3461106"/>
                  <a:pt x="0" y="3539430"/>
                </a:cubicBezTo>
                <a:cubicBezTo>
                  <a:pt x="74291" y="3181345"/>
                  <a:pt x="168006" y="175323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457200" lvl="0" indent="-457200" algn="just">
              <a:buFont typeface="Arial" panose="020B0604020202020204" pitchFamily="34" charset="0"/>
              <a:buChar char="•"/>
            </a:pPr>
            <a:r>
              <a:rPr lang="vi-VN" sz="2800" dirty="0">
                <a:solidFill>
                  <a:prstClr val="black"/>
                </a:solidFill>
                <a:cs typeface="Arial" panose="020B0604020202020204" pitchFamily="34" charset="0"/>
              </a:rPr>
              <a:t>Chong chóng ở hình 2c quay là vì có gió thổi từ phía dưới lên phía trên lọ. </a:t>
            </a:r>
            <a:endParaRPr lang="en-US" sz="2800" dirty="0">
              <a:solidFill>
                <a:prstClr val="black"/>
              </a:solidFill>
              <a:cs typeface="Arial" panose="020B0604020202020204" pitchFamily="34" charset="0"/>
            </a:endParaRPr>
          </a:p>
          <a:p>
            <a:pPr marL="457200" lvl="0" indent="-457200" algn="just">
              <a:buFont typeface="Arial" panose="020B0604020202020204" pitchFamily="34" charset="0"/>
              <a:buChar char="•"/>
            </a:pPr>
            <a:r>
              <a:rPr lang="vi-VN" sz="2800" dirty="0">
                <a:solidFill>
                  <a:prstClr val="black"/>
                </a:solidFill>
                <a:cs typeface="Arial" panose="020B0604020202020204" pitchFamily="34" charset="0"/>
              </a:rPr>
              <a:t>Nguyên nhân làm không khí chuyển động là do </a:t>
            </a:r>
            <a:r>
              <a:rPr lang="vi-VN" sz="2800" b="1" dirty="0">
                <a:solidFill>
                  <a:prstClr val="black"/>
                </a:solidFill>
                <a:cs typeface="Arial" panose="020B0604020202020204" pitchFamily="34" charset="0"/>
              </a:rPr>
              <a:t>sự chênh lệch nhiệt độ bên trong và bên ngoài lọ</a:t>
            </a:r>
            <a:r>
              <a:rPr lang="vi-VN" sz="2800" dirty="0">
                <a:solidFill>
                  <a:prstClr val="black"/>
                </a:solidFill>
                <a:cs typeface="Arial" panose="020B0604020202020204" pitchFamily="34" charset="0"/>
              </a:rPr>
              <a:t>. Bên trong lọ</a:t>
            </a:r>
            <a:r>
              <a:rPr lang="en-US" sz="2800" dirty="0">
                <a:solidFill>
                  <a:prstClr val="black"/>
                </a:solidFill>
                <a:cs typeface="Arial" panose="020B0604020202020204" pitchFamily="34" charset="0"/>
              </a:rPr>
              <a:t>,</a:t>
            </a:r>
            <a:r>
              <a:rPr lang="vi-VN" sz="2800" dirty="0">
                <a:solidFill>
                  <a:prstClr val="black"/>
                </a:solidFill>
                <a:cs typeface="Arial" panose="020B0604020202020204" pitchFamily="34" charset="0"/>
              </a:rPr>
              <a:t> khối không khí nóng bốc lên cao, không khí lạnh hơn từ bên ngoài lọ vào thay thế, đẩy không khí nóng ra khỏi lọ tạo thành gió.</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Freeform: Shape 34">
            <a:extLst>
              <a:ext uri="{FF2B5EF4-FFF2-40B4-BE49-F238E27FC236}">
                <a16:creationId xmlns:a16="http://schemas.microsoft.com/office/drawing/2014/main" id="{6914A09A-E486-5C4F-CB93-CAD7E3DC3881}"/>
              </a:ext>
            </a:extLst>
          </p:cNvPr>
          <p:cNvSpPr/>
          <p:nvPr/>
        </p:nvSpPr>
        <p:spPr>
          <a:xfrm>
            <a:off x="2930943" y="266378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6">
              <a:lumMod val="20000"/>
              <a:lumOff val="8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88474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542011"/>
          </a:xfrm>
          <a:prstGeom prst="rect">
            <a:avLst/>
          </a:prstGeom>
          <a:solidFill>
            <a:srgbClr val="C7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8" name="Picture 8"/>
          <p:cNvPicPr>
            <a:picLocks noChangeAspect="1"/>
          </p:cNvPicPr>
          <p:nvPr/>
        </p:nvPicPr>
        <p:blipFill>
          <a:blip r:embed="rId2"/>
          <a:srcRect l="5801" t="35046" r="4094" b="30939"/>
          <a:stretch>
            <a:fillRect/>
          </a:stretch>
        </p:blipFill>
        <p:spPr>
          <a:xfrm>
            <a:off x="-152400" y="-233867"/>
            <a:ext cx="12749790" cy="2707280"/>
          </a:xfrm>
          <a:prstGeom prst="rect">
            <a:avLst/>
          </a:prstGeom>
        </p:spPr>
      </p:pic>
      <p:pic>
        <p:nvPicPr>
          <p:cNvPr id="5" name="Picture 5"/>
          <p:cNvPicPr>
            <a:picLocks noChangeAspect="1"/>
          </p:cNvPicPr>
          <p:nvPr/>
        </p:nvPicPr>
        <p:blipFill rotWithShape="1">
          <a:blip r:embed="rId2"/>
          <a:srcRect l="8846" t="34435" r="15452" b="50832"/>
          <a:stretch/>
        </p:blipFill>
        <p:spPr>
          <a:xfrm>
            <a:off x="-57150" y="5881733"/>
            <a:ext cx="12242800" cy="1340119"/>
          </a:xfrm>
          <a:prstGeom prst="rect">
            <a:avLst/>
          </a:prstGeom>
        </p:spPr>
      </p:pic>
      <p:pic>
        <p:nvPicPr>
          <p:cNvPr id="14" name="Picture 6"/>
          <p:cNvPicPr>
            <a:picLocks noChangeAspect="1"/>
          </p:cNvPicPr>
          <p:nvPr/>
        </p:nvPicPr>
        <p:blipFill>
          <a:blip r:embed="rId2"/>
          <a:srcRect l="13162" t="11393" b="31764"/>
          <a:stretch>
            <a:fillRect/>
          </a:stretch>
        </p:blipFill>
        <p:spPr>
          <a:xfrm>
            <a:off x="4249626" y="100055"/>
            <a:ext cx="7936024" cy="2922076"/>
          </a:xfrm>
          <a:prstGeom prst="rect">
            <a:avLst/>
          </a:prstGeom>
        </p:spPr>
      </p:pic>
      <p:pic>
        <p:nvPicPr>
          <p:cNvPr id="15" name="Picture 6"/>
          <p:cNvPicPr>
            <a:picLocks noChangeAspect="1"/>
          </p:cNvPicPr>
          <p:nvPr/>
        </p:nvPicPr>
        <p:blipFill>
          <a:blip r:embed="rId2"/>
          <a:srcRect l="13162" t="11393" b="31764"/>
          <a:stretch>
            <a:fillRect/>
          </a:stretch>
        </p:blipFill>
        <p:spPr>
          <a:xfrm flipH="1">
            <a:off x="-1463873" y="3362"/>
            <a:ext cx="7936024" cy="2922076"/>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6465" r="6035" b="9204"/>
          <a:stretch/>
        </p:blipFill>
        <p:spPr>
          <a:xfrm>
            <a:off x="-57150" y="-204203"/>
            <a:ext cx="12270109" cy="7161952"/>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364" t="45234" r="6091" b="26716"/>
          <a:stretch/>
        </p:blipFill>
        <p:spPr>
          <a:xfrm>
            <a:off x="-152400" y="4861425"/>
            <a:ext cx="12365359" cy="1555939"/>
          </a:xfrm>
          <a:prstGeom prst="rect">
            <a:avLst/>
          </a:prstGeom>
        </p:spPr>
      </p:pic>
      <p:grpSp>
        <p:nvGrpSpPr>
          <p:cNvPr id="18" name="Group 17"/>
          <p:cNvGrpSpPr/>
          <p:nvPr/>
        </p:nvGrpSpPr>
        <p:grpSpPr>
          <a:xfrm>
            <a:off x="1232860" y="126914"/>
            <a:ext cx="8600333" cy="949412"/>
            <a:chOff x="-396025" y="173453"/>
            <a:chExt cx="12900499" cy="1603163"/>
          </a:xfrm>
        </p:grpSpPr>
        <p:sp>
          <p:nvSpPr>
            <p:cNvPr id="19" name="Rounded Rectangle 18"/>
            <p:cNvSpPr/>
            <p:nvPr/>
          </p:nvSpPr>
          <p:spPr>
            <a:xfrm>
              <a:off x="1263118" y="439696"/>
              <a:ext cx="11220521" cy="1336920"/>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defTabSz="609630"/>
              <a:endParaRPr lang="en-US" sz="1200">
                <a:solidFill>
                  <a:prstClr val="white"/>
                </a:solidFill>
                <a:latin typeface="Calibri"/>
              </a:endParaRPr>
            </a:p>
          </p:txBody>
        </p:sp>
        <p:sp>
          <p:nvSpPr>
            <p:cNvPr id="20" name="TextBox 19"/>
            <p:cNvSpPr txBox="1"/>
            <p:nvPr/>
          </p:nvSpPr>
          <p:spPr>
            <a:xfrm>
              <a:off x="1574432" y="496271"/>
              <a:ext cx="10930042" cy="1154162"/>
            </a:xfrm>
            <a:prstGeom prst="rect">
              <a:avLst/>
            </a:prstGeom>
            <a:noFill/>
          </p:spPr>
          <p:txBody>
            <a:bodyPr wrap="square" rtlCol="0">
              <a:spAutoFit/>
            </a:bodyPr>
            <a:lstStyle/>
            <a:p>
              <a:pPr algn="ctr" defTabSz="609630"/>
              <a:r>
                <a:rPr lang="en-US" sz="4400" b="1" dirty="0">
                  <a:solidFill>
                    <a:prstClr val="black"/>
                  </a:solidFill>
                  <a:latin typeface="Calibri"/>
                </a:rPr>
                <a:t>Quan </a:t>
              </a:r>
              <a:r>
                <a:rPr lang="en-US" sz="4400" b="1" dirty="0" err="1">
                  <a:solidFill>
                    <a:prstClr val="black"/>
                  </a:solidFill>
                  <a:latin typeface="Calibri"/>
                </a:rPr>
                <a:t>sát</a:t>
              </a:r>
              <a:r>
                <a:rPr lang="en-US" sz="4400" b="1" dirty="0">
                  <a:solidFill>
                    <a:prstClr val="black"/>
                  </a:solidFill>
                  <a:latin typeface="Calibri"/>
                </a:rPr>
                <a:t> </a:t>
              </a:r>
              <a:r>
                <a:rPr lang="en-US" sz="4400" b="1" dirty="0" err="1">
                  <a:solidFill>
                    <a:prstClr val="black"/>
                  </a:solidFill>
                  <a:latin typeface="Calibri"/>
                </a:rPr>
                <a:t>hình</a:t>
              </a:r>
              <a:r>
                <a:rPr lang="en-US" sz="4400" b="1" dirty="0">
                  <a:solidFill>
                    <a:prstClr val="black"/>
                  </a:solidFill>
                  <a:latin typeface="Calibri"/>
                </a:rPr>
                <a:t> 3</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7" name="Picture 6">
            <a:extLst>
              <a:ext uri="{FF2B5EF4-FFF2-40B4-BE49-F238E27FC236}">
                <a16:creationId xmlns:a16="http://schemas.microsoft.com/office/drawing/2014/main" id="{5CB95F7E-9849-C639-CE18-9F7731A4A6F6}"/>
              </a:ext>
            </a:extLst>
          </p:cNvPr>
          <p:cNvPicPr>
            <a:picLocks noChangeAspect="1"/>
          </p:cNvPicPr>
          <p:nvPr/>
        </p:nvPicPr>
        <p:blipFill>
          <a:blip r:embed="rId2"/>
          <a:stretch>
            <a:fillRect/>
          </a:stretch>
        </p:blipFill>
        <p:spPr>
          <a:xfrm>
            <a:off x="1390650" y="1357312"/>
            <a:ext cx="9372600" cy="3038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E806A192-E9FA-3BA2-67C0-4D961DDFFB59}"/>
              </a:ext>
            </a:extLst>
          </p:cNvPr>
          <p:cNvSpPr txBox="1"/>
          <p:nvPr/>
        </p:nvSpPr>
        <p:spPr>
          <a:xfrm>
            <a:off x="584834" y="4646636"/>
            <a:ext cx="11111865" cy="584775"/>
          </a:xfrm>
          <a:custGeom>
            <a:avLst/>
            <a:gdLst>
              <a:gd name="connsiteX0" fmla="*/ 0 w 11111865"/>
              <a:gd name="connsiteY0" fmla="*/ 0 h 584775"/>
              <a:gd name="connsiteX1" fmla="*/ 11111865 w 11111865"/>
              <a:gd name="connsiteY1" fmla="*/ 0 h 584775"/>
              <a:gd name="connsiteX2" fmla="*/ 11111865 w 11111865"/>
              <a:gd name="connsiteY2" fmla="*/ 584775 h 584775"/>
              <a:gd name="connsiteX3" fmla="*/ 0 w 11111865"/>
              <a:gd name="connsiteY3" fmla="*/ 584775 h 584775"/>
              <a:gd name="connsiteX4" fmla="*/ 0 w 11111865"/>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1865" h="584775" fill="none" extrusionOk="0">
                <a:moveTo>
                  <a:pt x="0" y="0"/>
                </a:moveTo>
                <a:cubicBezTo>
                  <a:pt x="5349390" y="5222"/>
                  <a:pt x="8306972" y="24918"/>
                  <a:pt x="11111865" y="0"/>
                </a:cubicBezTo>
                <a:cubicBezTo>
                  <a:pt x="11069022" y="115750"/>
                  <a:pt x="11117540" y="445323"/>
                  <a:pt x="11111865" y="584775"/>
                </a:cubicBezTo>
                <a:cubicBezTo>
                  <a:pt x="7052129" y="420014"/>
                  <a:pt x="2657339" y="702925"/>
                  <a:pt x="0" y="584775"/>
                </a:cubicBezTo>
                <a:cubicBezTo>
                  <a:pt x="-7476" y="472120"/>
                  <a:pt x="34986" y="279470"/>
                  <a:pt x="0" y="0"/>
                </a:cubicBezTo>
                <a:close/>
              </a:path>
              <a:path w="11111865" h="584775" stroke="0" extrusionOk="0">
                <a:moveTo>
                  <a:pt x="0" y="0"/>
                </a:moveTo>
                <a:cubicBezTo>
                  <a:pt x="4204168" y="11849"/>
                  <a:pt x="9752977" y="-161459"/>
                  <a:pt x="11111865" y="0"/>
                </a:cubicBezTo>
                <a:cubicBezTo>
                  <a:pt x="11085419" y="254320"/>
                  <a:pt x="11069601" y="509640"/>
                  <a:pt x="11111865" y="584775"/>
                </a:cubicBezTo>
                <a:cubicBezTo>
                  <a:pt x="7505274" y="438915"/>
                  <a:pt x="2839543" y="506451"/>
                  <a:pt x="0" y="584775"/>
                </a:cubicBezTo>
                <a:cubicBezTo>
                  <a:pt x="19643" y="454944"/>
                  <a:pt x="-27143" y="222798"/>
                  <a:pt x="0" y="0"/>
                </a:cubicBezTo>
                <a:close/>
              </a:path>
            </a:pathLst>
          </a:custGeom>
          <a:solidFill>
            <a:srgbClr val="FFFF00"/>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Hãy cho biết vào ban ngày, trên đất liền và biển ở đâu nóng hơn.</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5C620D8-369F-E031-46A6-6EB3A0DBDCFC}"/>
              </a:ext>
            </a:extLst>
          </p:cNvPr>
          <p:cNvSpPr txBox="1"/>
          <p:nvPr/>
        </p:nvSpPr>
        <p:spPr>
          <a:xfrm>
            <a:off x="651509" y="5665811"/>
            <a:ext cx="11111865" cy="1077218"/>
          </a:xfrm>
          <a:custGeom>
            <a:avLst/>
            <a:gdLst>
              <a:gd name="connsiteX0" fmla="*/ 0 w 11111865"/>
              <a:gd name="connsiteY0" fmla="*/ 0 h 1077218"/>
              <a:gd name="connsiteX1" fmla="*/ 11111865 w 11111865"/>
              <a:gd name="connsiteY1" fmla="*/ 0 h 1077218"/>
              <a:gd name="connsiteX2" fmla="*/ 11111865 w 11111865"/>
              <a:gd name="connsiteY2" fmla="*/ 1077218 h 1077218"/>
              <a:gd name="connsiteX3" fmla="*/ 0 w 11111865"/>
              <a:gd name="connsiteY3" fmla="*/ 1077218 h 1077218"/>
              <a:gd name="connsiteX4" fmla="*/ 0 w 1111186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1865" h="1077218" fill="none" extrusionOk="0">
                <a:moveTo>
                  <a:pt x="0" y="0"/>
                </a:moveTo>
                <a:cubicBezTo>
                  <a:pt x="5349390" y="5222"/>
                  <a:pt x="8306972" y="24918"/>
                  <a:pt x="11111865" y="0"/>
                </a:cubicBezTo>
                <a:cubicBezTo>
                  <a:pt x="11149727" y="476103"/>
                  <a:pt x="11053262" y="631043"/>
                  <a:pt x="11111865" y="1077218"/>
                </a:cubicBezTo>
                <a:cubicBezTo>
                  <a:pt x="7052129" y="912457"/>
                  <a:pt x="2657339" y="1195368"/>
                  <a:pt x="0" y="1077218"/>
                </a:cubicBezTo>
                <a:cubicBezTo>
                  <a:pt x="-64117" y="630482"/>
                  <a:pt x="88888" y="487727"/>
                  <a:pt x="0" y="0"/>
                </a:cubicBezTo>
                <a:close/>
              </a:path>
              <a:path w="11111865" h="1077218" stroke="0" extrusionOk="0">
                <a:moveTo>
                  <a:pt x="0" y="0"/>
                </a:moveTo>
                <a:cubicBezTo>
                  <a:pt x="4204168" y="11849"/>
                  <a:pt x="9752977" y="-161459"/>
                  <a:pt x="11111865" y="0"/>
                </a:cubicBezTo>
                <a:cubicBezTo>
                  <a:pt x="11163900" y="144312"/>
                  <a:pt x="11204008" y="673209"/>
                  <a:pt x="11111865" y="1077218"/>
                </a:cubicBezTo>
                <a:cubicBezTo>
                  <a:pt x="7505274" y="931358"/>
                  <a:pt x="2839543" y="998894"/>
                  <a:pt x="0" y="1077218"/>
                </a:cubicBezTo>
                <a:cubicBezTo>
                  <a:pt x="7265" y="907874"/>
                  <a:pt x="-51671" y="219525"/>
                  <a:pt x="0" y="0"/>
                </a:cubicBezTo>
                <a:close/>
              </a:path>
            </a:pathLst>
          </a:custGeom>
          <a:solidFill>
            <a:srgbClr val="FFFF00"/>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Quan sát hình 3a, cho biết chiều gió thổi giữa biển và đất liền vào ban ngày và giải thích.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928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542011"/>
          </a:xfrm>
          <a:prstGeom prst="rect">
            <a:avLst/>
          </a:prstGeom>
          <a:solidFill>
            <a:srgbClr val="C7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8"/>
          <p:cNvPicPr>
            <a:picLocks noChangeAspect="1"/>
          </p:cNvPicPr>
          <p:nvPr/>
        </p:nvPicPr>
        <p:blipFill>
          <a:blip r:embed="rId2"/>
          <a:srcRect l="5801" t="35046" r="4094" b="30939"/>
          <a:stretch>
            <a:fillRect/>
          </a:stretch>
        </p:blipFill>
        <p:spPr>
          <a:xfrm>
            <a:off x="-152400" y="-233867"/>
            <a:ext cx="12749790" cy="2707280"/>
          </a:xfrm>
          <a:prstGeom prst="rect">
            <a:avLst/>
          </a:prstGeom>
        </p:spPr>
      </p:pic>
      <p:pic>
        <p:nvPicPr>
          <p:cNvPr id="5" name="Picture 5"/>
          <p:cNvPicPr>
            <a:picLocks noChangeAspect="1"/>
          </p:cNvPicPr>
          <p:nvPr/>
        </p:nvPicPr>
        <p:blipFill rotWithShape="1">
          <a:blip r:embed="rId2"/>
          <a:srcRect l="8846" t="34435" r="15452" b="50832"/>
          <a:stretch/>
        </p:blipFill>
        <p:spPr>
          <a:xfrm>
            <a:off x="-57150" y="5881733"/>
            <a:ext cx="12242800" cy="1340119"/>
          </a:xfrm>
          <a:prstGeom prst="rect">
            <a:avLst/>
          </a:prstGeom>
        </p:spPr>
      </p:pic>
      <p:pic>
        <p:nvPicPr>
          <p:cNvPr id="14" name="Picture 6"/>
          <p:cNvPicPr>
            <a:picLocks noChangeAspect="1"/>
          </p:cNvPicPr>
          <p:nvPr/>
        </p:nvPicPr>
        <p:blipFill>
          <a:blip r:embed="rId2"/>
          <a:srcRect l="13162" t="11393" b="31764"/>
          <a:stretch>
            <a:fillRect/>
          </a:stretch>
        </p:blipFill>
        <p:spPr>
          <a:xfrm>
            <a:off x="4249626" y="100055"/>
            <a:ext cx="7936024" cy="2922076"/>
          </a:xfrm>
          <a:prstGeom prst="rect">
            <a:avLst/>
          </a:prstGeom>
        </p:spPr>
      </p:pic>
      <p:pic>
        <p:nvPicPr>
          <p:cNvPr id="15" name="Picture 6"/>
          <p:cNvPicPr>
            <a:picLocks noChangeAspect="1"/>
          </p:cNvPicPr>
          <p:nvPr/>
        </p:nvPicPr>
        <p:blipFill>
          <a:blip r:embed="rId2"/>
          <a:srcRect l="13162" t="11393" b="31764"/>
          <a:stretch>
            <a:fillRect/>
          </a:stretch>
        </p:blipFill>
        <p:spPr>
          <a:xfrm flipH="1">
            <a:off x="-1463873" y="3362"/>
            <a:ext cx="7936024" cy="2922076"/>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6465" r="6035" b="9204"/>
          <a:stretch/>
        </p:blipFill>
        <p:spPr>
          <a:xfrm>
            <a:off x="-57150" y="-204203"/>
            <a:ext cx="12270109" cy="7161952"/>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364" t="45234" r="6091" b="26716"/>
          <a:stretch/>
        </p:blipFill>
        <p:spPr>
          <a:xfrm>
            <a:off x="-152400" y="4861425"/>
            <a:ext cx="12365359" cy="1555939"/>
          </a:xfrm>
          <a:prstGeom prst="rect">
            <a:avLst/>
          </a:prstGeom>
        </p:spPr>
      </p:pic>
      <p:pic>
        <p:nvPicPr>
          <p:cNvPr id="7" name="Picture 6">
            <a:extLst>
              <a:ext uri="{FF2B5EF4-FFF2-40B4-BE49-F238E27FC236}">
                <a16:creationId xmlns:a16="http://schemas.microsoft.com/office/drawing/2014/main" id="{5CB95F7E-9849-C639-CE18-9F7731A4A6F6}"/>
              </a:ext>
            </a:extLst>
          </p:cNvPr>
          <p:cNvPicPr>
            <a:picLocks noChangeAspect="1"/>
          </p:cNvPicPr>
          <p:nvPr/>
        </p:nvPicPr>
        <p:blipFill>
          <a:blip r:embed="rId2"/>
          <a:stretch>
            <a:fillRect/>
          </a:stretch>
        </p:blipFill>
        <p:spPr>
          <a:xfrm>
            <a:off x="1476375" y="328612"/>
            <a:ext cx="9372600" cy="3038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E806A192-E9FA-3BA2-67C0-4D961DDFFB59}"/>
              </a:ext>
            </a:extLst>
          </p:cNvPr>
          <p:cNvSpPr txBox="1"/>
          <p:nvPr/>
        </p:nvSpPr>
        <p:spPr>
          <a:xfrm>
            <a:off x="527684" y="3741761"/>
            <a:ext cx="11111865" cy="584775"/>
          </a:xfrm>
          <a:custGeom>
            <a:avLst/>
            <a:gdLst>
              <a:gd name="connsiteX0" fmla="*/ 0 w 11111865"/>
              <a:gd name="connsiteY0" fmla="*/ 0 h 584775"/>
              <a:gd name="connsiteX1" fmla="*/ 11111865 w 11111865"/>
              <a:gd name="connsiteY1" fmla="*/ 0 h 584775"/>
              <a:gd name="connsiteX2" fmla="*/ 11111865 w 11111865"/>
              <a:gd name="connsiteY2" fmla="*/ 584775 h 584775"/>
              <a:gd name="connsiteX3" fmla="*/ 0 w 11111865"/>
              <a:gd name="connsiteY3" fmla="*/ 584775 h 584775"/>
              <a:gd name="connsiteX4" fmla="*/ 0 w 11111865"/>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1865" h="584775" fill="none" extrusionOk="0">
                <a:moveTo>
                  <a:pt x="0" y="0"/>
                </a:moveTo>
                <a:cubicBezTo>
                  <a:pt x="5349390" y="5222"/>
                  <a:pt x="8306972" y="24918"/>
                  <a:pt x="11111865" y="0"/>
                </a:cubicBezTo>
                <a:cubicBezTo>
                  <a:pt x="11069022" y="115750"/>
                  <a:pt x="11117540" y="445323"/>
                  <a:pt x="11111865" y="584775"/>
                </a:cubicBezTo>
                <a:cubicBezTo>
                  <a:pt x="7052129" y="420014"/>
                  <a:pt x="2657339" y="702925"/>
                  <a:pt x="0" y="584775"/>
                </a:cubicBezTo>
                <a:cubicBezTo>
                  <a:pt x="-7476" y="472120"/>
                  <a:pt x="34986" y="279470"/>
                  <a:pt x="0" y="0"/>
                </a:cubicBezTo>
                <a:close/>
              </a:path>
              <a:path w="11111865" h="584775" stroke="0" extrusionOk="0">
                <a:moveTo>
                  <a:pt x="0" y="0"/>
                </a:moveTo>
                <a:cubicBezTo>
                  <a:pt x="4204168" y="11849"/>
                  <a:pt x="9752977" y="-161459"/>
                  <a:pt x="11111865" y="0"/>
                </a:cubicBezTo>
                <a:cubicBezTo>
                  <a:pt x="11085419" y="254320"/>
                  <a:pt x="11069601" y="509640"/>
                  <a:pt x="11111865" y="584775"/>
                </a:cubicBezTo>
                <a:cubicBezTo>
                  <a:pt x="7505274" y="438915"/>
                  <a:pt x="2839543" y="506451"/>
                  <a:pt x="0" y="584775"/>
                </a:cubicBezTo>
                <a:cubicBezTo>
                  <a:pt x="19643" y="454944"/>
                  <a:pt x="-27143" y="222798"/>
                  <a:pt x="0" y="0"/>
                </a:cubicBezTo>
                <a:close/>
              </a:path>
            </a:pathLst>
          </a:custGeom>
          <a:solidFill>
            <a:srgbClr val="FFFF00"/>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Hãy cho biết vào ban đêm, trên đất liền và biển ở đâu lạnh hơn</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F5C620D8-369F-E031-46A6-6EB3A0DBDCFC}"/>
              </a:ext>
            </a:extLst>
          </p:cNvPr>
          <p:cNvSpPr txBox="1"/>
          <p:nvPr/>
        </p:nvSpPr>
        <p:spPr>
          <a:xfrm>
            <a:off x="413384" y="4656161"/>
            <a:ext cx="11111865" cy="1077218"/>
          </a:xfrm>
          <a:custGeom>
            <a:avLst/>
            <a:gdLst>
              <a:gd name="connsiteX0" fmla="*/ 0 w 11111865"/>
              <a:gd name="connsiteY0" fmla="*/ 0 h 1077218"/>
              <a:gd name="connsiteX1" fmla="*/ 11111865 w 11111865"/>
              <a:gd name="connsiteY1" fmla="*/ 0 h 1077218"/>
              <a:gd name="connsiteX2" fmla="*/ 11111865 w 11111865"/>
              <a:gd name="connsiteY2" fmla="*/ 1077218 h 1077218"/>
              <a:gd name="connsiteX3" fmla="*/ 0 w 11111865"/>
              <a:gd name="connsiteY3" fmla="*/ 1077218 h 1077218"/>
              <a:gd name="connsiteX4" fmla="*/ 0 w 1111186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1865" h="1077218" fill="none" extrusionOk="0">
                <a:moveTo>
                  <a:pt x="0" y="0"/>
                </a:moveTo>
                <a:cubicBezTo>
                  <a:pt x="5349390" y="5222"/>
                  <a:pt x="8306972" y="24918"/>
                  <a:pt x="11111865" y="0"/>
                </a:cubicBezTo>
                <a:cubicBezTo>
                  <a:pt x="11149727" y="476103"/>
                  <a:pt x="11053262" y="631043"/>
                  <a:pt x="11111865" y="1077218"/>
                </a:cubicBezTo>
                <a:cubicBezTo>
                  <a:pt x="7052129" y="912457"/>
                  <a:pt x="2657339" y="1195368"/>
                  <a:pt x="0" y="1077218"/>
                </a:cubicBezTo>
                <a:cubicBezTo>
                  <a:pt x="-64117" y="630482"/>
                  <a:pt x="88888" y="487727"/>
                  <a:pt x="0" y="0"/>
                </a:cubicBezTo>
                <a:close/>
              </a:path>
              <a:path w="11111865" h="1077218" stroke="0" extrusionOk="0">
                <a:moveTo>
                  <a:pt x="0" y="0"/>
                </a:moveTo>
                <a:cubicBezTo>
                  <a:pt x="4204168" y="11849"/>
                  <a:pt x="9752977" y="-161459"/>
                  <a:pt x="11111865" y="0"/>
                </a:cubicBezTo>
                <a:cubicBezTo>
                  <a:pt x="11163900" y="144312"/>
                  <a:pt x="11204008" y="673209"/>
                  <a:pt x="11111865" y="1077218"/>
                </a:cubicBezTo>
                <a:cubicBezTo>
                  <a:pt x="7505274" y="931358"/>
                  <a:pt x="2839543" y="998894"/>
                  <a:pt x="0" y="1077218"/>
                </a:cubicBezTo>
                <a:cubicBezTo>
                  <a:pt x="7265" y="907874"/>
                  <a:pt x="-51671" y="219525"/>
                  <a:pt x="0" y="0"/>
                </a:cubicBezTo>
                <a:close/>
              </a:path>
            </a:pathLst>
          </a:custGeom>
          <a:solidFill>
            <a:srgbClr val="FFFF00"/>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Quan sát hình 3b, cho biết chiều gió thổi giữa biển và đất liền vào ban đêm và giải thích.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8559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3">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3">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3">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3">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3">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3">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3">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3"/>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682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542011"/>
          </a:xfrm>
          <a:prstGeom prst="rect">
            <a:avLst/>
          </a:prstGeom>
          <a:solidFill>
            <a:srgbClr val="C7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8" name="Picture 8"/>
          <p:cNvPicPr>
            <a:picLocks noChangeAspect="1"/>
          </p:cNvPicPr>
          <p:nvPr/>
        </p:nvPicPr>
        <p:blipFill>
          <a:blip r:embed="rId2"/>
          <a:srcRect l="5801" t="35046" r="4094" b="30939"/>
          <a:stretch>
            <a:fillRect/>
          </a:stretch>
        </p:blipFill>
        <p:spPr>
          <a:xfrm>
            <a:off x="-152400" y="-233867"/>
            <a:ext cx="12749790" cy="2707280"/>
          </a:xfrm>
          <a:prstGeom prst="rect">
            <a:avLst/>
          </a:prstGeom>
        </p:spPr>
      </p:pic>
      <p:pic>
        <p:nvPicPr>
          <p:cNvPr id="5" name="Picture 5"/>
          <p:cNvPicPr>
            <a:picLocks noChangeAspect="1"/>
          </p:cNvPicPr>
          <p:nvPr/>
        </p:nvPicPr>
        <p:blipFill rotWithShape="1">
          <a:blip r:embed="rId2"/>
          <a:srcRect l="8846" t="34435" r="15452" b="50832"/>
          <a:stretch/>
        </p:blipFill>
        <p:spPr>
          <a:xfrm>
            <a:off x="-57150" y="5881733"/>
            <a:ext cx="12242800" cy="1340119"/>
          </a:xfrm>
          <a:prstGeom prst="rect">
            <a:avLst/>
          </a:prstGeom>
        </p:spPr>
      </p:pic>
      <p:pic>
        <p:nvPicPr>
          <p:cNvPr id="14" name="Picture 6"/>
          <p:cNvPicPr>
            <a:picLocks noChangeAspect="1"/>
          </p:cNvPicPr>
          <p:nvPr/>
        </p:nvPicPr>
        <p:blipFill>
          <a:blip r:embed="rId2"/>
          <a:srcRect l="13162" t="11393" b="31764"/>
          <a:stretch>
            <a:fillRect/>
          </a:stretch>
        </p:blipFill>
        <p:spPr>
          <a:xfrm>
            <a:off x="4249626" y="100055"/>
            <a:ext cx="7936024" cy="2922076"/>
          </a:xfrm>
          <a:prstGeom prst="rect">
            <a:avLst/>
          </a:prstGeom>
        </p:spPr>
      </p:pic>
      <p:pic>
        <p:nvPicPr>
          <p:cNvPr id="15" name="Picture 6"/>
          <p:cNvPicPr>
            <a:picLocks noChangeAspect="1"/>
          </p:cNvPicPr>
          <p:nvPr/>
        </p:nvPicPr>
        <p:blipFill>
          <a:blip r:embed="rId2"/>
          <a:srcRect l="13162" t="11393" b="31764"/>
          <a:stretch>
            <a:fillRect/>
          </a:stretch>
        </p:blipFill>
        <p:spPr>
          <a:xfrm flipH="1">
            <a:off x="-1463873" y="3362"/>
            <a:ext cx="7936024" cy="2922076"/>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6465" r="6035" b="9204"/>
          <a:stretch/>
        </p:blipFill>
        <p:spPr>
          <a:xfrm>
            <a:off x="1128229" y="-1878831"/>
            <a:ext cx="12270109" cy="7161952"/>
          </a:xfrm>
          <a:prstGeom prst="rect">
            <a:avLst/>
          </a:prstGeom>
        </p:spPr>
      </p:pic>
      <p:grpSp>
        <p:nvGrpSpPr>
          <p:cNvPr id="2" name="Group 1"/>
          <p:cNvGrpSpPr/>
          <p:nvPr/>
        </p:nvGrpSpPr>
        <p:grpSpPr>
          <a:xfrm>
            <a:off x="6750703" y="969892"/>
            <a:ext cx="5056984" cy="1668094"/>
            <a:chOff x="10334777" y="3959498"/>
            <a:chExt cx="7079874" cy="2784202"/>
          </a:xfrm>
          <a:effectLst>
            <a:outerShdw blurRad="76200" dir="18900000" sy="23000" kx="-1200000" algn="bl" rotWithShape="0">
              <a:prstClr val="black">
                <a:alpha val="20000"/>
              </a:prstClr>
            </a:outerShdw>
          </a:effectLst>
        </p:grpSpPr>
        <p:sp>
          <p:nvSpPr>
            <p:cNvPr id="22" name="Speech Bubble: Rectangle with Corners Rounded 6">
              <a:extLst>
                <a:ext uri="{FF2B5EF4-FFF2-40B4-BE49-F238E27FC236}">
                  <a16:creationId xmlns:a16="http://schemas.microsoft.com/office/drawing/2014/main" id="{B9388779-80E8-4258-A350-D089AFC0049E}"/>
                </a:ext>
              </a:extLst>
            </p:cNvPr>
            <p:cNvSpPr/>
            <p:nvPr/>
          </p:nvSpPr>
          <p:spPr>
            <a:xfrm flipH="1">
              <a:off x="10334777" y="3959498"/>
              <a:ext cx="7079874" cy="2784202"/>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23" name="Rectangle 22"/>
            <p:cNvSpPr/>
            <p:nvPr/>
          </p:nvSpPr>
          <p:spPr>
            <a:xfrm>
              <a:off x="10683943" y="4304412"/>
              <a:ext cx="6307583" cy="2003459"/>
            </a:xfrm>
            <a:prstGeom prst="rect">
              <a:avLst/>
            </a:prstGeom>
          </p:spPr>
          <p:txBody>
            <a:bodyPr wrap="square">
              <a:spAutoFit/>
            </a:bodyPr>
            <a:lstStyle/>
            <a:p>
              <a:pPr marL="0" marR="0" algn="just">
                <a:spcBef>
                  <a:spcPts val="0"/>
                </a:spcBef>
                <a:spcAft>
                  <a:spcPts val="0"/>
                </a:spcAft>
              </a:pPr>
              <a:r>
                <a:rPr lang="en-US" sz="3600" b="1" i="1" dirty="0">
                  <a:effectLst/>
                  <a:latin typeface="Calibri" panose="020F0502020204030204" pitchFamily="34" charset="0"/>
                  <a:ea typeface="Calibri" panose="020F0502020204030204" pitchFamily="34" charset="0"/>
                  <a:cs typeface="Times New Roman" panose="02020603050405020304" pitchFamily="18" charset="0"/>
                </a:rPr>
                <a:t>Ban </a:t>
              </a:r>
              <a:r>
                <a:rPr lang="en-US" sz="3600" b="1" i="1" dirty="0" err="1">
                  <a:effectLst/>
                  <a:latin typeface="Calibri" panose="020F0502020204030204" pitchFamily="34" charset="0"/>
                  <a:ea typeface="Calibri" panose="020F0502020204030204" pitchFamily="34" charset="0"/>
                  <a:cs typeface="Times New Roman" panose="02020603050405020304" pitchFamily="18" charset="0"/>
                </a:rPr>
                <a:t>ngày</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effectLst/>
                  <a:latin typeface="Calibri" panose="020F0502020204030204" pitchFamily="34" charset="0"/>
                  <a:ea typeface="Calibri" panose="020F0502020204030204" pitchFamily="34" charset="0"/>
                  <a:cs typeface="Times New Roman" panose="02020603050405020304" pitchFamily="18" charset="0"/>
                </a:rPr>
                <a:t>trên</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effectLst/>
                  <a:latin typeface="Calibri" panose="020F0502020204030204" pitchFamily="34" charset="0"/>
                  <a:ea typeface="Calibri" panose="020F0502020204030204" pitchFamily="34" charset="0"/>
                  <a:cs typeface="Times New Roman" panose="02020603050405020304" pitchFamily="18" charset="0"/>
                </a:rPr>
                <a:t>đất</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effectLst/>
                  <a:latin typeface="Calibri" panose="020F0502020204030204" pitchFamily="34" charset="0"/>
                  <a:ea typeface="Calibri" panose="020F0502020204030204" pitchFamily="34" charset="0"/>
                  <a:cs typeface="Times New Roman" panose="02020603050405020304" pitchFamily="18" charset="0"/>
                </a:rPr>
                <a:t>liền</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effectLst/>
                  <a:latin typeface="Calibri" panose="020F0502020204030204" pitchFamily="34" charset="0"/>
                  <a:ea typeface="Calibri" panose="020F0502020204030204" pitchFamily="34" charset="0"/>
                  <a:cs typeface="Times New Roman" panose="02020603050405020304" pitchFamily="18" charset="0"/>
                </a:rPr>
                <a:t>nóng</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effectLst/>
                  <a:latin typeface="Calibri" panose="020F0502020204030204" pitchFamily="34" charset="0"/>
                  <a:ea typeface="Calibri" panose="020F0502020204030204" pitchFamily="34" charset="0"/>
                  <a:cs typeface="Times New Roman" panose="02020603050405020304" pitchFamily="18" charset="0"/>
                </a:rPr>
                <a:t>hơn</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effectLst/>
                  <a:latin typeface="Calibri" panose="020F0502020204030204" pitchFamily="34" charset="0"/>
                  <a:ea typeface="Calibri" panose="020F0502020204030204" pitchFamily="34" charset="0"/>
                  <a:cs typeface="Times New Roman" panose="02020603050405020304" pitchFamily="18" charset="0"/>
                </a:rPr>
                <a:t>trên</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effectLst/>
                  <a:latin typeface="Calibri" panose="020F0502020204030204" pitchFamily="34" charset="0"/>
                  <a:ea typeface="Calibri" panose="020F0502020204030204" pitchFamily="34" charset="0"/>
                  <a:cs typeface="Times New Roman" panose="02020603050405020304" pitchFamily="18" charset="0"/>
                </a:rPr>
                <a:t>biển</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l="6364" t="45234" r="6091" b="26716"/>
          <a:stretch/>
        </p:blipFill>
        <p:spPr>
          <a:xfrm>
            <a:off x="-152400" y="4861425"/>
            <a:ext cx="12365359" cy="1555939"/>
          </a:xfrm>
          <a:prstGeom prst="rect">
            <a:avLst/>
          </a:prstGeom>
        </p:spPr>
      </p:pic>
      <p:pic>
        <p:nvPicPr>
          <p:cNvPr id="4" name="Picture 3">
            <a:extLst>
              <a:ext uri="{FF2B5EF4-FFF2-40B4-BE49-F238E27FC236}">
                <a16:creationId xmlns:a16="http://schemas.microsoft.com/office/drawing/2014/main" id="{BC076B73-1D8D-0AF8-803F-F12A6C84D93D}"/>
              </a:ext>
            </a:extLst>
          </p:cNvPr>
          <p:cNvPicPr>
            <a:picLocks noChangeAspect="1"/>
          </p:cNvPicPr>
          <p:nvPr/>
        </p:nvPicPr>
        <p:blipFill>
          <a:blip r:embed="rId2"/>
          <a:stretch>
            <a:fillRect/>
          </a:stretch>
        </p:blipFill>
        <p:spPr>
          <a:xfrm>
            <a:off x="211827" y="1077360"/>
            <a:ext cx="6016998" cy="33853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6" name="Group 5">
            <a:extLst>
              <a:ext uri="{FF2B5EF4-FFF2-40B4-BE49-F238E27FC236}">
                <a16:creationId xmlns:a16="http://schemas.microsoft.com/office/drawing/2014/main" id="{596E2947-825E-3D3B-AC0B-43A8ADD8B02D}"/>
              </a:ext>
            </a:extLst>
          </p:cNvPr>
          <p:cNvGrpSpPr/>
          <p:nvPr/>
        </p:nvGrpSpPr>
        <p:grpSpPr>
          <a:xfrm>
            <a:off x="6820276" y="2957718"/>
            <a:ext cx="5056984" cy="2830123"/>
            <a:chOff x="10334777" y="3959498"/>
            <a:chExt cx="7079874" cy="2868092"/>
          </a:xfrm>
          <a:effectLst>
            <a:outerShdw blurRad="76200" dir="18900000" sy="23000" kx="-1200000" algn="bl" rotWithShape="0">
              <a:prstClr val="black">
                <a:alpha val="20000"/>
              </a:prstClr>
            </a:outerShdw>
          </a:effectLst>
        </p:grpSpPr>
        <p:sp>
          <p:nvSpPr>
            <p:cNvPr id="7" name="Speech Bubble: Rectangle with Corners Rounded 6">
              <a:extLst>
                <a:ext uri="{FF2B5EF4-FFF2-40B4-BE49-F238E27FC236}">
                  <a16:creationId xmlns:a16="http://schemas.microsoft.com/office/drawing/2014/main" id="{E1CF192A-9756-52C7-FD0D-61560E77D019}"/>
                </a:ext>
              </a:extLst>
            </p:cNvPr>
            <p:cNvSpPr/>
            <p:nvPr/>
          </p:nvSpPr>
          <p:spPr>
            <a:xfrm flipH="1">
              <a:off x="10334777" y="3959498"/>
              <a:ext cx="7079874" cy="2784202"/>
            </a:xfrm>
            <a:prstGeom prst="wedgeRoundRectCallout">
              <a:avLst>
                <a:gd name="adj1" fmla="val 60615"/>
                <a:gd name="adj2" fmla="val -27938"/>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9" name="Rectangle 8">
              <a:extLst>
                <a:ext uri="{FF2B5EF4-FFF2-40B4-BE49-F238E27FC236}">
                  <a16:creationId xmlns:a16="http://schemas.microsoft.com/office/drawing/2014/main" id="{961AA336-9666-3AB2-1AA4-1BBB379738E8}"/>
                </a:ext>
              </a:extLst>
            </p:cNvPr>
            <p:cNvSpPr/>
            <p:nvPr/>
          </p:nvSpPr>
          <p:spPr>
            <a:xfrm>
              <a:off x="10697859" y="4082819"/>
              <a:ext cx="6480239" cy="2744771"/>
            </a:xfrm>
            <a:prstGeom prst="rect">
              <a:avLst/>
            </a:prstGeom>
          </p:spPr>
          <p:txBody>
            <a:bodyPr wrap="square">
              <a:spAutoFit/>
            </a:bodyPr>
            <a:lstStyle/>
            <a:p>
              <a:pPr marL="0" marR="0" algn="just">
                <a:spcBef>
                  <a:spcPts val="0"/>
                </a:spcBef>
                <a:spcAft>
                  <a:spcPts val="0"/>
                </a:spcAft>
              </a:pP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Hình</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3a: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Gió</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thổi</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từ</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biển</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vào</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đất</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liền</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do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không</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khí</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chuyển</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động</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từ</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biển</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vào</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đất</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liền</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tạo</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thành</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400" b="1" i="1" dirty="0" err="1">
                  <a:effectLst/>
                  <a:latin typeface="Calibri" panose="020F0502020204030204" pitchFamily="34" charset="0"/>
                  <a:ea typeface="Calibri" panose="020F0502020204030204" pitchFamily="34" charset="0"/>
                  <a:cs typeface="Times New Roman" panose="02020603050405020304" pitchFamily="18" charset="0"/>
                </a:rPr>
                <a:t>gió</a:t>
              </a:r>
              <a:r>
                <a:rPr lang="en-US" sz="3400" b="1" i="1" dirty="0">
                  <a:effectLst/>
                  <a:latin typeface="Calibri" panose="020F0502020204030204" pitchFamily="34" charset="0"/>
                  <a:ea typeface="Calibri" panose="020F0502020204030204" pitchFamily="34" charset="0"/>
                  <a:cs typeface="Times New Roman" panose="02020603050405020304" pitchFamily="18" charset="0"/>
                </a:rPr>
                <a:t>.</a:t>
              </a:r>
              <a:endParaRPr lang="en-US" sz="3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7802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DD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5191" t="32546" r="5349" b="34975"/>
          <a:stretch>
            <a:fillRect/>
          </a:stretch>
        </p:blipFill>
        <p:spPr>
          <a:xfrm>
            <a:off x="-261113" y="1629007"/>
            <a:ext cx="12609333" cy="2575068"/>
          </a:xfrm>
          <a:prstGeom prst="rect">
            <a:avLst/>
          </a:prstGeom>
        </p:spPr>
      </p:pic>
      <p:pic>
        <p:nvPicPr>
          <p:cNvPr id="3" name="Picture 3"/>
          <p:cNvPicPr>
            <a:picLocks noChangeAspect="1"/>
          </p:cNvPicPr>
          <p:nvPr/>
        </p:nvPicPr>
        <p:blipFill>
          <a:blip r:embed="rId3"/>
          <a:srcRect t="8196"/>
          <a:stretch>
            <a:fillRect/>
          </a:stretch>
        </p:blipFill>
        <p:spPr>
          <a:xfrm>
            <a:off x="150236" y="1216948"/>
            <a:ext cx="12197984" cy="6298974"/>
          </a:xfrm>
          <a:prstGeom prst="rect">
            <a:avLst/>
          </a:prstGeom>
        </p:spPr>
      </p:pic>
      <p:pic>
        <p:nvPicPr>
          <p:cNvPr id="4" name="Picture 4"/>
          <p:cNvPicPr>
            <a:picLocks noChangeAspect="1"/>
          </p:cNvPicPr>
          <p:nvPr/>
        </p:nvPicPr>
        <p:blipFill rotWithShape="1">
          <a:blip r:embed="rId3"/>
          <a:srcRect t="48984" r="10628" b="35307"/>
          <a:stretch/>
        </p:blipFill>
        <p:spPr>
          <a:xfrm>
            <a:off x="-78111" y="-25400"/>
            <a:ext cx="12348220" cy="1220903"/>
          </a:xfrm>
          <a:prstGeom prst="rect">
            <a:avLst/>
          </a:prstGeom>
        </p:spPr>
      </p:pic>
      <p:pic>
        <p:nvPicPr>
          <p:cNvPr id="5" name="Picture 5"/>
          <p:cNvPicPr>
            <a:picLocks noChangeAspect="1"/>
          </p:cNvPicPr>
          <p:nvPr/>
        </p:nvPicPr>
        <p:blipFill>
          <a:blip r:embed="rId3"/>
          <a:srcRect r="66324" b="70079"/>
          <a:stretch>
            <a:fillRect/>
          </a:stretch>
        </p:blipFill>
        <p:spPr>
          <a:xfrm>
            <a:off x="0" y="0"/>
            <a:ext cx="3077580" cy="1538091"/>
          </a:xfrm>
          <a:prstGeom prst="rect">
            <a:avLst/>
          </a:prstGeom>
        </p:spPr>
      </p:pic>
      <p:grpSp>
        <p:nvGrpSpPr>
          <p:cNvPr id="7" name="Group 7"/>
          <p:cNvGrpSpPr/>
          <p:nvPr/>
        </p:nvGrpSpPr>
        <p:grpSpPr>
          <a:xfrm>
            <a:off x="2025645" y="0"/>
            <a:ext cx="8035817" cy="803581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9" name="Picture 9"/>
          <p:cNvPicPr>
            <a:picLocks noChangeAspect="1"/>
          </p:cNvPicPr>
          <p:nvPr/>
        </p:nvPicPr>
        <p:blipFill>
          <a:blip r:embed="rId3"/>
          <a:srcRect t="50848"/>
          <a:stretch>
            <a:fillRect/>
          </a:stretch>
        </p:blipFill>
        <p:spPr>
          <a:xfrm>
            <a:off x="0" y="3429000"/>
            <a:ext cx="12192000" cy="3429000"/>
          </a:xfrm>
          <a:prstGeom prst="rect">
            <a:avLst/>
          </a:prstGeom>
        </p:spPr>
      </p:pic>
      <p:pic>
        <p:nvPicPr>
          <p:cNvPr id="10" name="Picture 10"/>
          <p:cNvPicPr>
            <a:picLocks noChangeAspect="1"/>
          </p:cNvPicPr>
          <p:nvPr/>
        </p:nvPicPr>
        <p:blipFill rotWithShape="1">
          <a:blip r:embed="rId3"/>
          <a:srcRect r="15288"/>
          <a:stretch/>
        </p:blipFill>
        <p:spPr>
          <a:xfrm>
            <a:off x="1181436" y="2770929"/>
            <a:ext cx="6076131" cy="4034631"/>
          </a:xfrm>
          <a:prstGeom prst="rect">
            <a:avLst/>
          </a:prstGeom>
        </p:spPr>
      </p:pic>
      <p:pic>
        <p:nvPicPr>
          <p:cNvPr id="6" name="Picture 6"/>
          <p:cNvPicPr>
            <a:picLocks noChangeAspect="1"/>
          </p:cNvPicPr>
          <p:nvPr/>
        </p:nvPicPr>
        <p:blipFill>
          <a:blip r:embed="rId3"/>
          <a:srcRect l="13162" t="11393" b="31764"/>
          <a:stretch>
            <a:fillRect/>
          </a:stretch>
        </p:blipFill>
        <p:spPr>
          <a:xfrm>
            <a:off x="1509307" y="180975"/>
            <a:ext cx="7936024" cy="2922076"/>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6465" r="6035" b="9204"/>
          <a:stretch/>
        </p:blipFill>
        <p:spPr>
          <a:xfrm>
            <a:off x="186537" y="226964"/>
            <a:ext cx="12270109" cy="7161952"/>
          </a:xfrm>
          <a:prstGeom prst="rect">
            <a:avLst/>
          </a:prstGeom>
        </p:spPr>
      </p:pic>
      <p:pic>
        <p:nvPicPr>
          <p:cNvPr id="14" name="Picture 7">
            <a:extLst>
              <a:ext uri="{FF2B5EF4-FFF2-40B4-BE49-F238E27FC236}">
                <a16:creationId xmlns:a16="http://schemas.microsoft.com/office/drawing/2014/main" id="{712725B9-D835-1DDA-C995-C3FD206A71DD}"/>
              </a:ext>
            </a:extLst>
          </p:cNvPr>
          <p:cNvPicPr>
            <a:picLocks noChangeAspect="1"/>
          </p:cNvPicPr>
          <p:nvPr/>
        </p:nvPicPr>
        <p:blipFill>
          <a:blip r:embed="rId3"/>
          <a:srcRect l="6153" t="29477" r="5299" b="17625"/>
          <a:stretch>
            <a:fillRect/>
          </a:stretch>
        </p:blipFill>
        <p:spPr>
          <a:xfrm>
            <a:off x="6088266" y="4066026"/>
            <a:ext cx="6096000" cy="2048434"/>
          </a:xfrm>
          <a:prstGeom prst="rect">
            <a:avLst/>
          </a:prstGeom>
        </p:spPr>
      </p:pic>
      <p:pic>
        <p:nvPicPr>
          <p:cNvPr id="16" name="Picture 15">
            <a:extLst>
              <a:ext uri="{FF2B5EF4-FFF2-40B4-BE49-F238E27FC236}">
                <a16:creationId xmlns:a16="http://schemas.microsoft.com/office/drawing/2014/main" id="{B4BB5012-9BCD-19EB-08F4-DA02B449F9F9}"/>
              </a:ext>
            </a:extLst>
          </p:cNvPr>
          <p:cNvPicPr>
            <a:picLocks noChangeAspect="1"/>
          </p:cNvPicPr>
          <p:nvPr/>
        </p:nvPicPr>
        <p:blipFill>
          <a:blip r:embed="rId3"/>
          <a:stretch>
            <a:fillRect/>
          </a:stretch>
        </p:blipFill>
        <p:spPr>
          <a:xfrm>
            <a:off x="4460616" y="448776"/>
            <a:ext cx="3042168" cy="969348"/>
          </a:xfrm>
          <a:prstGeom prst="rect">
            <a:avLst/>
          </a:prstGeom>
        </p:spPr>
      </p:pic>
      <p:pic>
        <p:nvPicPr>
          <p:cNvPr id="18" name="Picture 17">
            <a:extLst>
              <a:ext uri="{FF2B5EF4-FFF2-40B4-BE49-F238E27FC236}">
                <a16:creationId xmlns:a16="http://schemas.microsoft.com/office/drawing/2014/main" id="{D3DBEB83-703E-9B8B-12E8-0F0F1779EF40}"/>
              </a:ext>
            </a:extLst>
          </p:cNvPr>
          <p:cNvPicPr>
            <a:picLocks noChangeAspect="1"/>
          </p:cNvPicPr>
          <p:nvPr/>
        </p:nvPicPr>
        <p:blipFill>
          <a:blip r:embed="rId3"/>
          <a:stretch>
            <a:fillRect/>
          </a:stretch>
        </p:blipFill>
        <p:spPr>
          <a:xfrm>
            <a:off x="2885417" y="1502943"/>
            <a:ext cx="6383065" cy="2347163"/>
          </a:xfrm>
          <a:prstGeom prst="rect">
            <a:avLst/>
          </a:prstGeom>
        </p:spPr>
      </p:pic>
      <p:pic>
        <p:nvPicPr>
          <p:cNvPr id="21" name="Picture 20">
            <a:extLst>
              <a:ext uri="{FF2B5EF4-FFF2-40B4-BE49-F238E27FC236}">
                <a16:creationId xmlns:a16="http://schemas.microsoft.com/office/drawing/2014/main" id="{9DDD7209-7FAA-2A0D-1E8F-A7E9E87FDB93}"/>
              </a:ext>
            </a:extLst>
          </p:cNvPr>
          <p:cNvPicPr>
            <a:picLocks noChangeAspect="1"/>
          </p:cNvPicPr>
          <p:nvPr/>
        </p:nvPicPr>
        <p:blipFill>
          <a:blip r:embed="rId3"/>
          <a:stretch>
            <a:fillRect/>
          </a:stretch>
        </p:blipFill>
        <p:spPr>
          <a:xfrm>
            <a:off x="681518" y="0"/>
            <a:ext cx="2085013" cy="1719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25E-6 -1.11111E-6 L -1.25E-6 0.69861 " pathEditMode="relative" rAng="0" ptsTypes="AA">
                                      <p:cBhvr>
                                        <p:cTn id="6" dur="3000" fill="hold"/>
                                        <p:tgtEl>
                                          <p:spTgt spid="6"/>
                                        </p:tgtEl>
                                        <p:attrNameLst>
                                          <p:attrName>ppt_x</p:attrName>
                                          <p:attrName>ppt_y</p:attrName>
                                        </p:attrNameLst>
                                      </p:cBhvr>
                                      <p:rCtr x="0" y="34923"/>
                                    </p:animMotion>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5"/>
                                        </p:tgtEl>
                                        <p:attrNameLst>
                                          <p:attrName>r</p:attrName>
                                        </p:attrNameLst>
                                      </p:cBhvr>
                                    </p:animRot>
                                    <p:animRot by="-240000">
                                      <p:cBhvr>
                                        <p:cTn id="9" dur="400" fill="hold">
                                          <p:stCondLst>
                                            <p:cond delay="400"/>
                                          </p:stCondLst>
                                        </p:cTn>
                                        <p:tgtEl>
                                          <p:spTgt spid="5"/>
                                        </p:tgtEl>
                                        <p:attrNameLst>
                                          <p:attrName>r</p:attrName>
                                        </p:attrNameLst>
                                      </p:cBhvr>
                                    </p:animRot>
                                    <p:animRot by="240000">
                                      <p:cBhvr>
                                        <p:cTn id="10" dur="400" fill="hold">
                                          <p:stCondLst>
                                            <p:cond delay="800"/>
                                          </p:stCondLst>
                                        </p:cTn>
                                        <p:tgtEl>
                                          <p:spTgt spid="5"/>
                                        </p:tgtEl>
                                        <p:attrNameLst>
                                          <p:attrName>r</p:attrName>
                                        </p:attrNameLst>
                                      </p:cBhvr>
                                    </p:animRot>
                                    <p:animRot by="-240000">
                                      <p:cBhvr>
                                        <p:cTn id="11" dur="400" fill="hold">
                                          <p:stCondLst>
                                            <p:cond delay="1200"/>
                                          </p:stCondLst>
                                        </p:cTn>
                                        <p:tgtEl>
                                          <p:spTgt spid="5"/>
                                        </p:tgtEl>
                                        <p:attrNameLst>
                                          <p:attrName>r</p:attrName>
                                        </p:attrNameLst>
                                      </p:cBhvr>
                                    </p:animRot>
                                    <p:animRot by="120000">
                                      <p:cBhvr>
                                        <p:cTn id="12" dur="400" fill="hold">
                                          <p:stCondLst>
                                            <p:cond delay="1600"/>
                                          </p:stCondLst>
                                        </p:cTn>
                                        <p:tgtEl>
                                          <p:spTgt spid="5"/>
                                        </p:tgtEl>
                                        <p:attrNameLst>
                                          <p:attrName>r</p:attrName>
                                        </p:attrNameLst>
                                      </p:cBhvr>
                                    </p:animRot>
                                  </p:childTnLst>
                                </p:cTn>
                              </p:par>
                              <p:par>
                                <p:cTn id="13" presetID="26" presetClass="emph" presetSubtype="0" repeatCount="indefinite" fill="hold" nodeType="withEffect">
                                  <p:stCondLst>
                                    <p:cond delay="0"/>
                                  </p:stCondLst>
                                  <p:childTnLst>
                                    <p:animEffect transition="out" filter="fade">
                                      <p:cBhvr>
                                        <p:cTn id="14" dur="2000" tmFilter="0, 0; .2, .5; .8, .5; 1, 0"/>
                                        <p:tgtEl>
                                          <p:spTgt spid="13"/>
                                        </p:tgtEl>
                                      </p:cBhvr>
                                    </p:animEffect>
                                    <p:animScale>
                                      <p:cBhvr>
                                        <p:cTn id="15" dur="1000" autoRev="1" fill="hold"/>
                                        <p:tgtEl>
                                          <p:spTgt spid="13"/>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80">
                                          <p:stCondLst>
                                            <p:cond delay="0"/>
                                          </p:stCondLst>
                                        </p:cTn>
                                        <p:tgtEl>
                                          <p:spTgt spid="21"/>
                                        </p:tgtEl>
                                      </p:cBhvr>
                                    </p:animEffect>
                                    <p:anim calcmode="lin" valueType="num">
                                      <p:cBhvr>
                                        <p:cTn id="2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6" dur="26">
                                          <p:stCondLst>
                                            <p:cond delay="650"/>
                                          </p:stCondLst>
                                        </p:cTn>
                                        <p:tgtEl>
                                          <p:spTgt spid="21"/>
                                        </p:tgtEl>
                                      </p:cBhvr>
                                      <p:to x="100000" y="60000"/>
                                    </p:animScale>
                                    <p:animScale>
                                      <p:cBhvr>
                                        <p:cTn id="27" dur="166" decel="50000">
                                          <p:stCondLst>
                                            <p:cond delay="676"/>
                                          </p:stCondLst>
                                        </p:cTn>
                                        <p:tgtEl>
                                          <p:spTgt spid="21"/>
                                        </p:tgtEl>
                                      </p:cBhvr>
                                      <p:to x="100000" y="100000"/>
                                    </p:animScale>
                                    <p:animScale>
                                      <p:cBhvr>
                                        <p:cTn id="28" dur="26">
                                          <p:stCondLst>
                                            <p:cond delay="1312"/>
                                          </p:stCondLst>
                                        </p:cTn>
                                        <p:tgtEl>
                                          <p:spTgt spid="21"/>
                                        </p:tgtEl>
                                      </p:cBhvr>
                                      <p:to x="100000" y="80000"/>
                                    </p:animScale>
                                    <p:animScale>
                                      <p:cBhvr>
                                        <p:cTn id="29" dur="166" decel="50000">
                                          <p:stCondLst>
                                            <p:cond delay="1338"/>
                                          </p:stCondLst>
                                        </p:cTn>
                                        <p:tgtEl>
                                          <p:spTgt spid="21"/>
                                        </p:tgtEl>
                                      </p:cBhvr>
                                      <p:to x="100000" y="100000"/>
                                    </p:animScale>
                                    <p:animScale>
                                      <p:cBhvr>
                                        <p:cTn id="30" dur="26">
                                          <p:stCondLst>
                                            <p:cond delay="1642"/>
                                          </p:stCondLst>
                                        </p:cTn>
                                        <p:tgtEl>
                                          <p:spTgt spid="21"/>
                                        </p:tgtEl>
                                      </p:cBhvr>
                                      <p:to x="100000" y="90000"/>
                                    </p:animScale>
                                    <p:animScale>
                                      <p:cBhvr>
                                        <p:cTn id="31" dur="166" decel="50000">
                                          <p:stCondLst>
                                            <p:cond delay="1668"/>
                                          </p:stCondLst>
                                        </p:cTn>
                                        <p:tgtEl>
                                          <p:spTgt spid="21"/>
                                        </p:tgtEl>
                                      </p:cBhvr>
                                      <p:to x="100000" y="100000"/>
                                    </p:animScale>
                                    <p:animScale>
                                      <p:cBhvr>
                                        <p:cTn id="32" dur="26">
                                          <p:stCondLst>
                                            <p:cond delay="1808"/>
                                          </p:stCondLst>
                                        </p:cTn>
                                        <p:tgtEl>
                                          <p:spTgt spid="21"/>
                                        </p:tgtEl>
                                      </p:cBhvr>
                                      <p:to x="100000" y="95000"/>
                                    </p:animScale>
                                    <p:animScale>
                                      <p:cBhvr>
                                        <p:cTn id="33" dur="166" decel="50000">
                                          <p:stCondLst>
                                            <p:cond delay="1834"/>
                                          </p:stCondLst>
                                        </p:cTn>
                                        <p:tgtEl>
                                          <p:spTgt spid="21"/>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80">
                                          <p:stCondLst>
                                            <p:cond delay="0"/>
                                          </p:stCondLst>
                                        </p:cTn>
                                        <p:tgtEl>
                                          <p:spTgt spid="18"/>
                                        </p:tgtEl>
                                      </p:cBhvr>
                                    </p:animEffect>
                                    <p:anim calcmode="lin" valueType="num">
                                      <p:cBhvr>
                                        <p:cTn id="3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2" dur="26">
                                          <p:stCondLst>
                                            <p:cond delay="650"/>
                                          </p:stCondLst>
                                        </p:cTn>
                                        <p:tgtEl>
                                          <p:spTgt spid="18"/>
                                        </p:tgtEl>
                                      </p:cBhvr>
                                      <p:to x="100000" y="60000"/>
                                    </p:animScale>
                                    <p:animScale>
                                      <p:cBhvr>
                                        <p:cTn id="43" dur="166" decel="50000">
                                          <p:stCondLst>
                                            <p:cond delay="676"/>
                                          </p:stCondLst>
                                        </p:cTn>
                                        <p:tgtEl>
                                          <p:spTgt spid="18"/>
                                        </p:tgtEl>
                                      </p:cBhvr>
                                      <p:to x="100000" y="100000"/>
                                    </p:animScale>
                                    <p:animScale>
                                      <p:cBhvr>
                                        <p:cTn id="44" dur="26">
                                          <p:stCondLst>
                                            <p:cond delay="1312"/>
                                          </p:stCondLst>
                                        </p:cTn>
                                        <p:tgtEl>
                                          <p:spTgt spid="18"/>
                                        </p:tgtEl>
                                      </p:cBhvr>
                                      <p:to x="100000" y="80000"/>
                                    </p:animScale>
                                    <p:animScale>
                                      <p:cBhvr>
                                        <p:cTn id="45" dur="166" decel="50000">
                                          <p:stCondLst>
                                            <p:cond delay="1338"/>
                                          </p:stCondLst>
                                        </p:cTn>
                                        <p:tgtEl>
                                          <p:spTgt spid="18"/>
                                        </p:tgtEl>
                                      </p:cBhvr>
                                      <p:to x="100000" y="100000"/>
                                    </p:animScale>
                                    <p:animScale>
                                      <p:cBhvr>
                                        <p:cTn id="46" dur="26">
                                          <p:stCondLst>
                                            <p:cond delay="1642"/>
                                          </p:stCondLst>
                                        </p:cTn>
                                        <p:tgtEl>
                                          <p:spTgt spid="18"/>
                                        </p:tgtEl>
                                      </p:cBhvr>
                                      <p:to x="100000" y="90000"/>
                                    </p:animScale>
                                    <p:animScale>
                                      <p:cBhvr>
                                        <p:cTn id="47" dur="166" decel="50000">
                                          <p:stCondLst>
                                            <p:cond delay="1668"/>
                                          </p:stCondLst>
                                        </p:cTn>
                                        <p:tgtEl>
                                          <p:spTgt spid="18"/>
                                        </p:tgtEl>
                                      </p:cBhvr>
                                      <p:to x="100000" y="100000"/>
                                    </p:animScale>
                                    <p:animScale>
                                      <p:cBhvr>
                                        <p:cTn id="48" dur="26">
                                          <p:stCondLst>
                                            <p:cond delay="1808"/>
                                          </p:stCondLst>
                                        </p:cTn>
                                        <p:tgtEl>
                                          <p:spTgt spid="18"/>
                                        </p:tgtEl>
                                      </p:cBhvr>
                                      <p:to x="100000" y="95000"/>
                                    </p:animScale>
                                    <p:animScale>
                                      <p:cBhvr>
                                        <p:cTn id="49"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542011"/>
          </a:xfrm>
          <a:prstGeom prst="rect">
            <a:avLst/>
          </a:prstGeom>
          <a:solidFill>
            <a:srgbClr val="C7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8"/>
          <p:cNvPicPr>
            <a:picLocks noChangeAspect="1"/>
          </p:cNvPicPr>
          <p:nvPr/>
        </p:nvPicPr>
        <p:blipFill>
          <a:blip r:embed="rId3"/>
          <a:srcRect l="5801" t="35046" r="4094" b="30939"/>
          <a:stretch>
            <a:fillRect/>
          </a:stretch>
        </p:blipFill>
        <p:spPr>
          <a:xfrm>
            <a:off x="-152400" y="-233867"/>
            <a:ext cx="12749790" cy="2707280"/>
          </a:xfrm>
          <a:prstGeom prst="rect">
            <a:avLst/>
          </a:prstGeom>
        </p:spPr>
      </p:pic>
      <p:pic>
        <p:nvPicPr>
          <p:cNvPr id="5" name="Picture 5"/>
          <p:cNvPicPr>
            <a:picLocks noChangeAspect="1"/>
          </p:cNvPicPr>
          <p:nvPr/>
        </p:nvPicPr>
        <p:blipFill rotWithShape="1">
          <a:blip r:embed="rId3"/>
          <a:srcRect l="8846" t="34435" r="15452" b="50832"/>
          <a:stretch/>
        </p:blipFill>
        <p:spPr>
          <a:xfrm>
            <a:off x="-57150" y="5881733"/>
            <a:ext cx="12242800" cy="1340119"/>
          </a:xfrm>
          <a:prstGeom prst="rect">
            <a:avLst/>
          </a:prstGeom>
        </p:spPr>
      </p:pic>
      <p:pic>
        <p:nvPicPr>
          <p:cNvPr id="14" name="Picture 6"/>
          <p:cNvPicPr>
            <a:picLocks noChangeAspect="1"/>
          </p:cNvPicPr>
          <p:nvPr/>
        </p:nvPicPr>
        <p:blipFill>
          <a:blip r:embed="rId3"/>
          <a:srcRect l="13162" t="11393" b="31764"/>
          <a:stretch>
            <a:fillRect/>
          </a:stretch>
        </p:blipFill>
        <p:spPr>
          <a:xfrm>
            <a:off x="4249626" y="100055"/>
            <a:ext cx="7936024" cy="2922076"/>
          </a:xfrm>
          <a:prstGeom prst="rect">
            <a:avLst/>
          </a:prstGeom>
        </p:spPr>
      </p:pic>
      <p:pic>
        <p:nvPicPr>
          <p:cNvPr id="15" name="Picture 6"/>
          <p:cNvPicPr>
            <a:picLocks noChangeAspect="1"/>
          </p:cNvPicPr>
          <p:nvPr/>
        </p:nvPicPr>
        <p:blipFill>
          <a:blip r:embed="rId3"/>
          <a:srcRect l="13162" t="11393" b="31764"/>
          <a:stretch>
            <a:fillRect/>
          </a:stretch>
        </p:blipFill>
        <p:spPr>
          <a:xfrm flipH="1">
            <a:off x="-1463873" y="3362"/>
            <a:ext cx="7936024" cy="2922076"/>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6465" r="6035" b="9204"/>
          <a:stretch/>
        </p:blipFill>
        <p:spPr>
          <a:xfrm>
            <a:off x="1128229" y="-1878831"/>
            <a:ext cx="12270109" cy="7161952"/>
          </a:xfrm>
          <a:prstGeom prst="rect">
            <a:avLst/>
          </a:prstGeom>
        </p:spPr>
      </p:pic>
      <p:grpSp>
        <p:nvGrpSpPr>
          <p:cNvPr id="2" name="Group 1"/>
          <p:cNvGrpSpPr/>
          <p:nvPr/>
        </p:nvGrpSpPr>
        <p:grpSpPr>
          <a:xfrm>
            <a:off x="6750703" y="969892"/>
            <a:ext cx="5056984" cy="1668094"/>
            <a:chOff x="10334777" y="3959498"/>
            <a:chExt cx="7079874" cy="2784202"/>
          </a:xfrm>
          <a:effectLst>
            <a:outerShdw blurRad="76200" dir="18900000" sy="23000" kx="-1200000" algn="bl" rotWithShape="0">
              <a:prstClr val="black">
                <a:alpha val="20000"/>
              </a:prstClr>
            </a:outerShdw>
          </a:effectLst>
        </p:grpSpPr>
        <p:sp>
          <p:nvSpPr>
            <p:cNvPr id="22" name="Speech Bubble: Rectangle with Corners Rounded 6">
              <a:extLst>
                <a:ext uri="{FF2B5EF4-FFF2-40B4-BE49-F238E27FC236}">
                  <a16:creationId xmlns:a16="http://schemas.microsoft.com/office/drawing/2014/main" id="{B9388779-80E8-4258-A350-D089AFC0049E}"/>
                </a:ext>
              </a:extLst>
            </p:cNvPr>
            <p:cNvSpPr/>
            <p:nvPr/>
          </p:nvSpPr>
          <p:spPr>
            <a:xfrm flipH="1">
              <a:off x="10334777" y="3959498"/>
              <a:ext cx="7079874" cy="2784202"/>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79646"/>
                </a:solidFill>
                <a:effectLst/>
                <a:uLnTx/>
                <a:uFillTx/>
                <a:latin typeface="iCiel Cadena" panose="02000503000000020004" pitchFamily="50" charset="0"/>
                <a:ea typeface="+mn-ea"/>
                <a:cs typeface="+mn-cs"/>
              </a:endParaRPr>
            </a:p>
          </p:txBody>
        </p:sp>
        <p:sp>
          <p:nvSpPr>
            <p:cNvPr id="23" name="Rectangle 22"/>
            <p:cNvSpPr/>
            <p:nvPr/>
          </p:nvSpPr>
          <p:spPr>
            <a:xfrm>
              <a:off x="10683943" y="4304412"/>
              <a:ext cx="6307583" cy="200345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Ban đêm trên đất liền lạnh hơn trên biển.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6364" t="45234" r="6091" b="26716"/>
          <a:stretch/>
        </p:blipFill>
        <p:spPr>
          <a:xfrm>
            <a:off x="-152400" y="4861425"/>
            <a:ext cx="12365359" cy="1555939"/>
          </a:xfrm>
          <a:prstGeom prst="rect">
            <a:avLst/>
          </a:prstGeom>
        </p:spPr>
      </p:pic>
      <p:grpSp>
        <p:nvGrpSpPr>
          <p:cNvPr id="6" name="Group 5">
            <a:extLst>
              <a:ext uri="{FF2B5EF4-FFF2-40B4-BE49-F238E27FC236}">
                <a16:creationId xmlns:a16="http://schemas.microsoft.com/office/drawing/2014/main" id="{596E2947-825E-3D3B-AC0B-43A8ADD8B02D}"/>
              </a:ext>
            </a:extLst>
          </p:cNvPr>
          <p:cNvGrpSpPr/>
          <p:nvPr/>
        </p:nvGrpSpPr>
        <p:grpSpPr>
          <a:xfrm>
            <a:off x="6820276" y="2957719"/>
            <a:ext cx="5056984" cy="2747344"/>
            <a:chOff x="10334777" y="3959498"/>
            <a:chExt cx="7079874" cy="2784202"/>
          </a:xfrm>
          <a:effectLst>
            <a:outerShdw blurRad="76200" dir="18900000" sy="23000" kx="-1200000" algn="bl" rotWithShape="0">
              <a:prstClr val="black">
                <a:alpha val="20000"/>
              </a:prstClr>
            </a:outerShdw>
          </a:effectLst>
        </p:grpSpPr>
        <p:sp>
          <p:nvSpPr>
            <p:cNvPr id="7" name="Speech Bubble: Rectangle with Corners Rounded 6">
              <a:extLst>
                <a:ext uri="{FF2B5EF4-FFF2-40B4-BE49-F238E27FC236}">
                  <a16:creationId xmlns:a16="http://schemas.microsoft.com/office/drawing/2014/main" id="{E1CF192A-9756-52C7-FD0D-61560E77D019}"/>
                </a:ext>
              </a:extLst>
            </p:cNvPr>
            <p:cNvSpPr/>
            <p:nvPr/>
          </p:nvSpPr>
          <p:spPr>
            <a:xfrm flipH="1">
              <a:off x="10334777" y="3959498"/>
              <a:ext cx="7079874" cy="2784202"/>
            </a:xfrm>
            <a:prstGeom prst="wedgeRoundRectCallout">
              <a:avLst>
                <a:gd name="adj1" fmla="val 60615"/>
                <a:gd name="adj2" fmla="val -27938"/>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79646"/>
                </a:solidFill>
                <a:effectLst/>
                <a:uLnTx/>
                <a:uFillTx/>
                <a:latin typeface="iCiel Cadena" panose="02000503000000020004" pitchFamily="50" charset="0"/>
                <a:ea typeface="+mn-ea"/>
                <a:cs typeface="+mn-cs"/>
              </a:endParaRPr>
            </a:p>
          </p:txBody>
        </p:sp>
        <p:sp>
          <p:nvSpPr>
            <p:cNvPr id="9" name="Rectangle 8">
              <a:extLst>
                <a:ext uri="{FF2B5EF4-FFF2-40B4-BE49-F238E27FC236}">
                  <a16:creationId xmlns:a16="http://schemas.microsoft.com/office/drawing/2014/main" id="{961AA336-9666-3AB2-1AA4-1BBB379738E8}"/>
                </a:ext>
              </a:extLst>
            </p:cNvPr>
            <p:cNvSpPr/>
            <p:nvPr/>
          </p:nvSpPr>
          <p:spPr>
            <a:xfrm>
              <a:off x="10683945" y="4304413"/>
              <a:ext cx="6480239" cy="2089768"/>
            </a:xfrm>
            <a:prstGeom prst="rect">
              <a:avLst/>
            </a:prstGeom>
          </p:spPr>
          <p:txBody>
            <a:bodyPr wrap="square">
              <a:spAutoFit/>
            </a:bodyPr>
            <a:lstStyle/>
            <a:p>
              <a:pPr marL="0" marR="0" algn="just">
                <a:spcBef>
                  <a:spcPts val="0"/>
                </a:spcBef>
                <a:spcAft>
                  <a:spcPts val="0"/>
                </a:spcAft>
              </a:pP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Hình</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3b: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Gió</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thổi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từ</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đất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liền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ra</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biển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do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không</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khí</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chuyển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động</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từ</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đất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liền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ra</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biển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tạo</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thành</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gió</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4BC8116D-350E-6F2A-00BD-8CF81DA6ABC3}"/>
              </a:ext>
            </a:extLst>
          </p:cNvPr>
          <p:cNvPicPr>
            <a:picLocks noChangeAspect="1"/>
          </p:cNvPicPr>
          <p:nvPr/>
        </p:nvPicPr>
        <p:blipFill>
          <a:blip r:embed="rId3"/>
          <a:stretch>
            <a:fillRect/>
          </a:stretch>
        </p:blipFill>
        <p:spPr>
          <a:xfrm>
            <a:off x="370854" y="1270138"/>
            <a:ext cx="5664403" cy="3460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9994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761999" y="476250"/>
            <a:ext cx="11496675" cy="6366027"/>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30">
              <a:defRPr/>
            </a:pPr>
            <a:endParaRPr lang="zh-CN" altLang="en-US" sz="1200">
              <a:solidFill>
                <a:prstClr val="black"/>
              </a:solidFill>
              <a:latin typeface="Calibri"/>
              <a:ea typeface="宋体" panose="02010600030101010101" pitchFamily="2" charset="-122"/>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pic>
        <p:nvPicPr>
          <p:cNvPr id="7" name="Picture 7"/>
          <p:cNvPicPr>
            <a:picLocks noChangeAspect="1"/>
          </p:cNvPicPr>
          <p:nvPr/>
        </p:nvPicPr>
        <p:blipFill>
          <a:blip r:embed="rId2"/>
          <a:srcRect l="11001" t="30962" r="13970" b="32828"/>
          <a:stretch>
            <a:fillRect/>
          </a:stretch>
        </p:blipFill>
        <p:spPr>
          <a:xfrm>
            <a:off x="-914400" y="2905329"/>
            <a:ext cx="15073265" cy="4091823"/>
          </a:xfrm>
          <a:prstGeom prst="rect">
            <a:avLst/>
          </a:prstGeom>
        </p:spPr>
      </p:pic>
      <p:sp>
        <p:nvSpPr>
          <p:cNvPr id="17" name="TextBox 11"/>
          <p:cNvSpPr txBox="1"/>
          <p:nvPr/>
        </p:nvSpPr>
        <p:spPr>
          <a:xfrm>
            <a:off x="2537732" y="2085535"/>
            <a:ext cx="7636151" cy="3077766"/>
          </a:xfrm>
          <a:prstGeom prst="rect">
            <a:avLst/>
          </a:prstGeom>
        </p:spPr>
        <p:txBody>
          <a:bodyPr wrap="square" lIns="0" tIns="0" rIns="0" bIns="0" rtlCol="0" anchor="t">
            <a:spAutoFit/>
          </a:bodyPr>
          <a:lstStyle/>
          <a:p>
            <a:pPr algn="just" defTabSz="609630"/>
            <a:r>
              <a:rPr lang="vi-VN" sz="4000" b="1" dirty="0">
                <a:solidFill>
                  <a:srgbClr val="002060"/>
                </a:solidFill>
                <a:latin typeface="Calibri"/>
              </a:rPr>
              <a:t>Trong tự nhiên, dưới ánh sáng mặt trời, các phần khác nhau của Trái Đất không nóng lên như nhau. Phần đất liền nóng lên nhanh hơn phần nước và cũng nguội đi nhanh hơn.</a:t>
            </a:r>
            <a:endParaRPr lang="en-US" sz="4000" b="1" dirty="0">
              <a:solidFill>
                <a:srgbClr val="002060"/>
              </a:solidFill>
              <a:latin typeface="Calibri"/>
            </a:endParaRPr>
          </a:p>
        </p:txBody>
      </p:sp>
      <p:pic>
        <p:nvPicPr>
          <p:cNvPr id="15" name="Picture 5"/>
          <p:cNvPicPr>
            <a:picLocks noChangeAspect="1"/>
          </p:cNvPicPr>
          <p:nvPr/>
        </p:nvPicPr>
        <p:blipFill>
          <a:blip r:embed="rId2"/>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2"/>
          <a:srcRect r="66324" b="70079"/>
          <a:stretch>
            <a:fillRect/>
          </a:stretch>
        </p:blipFill>
        <p:spPr>
          <a:xfrm flipH="1">
            <a:off x="7218596" y="-45258"/>
            <a:ext cx="4973404" cy="2485572"/>
          </a:xfrm>
          <a:prstGeom prst="rect">
            <a:avLst/>
          </a:prstGeom>
        </p:spPr>
      </p:pic>
    </p:spTree>
    <p:extLst>
      <p:ext uri="{BB962C8B-B14F-4D97-AF65-F5344CB8AC3E}">
        <p14:creationId xmlns:p14="http://schemas.microsoft.com/office/powerpoint/2010/main" val="167852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7"/>
                                        </p:tgtEl>
                                        <p:attrNameLst>
                                          <p:attrName>r</p:attrName>
                                        </p:attrNameLst>
                                      </p:cBhvr>
                                    </p:animRot>
                                    <p:animRot by="-240000">
                                      <p:cBhvr>
                                        <p:cTn id="12" dur="1200" fill="hold">
                                          <p:stCondLst>
                                            <p:cond delay="1200"/>
                                          </p:stCondLst>
                                        </p:cTn>
                                        <p:tgtEl>
                                          <p:spTgt spid="7"/>
                                        </p:tgtEl>
                                        <p:attrNameLst>
                                          <p:attrName>r</p:attrName>
                                        </p:attrNameLst>
                                      </p:cBhvr>
                                    </p:animRot>
                                    <p:animRot by="240000">
                                      <p:cBhvr>
                                        <p:cTn id="13" dur="1200" fill="hold">
                                          <p:stCondLst>
                                            <p:cond delay="2400"/>
                                          </p:stCondLst>
                                        </p:cTn>
                                        <p:tgtEl>
                                          <p:spTgt spid="7"/>
                                        </p:tgtEl>
                                        <p:attrNameLst>
                                          <p:attrName>r</p:attrName>
                                        </p:attrNameLst>
                                      </p:cBhvr>
                                    </p:animRot>
                                    <p:animRot by="-240000">
                                      <p:cBhvr>
                                        <p:cTn id="14" dur="1200" fill="hold">
                                          <p:stCondLst>
                                            <p:cond delay="3600"/>
                                          </p:stCondLst>
                                        </p:cTn>
                                        <p:tgtEl>
                                          <p:spTgt spid="7"/>
                                        </p:tgtEl>
                                        <p:attrNameLst>
                                          <p:attrName>r</p:attrName>
                                        </p:attrNameLst>
                                      </p:cBhvr>
                                    </p:animRot>
                                    <p:animRot by="120000">
                                      <p:cBhvr>
                                        <p:cTn id="15" dur="1200" fill="hold">
                                          <p:stCondLst>
                                            <p:cond delay="4800"/>
                                          </p:stCondLst>
                                        </p:cTn>
                                        <p:tgtEl>
                                          <p:spTgt spid="7"/>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600" fill="hold">
                                          <p:stCondLst>
                                            <p:cond delay="0"/>
                                          </p:stCondLst>
                                        </p:cTn>
                                        <p:tgtEl>
                                          <p:spTgt spid="15"/>
                                        </p:tgtEl>
                                        <p:attrNameLst>
                                          <p:attrName>r</p:attrName>
                                        </p:attrNameLst>
                                      </p:cBhvr>
                                    </p:animRot>
                                    <p:animRot by="-240000">
                                      <p:cBhvr>
                                        <p:cTn id="18" dur="1200" fill="hold">
                                          <p:stCondLst>
                                            <p:cond delay="1200"/>
                                          </p:stCondLst>
                                        </p:cTn>
                                        <p:tgtEl>
                                          <p:spTgt spid="15"/>
                                        </p:tgtEl>
                                        <p:attrNameLst>
                                          <p:attrName>r</p:attrName>
                                        </p:attrNameLst>
                                      </p:cBhvr>
                                    </p:animRot>
                                    <p:animRot by="240000">
                                      <p:cBhvr>
                                        <p:cTn id="19" dur="1200" fill="hold">
                                          <p:stCondLst>
                                            <p:cond delay="2400"/>
                                          </p:stCondLst>
                                        </p:cTn>
                                        <p:tgtEl>
                                          <p:spTgt spid="15"/>
                                        </p:tgtEl>
                                        <p:attrNameLst>
                                          <p:attrName>r</p:attrName>
                                        </p:attrNameLst>
                                      </p:cBhvr>
                                    </p:animRot>
                                    <p:animRot by="-240000">
                                      <p:cBhvr>
                                        <p:cTn id="20" dur="1200" fill="hold">
                                          <p:stCondLst>
                                            <p:cond delay="3600"/>
                                          </p:stCondLst>
                                        </p:cTn>
                                        <p:tgtEl>
                                          <p:spTgt spid="15"/>
                                        </p:tgtEl>
                                        <p:attrNameLst>
                                          <p:attrName>r</p:attrName>
                                        </p:attrNameLst>
                                      </p:cBhvr>
                                    </p:animRot>
                                    <p:animRot by="120000">
                                      <p:cBhvr>
                                        <p:cTn id="21" dur="1200" fill="hold">
                                          <p:stCondLst>
                                            <p:cond delay="4800"/>
                                          </p:stCondLst>
                                        </p:cTn>
                                        <p:tgtEl>
                                          <p:spTgt spid="15"/>
                                        </p:tgtEl>
                                        <p:attrNameLst>
                                          <p:attrName>r</p:attrName>
                                        </p:attrNameLst>
                                      </p:cBhvr>
                                    </p:animRot>
                                  </p:childTnLst>
                                </p:cTn>
                              </p:par>
                              <p:par>
                                <p:cTn id="22" presetID="32" presetClass="emph" presetSubtype="0" repeatCount="indefinite" fill="hold" nodeType="withEffect">
                                  <p:stCondLst>
                                    <p:cond delay="0"/>
                                  </p:stCondLst>
                                  <p:childTnLst>
                                    <p:animRot by="120000">
                                      <p:cBhvr>
                                        <p:cTn id="23" dur="800" fill="hold">
                                          <p:stCondLst>
                                            <p:cond delay="0"/>
                                          </p:stCondLst>
                                        </p:cTn>
                                        <p:tgtEl>
                                          <p:spTgt spid="19"/>
                                        </p:tgtEl>
                                        <p:attrNameLst>
                                          <p:attrName>r</p:attrName>
                                        </p:attrNameLst>
                                      </p:cBhvr>
                                    </p:animRot>
                                    <p:animRot by="-240000">
                                      <p:cBhvr>
                                        <p:cTn id="24" dur="1600" fill="hold">
                                          <p:stCondLst>
                                            <p:cond delay="1600"/>
                                          </p:stCondLst>
                                        </p:cTn>
                                        <p:tgtEl>
                                          <p:spTgt spid="19"/>
                                        </p:tgtEl>
                                        <p:attrNameLst>
                                          <p:attrName>r</p:attrName>
                                        </p:attrNameLst>
                                      </p:cBhvr>
                                    </p:animRot>
                                    <p:animRot by="240000">
                                      <p:cBhvr>
                                        <p:cTn id="25" dur="1600" fill="hold">
                                          <p:stCondLst>
                                            <p:cond delay="3200"/>
                                          </p:stCondLst>
                                        </p:cTn>
                                        <p:tgtEl>
                                          <p:spTgt spid="19"/>
                                        </p:tgtEl>
                                        <p:attrNameLst>
                                          <p:attrName>r</p:attrName>
                                        </p:attrNameLst>
                                      </p:cBhvr>
                                    </p:animRot>
                                    <p:animRot by="-240000">
                                      <p:cBhvr>
                                        <p:cTn id="26" dur="1600" fill="hold">
                                          <p:stCondLst>
                                            <p:cond delay="4800"/>
                                          </p:stCondLst>
                                        </p:cTn>
                                        <p:tgtEl>
                                          <p:spTgt spid="19"/>
                                        </p:tgtEl>
                                        <p:attrNameLst>
                                          <p:attrName>r</p:attrName>
                                        </p:attrNameLst>
                                      </p:cBhvr>
                                    </p:animRot>
                                    <p:animRot by="120000">
                                      <p:cBhvr>
                                        <p:cTn id="27" dur="1600" fill="hold">
                                          <p:stCondLst>
                                            <p:cond delay="6400"/>
                                          </p:stCondLst>
                                        </p:cTn>
                                        <p:tgtEl>
                                          <p:spTgt spid="19"/>
                                        </p:tgtEl>
                                        <p:attrNameLst>
                                          <p:attrName>r</p:attrName>
                                        </p:attrNameLst>
                                      </p:cBhvr>
                                    </p:animRo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542011"/>
          </a:xfrm>
          <a:prstGeom prst="rect">
            <a:avLst/>
          </a:prstGeom>
          <a:solidFill>
            <a:srgbClr val="C7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8"/>
          <p:cNvPicPr>
            <a:picLocks noChangeAspect="1"/>
          </p:cNvPicPr>
          <p:nvPr/>
        </p:nvPicPr>
        <p:blipFill>
          <a:blip r:embed="rId2"/>
          <a:srcRect l="5801" t="35046" r="4094" b="30939"/>
          <a:stretch>
            <a:fillRect/>
          </a:stretch>
        </p:blipFill>
        <p:spPr>
          <a:xfrm>
            <a:off x="-152400" y="-233867"/>
            <a:ext cx="12749790" cy="2707280"/>
          </a:xfrm>
          <a:prstGeom prst="rect">
            <a:avLst/>
          </a:prstGeom>
        </p:spPr>
      </p:pic>
      <p:pic>
        <p:nvPicPr>
          <p:cNvPr id="5" name="Picture 5"/>
          <p:cNvPicPr>
            <a:picLocks noChangeAspect="1"/>
          </p:cNvPicPr>
          <p:nvPr/>
        </p:nvPicPr>
        <p:blipFill rotWithShape="1">
          <a:blip r:embed="rId2"/>
          <a:srcRect l="8846" t="34435" r="15452" b="50832"/>
          <a:stretch/>
        </p:blipFill>
        <p:spPr>
          <a:xfrm>
            <a:off x="-57150" y="5881733"/>
            <a:ext cx="12242800" cy="1340119"/>
          </a:xfrm>
          <a:prstGeom prst="rect">
            <a:avLst/>
          </a:prstGeom>
        </p:spPr>
      </p:pic>
      <p:pic>
        <p:nvPicPr>
          <p:cNvPr id="7" name="Picture 7"/>
          <p:cNvPicPr>
            <a:picLocks noChangeAspect="1"/>
          </p:cNvPicPr>
          <p:nvPr/>
        </p:nvPicPr>
        <p:blipFill>
          <a:blip r:embed="rId2"/>
          <a:srcRect l="6153" t="29477" r="5299" b="17625"/>
          <a:stretch>
            <a:fillRect/>
          </a:stretch>
        </p:blipFill>
        <p:spPr>
          <a:xfrm>
            <a:off x="6102945" y="4430360"/>
            <a:ext cx="6096000" cy="2048434"/>
          </a:xfrm>
          <a:prstGeom prst="rect">
            <a:avLst/>
          </a:prstGeom>
        </p:spPr>
      </p:pic>
      <p:pic>
        <p:nvPicPr>
          <p:cNvPr id="14" name="Picture 6"/>
          <p:cNvPicPr>
            <a:picLocks noChangeAspect="1"/>
          </p:cNvPicPr>
          <p:nvPr/>
        </p:nvPicPr>
        <p:blipFill>
          <a:blip r:embed="rId2"/>
          <a:srcRect l="13162" t="11393" b="31764"/>
          <a:stretch>
            <a:fillRect/>
          </a:stretch>
        </p:blipFill>
        <p:spPr>
          <a:xfrm>
            <a:off x="4249626" y="100055"/>
            <a:ext cx="7936024" cy="2922076"/>
          </a:xfrm>
          <a:prstGeom prst="rect">
            <a:avLst/>
          </a:prstGeom>
        </p:spPr>
      </p:pic>
      <p:pic>
        <p:nvPicPr>
          <p:cNvPr id="15" name="Picture 6"/>
          <p:cNvPicPr>
            <a:picLocks noChangeAspect="1"/>
          </p:cNvPicPr>
          <p:nvPr/>
        </p:nvPicPr>
        <p:blipFill>
          <a:blip r:embed="rId2"/>
          <a:srcRect l="13162" t="11393" b="31764"/>
          <a:stretch>
            <a:fillRect/>
          </a:stretch>
        </p:blipFill>
        <p:spPr>
          <a:xfrm flipH="1">
            <a:off x="-1463873" y="3362"/>
            <a:ext cx="7936024" cy="2922076"/>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6465" r="6035" b="9204"/>
          <a:stretch/>
        </p:blipFill>
        <p:spPr>
          <a:xfrm>
            <a:off x="-96119" y="145269"/>
            <a:ext cx="12270109" cy="7161952"/>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3" t="10165" r="30448" b="22425"/>
          <a:stretch/>
        </p:blipFill>
        <p:spPr>
          <a:xfrm>
            <a:off x="4236051" y="-250135"/>
            <a:ext cx="4172103" cy="3581712"/>
          </a:xfrm>
          <a:prstGeom prst="rect">
            <a:avLst/>
          </a:prstGeom>
        </p:spPr>
      </p:pic>
      <p:sp>
        <p:nvSpPr>
          <p:cNvPr id="9" name="Rectangle 8"/>
          <p:cNvSpPr/>
          <p:nvPr/>
        </p:nvSpPr>
        <p:spPr>
          <a:xfrm>
            <a:off x="4288528" y="1784178"/>
            <a:ext cx="3989484" cy="759182"/>
          </a:xfrm>
          <a:prstGeom prst="rect">
            <a:avLst/>
          </a:prstGeom>
        </p:spPr>
        <p:txBody>
          <a:bodyPr wrap="square">
            <a:spAutoFit/>
          </a:bodyPr>
          <a:lstStyle/>
          <a:p>
            <a:pPr marL="0" marR="0" lvl="0" indent="0" algn="ctr" defTabSz="609630" rtl="0" eaLnBrk="1" fontAlgn="auto" latinLnBrk="0" hangingPunct="1">
              <a:lnSpc>
                <a:spcPts val="5154"/>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2</a:t>
            </a:r>
          </a:p>
        </p:txBody>
      </p:sp>
      <p:grpSp>
        <p:nvGrpSpPr>
          <p:cNvPr id="18" name="Group 17"/>
          <p:cNvGrpSpPr/>
          <p:nvPr/>
        </p:nvGrpSpPr>
        <p:grpSpPr>
          <a:xfrm>
            <a:off x="1473200" y="3390392"/>
            <a:ext cx="8600333" cy="1068775"/>
            <a:chOff x="-396025" y="173453"/>
            <a:chExt cx="12900499" cy="1603163"/>
          </a:xfrm>
        </p:grpSpPr>
        <p:sp>
          <p:nvSpPr>
            <p:cNvPr id="19" name="Rounded Rectangle 18"/>
            <p:cNvSpPr/>
            <p:nvPr/>
          </p:nvSpPr>
          <p:spPr>
            <a:xfrm>
              <a:off x="1263118" y="439696"/>
              <a:ext cx="11220521" cy="1336920"/>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p:cNvSpPr txBox="1"/>
            <p:nvPr/>
          </p:nvSpPr>
          <p:spPr>
            <a:xfrm>
              <a:off x="1574432" y="496271"/>
              <a:ext cx="10930042" cy="1061829"/>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a:ea typeface="+mn-ea"/>
                  <a:cs typeface="+mn-cs"/>
                </a:rPr>
                <a:t>Mức</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a:ea typeface="+mn-ea"/>
                  <a:cs typeface="+mn-cs"/>
                </a:rPr>
                <a:t>động</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a:ea typeface="+mn-ea"/>
                  <a:cs typeface="+mn-cs"/>
                </a:rPr>
                <a:t>mạnh</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a:ea typeface="+mn-ea"/>
                  <a:cs typeface="+mn-cs"/>
                </a:rPr>
                <a:t>của</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a:ea typeface="+mn-ea"/>
                  <a:cs typeface="+mn-cs"/>
                </a:rPr>
                <a:t>gió</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spTree>
    <p:extLst>
      <p:ext uri="{BB962C8B-B14F-4D97-AF65-F5344CB8AC3E}">
        <p14:creationId xmlns:p14="http://schemas.microsoft.com/office/powerpoint/2010/main" val="358652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66667E-6 -3.45679E-6 L 1.66667E-6 0.69861 " pathEditMode="relative" rAng="0" ptsTypes="AA">
                                      <p:cBhvr>
                                        <p:cTn id="6" dur="3000" fill="hold"/>
                                        <p:tgtEl>
                                          <p:spTgt spid="14"/>
                                        </p:tgtEl>
                                        <p:attrNameLst>
                                          <p:attrName>ppt_x</p:attrName>
                                          <p:attrName>ppt_y</p:attrName>
                                        </p:attrNameLst>
                                      </p:cBhvr>
                                      <p:rCtr x="0" y="34923"/>
                                    </p:animMotion>
                                  </p:childTnLst>
                                </p:cTn>
                              </p:par>
                              <p:par>
                                <p:cTn id="7" presetID="64" presetClass="path" presetSubtype="0" repeatCount="indefinite" accel="50000" decel="50000" fill="hold" nodeType="withEffect">
                                  <p:stCondLst>
                                    <p:cond delay="0"/>
                                  </p:stCondLst>
                                  <p:childTnLst>
                                    <p:animMotion origin="layout" path="M -1.94444E-6 4.07407E-6 L -1.94444E-6 0.69861 " pathEditMode="relative" rAng="0" ptsTypes="AA">
                                      <p:cBhvr>
                                        <p:cTn id="8" dur="3000" fill="hold"/>
                                        <p:tgtEl>
                                          <p:spTgt spid="15"/>
                                        </p:tgtEl>
                                        <p:attrNameLst>
                                          <p:attrName>ppt_x</p:attrName>
                                          <p:attrName>ppt_y</p:attrName>
                                        </p:attrNameLst>
                                      </p:cBhvr>
                                      <p:rCtr x="0" y="34923"/>
                                    </p:animMotion>
                                  </p:childTnLst>
                                </p:cTn>
                              </p:par>
                              <p:par>
                                <p:cTn id="9" presetID="26" presetClass="emph" presetSubtype="0" repeatCount="indefinite" fill="hold" nodeType="withEffect">
                                  <p:stCondLst>
                                    <p:cond delay="0"/>
                                  </p:stCondLst>
                                  <p:childTnLst>
                                    <p:animEffect transition="out" filter="fade">
                                      <p:cBhvr>
                                        <p:cTn id="10" dur="2000" tmFilter="0, 0; .2, .5; .8, .5; 1, 0"/>
                                        <p:tgtEl>
                                          <p:spTgt spid="17"/>
                                        </p:tgtEl>
                                      </p:cBhvr>
                                    </p:animEffect>
                                    <p:animScale>
                                      <p:cBhvr>
                                        <p:cTn id="11" dur="1000" autoRev="1" fill="hold"/>
                                        <p:tgtEl>
                                          <p:spTgt spid="17"/>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anim calcmode="lin" valueType="num">
                                      <p:cBhvr>
                                        <p:cTn id="17" dur="500" fill="hold"/>
                                        <p:tgtEl>
                                          <p:spTgt spid="18"/>
                                        </p:tgtEl>
                                        <p:attrNameLst>
                                          <p:attrName>ppt_x</p:attrName>
                                        </p:attrNameLst>
                                      </p:cBhvr>
                                      <p:tavLst>
                                        <p:tav tm="0">
                                          <p:val>
                                            <p:strVal val="#ppt_x"/>
                                          </p:val>
                                        </p:tav>
                                        <p:tav tm="100000">
                                          <p:val>
                                            <p:strVal val="#ppt_x"/>
                                          </p:val>
                                        </p:tav>
                                      </p:tavLst>
                                    </p:anim>
                                    <p:anim calcmode="lin" valueType="num">
                                      <p:cBhvr>
                                        <p:cTn id="1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542011"/>
          </a:xfrm>
          <a:prstGeom prst="rect">
            <a:avLst/>
          </a:prstGeom>
          <a:solidFill>
            <a:srgbClr val="C7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8"/>
          <p:cNvPicPr>
            <a:picLocks noChangeAspect="1"/>
          </p:cNvPicPr>
          <p:nvPr/>
        </p:nvPicPr>
        <p:blipFill>
          <a:blip r:embed="rId2"/>
          <a:srcRect l="5801" t="35046" r="4094" b="30939"/>
          <a:stretch>
            <a:fillRect/>
          </a:stretch>
        </p:blipFill>
        <p:spPr>
          <a:xfrm>
            <a:off x="-152400" y="-233867"/>
            <a:ext cx="12749790" cy="2707280"/>
          </a:xfrm>
          <a:prstGeom prst="rect">
            <a:avLst/>
          </a:prstGeom>
        </p:spPr>
      </p:pic>
      <p:pic>
        <p:nvPicPr>
          <p:cNvPr id="5" name="Picture 5"/>
          <p:cNvPicPr>
            <a:picLocks noChangeAspect="1"/>
          </p:cNvPicPr>
          <p:nvPr/>
        </p:nvPicPr>
        <p:blipFill rotWithShape="1">
          <a:blip r:embed="rId2"/>
          <a:srcRect l="8846" t="34435" r="15452" b="50832"/>
          <a:stretch/>
        </p:blipFill>
        <p:spPr>
          <a:xfrm>
            <a:off x="-57150" y="5881733"/>
            <a:ext cx="12242800" cy="1340119"/>
          </a:xfrm>
          <a:prstGeom prst="rect">
            <a:avLst/>
          </a:prstGeom>
        </p:spPr>
      </p:pic>
      <p:grpSp>
        <p:nvGrpSpPr>
          <p:cNvPr id="18" name="Group 17"/>
          <p:cNvGrpSpPr/>
          <p:nvPr/>
        </p:nvGrpSpPr>
        <p:grpSpPr>
          <a:xfrm>
            <a:off x="-376865" y="88813"/>
            <a:ext cx="12292639" cy="1039968"/>
            <a:chOff x="-396025" y="173453"/>
            <a:chExt cx="18438958" cy="1559953"/>
          </a:xfrm>
        </p:grpSpPr>
        <p:sp>
          <p:nvSpPr>
            <p:cNvPr id="19" name="Rounded Rectangle 18"/>
            <p:cNvSpPr/>
            <p:nvPr/>
          </p:nvSpPr>
          <p:spPr>
            <a:xfrm>
              <a:off x="1263116" y="439696"/>
              <a:ext cx="16779817" cy="1229313"/>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p:cNvSpPr txBox="1"/>
            <p:nvPr/>
          </p:nvSpPr>
          <p:spPr>
            <a:xfrm>
              <a:off x="1460132" y="410546"/>
              <a:ext cx="16497077" cy="1154162"/>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000000"/>
                  </a:solidFill>
                  <a:effectLst/>
                  <a:uLnTx/>
                  <a:uFillTx/>
                  <a:latin typeface="Calibri"/>
                  <a:ea typeface="+mn-ea"/>
                  <a:cs typeface="+mn-cs"/>
                </a:rPr>
                <a:t>Chuẩn</a:t>
              </a:r>
              <a:r>
                <a:rPr kumimoji="0" lang="en-US" sz="4400" b="1" i="1" u="none" strike="noStrike" kern="1200" cap="none" spc="0" normalizeH="0" baseline="0" noProof="0" dirty="0">
                  <a:ln>
                    <a:noFill/>
                  </a:ln>
                  <a:solidFill>
                    <a:srgbClr val="000000"/>
                  </a:solidFill>
                  <a:effectLst/>
                  <a:uLnTx/>
                  <a:uFillTx/>
                  <a:latin typeface="Calibri"/>
                  <a:ea typeface="+mn-ea"/>
                  <a:cs typeface="+mn-cs"/>
                </a:rPr>
                <a:t> </a:t>
              </a:r>
              <a:r>
                <a:rPr kumimoji="0" lang="en-US" sz="4400" b="1" i="1" u="none" strike="noStrike" kern="1200" cap="none" spc="0" normalizeH="0" baseline="0" noProof="0" dirty="0" err="1">
                  <a:ln>
                    <a:noFill/>
                  </a:ln>
                  <a:solidFill>
                    <a:srgbClr val="000000"/>
                  </a:solidFill>
                  <a:effectLst/>
                  <a:uLnTx/>
                  <a:uFillTx/>
                  <a:latin typeface="Calibri"/>
                  <a:ea typeface="+mn-ea"/>
                  <a:cs typeface="+mn-cs"/>
                </a:rPr>
                <a:t>bị</a:t>
              </a:r>
              <a:r>
                <a:rPr kumimoji="0" lang="en-US" sz="4400" b="1" i="1" u="none" strike="noStrike" kern="1200" cap="none" spc="0" normalizeH="0" baseline="0" noProof="0" dirty="0">
                  <a:ln>
                    <a:noFill/>
                  </a:ln>
                  <a:solidFill>
                    <a:srgbClr val="000000"/>
                  </a:solidFill>
                  <a:effectLst/>
                  <a:uLnTx/>
                  <a:uFillTx/>
                  <a:latin typeface="Calibri"/>
                  <a:ea typeface="+mn-ea"/>
                  <a:cs typeface="+mn-cs"/>
                </a:rPr>
                <a:t>:</a:t>
              </a:r>
              <a:r>
                <a:rPr kumimoji="0" lang="en-US" sz="4400" b="1" i="0" u="none" strike="noStrike" kern="1200" cap="none" spc="0" normalizeH="0" baseline="0" noProof="0" dirty="0">
                  <a:ln>
                    <a:noFill/>
                  </a:ln>
                  <a:solidFill>
                    <a:srgbClr val="000000"/>
                  </a:solidFill>
                  <a:effectLst/>
                  <a:uLnTx/>
                  <a:uFillTx/>
                  <a:latin typeface="Calibri"/>
                  <a:ea typeface="+mn-ea"/>
                  <a:cs typeface="+mn-cs"/>
                </a:rPr>
                <a:t> </a:t>
              </a:r>
              <a:r>
                <a:rPr lang="en-US" sz="4400" b="1" dirty="0">
                  <a:solidFill>
                    <a:srgbClr val="000000"/>
                  </a:solidFill>
                  <a:latin typeface="Calibri"/>
                </a:rPr>
                <a:t>Q</a:t>
              </a:r>
              <a:r>
                <a:rPr kumimoji="0" lang="en-US" sz="4400" b="1" i="0" u="none" strike="noStrike" kern="1200" cap="none" spc="0" normalizeH="0" baseline="0" noProof="0" dirty="0" err="1">
                  <a:ln>
                    <a:noFill/>
                  </a:ln>
                  <a:solidFill>
                    <a:srgbClr val="000000"/>
                  </a:solidFill>
                  <a:effectLst/>
                  <a:uLnTx/>
                  <a:uFillTx/>
                  <a:latin typeface="Calibri"/>
                  <a:ea typeface="+mn-ea"/>
                  <a:cs typeface="+mn-cs"/>
                </a:rPr>
                <a:t>uạt</a:t>
              </a:r>
              <a:r>
                <a:rPr kumimoji="0" lang="en-US" sz="4400" b="1" i="0" u="none" strike="noStrike" kern="1200" cap="none" spc="0" normalizeH="0" baseline="0" noProof="0" dirty="0">
                  <a:ln>
                    <a:noFill/>
                  </a:ln>
                  <a:solidFill>
                    <a:srgbClr val="000000"/>
                  </a:solidFill>
                  <a:effectLst/>
                  <a:uLnTx/>
                  <a:uFillTx/>
                  <a:latin typeface="Calibri"/>
                  <a:ea typeface="+mn-ea"/>
                  <a:cs typeface="+mn-cs"/>
                </a:rPr>
                <a:t> </a:t>
              </a:r>
              <a:r>
                <a:rPr kumimoji="0" lang="en-US" sz="4400" b="1" i="0" u="none" strike="noStrike" kern="1200" cap="none" spc="0" normalizeH="0" baseline="0" noProof="0" dirty="0" err="1">
                  <a:ln>
                    <a:noFill/>
                  </a:ln>
                  <a:solidFill>
                    <a:srgbClr val="000000"/>
                  </a:solidFill>
                  <a:effectLst/>
                  <a:uLnTx/>
                  <a:uFillTx/>
                  <a:latin typeface="Calibri"/>
                  <a:ea typeface="+mn-ea"/>
                  <a:cs typeface="+mn-cs"/>
                </a:rPr>
                <a:t>điện</a:t>
              </a:r>
              <a:r>
                <a:rPr kumimoji="0" lang="en-US" sz="4400" b="1" i="0" u="none" strike="noStrike" kern="1200" cap="none" spc="0" normalizeH="0" baseline="0" noProof="0" dirty="0">
                  <a:ln>
                    <a:noFill/>
                  </a:ln>
                  <a:solidFill>
                    <a:srgbClr val="000000"/>
                  </a:solidFill>
                  <a:effectLst/>
                  <a:uLnTx/>
                  <a:uFillTx/>
                  <a:latin typeface="Calibri"/>
                  <a:ea typeface="+mn-ea"/>
                  <a:cs typeface="+mn-cs"/>
                </a:rPr>
                <a:t>, </a:t>
              </a:r>
              <a:r>
                <a:rPr kumimoji="0" lang="en-US" sz="4400" b="1" i="0" u="none" strike="noStrike" kern="1200" cap="none" spc="0" normalizeH="0" baseline="0" noProof="0" dirty="0" err="1">
                  <a:ln>
                    <a:noFill/>
                  </a:ln>
                  <a:solidFill>
                    <a:srgbClr val="000000"/>
                  </a:solidFill>
                  <a:effectLst/>
                  <a:uLnTx/>
                  <a:uFillTx/>
                  <a:latin typeface="Calibri"/>
                  <a:ea typeface="+mn-ea"/>
                  <a:cs typeface="+mn-cs"/>
                </a:rPr>
                <a:t>chong</a:t>
              </a:r>
              <a:r>
                <a:rPr kumimoji="0" lang="en-US" sz="4400" b="1" i="0" u="none" strike="noStrike" kern="1200" cap="none" spc="0" normalizeH="0" baseline="0" noProof="0" dirty="0">
                  <a:ln>
                    <a:noFill/>
                  </a:ln>
                  <a:solidFill>
                    <a:srgbClr val="000000"/>
                  </a:solidFill>
                  <a:effectLst/>
                  <a:uLnTx/>
                  <a:uFillTx/>
                  <a:latin typeface="Calibri"/>
                  <a:ea typeface="+mn-ea"/>
                  <a:cs typeface="+mn-cs"/>
                </a:rPr>
                <a:t> </a:t>
              </a:r>
              <a:r>
                <a:rPr kumimoji="0" lang="en-US" sz="4400" b="1" i="0" u="none" strike="noStrike" kern="1200" cap="none" spc="0" normalizeH="0" baseline="0" noProof="0" dirty="0" err="1">
                  <a:ln>
                    <a:noFill/>
                  </a:ln>
                  <a:solidFill>
                    <a:srgbClr val="000000"/>
                  </a:solidFill>
                  <a:effectLst/>
                  <a:uLnTx/>
                  <a:uFillTx/>
                  <a:latin typeface="Calibri"/>
                  <a:ea typeface="+mn-ea"/>
                  <a:cs typeface="+mn-cs"/>
                </a:rPr>
                <a:t>chúng</a:t>
              </a:r>
              <a:r>
                <a:rPr kumimoji="0" lang="en-US" sz="4400" b="1" i="0" u="none" strike="noStrike" kern="1200" cap="none" spc="0" normalizeH="0" baseline="0" noProof="0" dirty="0">
                  <a:ln>
                    <a:noFill/>
                  </a:ln>
                  <a:solidFill>
                    <a:srgbClr val="000000"/>
                  </a:solidFill>
                  <a:effectLst/>
                  <a:uLnTx/>
                  <a:uFillTx/>
                  <a:latin typeface="Calibri"/>
                  <a:ea typeface="+mn-ea"/>
                  <a:cs typeface="+mn-cs"/>
                </a:rPr>
                <a:t>.</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6364" t="45234" r="6091" b="26716"/>
          <a:stretch/>
        </p:blipFill>
        <p:spPr>
          <a:xfrm>
            <a:off x="-152400" y="4861425"/>
            <a:ext cx="12365359" cy="1555939"/>
          </a:xfrm>
          <a:prstGeom prst="rect">
            <a:avLst/>
          </a:prstGeom>
        </p:spPr>
      </p:pic>
      <p:sp>
        <p:nvSpPr>
          <p:cNvPr id="2" name="Rounded Rectangle 17">
            <a:extLst>
              <a:ext uri="{FF2B5EF4-FFF2-40B4-BE49-F238E27FC236}">
                <a16:creationId xmlns:a16="http://schemas.microsoft.com/office/drawing/2014/main" id="{BD62669E-C478-E31B-C2B8-AC824E122A22}"/>
              </a:ext>
            </a:extLst>
          </p:cNvPr>
          <p:cNvSpPr/>
          <p:nvPr/>
        </p:nvSpPr>
        <p:spPr>
          <a:xfrm>
            <a:off x="117497" y="1472103"/>
            <a:ext cx="6178528" cy="2852247"/>
          </a:xfrm>
          <a:prstGeom prst="roundRect">
            <a:avLst/>
          </a:prstGeom>
          <a:solidFill>
            <a:schemeClr val="bg1"/>
          </a:solidFill>
          <a:ln w="41275">
            <a:solidFill>
              <a:srgbClr val="ADA335">
                <a:alpha val="99000"/>
              </a:srgb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dirty="0">
              <a:ln>
                <a:noFill/>
              </a:ln>
              <a:solidFill>
                <a:srgbClr val="22517E"/>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97435DE2-17F8-0011-0A73-F82FFF302415}"/>
              </a:ext>
            </a:extLst>
          </p:cNvPr>
          <p:cNvSpPr txBox="1"/>
          <p:nvPr/>
        </p:nvSpPr>
        <p:spPr>
          <a:xfrm>
            <a:off x="428625" y="1647825"/>
            <a:ext cx="5791200" cy="2554545"/>
          </a:xfrm>
          <a:prstGeom prst="rect">
            <a:avLst/>
          </a:prstGeom>
          <a:noFill/>
        </p:spPr>
        <p:txBody>
          <a:bodyPr wrap="square" rtlCol="0">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cs typeface="Calibri" panose="020F0502020204030204" pitchFamily="34" charset="0"/>
              </a:rPr>
              <a:t>Tiến</a:t>
            </a:r>
            <a:r>
              <a:rPr kumimoji="0" lang="en-US" sz="3200" b="1" i="1" u="none" strike="noStrike" kern="1200" cap="none" spc="0" normalizeH="0" baseline="0" noProof="0" dirty="0">
                <a:ln>
                  <a:noFill/>
                </a:ln>
                <a:solidFill>
                  <a:srgbClr val="FF0000"/>
                </a:solidFill>
                <a:effectLst/>
                <a:uLnTx/>
                <a:uFillTx/>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cs typeface="Calibri" panose="020F0502020204030204" pitchFamily="34" charset="0"/>
              </a:rPr>
              <a:t>hành</a:t>
            </a:r>
            <a:r>
              <a:rPr kumimoji="0" lang="en-US" sz="3200" b="1" i="1" u="none" strike="noStrike" kern="1200" cap="none" spc="0" normalizeH="0" baseline="0" noProof="0" dirty="0">
                <a:ln>
                  <a:noFill/>
                </a:ln>
                <a:solidFill>
                  <a:srgbClr val="FF0000"/>
                </a:solidFill>
                <a:effectLst/>
                <a:uLnTx/>
                <a:uFillTx/>
                <a:cs typeface="Calibri" panose="020F0502020204030204" pitchFamily="34" charset="0"/>
              </a:rPr>
              <a:t>:</a:t>
            </a:r>
          </a:p>
          <a:p>
            <a:pPr marL="457200" lvl="0" indent="-457200" algn="just" defTabSz="609630">
              <a:buFont typeface="Arial" panose="020B0604020202020204" pitchFamily="34" charset="0"/>
              <a:buChar char="•"/>
            </a:pPr>
            <a:r>
              <a:rPr lang="vi-VN" sz="3200" dirty="0"/>
              <a:t>Cầm chong chóng trước quạt (Hình 4) và bật quạt với các mức độ khác nhau. Quan sát chong chóng.</a:t>
            </a:r>
            <a:endParaRPr kumimoji="0" lang="en-US" sz="3200" b="0" i="0" u="none" strike="noStrike" kern="1200" cap="none" spc="0" normalizeH="0" baseline="0" noProof="0" dirty="0">
              <a:ln>
                <a:noFill/>
              </a:ln>
              <a:solidFill>
                <a:srgbClr val="002060"/>
              </a:solidFill>
              <a:effectLst/>
              <a:uLnTx/>
              <a:uFillTx/>
              <a:cs typeface="Calibri" panose="020F0502020204030204" pitchFamily="34" charset="0"/>
            </a:endParaRPr>
          </a:p>
        </p:txBody>
      </p:sp>
      <p:pic>
        <p:nvPicPr>
          <p:cNvPr id="6" name="Picture 5">
            <a:extLst>
              <a:ext uri="{FF2B5EF4-FFF2-40B4-BE49-F238E27FC236}">
                <a16:creationId xmlns:a16="http://schemas.microsoft.com/office/drawing/2014/main" id="{D7589AFD-1F6B-20DD-37FD-D61CCD45E061}"/>
              </a:ext>
            </a:extLst>
          </p:cNvPr>
          <p:cNvPicPr>
            <a:picLocks noChangeAspect="1"/>
          </p:cNvPicPr>
          <p:nvPr/>
        </p:nvPicPr>
        <p:blipFill>
          <a:blip r:embed="rId2"/>
          <a:stretch>
            <a:fillRect/>
          </a:stretch>
        </p:blipFill>
        <p:spPr>
          <a:xfrm>
            <a:off x="7215188" y="1228725"/>
            <a:ext cx="3729037" cy="31936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ABE4E908-885C-ABD1-8AC2-83C54DAA4A25}"/>
              </a:ext>
            </a:extLst>
          </p:cNvPr>
          <p:cNvSpPr txBox="1"/>
          <p:nvPr/>
        </p:nvSpPr>
        <p:spPr>
          <a:xfrm>
            <a:off x="194309" y="4579961"/>
            <a:ext cx="11111865" cy="1077218"/>
          </a:xfrm>
          <a:custGeom>
            <a:avLst/>
            <a:gdLst>
              <a:gd name="connsiteX0" fmla="*/ 0 w 11111865"/>
              <a:gd name="connsiteY0" fmla="*/ 0 h 1077218"/>
              <a:gd name="connsiteX1" fmla="*/ 11111865 w 11111865"/>
              <a:gd name="connsiteY1" fmla="*/ 0 h 1077218"/>
              <a:gd name="connsiteX2" fmla="*/ 11111865 w 11111865"/>
              <a:gd name="connsiteY2" fmla="*/ 1077218 h 1077218"/>
              <a:gd name="connsiteX3" fmla="*/ 0 w 11111865"/>
              <a:gd name="connsiteY3" fmla="*/ 1077218 h 1077218"/>
              <a:gd name="connsiteX4" fmla="*/ 0 w 1111186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1865" h="1077218" fill="none" extrusionOk="0">
                <a:moveTo>
                  <a:pt x="0" y="0"/>
                </a:moveTo>
                <a:cubicBezTo>
                  <a:pt x="5349390" y="5222"/>
                  <a:pt x="8306972" y="24918"/>
                  <a:pt x="11111865" y="0"/>
                </a:cubicBezTo>
                <a:cubicBezTo>
                  <a:pt x="11149727" y="476103"/>
                  <a:pt x="11053262" y="631043"/>
                  <a:pt x="11111865" y="1077218"/>
                </a:cubicBezTo>
                <a:cubicBezTo>
                  <a:pt x="7052129" y="912457"/>
                  <a:pt x="2657339" y="1195368"/>
                  <a:pt x="0" y="1077218"/>
                </a:cubicBezTo>
                <a:cubicBezTo>
                  <a:pt x="-64117" y="630482"/>
                  <a:pt x="88888" y="487727"/>
                  <a:pt x="0" y="0"/>
                </a:cubicBezTo>
                <a:close/>
              </a:path>
              <a:path w="11111865" h="1077218" stroke="0" extrusionOk="0">
                <a:moveTo>
                  <a:pt x="0" y="0"/>
                </a:moveTo>
                <a:cubicBezTo>
                  <a:pt x="4204168" y="11849"/>
                  <a:pt x="9752977" y="-161459"/>
                  <a:pt x="11111865" y="0"/>
                </a:cubicBezTo>
                <a:cubicBezTo>
                  <a:pt x="11163900" y="144312"/>
                  <a:pt x="11204008" y="673209"/>
                  <a:pt x="11111865" y="1077218"/>
                </a:cubicBezTo>
                <a:cubicBezTo>
                  <a:pt x="7505274" y="931358"/>
                  <a:pt x="2839543" y="998894"/>
                  <a:pt x="0" y="1077218"/>
                </a:cubicBezTo>
                <a:cubicBezTo>
                  <a:pt x="7265" y="907874"/>
                  <a:pt x="-51671" y="219525"/>
                  <a:pt x="0" y="0"/>
                </a:cubicBezTo>
                <a:close/>
              </a:path>
            </a:pathLst>
          </a:custGeom>
          <a:solidFill>
            <a:schemeClr val="accent6">
              <a:lumMod val="40000"/>
              <a:lumOff val="60000"/>
            </a:schemeClr>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Trường hợp nào chong chóng quay nhanh nhất, trường hợp nào chong chóng quay chậm nhất?</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21DF4F6A-D708-3F3D-DD4C-38447E8DFEAA}"/>
              </a:ext>
            </a:extLst>
          </p:cNvPr>
          <p:cNvSpPr txBox="1"/>
          <p:nvPr/>
        </p:nvSpPr>
        <p:spPr>
          <a:xfrm>
            <a:off x="184784" y="5780782"/>
            <a:ext cx="11111865" cy="1077218"/>
          </a:xfrm>
          <a:custGeom>
            <a:avLst/>
            <a:gdLst>
              <a:gd name="connsiteX0" fmla="*/ 0 w 11111865"/>
              <a:gd name="connsiteY0" fmla="*/ 0 h 1077218"/>
              <a:gd name="connsiteX1" fmla="*/ 11111865 w 11111865"/>
              <a:gd name="connsiteY1" fmla="*/ 0 h 1077218"/>
              <a:gd name="connsiteX2" fmla="*/ 11111865 w 11111865"/>
              <a:gd name="connsiteY2" fmla="*/ 1077218 h 1077218"/>
              <a:gd name="connsiteX3" fmla="*/ 0 w 11111865"/>
              <a:gd name="connsiteY3" fmla="*/ 1077218 h 1077218"/>
              <a:gd name="connsiteX4" fmla="*/ 0 w 1111186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1865" h="1077218" fill="none" extrusionOk="0">
                <a:moveTo>
                  <a:pt x="0" y="0"/>
                </a:moveTo>
                <a:cubicBezTo>
                  <a:pt x="5349390" y="5222"/>
                  <a:pt x="8306972" y="24918"/>
                  <a:pt x="11111865" y="0"/>
                </a:cubicBezTo>
                <a:cubicBezTo>
                  <a:pt x="11149727" y="476103"/>
                  <a:pt x="11053262" y="631043"/>
                  <a:pt x="11111865" y="1077218"/>
                </a:cubicBezTo>
                <a:cubicBezTo>
                  <a:pt x="7052129" y="912457"/>
                  <a:pt x="2657339" y="1195368"/>
                  <a:pt x="0" y="1077218"/>
                </a:cubicBezTo>
                <a:cubicBezTo>
                  <a:pt x="-64117" y="630482"/>
                  <a:pt x="88888" y="487727"/>
                  <a:pt x="0" y="0"/>
                </a:cubicBezTo>
                <a:close/>
              </a:path>
              <a:path w="11111865" h="1077218" stroke="0" extrusionOk="0">
                <a:moveTo>
                  <a:pt x="0" y="0"/>
                </a:moveTo>
                <a:cubicBezTo>
                  <a:pt x="4204168" y="11849"/>
                  <a:pt x="9752977" y="-161459"/>
                  <a:pt x="11111865" y="0"/>
                </a:cubicBezTo>
                <a:cubicBezTo>
                  <a:pt x="11163900" y="144312"/>
                  <a:pt x="11204008" y="673209"/>
                  <a:pt x="11111865" y="1077218"/>
                </a:cubicBezTo>
                <a:cubicBezTo>
                  <a:pt x="7505274" y="931358"/>
                  <a:pt x="2839543" y="998894"/>
                  <a:pt x="0" y="1077218"/>
                </a:cubicBezTo>
                <a:cubicBezTo>
                  <a:pt x="7265" y="907874"/>
                  <a:pt x="-51671" y="219525"/>
                  <a:pt x="0" y="0"/>
                </a:cubicBezTo>
                <a:close/>
              </a:path>
            </a:pathLst>
          </a:custGeom>
          <a:solidFill>
            <a:schemeClr val="accent3">
              <a:lumMod val="20000"/>
              <a:lumOff val="80000"/>
            </a:schemeClr>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Qua thí nghiệm trên, hãy kết luận không khí chuyển động mạnh sẽ gây ra gió mạnh hay nhẹ.</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2253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0"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3">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3">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3">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3">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3">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3">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3">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3"/>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6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542011"/>
          </a:xfrm>
          <a:prstGeom prst="rect">
            <a:avLst/>
          </a:prstGeom>
          <a:solidFill>
            <a:srgbClr val="C7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8"/>
          <p:cNvPicPr>
            <a:picLocks noChangeAspect="1"/>
          </p:cNvPicPr>
          <p:nvPr/>
        </p:nvPicPr>
        <p:blipFill>
          <a:blip r:embed="rId3"/>
          <a:srcRect l="5801" t="35046" r="4094" b="30939"/>
          <a:stretch>
            <a:fillRect/>
          </a:stretch>
        </p:blipFill>
        <p:spPr>
          <a:xfrm>
            <a:off x="-152400" y="-233867"/>
            <a:ext cx="12749790" cy="2707280"/>
          </a:xfrm>
          <a:prstGeom prst="rect">
            <a:avLst/>
          </a:prstGeom>
        </p:spPr>
      </p:pic>
      <p:pic>
        <p:nvPicPr>
          <p:cNvPr id="5" name="Picture 5"/>
          <p:cNvPicPr>
            <a:picLocks noChangeAspect="1"/>
          </p:cNvPicPr>
          <p:nvPr/>
        </p:nvPicPr>
        <p:blipFill rotWithShape="1">
          <a:blip r:embed="rId3"/>
          <a:srcRect l="8846" t="34435" r="15452" b="50832"/>
          <a:stretch/>
        </p:blipFill>
        <p:spPr>
          <a:xfrm>
            <a:off x="-57150" y="5881733"/>
            <a:ext cx="12242800" cy="1340119"/>
          </a:xfrm>
          <a:prstGeom prst="rect">
            <a:avLst/>
          </a:prstGeom>
        </p:spPr>
      </p:pic>
      <p:pic>
        <p:nvPicPr>
          <p:cNvPr id="14" name="Picture 6"/>
          <p:cNvPicPr>
            <a:picLocks noChangeAspect="1"/>
          </p:cNvPicPr>
          <p:nvPr/>
        </p:nvPicPr>
        <p:blipFill>
          <a:blip r:embed="rId3"/>
          <a:srcRect l="13162" t="11393" b="31764"/>
          <a:stretch>
            <a:fillRect/>
          </a:stretch>
        </p:blipFill>
        <p:spPr>
          <a:xfrm>
            <a:off x="4249626" y="100055"/>
            <a:ext cx="7936024" cy="2922076"/>
          </a:xfrm>
          <a:prstGeom prst="rect">
            <a:avLst/>
          </a:prstGeom>
        </p:spPr>
      </p:pic>
      <p:pic>
        <p:nvPicPr>
          <p:cNvPr id="15" name="Picture 6"/>
          <p:cNvPicPr>
            <a:picLocks noChangeAspect="1"/>
          </p:cNvPicPr>
          <p:nvPr/>
        </p:nvPicPr>
        <p:blipFill>
          <a:blip r:embed="rId3"/>
          <a:srcRect l="13162" t="11393" b="31764"/>
          <a:stretch>
            <a:fillRect/>
          </a:stretch>
        </p:blipFill>
        <p:spPr>
          <a:xfrm flipH="1">
            <a:off x="-1463873" y="3362"/>
            <a:ext cx="7936024" cy="2922076"/>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6465" r="6035" b="9204"/>
          <a:stretch/>
        </p:blipFill>
        <p:spPr>
          <a:xfrm>
            <a:off x="-193675" y="-1222849"/>
            <a:ext cx="12270109" cy="7161952"/>
          </a:xfrm>
          <a:prstGeom prst="rect">
            <a:avLst/>
          </a:prstGeom>
        </p:spPr>
      </p:pic>
      <p:grpSp>
        <p:nvGrpSpPr>
          <p:cNvPr id="2" name="Group 1"/>
          <p:cNvGrpSpPr/>
          <p:nvPr/>
        </p:nvGrpSpPr>
        <p:grpSpPr>
          <a:xfrm>
            <a:off x="5486398" y="969891"/>
            <a:ext cx="6599584" cy="2707587"/>
            <a:chOff x="10334775" y="3959496"/>
            <a:chExt cx="7155308" cy="4519212"/>
          </a:xfrm>
          <a:effectLst>
            <a:outerShdw blurRad="76200" dir="18900000" sy="23000" kx="-1200000" algn="bl" rotWithShape="0">
              <a:prstClr val="black">
                <a:alpha val="20000"/>
              </a:prstClr>
            </a:outerShdw>
          </a:effectLst>
        </p:grpSpPr>
        <p:sp>
          <p:nvSpPr>
            <p:cNvPr id="22" name="Speech Bubble: Rectangle with Corners Rounded 6">
              <a:extLst>
                <a:ext uri="{FF2B5EF4-FFF2-40B4-BE49-F238E27FC236}">
                  <a16:creationId xmlns:a16="http://schemas.microsoft.com/office/drawing/2014/main" id="{B9388779-80E8-4258-A350-D089AFC0049E}"/>
                </a:ext>
              </a:extLst>
            </p:cNvPr>
            <p:cNvSpPr/>
            <p:nvPr/>
          </p:nvSpPr>
          <p:spPr>
            <a:xfrm flipH="1">
              <a:off x="10334775" y="3959496"/>
              <a:ext cx="7155308" cy="4519212"/>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79646"/>
                </a:solidFill>
                <a:effectLst/>
                <a:uLnTx/>
                <a:uFillTx/>
                <a:latin typeface="iCiel Cadena" panose="02000503000000020004" pitchFamily="50" charset="0"/>
                <a:ea typeface="+mn-ea"/>
                <a:cs typeface="+mn-cs"/>
              </a:endParaRPr>
            </a:p>
          </p:txBody>
        </p:sp>
        <p:sp>
          <p:nvSpPr>
            <p:cNvPr id="23" name="Rectangle 22"/>
            <p:cNvSpPr/>
            <p:nvPr/>
          </p:nvSpPr>
          <p:spPr>
            <a:xfrm>
              <a:off x="10683942" y="4304412"/>
              <a:ext cx="6579843" cy="385280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Chong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chóng</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quay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nhanh</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nhất</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khi</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bật</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quạt</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với</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mức</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độ</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mạnh</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nhất</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và</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quay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chậm</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nhất</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khi</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ở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mức</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độ</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quạt</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yếu</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nhất</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6364" t="45234" r="6091" b="26716"/>
          <a:stretch/>
        </p:blipFill>
        <p:spPr>
          <a:xfrm>
            <a:off x="-152400" y="4861425"/>
            <a:ext cx="12365359" cy="1555939"/>
          </a:xfrm>
          <a:prstGeom prst="rect">
            <a:avLst/>
          </a:prstGeom>
        </p:spPr>
      </p:pic>
      <p:pic>
        <p:nvPicPr>
          <p:cNvPr id="3" name="Picture 2">
            <a:extLst>
              <a:ext uri="{FF2B5EF4-FFF2-40B4-BE49-F238E27FC236}">
                <a16:creationId xmlns:a16="http://schemas.microsoft.com/office/drawing/2014/main" id="{C85DB03E-E2F4-36B7-C4DF-587410F9ECA1}"/>
              </a:ext>
            </a:extLst>
          </p:cNvPr>
          <p:cNvPicPr>
            <a:picLocks noChangeAspect="1"/>
          </p:cNvPicPr>
          <p:nvPr/>
        </p:nvPicPr>
        <p:blipFill>
          <a:blip r:embed="rId3"/>
          <a:stretch>
            <a:fillRect/>
          </a:stretch>
        </p:blipFill>
        <p:spPr>
          <a:xfrm>
            <a:off x="208101" y="1023732"/>
            <a:ext cx="4664723" cy="3994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0" name="Group 9">
            <a:extLst>
              <a:ext uri="{FF2B5EF4-FFF2-40B4-BE49-F238E27FC236}">
                <a16:creationId xmlns:a16="http://schemas.microsoft.com/office/drawing/2014/main" id="{2CEE481C-8F80-16C3-6CD7-E74C6A988B9E}"/>
              </a:ext>
            </a:extLst>
          </p:cNvPr>
          <p:cNvGrpSpPr/>
          <p:nvPr/>
        </p:nvGrpSpPr>
        <p:grpSpPr>
          <a:xfrm>
            <a:off x="5456581" y="3911875"/>
            <a:ext cx="6599584" cy="1415500"/>
            <a:chOff x="10334775" y="3959496"/>
            <a:chExt cx="7155308" cy="4519212"/>
          </a:xfrm>
          <a:effectLst>
            <a:outerShdw blurRad="76200" dir="18900000" sy="23000" kx="-1200000" algn="bl" rotWithShape="0">
              <a:prstClr val="black">
                <a:alpha val="20000"/>
              </a:prstClr>
            </a:outerShdw>
          </a:effectLst>
        </p:grpSpPr>
        <p:sp>
          <p:nvSpPr>
            <p:cNvPr id="11" name="Speech Bubble: Rectangle with Corners Rounded 6">
              <a:extLst>
                <a:ext uri="{FF2B5EF4-FFF2-40B4-BE49-F238E27FC236}">
                  <a16:creationId xmlns:a16="http://schemas.microsoft.com/office/drawing/2014/main" id="{0ABE7372-32FA-68A2-B0D9-1E254513D290}"/>
                </a:ext>
              </a:extLst>
            </p:cNvPr>
            <p:cNvSpPr/>
            <p:nvPr/>
          </p:nvSpPr>
          <p:spPr>
            <a:xfrm flipH="1">
              <a:off x="10334775" y="3959496"/>
              <a:ext cx="7155308" cy="4519212"/>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79646"/>
                </a:solidFill>
                <a:effectLst/>
                <a:uLnTx/>
                <a:uFillTx/>
                <a:latin typeface="iCiel Cadena" panose="02000503000000020004" pitchFamily="50" charset="0"/>
                <a:ea typeface="+mn-ea"/>
                <a:cs typeface="+mn-cs"/>
              </a:endParaRPr>
            </a:p>
          </p:txBody>
        </p:sp>
        <p:sp>
          <p:nvSpPr>
            <p:cNvPr id="13" name="Rectangle 12">
              <a:extLst>
                <a:ext uri="{FF2B5EF4-FFF2-40B4-BE49-F238E27FC236}">
                  <a16:creationId xmlns:a16="http://schemas.microsoft.com/office/drawing/2014/main" id="{5215E499-7667-4A2F-186D-C85AB46EA750}"/>
                </a:ext>
              </a:extLst>
            </p:cNvPr>
            <p:cNvSpPr/>
            <p:nvPr/>
          </p:nvSpPr>
          <p:spPr>
            <a:xfrm>
              <a:off x="10683942" y="4304412"/>
              <a:ext cx="6579843" cy="20034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Không</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khí</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chuyển</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động</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mạnh</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sẽ</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gây</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gió</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mạnh</a:t>
              </a:r>
              <a:r>
                <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1381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68965" y="476250"/>
            <a:ext cx="12404035" cy="6366027"/>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pic>
        <p:nvPicPr>
          <p:cNvPr id="7" name="Picture 7"/>
          <p:cNvPicPr>
            <a:picLocks noChangeAspect="1"/>
          </p:cNvPicPr>
          <p:nvPr/>
        </p:nvPicPr>
        <p:blipFill>
          <a:blip r:embed="rId3"/>
          <a:srcRect l="11001" t="30962" r="13970" b="32828"/>
          <a:stretch>
            <a:fillRect/>
          </a:stretch>
        </p:blipFill>
        <p:spPr>
          <a:xfrm>
            <a:off x="-914400" y="3518452"/>
            <a:ext cx="15073265" cy="3478700"/>
          </a:xfrm>
          <a:prstGeom prst="rect">
            <a:avLst/>
          </a:prstGeom>
        </p:spPr>
      </p:pic>
      <p:sp>
        <p:nvSpPr>
          <p:cNvPr id="17" name="TextBox 11"/>
          <p:cNvSpPr txBox="1"/>
          <p:nvPr/>
        </p:nvSpPr>
        <p:spPr>
          <a:xfrm>
            <a:off x="2146853" y="2282897"/>
            <a:ext cx="8219660" cy="2539157"/>
          </a:xfrm>
          <a:prstGeom prst="rect">
            <a:avLst/>
          </a:prstGeom>
        </p:spPr>
        <p:txBody>
          <a:bodyPr wrap="square" lIns="0" tIns="0" rIns="0" bIns="0" rtlCol="0" anchor="t">
            <a:spAutoFit/>
          </a:bodyPr>
          <a:lstStyle/>
          <a:p>
            <a:pPr lvl="0" algn="just" defTabSz="609630"/>
            <a:r>
              <a:rPr lang="vi-VN" sz="3300" b="1" dirty="0">
                <a:solidFill>
                  <a:srgbClr val="002060"/>
                </a:solidFill>
                <a:latin typeface="Calibri"/>
              </a:rPr>
              <a:t>Để phân biệt mức độ mạnh của gió, nhiều nước trên thế giới trong đó có nước ta đã chia mức độ mạnh của gió thành 18 cấp từ cấp 0 đến cấp 17. Gió lên đến cấp 6 – 7 gọi là áp thấp nhiệt đới, gió từ cấp 8 trở lên gọi là bão.</a:t>
            </a:r>
          </a:p>
        </p:txBody>
      </p:sp>
      <p:pic>
        <p:nvPicPr>
          <p:cNvPr id="15" name="Picture 5"/>
          <p:cNvPicPr>
            <a:picLocks noChangeAspect="1"/>
          </p:cNvPicPr>
          <p:nvPr/>
        </p:nvPicPr>
        <p:blipFill>
          <a:blip r:embed="rId3"/>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3"/>
          <a:srcRect r="66324" b="70079"/>
          <a:stretch>
            <a:fillRect/>
          </a:stretch>
        </p:blipFill>
        <p:spPr>
          <a:xfrm flipH="1">
            <a:off x="7218596" y="-45258"/>
            <a:ext cx="4973404" cy="2485572"/>
          </a:xfrm>
          <a:prstGeom prst="rect">
            <a:avLst/>
          </a:prstGeom>
        </p:spPr>
      </p:pic>
    </p:spTree>
    <p:extLst>
      <p:ext uri="{BB962C8B-B14F-4D97-AF65-F5344CB8AC3E}">
        <p14:creationId xmlns:p14="http://schemas.microsoft.com/office/powerpoint/2010/main" val="102381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7"/>
                                        </p:tgtEl>
                                        <p:attrNameLst>
                                          <p:attrName>r</p:attrName>
                                        </p:attrNameLst>
                                      </p:cBhvr>
                                    </p:animRot>
                                    <p:animRot by="-240000">
                                      <p:cBhvr>
                                        <p:cTn id="12" dur="1200" fill="hold">
                                          <p:stCondLst>
                                            <p:cond delay="1200"/>
                                          </p:stCondLst>
                                        </p:cTn>
                                        <p:tgtEl>
                                          <p:spTgt spid="7"/>
                                        </p:tgtEl>
                                        <p:attrNameLst>
                                          <p:attrName>r</p:attrName>
                                        </p:attrNameLst>
                                      </p:cBhvr>
                                    </p:animRot>
                                    <p:animRot by="240000">
                                      <p:cBhvr>
                                        <p:cTn id="13" dur="1200" fill="hold">
                                          <p:stCondLst>
                                            <p:cond delay="2400"/>
                                          </p:stCondLst>
                                        </p:cTn>
                                        <p:tgtEl>
                                          <p:spTgt spid="7"/>
                                        </p:tgtEl>
                                        <p:attrNameLst>
                                          <p:attrName>r</p:attrName>
                                        </p:attrNameLst>
                                      </p:cBhvr>
                                    </p:animRot>
                                    <p:animRot by="-240000">
                                      <p:cBhvr>
                                        <p:cTn id="14" dur="1200" fill="hold">
                                          <p:stCondLst>
                                            <p:cond delay="3600"/>
                                          </p:stCondLst>
                                        </p:cTn>
                                        <p:tgtEl>
                                          <p:spTgt spid="7"/>
                                        </p:tgtEl>
                                        <p:attrNameLst>
                                          <p:attrName>r</p:attrName>
                                        </p:attrNameLst>
                                      </p:cBhvr>
                                    </p:animRot>
                                    <p:animRot by="120000">
                                      <p:cBhvr>
                                        <p:cTn id="15" dur="1200" fill="hold">
                                          <p:stCondLst>
                                            <p:cond delay="4800"/>
                                          </p:stCondLst>
                                        </p:cTn>
                                        <p:tgtEl>
                                          <p:spTgt spid="7"/>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600" fill="hold">
                                          <p:stCondLst>
                                            <p:cond delay="0"/>
                                          </p:stCondLst>
                                        </p:cTn>
                                        <p:tgtEl>
                                          <p:spTgt spid="15"/>
                                        </p:tgtEl>
                                        <p:attrNameLst>
                                          <p:attrName>r</p:attrName>
                                        </p:attrNameLst>
                                      </p:cBhvr>
                                    </p:animRot>
                                    <p:animRot by="-240000">
                                      <p:cBhvr>
                                        <p:cTn id="18" dur="1200" fill="hold">
                                          <p:stCondLst>
                                            <p:cond delay="1200"/>
                                          </p:stCondLst>
                                        </p:cTn>
                                        <p:tgtEl>
                                          <p:spTgt spid="15"/>
                                        </p:tgtEl>
                                        <p:attrNameLst>
                                          <p:attrName>r</p:attrName>
                                        </p:attrNameLst>
                                      </p:cBhvr>
                                    </p:animRot>
                                    <p:animRot by="240000">
                                      <p:cBhvr>
                                        <p:cTn id="19" dur="1200" fill="hold">
                                          <p:stCondLst>
                                            <p:cond delay="2400"/>
                                          </p:stCondLst>
                                        </p:cTn>
                                        <p:tgtEl>
                                          <p:spTgt spid="15"/>
                                        </p:tgtEl>
                                        <p:attrNameLst>
                                          <p:attrName>r</p:attrName>
                                        </p:attrNameLst>
                                      </p:cBhvr>
                                    </p:animRot>
                                    <p:animRot by="-240000">
                                      <p:cBhvr>
                                        <p:cTn id="20" dur="1200" fill="hold">
                                          <p:stCondLst>
                                            <p:cond delay="3600"/>
                                          </p:stCondLst>
                                        </p:cTn>
                                        <p:tgtEl>
                                          <p:spTgt spid="15"/>
                                        </p:tgtEl>
                                        <p:attrNameLst>
                                          <p:attrName>r</p:attrName>
                                        </p:attrNameLst>
                                      </p:cBhvr>
                                    </p:animRot>
                                    <p:animRot by="120000">
                                      <p:cBhvr>
                                        <p:cTn id="21" dur="1200" fill="hold">
                                          <p:stCondLst>
                                            <p:cond delay="4800"/>
                                          </p:stCondLst>
                                        </p:cTn>
                                        <p:tgtEl>
                                          <p:spTgt spid="15"/>
                                        </p:tgtEl>
                                        <p:attrNameLst>
                                          <p:attrName>r</p:attrName>
                                        </p:attrNameLst>
                                      </p:cBhvr>
                                    </p:animRot>
                                  </p:childTnLst>
                                </p:cTn>
                              </p:par>
                              <p:par>
                                <p:cTn id="22" presetID="32" presetClass="emph" presetSubtype="0" repeatCount="indefinite" fill="hold" nodeType="withEffect">
                                  <p:stCondLst>
                                    <p:cond delay="0"/>
                                  </p:stCondLst>
                                  <p:childTnLst>
                                    <p:animRot by="120000">
                                      <p:cBhvr>
                                        <p:cTn id="23" dur="800" fill="hold">
                                          <p:stCondLst>
                                            <p:cond delay="0"/>
                                          </p:stCondLst>
                                        </p:cTn>
                                        <p:tgtEl>
                                          <p:spTgt spid="19"/>
                                        </p:tgtEl>
                                        <p:attrNameLst>
                                          <p:attrName>r</p:attrName>
                                        </p:attrNameLst>
                                      </p:cBhvr>
                                    </p:animRot>
                                    <p:animRot by="-240000">
                                      <p:cBhvr>
                                        <p:cTn id="24" dur="1600" fill="hold">
                                          <p:stCondLst>
                                            <p:cond delay="1600"/>
                                          </p:stCondLst>
                                        </p:cTn>
                                        <p:tgtEl>
                                          <p:spTgt spid="19"/>
                                        </p:tgtEl>
                                        <p:attrNameLst>
                                          <p:attrName>r</p:attrName>
                                        </p:attrNameLst>
                                      </p:cBhvr>
                                    </p:animRot>
                                    <p:animRot by="240000">
                                      <p:cBhvr>
                                        <p:cTn id="25" dur="1600" fill="hold">
                                          <p:stCondLst>
                                            <p:cond delay="3200"/>
                                          </p:stCondLst>
                                        </p:cTn>
                                        <p:tgtEl>
                                          <p:spTgt spid="19"/>
                                        </p:tgtEl>
                                        <p:attrNameLst>
                                          <p:attrName>r</p:attrName>
                                        </p:attrNameLst>
                                      </p:cBhvr>
                                    </p:animRot>
                                    <p:animRot by="-240000">
                                      <p:cBhvr>
                                        <p:cTn id="26" dur="1600" fill="hold">
                                          <p:stCondLst>
                                            <p:cond delay="4800"/>
                                          </p:stCondLst>
                                        </p:cTn>
                                        <p:tgtEl>
                                          <p:spTgt spid="19"/>
                                        </p:tgtEl>
                                        <p:attrNameLst>
                                          <p:attrName>r</p:attrName>
                                        </p:attrNameLst>
                                      </p:cBhvr>
                                    </p:animRot>
                                    <p:animRot by="120000">
                                      <p:cBhvr>
                                        <p:cTn id="27" dur="1600" fill="hold">
                                          <p:stCondLst>
                                            <p:cond delay="6400"/>
                                          </p:stCondLst>
                                        </p:cTn>
                                        <p:tgtEl>
                                          <p:spTgt spid="19"/>
                                        </p:tgtEl>
                                        <p:attrNameLst>
                                          <p:attrName>r</p:attrName>
                                        </p:attrNameLst>
                                      </p:cBhvr>
                                    </p:animRo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2681BAF-CE9E-30EB-8AC5-F8EC579B927D}"/>
              </a:ext>
            </a:extLst>
          </p:cNvPr>
          <p:cNvGraphicFramePr>
            <a:graphicFrameLocks noGrp="1"/>
          </p:cNvGraphicFramePr>
          <p:nvPr>
            <p:extLst>
              <p:ext uri="{D42A27DB-BD31-4B8C-83A1-F6EECF244321}">
                <p14:modId xmlns:p14="http://schemas.microsoft.com/office/powerpoint/2010/main" val="2078611931"/>
              </p:ext>
            </p:extLst>
          </p:nvPr>
        </p:nvGraphicFramePr>
        <p:xfrm>
          <a:off x="288235" y="129208"/>
          <a:ext cx="11678479" cy="6280224"/>
        </p:xfrm>
        <a:graphic>
          <a:graphicData uri="http://schemas.openxmlformats.org/drawingml/2006/table">
            <a:tbl>
              <a:tblPr firstRow="1" bandRow="1">
                <a:tableStyleId>{7DF18680-E054-41AD-8BC1-D1AEF772440D}</a:tableStyleId>
              </a:tblPr>
              <a:tblGrid>
                <a:gridCol w="1465118">
                  <a:extLst>
                    <a:ext uri="{9D8B030D-6E8A-4147-A177-3AD203B41FA5}">
                      <a16:colId xmlns:a16="http://schemas.microsoft.com/office/drawing/2014/main" val="1014615918"/>
                    </a:ext>
                  </a:extLst>
                </a:gridCol>
                <a:gridCol w="4374121">
                  <a:extLst>
                    <a:ext uri="{9D8B030D-6E8A-4147-A177-3AD203B41FA5}">
                      <a16:colId xmlns:a16="http://schemas.microsoft.com/office/drawing/2014/main" val="2081543876"/>
                    </a:ext>
                  </a:extLst>
                </a:gridCol>
                <a:gridCol w="1422651">
                  <a:extLst>
                    <a:ext uri="{9D8B030D-6E8A-4147-A177-3AD203B41FA5}">
                      <a16:colId xmlns:a16="http://schemas.microsoft.com/office/drawing/2014/main" val="4067929953"/>
                    </a:ext>
                  </a:extLst>
                </a:gridCol>
                <a:gridCol w="4416589">
                  <a:extLst>
                    <a:ext uri="{9D8B030D-6E8A-4147-A177-3AD203B41FA5}">
                      <a16:colId xmlns:a16="http://schemas.microsoft.com/office/drawing/2014/main" val="1922186499"/>
                    </a:ext>
                  </a:extLst>
                </a:gridCol>
              </a:tblGrid>
              <a:tr h="945526">
                <a:tc>
                  <a:txBody>
                    <a:bodyPr/>
                    <a:lstStyle/>
                    <a:p>
                      <a:pPr algn="ctr"/>
                      <a:r>
                        <a:rPr lang="en-US" sz="3200" dirty="0" err="1"/>
                        <a:t>Cấp</a:t>
                      </a:r>
                      <a:r>
                        <a:rPr lang="en-US" sz="3200" dirty="0"/>
                        <a:t> </a:t>
                      </a:r>
                      <a:r>
                        <a:rPr lang="en-US" sz="3200" dirty="0" err="1"/>
                        <a:t>gió</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Tác</a:t>
                      </a:r>
                      <a:r>
                        <a:rPr lang="en-US" sz="3200" dirty="0"/>
                        <a:t> </a:t>
                      </a:r>
                      <a:r>
                        <a:rPr lang="en-US" sz="3200" dirty="0" err="1"/>
                        <a:t>động</a:t>
                      </a:r>
                      <a:r>
                        <a:rPr lang="en-US" sz="3200" dirty="0"/>
                        <a:t> </a:t>
                      </a:r>
                      <a:r>
                        <a:rPr lang="en-US" sz="3200" dirty="0" err="1"/>
                        <a:t>của</a:t>
                      </a:r>
                      <a:r>
                        <a:rPr lang="en-US" sz="3200" dirty="0"/>
                        <a:t> </a:t>
                      </a:r>
                      <a:r>
                        <a:rPr lang="en-US" sz="3200" dirty="0" err="1"/>
                        <a:t>gió</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Cấp</a:t>
                      </a:r>
                      <a:r>
                        <a:rPr lang="en-US" sz="3200" dirty="0"/>
                        <a:t> </a:t>
                      </a:r>
                      <a:r>
                        <a:rPr lang="en-US" sz="3200" dirty="0" err="1"/>
                        <a:t>gió</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Tác</a:t>
                      </a:r>
                      <a:r>
                        <a:rPr lang="en-US" sz="3200" dirty="0"/>
                        <a:t> </a:t>
                      </a:r>
                      <a:r>
                        <a:rPr lang="en-US" sz="3200" dirty="0" err="1"/>
                        <a:t>động</a:t>
                      </a:r>
                      <a:r>
                        <a:rPr lang="en-US" sz="3200" dirty="0"/>
                        <a:t> </a:t>
                      </a:r>
                      <a:r>
                        <a:rPr lang="en-US" sz="3200" dirty="0" err="1"/>
                        <a:t>của</a:t>
                      </a:r>
                      <a:r>
                        <a:rPr lang="en-US" sz="3200" dirty="0"/>
                        <a:t> </a:t>
                      </a:r>
                      <a:r>
                        <a:rPr lang="en-US" sz="3200" dirty="0" err="1"/>
                        <a:t>gió</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1530252"/>
                  </a:ext>
                </a:extLst>
              </a:tr>
              <a:tr h="1787736">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429580"/>
                  </a:ext>
                </a:extLst>
              </a:tr>
              <a:tr h="2000207">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0434577"/>
                  </a:ext>
                </a:extLst>
              </a:tr>
              <a:tr h="1546755">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8160837"/>
                  </a:ext>
                </a:extLst>
              </a:tr>
            </a:tbl>
          </a:graphicData>
        </a:graphic>
      </p:graphicFrame>
      <p:sp>
        <p:nvSpPr>
          <p:cNvPr id="3" name="TextBox 2">
            <a:extLst>
              <a:ext uri="{FF2B5EF4-FFF2-40B4-BE49-F238E27FC236}">
                <a16:creationId xmlns:a16="http://schemas.microsoft.com/office/drawing/2014/main" id="{958235AD-9F85-5453-1039-89702FBF7E48}"/>
              </a:ext>
            </a:extLst>
          </p:cNvPr>
          <p:cNvSpPr txBox="1"/>
          <p:nvPr/>
        </p:nvSpPr>
        <p:spPr>
          <a:xfrm>
            <a:off x="516835" y="1361661"/>
            <a:ext cx="1043608" cy="646331"/>
          </a:xfrm>
          <a:prstGeom prst="rect">
            <a:avLst/>
          </a:prstGeom>
          <a:noFill/>
        </p:spPr>
        <p:txBody>
          <a:bodyPr wrap="square" rtlCol="0">
            <a:spAutoFit/>
          </a:bodyPr>
          <a:lstStyle/>
          <a:p>
            <a:r>
              <a:rPr lang="en-US" sz="3600" dirty="0"/>
              <a:t>0 - 3</a:t>
            </a:r>
          </a:p>
        </p:txBody>
      </p:sp>
      <p:sp>
        <p:nvSpPr>
          <p:cNvPr id="4" name="TextBox 3">
            <a:extLst>
              <a:ext uri="{FF2B5EF4-FFF2-40B4-BE49-F238E27FC236}">
                <a16:creationId xmlns:a16="http://schemas.microsoft.com/office/drawing/2014/main" id="{454AFC27-F46C-044B-07C3-FCB0FB1361B9}"/>
              </a:ext>
            </a:extLst>
          </p:cNvPr>
          <p:cNvSpPr txBox="1"/>
          <p:nvPr/>
        </p:nvSpPr>
        <p:spPr>
          <a:xfrm>
            <a:off x="2196548" y="1192696"/>
            <a:ext cx="4025348" cy="1077218"/>
          </a:xfrm>
          <a:prstGeom prst="rect">
            <a:avLst/>
          </a:prstGeom>
          <a:noFill/>
        </p:spPr>
        <p:txBody>
          <a:bodyPr wrap="square" rtlCol="0">
            <a:spAutoFit/>
          </a:bodyPr>
          <a:lstStyle/>
          <a:p>
            <a:r>
              <a:rPr lang="en-US" sz="3200" dirty="0"/>
              <a:t>- </a:t>
            </a:r>
            <a:r>
              <a:rPr lang="en-US" sz="3200" dirty="0" err="1"/>
              <a:t>Gió</a:t>
            </a:r>
            <a:r>
              <a:rPr lang="en-US" sz="3200" dirty="0"/>
              <a:t> </a:t>
            </a:r>
            <a:r>
              <a:rPr lang="en-US" sz="3200" dirty="0" err="1"/>
              <a:t>nhẹ</a:t>
            </a:r>
            <a:r>
              <a:rPr lang="en-US" sz="3200" dirty="0"/>
              <a:t>.</a:t>
            </a:r>
          </a:p>
          <a:p>
            <a:r>
              <a:rPr lang="en-US" sz="3200" dirty="0"/>
              <a:t>- </a:t>
            </a:r>
            <a:r>
              <a:rPr lang="en-US" sz="3200" dirty="0" err="1"/>
              <a:t>Không</a:t>
            </a:r>
            <a:r>
              <a:rPr lang="en-US" sz="3200" dirty="0"/>
              <a:t> </a:t>
            </a:r>
            <a:r>
              <a:rPr lang="en-US" sz="3200" dirty="0" err="1"/>
              <a:t>gây</a:t>
            </a:r>
            <a:r>
              <a:rPr lang="en-US" sz="3200" dirty="0"/>
              <a:t> </a:t>
            </a:r>
            <a:r>
              <a:rPr lang="en-US" sz="3200" dirty="0" err="1"/>
              <a:t>nguy</a:t>
            </a:r>
            <a:r>
              <a:rPr lang="en-US" sz="3200" dirty="0"/>
              <a:t> </a:t>
            </a:r>
            <a:r>
              <a:rPr lang="en-US" sz="3200" dirty="0" err="1"/>
              <a:t>hại</a:t>
            </a:r>
            <a:r>
              <a:rPr lang="en-US" sz="3200" dirty="0"/>
              <a:t>.</a:t>
            </a:r>
          </a:p>
        </p:txBody>
      </p:sp>
      <p:sp>
        <p:nvSpPr>
          <p:cNvPr id="5" name="TextBox 4">
            <a:extLst>
              <a:ext uri="{FF2B5EF4-FFF2-40B4-BE49-F238E27FC236}">
                <a16:creationId xmlns:a16="http://schemas.microsoft.com/office/drawing/2014/main" id="{9074A9AA-EB78-A856-BDF6-C0931B62632B}"/>
              </a:ext>
            </a:extLst>
          </p:cNvPr>
          <p:cNvSpPr txBox="1"/>
          <p:nvPr/>
        </p:nvSpPr>
        <p:spPr>
          <a:xfrm>
            <a:off x="437322" y="3498574"/>
            <a:ext cx="1043608" cy="646331"/>
          </a:xfrm>
          <a:prstGeom prst="rect">
            <a:avLst/>
          </a:prstGeom>
          <a:noFill/>
        </p:spPr>
        <p:txBody>
          <a:bodyPr wrap="square" rtlCol="0">
            <a:spAutoFit/>
          </a:bodyPr>
          <a:lstStyle/>
          <a:p>
            <a:r>
              <a:rPr lang="en-US" sz="3600" dirty="0"/>
              <a:t>4 - 5</a:t>
            </a:r>
          </a:p>
        </p:txBody>
      </p:sp>
      <p:sp>
        <p:nvSpPr>
          <p:cNvPr id="6" name="TextBox 5">
            <a:extLst>
              <a:ext uri="{FF2B5EF4-FFF2-40B4-BE49-F238E27FC236}">
                <a16:creationId xmlns:a16="http://schemas.microsoft.com/office/drawing/2014/main" id="{1263CEC3-5A56-A1EB-22E8-78DD52189FC4}"/>
              </a:ext>
            </a:extLst>
          </p:cNvPr>
          <p:cNvSpPr txBox="1"/>
          <p:nvPr/>
        </p:nvSpPr>
        <p:spPr>
          <a:xfrm>
            <a:off x="1779103" y="3021497"/>
            <a:ext cx="4442792" cy="1508105"/>
          </a:xfrm>
          <a:prstGeom prst="rect">
            <a:avLst/>
          </a:prstGeom>
          <a:noFill/>
        </p:spPr>
        <p:txBody>
          <a:bodyPr wrap="square" rtlCol="0">
            <a:spAutoFit/>
          </a:bodyPr>
          <a:lstStyle/>
          <a:p>
            <a:r>
              <a:rPr lang="en-US" sz="2300" dirty="0">
                <a:latin typeface="Calibri" panose="020F0502020204030204" pitchFamily="34" charset="0"/>
                <a:cs typeface="Calibri" panose="020F0502020204030204" pitchFamily="34" charset="0"/>
              </a:rPr>
              <a:t>-</a:t>
            </a:r>
            <a:r>
              <a:rPr lang="vi-VN" sz="2300" dirty="0">
                <a:latin typeface="Calibri" panose="020F0502020204030204" pitchFamily="34" charset="0"/>
                <a:cs typeface="Calibri" panose="020F0502020204030204" pitchFamily="34" charset="0"/>
              </a:rPr>
              <a:t> Cây nhỏ có lá bắt đầu lay động, ảnh hưởng đến lúa đang phơi màu.</a:t>
            </a:r>
          </a:p>
          <a:p>
            <a:r>
              <a:rPr lang="en-US" sz="2300" dirty="0">
                <a:latin typeface="Calibri" panose="020F0502020204030204" pitchFamily="34" charset="0"/>
                <a:cs typeface="Calibri" panose="020F0502020204030204" pitchFamily="34" charset="0"/>
              </a:rPr>
              <a:t>-</a:t>
            </a:r>
            <a:r>
              <a:rPr lang="vi-VN" sz="2300" dirty="0">
                <a:latin typeface="Calibri" panose="020F0502020204030204" pitchFamily="34" charset="0"/>
                <a:cs typeface="Calibri" panose="020F0502020204030204" pitchFamily="34" charset="0"/>
              </a:rPr>
              <a:t> Biển hơi động. Thuyền đánh cá bị chao nghiêng, phải cuốn bớt buồm.</a:t>
            </a:r>
          </a:p>
        </p:txBody>
      </p:sp>
      <p:sp>
        <p:nvSpPr>
          <p:cNvPr id="7" name="TextBox 6">
            <a:extLst>
              <a:ext uri="{FF2B5EF4-FFF2-40B4-BE49-F238E27FC236}">
                <a16:creationId xmlns:a16="http://schemas.microsoft.com/office/drawing/2014/main" id="{E478510D-E675-2821-63CB-88510B4566EB}"/>
              </a:ext>
            </a:extLst>
          </p:cNvPr>
          <p:cNvSpPr txBox="1"/>
          <p:nvPr/>
        </p:nvSpPr>
        <p:spPr>
          <a:xfrm>
            <a:off x="447260" y="5178287"/>
            <a:ext cx="1043608" cy="646331"/>
          </a:xfrm>
          <a:prstGeom prst="rect">
            <a:avLst/>
          </a:prstGeom>
          <a:noFill/>
        </p:spPr>
        <p:txBody>
          <a:bodyPr wrap="square" rtlCol="0">
            <a:spAutoFit/>
          </a:bodyPr>
          <a:lstStyle/>
          <a:p>
            <a:r>
              <a:rPr lang="en-US" sz="3600" dirty="0"/>
              <a:t>6 -7</a:t>
            </a:r>
          </a:p>
        </p:txBody>
      </p:sp>
      <p:sp>
        <p:nvSpPr>
          <p:cNvPr id="8" name="TextBox 7">
            <a:extLst>
              <a:ext uri="{FF2B5EF4-FFF2-40B4-BE49-F238E27FC236}">
                <a16:creationId xmlns:a16="http://schemas.microsoft.com/office/drawing/2014/main" id="{A99B09B4-BF28-4F7F-97F7-201156C2CC27}"/>
              </a:ext>
            </a:extLst>
          </p:cNvPr>
          <p:cNvSpPr txBox="1"/>
          <p:nvPr/>
        </p:nvSpPr>
        <p:spPr>
          <a:xfrm>
            <a:off x="1699590" y="4909932"/>
            <a:ext cx="4383157" cy="1508105"/>
          </a:xfrm>
          <a:prstGeom prst="rect">
            <a:avLst/>
          </a:prstGeom>
          <a:noFill/>
        </p:spPr>
        <p:txBody>
          <a:bodyPr wrap="square" rtlCol="0">
            <a:spAutoFit/>
          </a:bodyPr>
          <a:lstStyle/>
          <a:p>
            <a:pPr algn="just"/>
            <a:r>
              <a:rPr lang="en-US" sz="2300" dirty="0">
                <a:latin typeface="Calibri" panose="020F0502020204030204" pitchFamily="34" charset="0"/>
                <a:cs typeface="Calibri" panose="020F0502020204030204" pitchFamily="34" charset="0"/>
              </a:rPr>
              <a:t>-</a:t>
            </a:r>
            <a:r>
              <a:rPr lang="vi-VN" sz="2300" dirty="0">
                <a:latin typeface="Calibri" panose="020F0502020204030204" pitchFamily="34" charset="0"/>
                <a:cs typeface="Calibri" panose="020F0502020204030204" pitchFamily="34" charset="0"/>
              </a:rPr>
              <a:t> Cây cối rung chuyển. Khó đi</a:t>
            </a:r>
            <a:r>
              <a:rPr lang="en-US" sz="2300" dirty="0">
                <a:latin typeface="Calibri" panose="020F0502020204030204" pitchFamily="34" charset="0"/>
                <a:cs typeface="Calibri" panose="020F0502020204030204" pitchFamily="34" charset="0"/>
              </a:rPr>
              <a:t> </a:t>
            </a:r>
            <a:r>
              <a:rPr lang="vi-VN" sz="2300" dirty="0">
                <a:latin typeface="Calibri" panose="020F0502020204030204" pitchFamily="34" charset="0"/>
                <a:cs typeface="Calibri" panose="020F0502020204030204" pitchFamily="34" charset="0"/>
              </a:rPr>
              <a:t>ngược gió.</a:t>
            </a:r>
          </a:p>
          <a:p>
            <a:pPr algn="just"/>
            <a:r>
              <a:rPr lang="en-US" sz="2300" dirty="0">
                <a:latin typeface="Calibri" panose="020F0502020204030204" pitchFamily="34" charset="0"/>
                <a:cs typeface="Calibri" panose="020F0502020204030204" pitchFamily="34" charset="0"/>
              </a:rPr>
              <a:t>-</a:t>
            </a:r>
            <a:r>
              <a:rPr lang="vi-VN" sz="2300" dirty="0">
                <a:latin typeface="Calibri" panose="020F0502020204030204" pitchFamily="34" charset="0"/>
                <a:cs typeface="Calibri" panose="020F0502020204030204" pitchFamily="34" charset="0"/>
              </a:rPr>
              <a:t> Biển động. Nguy hiểm đối</a:t>
            </a:r>
            <a:r>
              <a:rPr lang="en-US" sz="2300" dirty="0">
                <a:latin typeface="Calibri" panose="020F0502020204030204" pitchFamily="34" charset="0"/>
                <a:cs typeface="Calibri" panose="020F0502020204030204" pitchFamily="34" charset="0"/>
              </a:rPr>
              <a:t> </a:t>
            </a:r>
            <a:r>
              <a:rPr lang="vi-VN" sz="2300" dirty="0">
                <a:latin typeface="Calibri" panose="020F0502020204030204" pitchFamily="34" charset="0"/>
                <a:cs typeface="Calibri" panose="020F0502020204030204" pitchFamily="34" charset="0"/>
              </a:rPr>
              <a:t>với tàu, thuyền.</a:t>
            </a:r>
          </a:p>
        </p:txBody>
      </p:sp>
      <p:sp>
        <p:nvSpPr>
          <p:cNvPr id="9" name="TextBox 8">
            <a:extLst>
              <a:ext uri="{FF2B5EF4-FFF2-40B4-BE49-F238E27FC236}">
                <a16:creationId xmlns:a16="http://schemas.microsoft.com/office/drawing/2014/main" id="{53AB99E1-0709-A57E-C487-DD80B447CB65}"/>
              </a:ext>
            </a:extLst>
          </p:cNvPr>
          <p:cNvSpPr txBox="1"/>
          <p:nvPr/>
        </p:nvSpPr>
        <p:spPr>
          <a:xfrm>
            <a:off x="6291469" y="1351721"/>
            <a:ext cx="1043608" cy="646331"/>
          </a:xfrm>
          <a:prstGeom prst="rect">
            <a:avLst/>
          </a:prstGeom>
          <a:noFill/>
        </p:spPr>
        <p:txBody>
          <a:bodyPr wrap="square" rtlCol="0">
            <a:spAutoFit/>
          </a:bodyPr>
          <a:lstStyle/>
          <a:p>
            <a:r>
              <a:rPr lang="en-US" sz="3600" dirty="0"/>
              <a:t>8 - 9</a:t>
            </a:r>
          </a:p>
        </p:txBody>
      </p:sp>
      <p:sp>
        <p:nvSpPr>
          <p:cNvPr id="10" name="TextBox 9">
            <a:extLst>
              <a:ext uri="{FF2B5EF4-FFF2-40B4-BE49-F238E27FC236}">
                <a16:creationId xmlns:a16="http://schemas.microsoft.com/office/drawing/2014/main" id="{E9FF924F-F05B-6B15-18DD-550A5E3FF211}"/>
              </a:ext>
            </a:extLst>
          </p:cNvPr>
          <p:cNvSpPr txBox="1"/>
          <p:nvPr/>
        </p:nvSpPr>
        <p:spPr>
          <a:xfrm>
            <a:off x="7613373" y="974035"/>
            <a:ext cx="4442792" cy="1862048"/>
          </a:xfrm>
          <a:prstGeom prst="rect">
            <a:avLst/>
          </a:prstGeom>
          <a:noFill/>
        </p:spPr>
        <p:txBody>
          <a:bodyPr wrap="square" rtlCol="0">
            <a:spAutoFit/>
          </a:bodyPr>
          <a:lstStyle/>
          <a:p>
            <a:r>
              <a:rPr lang="en-US" sz="2300" dirty="0">
                <a:latin typeface="Calibri" panose="020F0502020204030204" pitchFamily="34" charset="0"/>
                <a:cs typeface="Calibri" panose="020F0502020204030204" pitchFamily="34" charset="0"/>
              </a:rPr>
              <a:t>-</a:t>
            </a:r>
            <a:r>
              <a:rPr lang="vi-VN" sz="2300" dirty="0">
                <a:latin typeface="Calibri" panose="020F0502020204030204" pitchFamily="34" charset="0"/>
                <a:cs typeface="Calibri" panose="020F0502020204030204" pitchFamily="34" charset="0"/>
              </a:rPr>
              <a:t> Gió làm gãy cành cây, tốc mái nhà gây thiệt hại về nhà cửa. Không thể đi ngược gió. </a:t>
            </a:r>
            <a:endParaRPr lang="en-US" sz="2300" dirty="0">
              <a:latin typeface="Calibri" panose="020F0502020204030204" pitchFamily="34" charset="0"/>
              <a:cs typeface="Calibri" panose="020F0502020204030204" pitchFamily="34" charset="0"/>
            </a:endParaRPr>
          </a:p>
          <a:p>
            <a:r>
              <a:rPr lang="en-US" sz="2300" dirty="0">
                <a:latin typeface="Calibri" panose="020F0502020204030204" pitchFamily="34" charset="0"/>
                <a:cs typeface="Calibri" panose="020F0502020204030204" pitchFamily="34" charset="0"/>
              </a:rPr>
              <a:t>- </a:t>
            </a:r>
            <a:r>
              <a:rPr lang="vi-VN" sz="2300" dirty="0">
                <a:latin typeface="Calibri" panose="020F0502020204030204" pitchFamily="34" charset="0"/>
                <a:cs typeface="Calibri" panose="020F0502020204030204" pitchFamily="34" charset="0"/>
              </a:rPr>
              <a:t>Biển động rất mạnh. Rất nguy hiểm đối với tàu, thuyền.</a:t>
            </a:r>
          </a:p>
        </p:txBody>
      </p:sp>
      <p:sp>
        <p:nvSpPr>
          <p:cNvPr id="11" name="TextBox 10">
            <a:extLst>
              <a:ext uri="{FF2B5EF4-FFF2-40B4-BE49-F238E27FC236}">
                <a16:creationId xmlns:a16="http://schemas.microsoft.com/office/drawing/2014/main" id="{9F4AE5B4-F8CB-DC4F-37B2-14B8DB51DC3C}"/>
              </a:ext>
            </a:extLst>
          </p:cNvPr>
          <p:cNvSpPr txBox="1"/>
          <p:nvPr/>
        </p:nvSpPr>
        <p:spPr>
          <a:xfrm>
            <a:off x="6202017" y="3359425"/>
            <a:ext cx="1361662" cy="646331"/>
          </a:xfrm>
          <a:prstGeom prst="rect">
            <a:avLst/>
          </a:prstGeom>
          <a:noFill/>
        </p:spPr>
        <p:txBody>
          <a:bodyPr wrap="square" rtlCol="0">
            <a:spAutoFit/>
          </a:bodyPr>
          <a:lstStyle/>
          <a:p>
            <a:r>
              <a:rPr lang="en-US" sz="3600" dirty="0"/>
              <a:t>10 -11</a:t>
            </a:r>
          </a:p>
        </p:txBody>
      </p:sp>
      <p:sp>
        <p:nvSpPr>
          <p:cNvPr id="12" name="TextBox 11">
            <a:extLst>
              <a:ext uri="{FF2B5EF4-FFF2-40B4-BE49-F238E27FC236}">
                <a16:creationId xmlns:a16="http://schemas.microsoft.com/office/drawing/2014/main" id="{9B20EC42-AE68-61A5-45FA-01D5D54142BF}"/>
              </a:ext>
            </a:extLst>
          </p:cNvPr>
          <p:cNvSpPr txBox="1"/>
          <p:nvPr/>
        </p:nvSpPr>
        <p:spPr>
          <a:xfrm>
            <a:off x="7633251" y="2971800"/>
            <a:ext cx="4234071" cy="1508105"/>
          </a:xfrm>
          <a:prstGeom prst="rect">
            <a:avLst/>
          </a:prstGeom>
          <a:noFill/>
        </p:spPr>
        <p:txBody>
          <a:bodyPr wrap="square" rtlCol="0">
            <a:spAutoFit/>
          </a:bodyPr>
          <a:lstStyle/>
          <a:p>
            <a:pPr algn="just"/>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Làm</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đổ</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cây</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cối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nhà</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cửa</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cột</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điện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Gây</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thiệt</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hại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rất</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nặng</a:t>
            </a:r>
            <a:r>
              <a:rPr lang="en-US" sz="2300" dirty="0">
                <a:latin typeface="Calibri" panose="020F0502020204030204" pitchFamily="34" charset="0"/>
                <a:cs typeface="Calibri" panose="020F0502020204030204" pitchFamily="34" charset="0"/>
              </a:rPr>
              <a:t>.</a:t>
            </a:r>
          </a:p>
          <a:p>
            <a:pPr algn="just"/>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Biển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động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dữ</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dội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Làm</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đắm</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tàu</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biển</a:t>
            </a:r>
            <a:r>
              <a:rPr lang="en-US" sz="2300" dirty="0">
                <a:latin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CA1BAD99-158E-E347-D721-4A64457BFD6D}"/>
              </a:ext>
            </a:extLst>
          </p:cNvPr>
          <p:cNvSpPr txBox="1"/>
          <p:nvPr/>
        </p:nvSpPr>
        <p:spPr>
          <a:xfrm>
            <a:off x="6082746" y="5257799"/>
            <a:ext cx="1550505" cy="646331"/>
          </a:xfrm>
          <a:prstGeom prst="rect">
            <a:avLst/>
          </a:prstGeom>
          <a:noFill/>
        </p:spPr>
        <p:txBody>
          <a:bodyPr wrap="square" rtlCol="0">
            <a:spAutoFit/>
          </a:bodyPr>
          <a:lstStyle/>
          <a:p>
            <a:r>
              <a:rPr lang="en-US" sz="3600" dirty="0"/>
              <a:t>12 - 17</a:t>
            </a:r>
          </a:p>
        </p:txBody>
      </p:sp>
      <p:sp>
        <p:nvSpPr>
          <p:cNvPr id="14" name="TextBox 13">
            <a:extLst>
              <a:ext uri="{FF2B5EF4-FFF2-40B4-BE49-F238E27FC236}">
                <a16:creationId xmlns:a16="http://schemas.microsoft.com/office/drawing/2014/main" id="{D417898B-915E-8E4D-D96A-66E57079018F}"/>
              </a:ext>
            </a:extLst>
          </p:cNvPr>
          <p:cNvSpPr txBox="1"/>
          <p:nvPr/>
        </p:nvSpPr>
        <p:spPr>
          <a:xfrm>
            <a:off x="7702826" y="4969565"/>
            <a:ext cx="3945836" cy="1154162"/>
          </a:xfrm>
          <a:prstGeom prst="rect">
            <a:avLst/>
          </a:prstGeom>
          <a:noFill/>
        </p:spPr>
        <p:txBody>
          <a:bodyPr wrap="square" rtlCol="0">
            <a:spAutoFit/>
          </a:bodyPr>
          <a:lstStyle/>
          <a:p>
            <a:pPr algn="just"/>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Sức</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phá</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hoại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cực</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kì</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lớn</a:t>
            </a:r>
            <a:r>
              <a:rPr lang="en-US" sz="2300" dirty="0">
                <a:latin typeface="Calibri" panose="020F0502020204030204" pitchFamily="34" charset="0"/>
                <a:cs typeface="Calibri" panose="020F0502020204030204" pitchFamily="34" charset="0"/>
              </a:rPr>
              <a:t>. </a:t>
            </a:r>
          </a:p>
          <a:p>
            <a:pPr algn="just"/>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Sóng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biển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cực</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kì</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mạnh</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Đánh</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đắm</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tàu</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biển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có</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trọng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tải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lớn</a:t>
            </a:r>
            <a:r>
              <a:rPr lang="en-US" sz="2300" dirty="0">
                <a:latin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DA05F51C-CC0D-4182-6307-D4266E8619CF}"/>
              </a:ext>
            </a:extLst>
          </p:cNvPr>
          <p:cNvSpPr txBox="1"/>
          <p:nvPr/>
        </p:nvSpPr>
        <p:spPr>
          <a:xfrm>
            <a:off x="1647825" y="6372225"/>
            <a:ext cx="10296525" cy="646331"/>
          </a:xfrm>
          <a:prstGeom prst="rect">
            <a:avLst/>
          </a:prstGeom>
          <a:noFill/>
        </p:spPr>
        <p:txBody>
          <a:bodyPr wrap="square" rtlCol="0">
            <a:spAutoFit/>
          </a:bodyPr>
          <a:lstStyle/>
          <a:p>
            <a:pPr rtl="0">
              <a:spcBef>
                <a:spcPts val="0"/>
              </a:spcBef>
              <a:spcAft>
                <a:spcPts val="500"/>
              </a:spcAft>
            </a:pPr>
            <a:r>
              <a:rPr lang="en-US" sz="1800" b="0" i="0" u="none" strike="noStrike" dirty="0">
                <a:solidFill>
                  <a:srgbClr val="002060"/>
                </a:solidFill>
                <a:effectLst/>
                <a:latin typeface="Arial" panose="020B0604020202020204" pitchFamily="34" charset="0"/>
              </a:rPr>
              <a:t>(</a:t>
            </a:r>
            <a:r>
              <a:rPr lang="en-US" sz="1800" b="0" i="0" u="none" strike="noStrike" dirty="0" err="1">
                <a:solidFill>
                  <a:srgbClr val="002060"/>
                </a:solidFill>
                <a:effectLst/>
                <a:latin typeface="Arial" panose="020B0604020202020204" pitchFamily="34" charset="0"/>
              </a:rPr>
              <a:t>Nguồn</a:t>
            </a:r>
            <a:r>
              <a:rPr lang="en-US" sz="1800" b="0" i="0" u="none" strike="noStrike" dirty="0">
                <a:solidFill>
                  <a:srgbClr val="002060"/>
                </a:solidFill>
                <a:effectLst/>
                <a:latin typeface="Arial" panose="020B0604020202020204" pitchFamily="34" charset="0"/>
              </a:rPr>
              <a:t>: Quy </a:t>
            </a:r>
            <a:r>
              <a:rPr lang="en-US" sz="1800" b="0" i="0" u="none" strike="noStrike" dirty="0" err="1">
                <a:solidFill>
                  <a:srgbClr val="002060"/>
                </a:solidFill>
                <a:effectLst/>
                <a:latin typeface="Arial" panose="020B0604020202020204" pitchFamily="34" charset="0"/>
              </a:rPr>
              <a:t>định</a:t>
            </a:r>
            <a:r>
              <a:rPr lang="en-US" sz="1800" b="0" i="0" u="none" strike="noStrike" dirty="0">
                <a:solidFill>
                  <a:srgbClr val="002060"/>
                </a:solidFill>
                <a:effectLst/>
                <a:latin typeface="Arial" panose="020B0604020202020204" pitchFamily="34" charset="0"/>
              </a:rPr>
              <a:t> </a:t>
            </a:r>
            <a:r>
              <a:rPr lang="en-US" sz="1800" b="0" i="0" u="none" strike="noStrike" dirty="0" err="1">
                <a:solidFill>
                  <a:srgbClr val="002060"/>
                </a:solidFill>
                <a:effectLst/>
                <a:latin typeface="Arial" panose="020B0604020202020204" pitchFamily="34" charset="0"/>
              </a:rPr>
              <a:t>về</a:t>
            </a:r>
            <a:r>
              <a:rPr lang="en-US" sz="1800" b="0" i="0" u="none" strike="noStrike" dirty="0">
                <a:solidFill>
                  <a:srgbClr val="002060"/>
                </a:solidFill>
                <a:effectLst/>
                <a:latin typeface="Arial" panose="020B0604020202020204" pitchFamily="34" charset="0"/>
              </a:rPr>
              <a:t> </a:t>
            </a:r>
            <a:r>
              <a:rPr lang="en-US" sz="1800" b="0" i="0" u="none" strike="noStrike" dirty="0" err="1">
                <a:solidFill>
                  <a:srgbClr val="002060"/>
                </a:solidFill>
                <a:effectLst/>
                <a:latin typeface="Arial" panose="020B0604020202020204" pitchFamily="34" charset="0"/>
              </a:rPr>
              <a:t>dự</a:t>
            </a:r>
            <a:r>
              <a:rPr lang="en-US" sz="1800" b="0" i="0" u="none" strike="noStrike" dirty="0">
                <a:solidFill>
                  <a:srgbClr val="002060"/>
                </a:solidFill>
                <a:effectLst/>
                <a:latin typeface="Arial" panose="020B0604020202020204" pitchFamily="34" charset="0"/>
              </a:rPr>
              <a:t> </a:t>
            </a:r>
            <a:r>
              <a:rPr lang="en-US" sz="1800" b="0" i="0" u="none" strike="noStrike" dirty="0" err="1">
                <a:solidFill>
                  <a:srgbClr val="002060"/>
                </a:solidFill>
                <a:effectLst/>
                <a:latin typeface="Arial" panose="020B0604020202020204" pitchFamily="34" charset="0"/>
              </a:rPr>
              <a:t>báo</a:t>
            </a:r>
            <a:r>
              <a:rPr lang="en-US" sz="1800" b="0" i="0" u="none" strike="noStrike" dirty="0">
                <a:solidFill>
                  <a:srgbClr val="002060"/>
                </a:solidFill>
                <a:effectLst/>
                <a:latin typeface="Arial" panose="020B0604020202020204" pitchFamily="34" charset="0"/>
              </a:rPr>
              <a:t>, </a:t>
            </a:r>
            <a:r>
              <a:rPr lang="en-US" sz="1800" b="0" i="0" u="none" strike="noStrike" dirty="0" err="1">
                <a:solidFill>
                  <a:srgbClr val="002060"/>
                </a:solidFill>
                <a:effectLst/>
                <a:latin typeface="Arial" panose="020B0604020202020204" pitchFamily="34" charset="0"/>
              </a:rPr>
              <a:t>cảnh</a:t>
            </a:r>
            <a:r>
              <a:rPr lang="en-US" sz="1800" b="0" i="0" u="none" strike="noStrike" dirty="0">
                <a:solidFill>
                  <a:srgbClr val="002060"/>
                </a:solidFill>
                <a:effectLst/>
                <a:latin typeface="Arial" panose="020B0604020202020204" pitchFamily="34" charset="0"/>
              </a:rPr>
              <a:t> </a:t>
            </a:r>
            <a:r>
              <a:rPr lang="en-US" sz="1800" b="0" i="0" u="none" strike="noStrike" dirty="0" err="1">
                <a:solidFill>
                  <a:srgbClr val="002060"/>
                </a:solidFill>
                <a:effectLst/>
                <a:latin typeface="Arial" panose="020B0604020202020204" pitchFamily="34" charset="0"/>
              </a:rPr>
              <a:t>báo</a:t>
            </a:r>
            <a:r>
              <a:rPr lang="en-US" sz="1800" b="0" i="0" u="none" strike="noStrike" dirty="0">
                <a:solidFill>
                  <a:srgbClr val="002060"/>
                </a:solidFill>
                <a:effectLst/>
                <a:latin typeface="Arial" panose="020B0604020202020204" pitchFamily="34" charset="0"/>
              </a:rPr>
              <a:t> </a:t>
            </a:r>
            <a:r>
              <a:rPr lang="en-US" sz="1800" b="0" i="0" u="none" strike="noStrike" dirty="0" err="1">
                <a:solidFill>
                  <a:srgbClr val="002060"/>
                </a:solidFill>
                <a:effectLst/>
                <a:latin typeface="Arial" panose="020B0604020202020204" pitchFamily="34" charset="0"/>
              </a:rPr>
              <a:t>và</a:t>
            </a:r>
            <a:r>
              <a:rPr lang="en-US" sz="1800" b="0" i="0" u="none" strike="noStrike" dirty="0">
                <a:solidFill>
                  <a:srgbClr val="002060"/>
                </a:solidFill>
                <a:effectLst/>
                <a:latin typeface="Arial" panose="020B0604020202020204" pitchFamily="34" charset="0"/>
              </a:rPr>
              <a:t> </a:t>
            </a:r>
            <a:r>
              <a:rPr lang="en-US" sz="1800" b="0" i="0" u="none" strike="noStrike" dirty="0" err="1">
                <a:solidFill>
                  <a:srgbClr val="002060"/>
                </a:solidFill>
                <a:effectLst/>
                <a:latin typeface="Arial" panose="020B0604020202020204" pitchFamily="34" charset="0"/>
              </a:rPr>
              <a:t>truyền</a:t>
            </a:r>
            <a:r>
              <a:rPr lang="en-US" sz="1800" b="0" i="0" u="none" strike="noStrike" dirty="0">
                <a:solidFill>
                  <a:srgbClr val="002060"/>
                </a:solidFill>
                <a:effectLst/>
                <a:latin typeface="Arial" panose="020B0604020202020204" pitchFamily="34" charset="0"/>
              </a:rPr>
              <a:t> tin </a:t>
            </a:r>
            <a:r>
              <a:rPr lang="en-US" sz="1800" b="0" i="0" u="none" strike="noStrike" dirty="0" err="1">
                <a:solidFill>
                  <a:srgbClr val="002060"/>
                </a:solidFill>
                <a:effectLst/>
                <a:latin typeface="Arial" panose="020B0604020202020204" pitchFamily="34" charset="0"/>
              </a:rPr>
              <a:t>thiên</a:t>
            </a:r>
            <a:r>
              <a:rPr lang="en-US" sz="1800" b="0" i="0" u="none" strike="noStrike" dirty="0">
                <a:solidFill>
                  <a:srgbClr val="002060"/>
                </a:solidFill>
                <a:effectLst/>
                <a:latin typeface="Arial" panose="020B0604020202020204" pitchFamily="34" charset="0"/>
              </a:rPr>
              <a:t> tai - </a:t>
            </a:r>
            <a:r>
              <a:rPr lang="en-US" sz="1800" b="0" i="0" u="none" strike="noStrike" dirty="0" err="1">
                <a:solidFill>
                  <a:srgbClr val="002060"/>
                </a:solidFill>
                <a:effectLst/>
                <a:latin typeface="Arial" panose="020B0604020202020204" pitchFamily="34" charset="0"/>
              </a:rPr>
              <a:t>Số</a:t>
            </a:r>
            <a:r>
              <a:rPr lang="en-US" sz="1800" b="0" i="0" u="none" strike="noStrike" dirty="0">
                <a:solidFill>
                  <a:srgbClr val="002060"/>
                </a:solidFill>
                <a:effectLst/>
                <a:latin typeface="Arial" panose="020B0604020202020204" pitchFamily="34" charset="0"/>
              </a:rPr>
              <a:t> 03/2020/QĐ-</a:t>
            </a:r>
            <a:r>
              <a:rPr lang="en-US" sz="1800" b="0" i="0" u="none" strike="noStrike" dirty="0" err="1">
                <a:solidFill>
                  <a:srgbClr val="002060"/>
                </a:solidFill>
                <a:effectLst/>
                <a:latin typeface="Arial" panose="020B0604020202020204" pitchFamily="34" charset="0"/>
              </a:rPr>
              <a:t>TTg</a:t>
            </a:r>
            <a:r>
              <a:rPr lang="en-US" sz="1800" b="0" i="0" u="none" strike="noStrike" dirty="0">
                <a:solidFill>
                  <a:srgbClr val="002060"/>
                </a:solidFill>
                <a:effectLst/>
                <a:latin typeface="Arial" panose="020B0604020202020204" pitchFamily="34" charset="0"/>
              </a:rPr>
              <a:t>)</a:t>
            </a:r>
            <a:br>
              <a:rPr lang="en-US" dirty="0">
                <a:solidFill>
                  <a:srgbClr val="002060"/>
                </a:solidFill>
              </a:rPr>
            </a:br>
            <a:endParaRPr lang="en-US" dirty="0">
              <a:solidFill>
                <a:srgbClr val="002060"/>
              </a:solidFill>
            </a:endParaRPr>
          </a:p>
        </p:txBody>
      </p:sp>
    </p:spTree>
    <p:extLst>
      <p:ext uri="{BB962C8B-B14F-4D97-AF65-F5344CB8AC3E}">
        <p14:creationId xmlns:p14="http://schemas.microsoft.com/office/powerpoint/2010/main" val="3991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ộc sống xanh - Infographic: Hiểu về các cấp gió, bão">
            <a:extLst>
              <a:ext uri="{FF2B5EF4-FFF2-40B4-BE49-F238E27FC236}">
                <a16:creationId xmlns:a16="http://schemas.microsoft.com/office/drawing/2014/main" id="{3ED965D0-088A-16C6-FD0E-EFF789DEB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49" y="0"/>
            <a:ext cx="7800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11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21" t="2344" r="623"/>
          <a:stretch>
            <a:fillRect/>
          </a:stretch>
        </p:blipFill>
        <p:spPr>
          <a:xfrm>
            <a:off x="0" y="0"/>
            <a:ext cx="12192000" cy="6858000"/>
          </a:xfrm>
          <a:prstGeom prst="rect">
            <a:avLst/>
          </a:prstGeom>
        </p:spPr>
      </p:pic>
      <p:grpSp>
        <p:nvGrpSpPr>
          <p:cNvPr id="3" name="Group 3"/>
          <p:cNvGrpSpPr/>
          <p:nvPr/>
        </p:nvGrpSpPr>
        <p:grpSpPr>
          <a:xfrm>
            <a:off x="1651000" y="-838200"/>
            <a:ext cx="8890000" cy="889000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6" name="Picture 6"/>
          <p:cNvPicPr>
            <a:picLocks noChangeAspect="1"/>
          </p:cNvPicPr>
          <p:nvPr/>
        </p:nvPicPr>
        <p:blipFill>
          <a:blip r:embed="rId2"/>
          <a:srcRect/>
          <a:stretch>
            <a:fillRect/>
          </a:stretch>
        </p:blipFill>
        <p:spPr>
          <a:xfrm>
            <a:off x="1564850" y="3318264"/>
            <a:ext cx="9138919" cy="5140642"/>
          </a:xfrm>
          <a:prstGeom prst="rect">
            <a:avLst/>
          </a:prstGeom>
        </p:spPr>
      </p:pic>
      <p:pic>
        <p:nvPicPr>
          <p:cNvPr id="7" name="Picture 7"/>
          <p:cNvPicPr>
            <a:picLocks noChangeAspect="1"/>
          </p:cNvPicPr>
          <p:nvPr/>
        </p:nvPicPr>
        <p:blipFill>
          <a:blip r:embed="rId2"/>
          <a:srcRect l="11001" t="30962" r="13970" b="32828"/>
          <a:stretch>
            <a:fillRect/>
          </a:stretch>
        </p:blipFill>
        <p:spPr>
          <a:xfrm>
            <a:off x="-181935" y="3762954"/>
            <a:ext cx="12555869" cy="3408445"/>
          </a:xfrm>
          <a:prstGeom prst="rect">
            <a:avLst/>
          </a:prstGeom>
        </p:spPr>
      </p:pic>
      <p:pic>
        <p:nvPicPr>
          <p:cNvPr id="8" name="Picture 8"/>
          <p:cNvPicPr>
            <a:picLocks noChangeAspect="1"/>
          </p:cNvPicPr>
          <p:nvPr/>
        </p:nvPicPr>
        <p:blipFill>
          <a:blip r:embed="rId2"/>
          <a:srcRect r="66324" b="70079"/>
          <a:stretch>
            <a:fillRect/>
          </a:stretch>
        </p:blipFill>
        <p:spPr>
          <a:xfrm>
            <a:off x="-3332" y="-105860"/>
            <a:ext cx="4799321" cy="2398570"/>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6465" r="6035" b="9204"/>
          <a:stretch/>
        </p:blipFill>
        <p:spPr>
          <a:xfrm>
            <a:off x="12858" y="-296283"/>
            <a:ext cx="12270109" cy="7161952"/>
          </a:xfrm>
          <a:prstGeom prst="rect">
            <a:avLst/>
          </a:prstGeom>
        </p:spPr>
      </p:pic>
      <p:pic>
        <p:nvPicPr>
          <p:cNvPr id="12" name="Picture 6"/>
          <p:cNvPicPr>
            <a:picLocks noChangeAspect="1"/>
          </p:cNvPicPr>
          <p:nvPr/>
        </p:nvPicPr>
        <p:blipFill>
          <a:blip r:embed="rId2"/>
          <a:srcRect l="13162" t="11393" b="31764"/>
          <a:stretch>
            <a:fillRect/>
          </a:stretch>
        </p:blipFill>
        <p:spPr>
          <a:xfrm>
            <a:off x="4790157" y="787947"/>
            <a:ext cx="7936024" cy="2922076"/>
          </a:xfrm>
          <a:prstGeom prst="rect">
            <a:avLst/>
          </a:prstGeom>
        </p:spPr>
      </p:pic>
      <p:pic>
        <p:nvPicPr>
          <p:cNvPr id="5" name="Picture 5"/>
          <p:cNvPicPr>
            <a:picLocks noChangeAspect="1"/>
          </p:cNvPicPr>
          <p:nvPr/>
        </p:nvPicPr>
        <p:blipFill>
          <a:blip r:embed="rId2"/>
          <a:srcRect t="8032" b="59222"/>
          <a:stretch>
            <a:fillRect/>
          </a:stretch>
        </p:blipFill>
        <p:spPr>
          <a:xfrm>
            <a:off x="-430356" y="-1600905"/>
            <a:ext cx="14165807" cy="2609245"/>
          </a:xfrm>
          <a:prstGeom prst="rect">
            <a:avLst/>
          </a:prstGeom>
        </p:spPr>
      </p:pic>
      <p:pic>
        <p:nvPicPr>
          <p:cNvPr id="13" name="Picture 12">
            <a:extLst>
              <a:ext uri="{FF2B5EF4-FFF2-40B4-BE49-F238E27FC236}">
                <a16:creationId xmlns:a16="http://schemas.microsoft.com/office/drawing/2014/main" id="{C83FF0DE-79D5-ABE7-CECB-59073A466DF6}"/>
              </a:ext>
            </a:extLst>
          </p:cNvPr>
          <p:cNvPicPr>
            <a:picLocks noChangeAspect="1"/>
          </p:cNvPicPr>
          <p:nvPr/>
        </p:nvPicPr>
        <p:blipFill>
          <a:blip r:embed="rId2"/>
          <a:stretch>
            <a:fillRect/>
          </a:stretch>
        </p:blipFill>
        <p:spPr>
          <a:xfrm>
            <a:off x="2961597" y="1968534"/>
            <a:ext cx="6840305" cy="2139881"/>
          </a:xfrm>
          <a:prstGeom prst="rect">
            <a:avLst/>
          </a:prstGeom>
        </p:spPr>
      </p:pic>
    </p:spTree>
    <p:extLst>
      <p:ext uri="{BB962C8B-B14F-4D97-AF65-F5344CB8AC3E}">
        <p14:creationId xmlns:p14="http://schemas.microsoft.com/office/powerpoint/2010/main" val="18367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1"/>
                                        </p:tgtEl>
                                      </p:cBhvr>
                                    </p:animEffect>
                                    <p:animScale>
                                      <p:cBhvr>
                                        <p:cTn id="7" dur="1000" autoRev="1" fill="hold"/>
                                        <p:tgtEl>
                                          <p:spTgt spid="11"/>
                                        </p:tgtEl>
                                      </p:cBhvr>
                                      <p:by x="105000" y="105000"/>
                                    </p:animScale>
                                  </p:childTnLst>
                                </p:cTn>
                              </p:par>
                              <p:par>
                                <p:cTn id="8" presetID="64" presetClass="path" presetSubtype="0" repeatCount="indefinite" accel="50000" decel="50000" fill="hold" nodeType="withEffect">
                                  <p:stCondLst>
                                    <p:cond delay="0"/>
                                  </p:stCondLst>
                                  <p:childTnLst>
                                    <p:animMotion origin="layout" path="M 4.02778E-6 -2.09877E-6 L 4.02778E-6 0.69861 " pathEditMode="relative" rAng="0" ptsTypes="AA">
                                      <p:cBhvr>
                                        <p:cTn id="9" dur="3000" fill="hold"/>
                                        <p:tgtEl>
                                          <p:spTgt spid="12"/>
                                        </p:tgtEl>
                                        <p:attrNameLst>
                                          <p:attrName>ppt_x</p:attrName>
                                          <p:attrName>ppt_y</p:attrName>
                                        </p:attrNameLst>
                                      </p:cBhvr>
                                      <p:rCtr x="0" y="34923"/>
                                    </p:animMotion>
                                  </p:childTnLst>
                                </p:cTn>
                              </p:par>
                              <p:par>
                                <p:cTn id="10" presetID="32" presetClass="emph" presetSubtype="0" repeatCount="indefinite" fill="hold" nodeType="withEffect">
                                  <p:stCondLst>
                                    <p:cond delay="0"/>
                                  </p:stCondLst>
                                  <p:childTnLst>
                                    <p:animRot by="120000">
                                      <p:cBhvr>
                                        <p:cTn id="11" dur="300" fill="hold">
                                          <p:stCondLst>
                                            <p:cond delay="0"/>
                                          </p:stCondLst>
                                        </p:cTn>
                                        <p:tgtEl>
                                          <p:spTgt spid="7"/>
                                        </p:tgtEl>
                                        <p:attrNameLst>
                                          <p:attrName>r</p:attrName>
                                        </p:attrNameLst>
                                      </p:cBhvr>
                                    </p:animRot>
                                    <p:animRot by="-240000">
                                      <p:cBhvr>
                                        <p:cTn id="12" dur="600" fill="hold">
                                          <p:stCondLst>
                                            <p:cond delay="600"/>
                                          </p:stCondLst>
                                        </p:cTn>
                                        <p:tgtEl>
                                          <p:spTgt spid="7"/>
                                        </p:tgtEl>
                                        <p:attrNameLst>
                                          <p:attrName>r</p:attrName>
                                        </p:attrNameLst>
                                      </p:cBhvr>
                                    </p:animRot>
                                    <p:animRot by="240000">
                                      <p:cBhvr>
                                        <p:cTn id="13" dur="600" fill="hold">
                                          <p:stCondLst>
                                            <p:cond delay="1200"/>
                                          </p:stCondLst>
                                        </p:cTn>
                                        <p:tgtEl>
                                          <p:spTgt spid="7"/>
                                        </p:tgtEl>
                                        <p:attrNameLst>
                                          <p:attrName>r</p:attrName>
                                        </p:attrNameLst>
                                      </p:cBhvr>
                                    </p:animRot>
                                    <p:animRot by="-240000">
                                      <p:cBhvr>
                                        <p:cTn id="14" dur="600" fill="hold">
                                          <p:stCondLst>
                                            <p:cond delay="1800"/>
                                          </p:stCondLst>
                                        </p:cTn>
                                        <p:tgtEl>
                                          <p:spTgt spid="7"/>
                                        </p:tgtEl>
                                        <p:attrNameLst>
                                          <p:attrName>r</p:attrName>
                                        </p:attrNameLst>
                                      </p:cBhvr>
                                    </p:animRot>
                                    <p:animRot by="120000">
                                      <p:cBhvr>
                                        <p:cTn id="15" dur="600" fill="hold">
                                          <p:stCondLst>
                                            <p:cond delay="2400"/>
                                          </p:stCondLst>
                                        </p:cTn>
                                        <p:tgtEl>
                                          <p:spTgt spid="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542011"/>
          </a:xfrm>
          <a:prstGeom prst="rect">
            <a:avLst/>
          </a:prstGeom>
          <a:solidFill>
            <a:srgbClr val="C7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8"/>
          <p:cNvPicPr>
            <a:picLocks noChangeAspect="1"/>
          </p:cNvPicPr>
          <p:nvPr/>
        </p:nvPicPr>
        <p:blipFill>
          <a:blip r:embed="rId2"/>
          <a:srcRect l="5801" t="35046" r="4094" b="30939"/>
          <a:stretch>
            <a:fillRect/>
          </a:stretch>
        </p:blipFill>
        <p:spPr>
          <a:xfrm>
            <a:off x="-152400" y="-233867"/>
            <a:ext cx="12749790" cy="2707280"/>
          </a:xfrm>
          <a:prstGeom prst="rect">
            <a:avLst/>
          </a:prstGeom>
        </p:spPr>
      </p:pic>
      <p:pic>
        <p:nvPicPr>
          <p:cNvPr id="5" name="Picture 5"/>
          <p:cNvPicPr>
            <a:picLocks noChangeAspect="1"/>
          </p:cNvPicPr>
          <p:nvPr/>
        </p:nvPicPr>
        <p:blipFill rotWithShape="1">
          <a:blip r:embed="rId2"/>
          <a:srcRect l="8846" t="34435" r="15452" b="50832"/>
          <a:stretch/>
        </p:blipFill>
        <p:spPr>
          <a:xfrm>
            <a:off x="-57150" y="5881733"/>
            <a:ext cx="12242800" cy="1340119"/>
          </a:xfrm>
          <a:prstGeom prst="rect">
            <a:avLst/>
          </a:prstGeom>
        </p:spPr>
      </p:pic>
      <p:pic>
        <p:nvPicPr>
          <p:cNvPr id="7" name="Picture 7"/>
          <p:cNvPicPr>
            <a:picLocks noChangeAspect="1"/>
          </p:cNvPicPr>
          <p:nvPr/>
        </p:nvPicPr>
        <p:blipFill>
          <a:blip r:embed="rId2"/>
          <a:srcRect l="6153" t="29477" r="5299" b="17625"/>
          <a:stretch>
            <a:fillRect/>
          </a:stretch>
        </p:blipFill>
        <p:spPr>
          <a:xfrm>
            <a:off x="6102945" y="4430360"/>
            <a:ext cx="6096000" cy="2048434"/>
          </a:xfrm>
          <a:prstGeom prst="rect">
            <a:avLst/>
          </a:prstGeom>
        </p:spPr>
      </p:pic>
      <p:pic>
        <p:nvPicPr>
          <p:cNvPr id="14" name="Picture 6"/>
          <p:cNvPicPr>
            <a:picLocks noChangeAspect="1"/>
          </p:cNvPicPr>
          <p:nvPr/>
        </p:nvPicPr>
        <p:blipFill>
          <a:blip r:embed="rId2"/>
          <a:srcRect l="13162" t="11393" b="31764"/>
          <a:stretch>
            <a:fillRect/>
          </a:stretch>
        </p:blipFill>
        <p:spPr>
          <a:xfrm>
            <a:off x="4249626" y="100055"/>
            <a:ext cx="7936024" cy="2922076"/>
          </a:xfrm>
          <a:prstGeom prst="rect">
            <a:avLst/>
          </a:prstGeom>
        </p:spPr>
      </p:pic>
      <p:pic>
        <p:nvPicPr>
          <p:cNvPr id="15" name="Picture 6"/>
          <p:cNvPicPr>
            <a:picLocks noChangeAspect="1"/>
          </p:cNvPicPr>
          <p:nvPr/>
        </p:nvPicPr>
        <p:blipFill>
          <a:blip r:embed="rId2"/>
          <a:srcRect l="13162" t="11393" b="31764"/>
          <a:stretch>
            <a:fillRect/>
          </a:stretch>
        </p:blipFill>
        <p:spPr>
          <a:xfrm flipH="1">
            <a:off x="-1463873" y="3362"/>
            <a:ext cx="7936024" cy="2922076"/>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6465" r="6035" b="9204"/>
          <a:stretch/>
        </p:blipFill>
        <p:spPr>
          <a:xfrm>
            <a:off x="-96119" y="145269"/>
            <a:ext cx="12270109" cy="7161952"/>
          </a:xfrm>
          <a:prstGeom prst="rect">
            <a:avLst/>
          </a:prstGeom>
        </p:spPr>
      </p:pic>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3" t="10165" r="30448" b="22425"/>
          <a:stretch/>
        </p:blipFill>
        <p:spPr>
          <a:xfrm>
            <a:off x="3914775" y="-250135"/>
            <a:ext cx="5362575" cy="1497910"/>
          </a:xfrm>
          <a:prstGeom prst="rect">
            <a:avLst/>
          </a:prstGeom>
        </p:spPr>
      </p:pic>
      <p:grpSp>
        <p:nvGrpSpPr>
          <p:cNvPr id="18" name="Group 17"/>
          <p:cNvGrpSpPr/>
          <p:nvPr/>
        </p:nvGrpSpPr>
        <p:grpSpPr>
          <a:xfrm>
            <a:off x="758825" y="1542542"/>
            <a:ext cx="9890124" cy="1457835"/>
            <a:chOff x="-396025" y="173453"/>
            <a:chExt cx="14835186" cy="2186752"/>
          </a:xfrm>
        </p:grpSpPr>
        <p:sp>
          <p:nvSpPr>
            <p:cNvPr id="19" name="Rounded Rectangle 18"/>
            <p:cNvSpPr/>
            <p:nvPr/>
          </p:nvSpPr>
          <p:spPr>
            <a:xfrm>
              <a:off x="1263117" y="439696"/>
              <a:ext cx="13176044" cy="192050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p:cNvSpPr txBox="1"/>
            <p:nvPr/>
          </p:nvSpPr>
          <p:spPr>
            <a:xfrm>
              <a:off x="1574432" y="496271"/>
              <a:ext cx="12707568" cy="1800493"/>
            </a:xfrm>
            <a:prstGeom prst="rect">
              <a:avLst/>
            </a:prstGeom>
            <a:noFill/>
          </p:spPr>
          <p:txBody>
            <a:bodyPr wrap="square" rtlCol="0">
              <a:spAutoFit/>
            </a:bodyPr>
            <a:lstStyle/>
            <a:p>
              <a:pPr marR="0" lvl="0" algn="just">
                <a:spcBef>
                  <a:spcPts val="0"/>
                </a:spcBef>
                <a:spcAft>
                  <a:spcPts val="0"/>
                </a:spcAft>
              </a:pPr>
              <a:r>
                <a:rPr lang="en-US" sz="2400" b="1" dirty="0" err="1">
                  <a:effectLst/>
                  <a:ea typeface="Calibri" panose="020F0502020204030204" pitchFamily="34" charset="0"/>
                  <a:cs typeface="Times New Roman" panose="02020603050405020304" pitchFamily="18" charset="0"/>
                </a:rPr>
                <a:t>Nhận</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biết</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được</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không</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khí</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chuyển</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động</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gây</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ra</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gió</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và</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nguyên</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nhân</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làm</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không</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khí</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chuyển</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động</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khối</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không</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khí</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nóng</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bốc</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lên</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cao</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khối</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không</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khí</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lạnh</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tới</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thay</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thế</a:t>
              </a:r>
              <a:r>
                <a:rPr lang="en-US" sz="2400" b="1" dirty="0">
                  <a:effectLst/>
                  <a:ea typeface="Calibri" panose="020F0502020204030204" pitchFamily="34" charset="0"/>
                  <a:cs typeface="Times New Roman" panose="02020603050405020304" pitchFamily="18" charset="0"/>
                </a:rPr>
                <a:t>).</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3" name="Picture 2">
            <a:extLst>
              <a:ext uri="{FF2B5EF4-FFF2-40B4-BE49-F238E27FC236}">
                <a16:creationId xmlns:a16="http://schemas.microsoft.com/office/drawing/2014/main" id="{18355298-3640-4D9B-A930-D92139EE5140}"/>
              </a:ext>
            </a:extLst>
          </p:cNvPr>
          <p:cNvPicPr>
            <a:picLocks noChangeAspect="1"/>
          </p:cNvPicPr>
          <p:nvPr/>
        </p:nvPicPr>
        <p:blipFill>
          <a:blip r:embed="rId2"/>
          <a:stretch>
            <a:fillRect/>
          </a:stretch>
        </p:blipFill>
        <p:spPr>
          <a:xfrm>
            <a:off x="4269676" y="403058"/>
            <a:ext cx="4395597" cy="908383"/>
          </a:xfrm>
          <a:prstGeom prst="rect">
            <a:avLst/>
          </a:prstGeom>
        </p:spPr>
      </p:pic>
      <p:grpSp>
        <p:nvGrpSpPr>
          <p:cNvPr id="4" name="Group 3">
            <a:extLst>
              <a:ext uri="{FF2B5EF4-FFF2-40B4-BE49-F238E27FC236}">
                <a16:creationId xmlns:a16="http://schemas.microsoft.com/office/drawing/2014/main" id="{4241B287-52F2-A31F-0071-CC0EC21BB0F3}"/>
              </a:ext>
            </a:extLst>
          </p:cNvPr>
          <p:cNvGrpSpPr/>
          <p:nvPr/>
        </p:nvGrpSpPr>
        <p:grpSpPr>
          <a:xfrm>
            <a:off x="692150" y="3304667"/>
            <a:ext cx="9890124" cy="1457835"/>
            <a:chOff x="-396025" y="173453"/>
            <a:chExt cx="14835186" cy="2186752"/>
          </a:xfrm>
        </p:grpSpPr>
        <p:sp>
          <p:nvSpPr>
            <p:cNvPr id="6" name="Rounded Rectangle 18">
              <a:extLst>
                <a:ext uri="{FF2B5EF4-FFF2-40B4-BE49-F238E27FC236}">
                  <a16:creationId xmlns:a16="http://schemas.microsoft.com/office/drawing/2014/main" id="{002F72DB-CB4E-30B3-67B1-30F237666B0C}"/>
                </a:ext>
              </a:extLst>
            </p:cNvPr>
            <p:cNvSpPr/>
            <p:nvPr/>
          </p:nvSpPr>
          <p:spPr>
            <a:xfrm>
              <a:off x="1263117" y="439696"/>
              <a:ext cx="13176044" cy="192050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ABECF3F9-23BA-8FB0-B814-230F24D540B4}"/>
                </a:ext>
              </a:extLst>
            </p:cNvPr>
            <p:cNvSpPr txBox="1"/>
            <p:nvPr/>
          </p:nvSpPr>
          <p:spPr>
            <a:xfrm>
              <a:off x="1574432" y="496271"/>
              <a:ext cx="12707568" cy="1800493"/>
            </a:xfrm>
            <a:prstGeom prst="rect">
              <a:avLst/>
            </a:prstGeom>
            <a:noFill/>
          </p:spPr>
          <p:txBody>
            <a:bodyPr wrap="square" rtlCol="0">
              <a:spAutoFit/>
            </a:bodyPr>
            <a:lstStyle/>
            <a:p>
              <a:pPr marR="0" lvl="0" algn="just">
                <a:spcBef>
                  <a:spcPts val="0"/>
                </a:spcBef>
                <a:spcAft>
                  <a:spcPts val="0"/>
                </a:spcAft>
              </a:pPr>
              <a:r>
                <a:rPr lang="en-US" sz="2400" b="1" dirty="0" err="1">
                  <a:effectLst/>
                  <a:ea typeface="Calibri" panose="020F0502020204030204" pitchFamily="34" charset="0"/>
                  <a:cs typeface="Times New Roman" panose="02020603050405020304" pitchFamily="18" charset="0"/>
                </a:rPr>
                <a:t>Nhận</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xét</a:t>
              </a:r>
              <a:r>
                <a:rPr lang="en-US" sz="2400" b="1" dirty="0">
                  <a:effectLst/>
                  <a:ea typeface="Calibri" panose="020F0502020204030204" pitchFamily="34" charset="0"/>
                  <a:cs typeface="Times New Roman" panose="02020603050405020304" pitchFamily="18" charset="0"/>
                </a:rPr>
                <a:t>, so </a:t>
              </a:r>
              <a:r>
                <a:rPr lang="en-US" sz="2400" b="1" dirty="0" err="1">
                  <a:effectLst/>
                  <a:ea typeface="Calibri" panose="020F0502020204030204" pitchFamily="34" charset="0"/>
                  <a:cs typeface="Times New Roman" panose="02020603050405020304" pitchFamily="18" charset="0"/>
                </a:rPr>
                <a:t>sánh</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được</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mức</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độ</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mạnh</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của</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gió</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thổi</a:t>
              </a:r>
              <a:r>
                <a:rPr lang="en-US" sz="2400" b="1" dirty="0">
                  <a:effectLst/>
                  <a:ea typeface="Calibri" panose="020F0502020204030204" pitchFamily="34" charset="0"/>
                  <a:cs typeface="Times New Roman" panose="02020603050405020304" pitchFamily="18" charset="0"/>
                </a:rPr>
                <a:t> qua </a:t>
              </a:r>
              <a:r>
                <a:rPr lang="en-US" sz="2400" b="1" dirty="0" err="1">
                  <a:effectLst/>
                  <a:ea typeface="Calibri" panose="020F0502020204030204" pitchFamily="34" charset="0"/>
                  <a:cs typeface="Times New Roman" panose="02020603050405020304" pitchFamily="18" charset="0"/>
                </a:rPr>
                <a:t>quan</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sát</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thực</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tế</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hoặc</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tranh</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ảnh</a:t>
              </a:r>
              <a:r>
                <a:rPr lang="en-US" sz="2400" b="1" dirty="0">
                  <a:effectLst/>
                  <a:ea typeface="Calibri" panose="020F0502020204030204" pitchFamily="34" charset="0"/>
                  <a:cs typeface="Times New Roman" panose="02020603050405020304" pitchFamily="18" charset="0"/>
                </a:rPr>
                <a:t>, video clip; </a:t>
              </a:r>
              <a:r>
                <a:rPr lang="en-US" sz="2400" b="1" dirty="0" err="1">
                  <a:effectLst/>
                  <a:ea typeface="Calibri" panose="020F0502020204030204" pitchFamily="34" charset="0"/>
                  <a:cs typeface="Times New Roman" panose="02020603050405020304" pitchFamily="18" charset="0"/>
                </a:rPr>
                <a:t>nêu</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và</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thực</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hiện</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được</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một</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số</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việc</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cần</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làm</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để</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phòng</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tránh</a:t>
              </a:r>
              <a:r>
                <a:rPr lang="en-US" sz="2400" b="1" dirty="0">
                  <a:effectLst/>
                  <a:ea typeface="Calibri" panose="020F0502020204030204" pitchFamily="34" charset="0"/>
                  <a:cs typeface="Times New Roman" panose="02020603050405020304" pitchFamily="18" charset="0"/>
                </a:rPr>
                <a:t> </a:t>
              </a:r>
              <a:r>
                <a:rPr lang="en-US" sz="2400" b="1" dirty="0" err="1">
                  <a:effectLst/>
                  <a:ea typeface="Calibri" panose="020F0502020204030204" pitchFamily="34" charset="0"/>
                  <a:cs typeface="Times New Roman" panose="02020603050405020304" pitchFamily="18" charset="0"/>
                </a:rPr>
                <a:t>bão</a:t>
              </a:r>
              <a:r>
                <a:rPr lang="en-US" sz="2400" b="1" dirty="0">
                  <a:effectLst/>
                  <a:ea typeface="Calibri" panose="020F0502020204030204"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id="{21855EB6-1AE2-0297-9C57-7C77A343AF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spTree>
    <p:extLst>
      <p:ext uri="{BB962C8B-B14F-4D97-AF65-F5344CB8AC3E}">
        <p14:creationId xmlns:p14="http://schemas.microsoft.com/office/powerpoint/2010/main" val="249052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66667E-6 -3.45679E-6 L 1.66667E-6 0.69861 " pathEditMode="relative" rAng="0" ptsTypes="AA">
                                      <p:cBhvr>
                                        <p:cTn id="6" dur="3000" fill="hold"/>
                                        <p:tgtEl>
                                          <p:spTgt spid="14"/>
                                        </p:tgtEl>
                                        <p:attrNameLst>
                                          <p:attrName>ppt_x</p:attrName>
                                          <p:attrName>ppt_y</p:attrName>
                                        </p:attrNameLst>
                                      </p:cBhvr>
                                      <p:rCtr x="0" y="34923"/>
                                    </p:animMotion>
                                  </p:childTnLst>
                                </p:cTn>
                              </p:par>
                              <p:par>
                                <p:cTn id="7" presetID="64" presetClass="path" presetSubtype="0" repeatCount="indefinite" accel="50000" decel="50000" fill="hold" nodeType="withEffect">
                                  <p:stCondLst>
                                    <p:cond delay="0"/>
                                  </p:stCondLst>
                                  <p:childTnLst>
                                    <p:animMotion origin="layout" path="M -1.94444E-6 4.07407E-6 L -1.94444E-6 0.69861 " pathEditMode="relative" rAng="0" ptsTypes="AA">
                                      <p:cBhvr>
                                        <p:cTn id="8" dur="3000" fill="hold"/>
                                        <p:tgtEl>
                                          <p:spTgt spid="15"/>
                                        </p:tgtEl>
                                        <p:attrNameLst>
                                          <p:attrName>ppt_x</p:attrName>
                                          <p:attrName>ppt_y</p:attrName>
                                        </p:attrNameLst>
                                      </p:cBhvr>
                                      <p:rCtr x="0" y="34923"/>
                                    </p:animMotion>
                                  </p:childTnLst>
                                </p:cTn>
                              </p:par>
                              <p:par>
                                <p:cTn id="9" presetID="26" presetClass="emph" presetSubtype="0" repeatCount="indefinite" fill="hold" nodeType="withEffect">
                                  <p:stCondLst>
                                    <p:cond delay="0"/>
                                  </p:stCondLst>
                                  <p:childTnLst>
                                    <p:animEffect transition="out" filter="fade">
                                      <p:cBhvr>
                                        <p:cTn id="10" dur="2000" tmFilter="0, 0; .2, .5; .8, .5; 1, 0"/>
                                        <p:tgtEl>
                                          <p:spTgt spid="17"/>
                                        </p:tgtEl>
                                      </p:cBhvr>
                                    </p:animEffect>
                                    <p:animScale>
                                      <p:cBhvr>
                                        <p:cTn id="11" dur="1000" autoRev="1" fill="hold"/>
                                        <p:tgtEl>
                                          <p:spTgt spid="17"/>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anim calcmode="lin" valueType="num">
                                      <p:cBhvr>
                                        <p:cTn id="17" dur="500" fill="hold"/>
                                        <p:tgtEl>
                                          <p:spTgt spid="18"/>
                                        </p:tgtEl>
                                        <p:attrNameLst>
                                          <p:attrName>ppt_x</p:attrName>
                                        </p:attrNameLst>
                                      </p:cBhvr>
                                      <p:tavLst>
                                        <p:tav tm="0">
                                          <p:val>
                                            <p:strVal val="#ppt_x"/>
                                          </p:val>
                                        </p:tav>
                                        <p:tav tm="100000">
                                          <p:val>
                                            <p:strVal val="#ppt_x"/>
                                          </p:val>
                                        </p:tav>
                                      </p:tavLst>
                                    </p:anim>
                                    <p:anim calcmode="lin" valueType="num">
                                      <p:cBhvr>
                                        <p:cTn id="1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a:stretch>
            <a:fillRect/>
          </a:stretch>
        </p:blipFill>
        <p:spPr>
          <a:xfrm>
            <a:off x="0" y="0"/>
            <a:ext cx="12192000" cy="6858000"/>
          </a:xfrm>
          <a:prstGeom prst="rect">
            <a:avLst/>
          </a:prstGeom>
        </p:spPr>
      </p:pic>
      <p:sp>
        <p:nvSpPr>
          <p:cNvPr id="5" name="Rectangle: Rounded Corners 6">
            <a:extLst>
              <a:ext uri="{FF2B5EF4-FFF2-40B4-BE49-F238E27FC236}">
                <a16:creationId xmlns:a16="http://schemas.microsoft.com/office/drawing/2014/main" id="{29DC1B5B-5601-48CA-AABC-BA7D6DF1F2B2}"/>
              </a:ext>
            </a:extLst>
          </p:cNvPr>
          <p:cNvSpPr/>
          <p:nvPr/>
        </p:nvSpPr>
        <p:spPr>
          <a:xfrm>
            <a:off x="558800" y="406400"/>
            <a:ext cx="11074400" cy="6045200"/>
          </a:xfrm>
          <a:prstGeom prst="roundRect">
            <a:avLst>
              <a:gd name="adj" fmla="val 5203"/>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grpSp>
        <p:nvGrpSpPr>
          <p:cNvPr id="28" name="Group 27"/>
          <p:cNvGrpSpPr/>
          <p:nvPr/>
        </p:nvGrpSpPr>
        <p:grpSpPr>
          <a:xfrm>
            <a:off x="3607626" y="2946160"/>
            <a:ext cx="2342093" cy="1851912"/>
            <a:chOff x="6365845" y="2586499"/>
            <a:chExt cx="5521081" cy="4365564"/>
          </a:xfrm>
        </p:grpSpPr>
        <p:sp>
          <p:nvSpPr>
            <p:cNvPr id="29" name="Rectangle 28"/>
            <p:cNvSpPr/>
            <p:nvPr/>
          </p:nvSpPr>
          <p:spPr>
            <a:xfrm>
              <a:off x="6365845" y="2608663"/>
              <a:ext cx="5521081" cy="434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rcRect/>
            <a:stretch/>
          </p:blipFill>
          <p:spPr>
            <a:xfrm>
              <a:off x="6606882" y="2586499"/>
              <a:ext cx="5075027" cy="4005352"/>
            </a:xfrm>
            <a:prstGeom prst="rect">
              <a:avLst/>
            </a:prstGeom>
          </p:spPr>
        </p:pic>
      </p:grpSp>
      <p:grpSp>
        <p:nvGrpSpPr>
          <p:cNvPr id="31" name="Group 30"/>
          <p:cNvGrpSpPr/>
          <p:nvPr/>
        </p:nvGrpSpPr>
        <p:grpSpPr>
          <a:xfrm>
            <a:off x="6265118" y="2955562"/>
            <a:ext cx="2342093" cy="1842510"/>
            <a:chOff x="10563659" y="2176068"/>
            <a:chExt cx="5521081" cy="4343400"/>
          </a:xfrm>
        </p:grpSpPr>
        <p:sp>
          <p:nvSpPr>
            <p:cNvPr id="32" name="Rectangle 31"/>
            <p:cNvSpPr/>
            <p:nvPr/>
          </p:nvSpPr>
          <p:spPr>
            <a:xfrm>
              <a:off x="10563659" y="2176068"/>
              <a:ext cx="5521081" cy="434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33" name="Picture 32"/>
            <p:cNvPicPr>
              <a:picLocks noChangeAspect="1"/>
            </p:cNvPicPr>
            <p:nvPr/>
          </p:nvPicPr>
          <p:blipFill>
            <a:blip r:embed="rId5">
              <a:extLst>
                <a:ext uri="{28A0092B-C50C-407E-A947-70E740481C1C}">
                  <a14:useLocalDpi xmlns:a14="http://schemas.microsoft.com/office/drawing/2010/main" val="0"/>
                </a:ext>
              </a:extLst>
            </a:blip>
            <a:srcRect/>
            <a:stretch/>
          </p:blipFill>
          <p:spPr>
            <a:xfrm>
              <a:off x="10826301" y="2418505"/>
              <a:ext cx="4973493" cy="3925217"/>
            </a:xfrm>
            <a:prstGeom prst="rect">
              <a:avLst/>
            </a:prstGeom>
          </p:spPr>
        </p:pic>
      </p:grpSp>
      <p:grpSp>
        <p:nvGrpSpPr>
          <p:cNvPr id="34" name="Group 33"/>
          <p:cNvGrpSpPr/>
          <p:nvPr/>
        </p:nvGrpSpPr>
        <p:grpSpPr>
          <a:xfrm>
            <a:off x="8922032" y="2955562"/>
            <a:ext cx="2342093" cy="1842510"/>
            <a:chOff x="12423608" y="4403596"/>
            <a:chExt cx="5521081" cy="4343400"/>
          </a:xfrm>
        </p:grpSpPr>
        <p:sp>
          <p:nvSpPr>
            <p:cNvPr id="35" name="Rectangle 34"/>
            <p:cNvSpPr/>
            <p:nvPr/>
          </p:nvSpPr>
          <p:spPr>
            <a:xfrm>
              <a:off x="12423608" y="4403596"/>
              <a:ext cx="5521081" cy="434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36" name="Picture 35"/>
            <p:cNvPicPr>
              <a:picLocks noChangeAspect="1"/>
            </p:cNvPicPr>
            <p:nvPr/>
          </p:nvPicPr>
          <p:blipFill>
            <a:blip r:embed="rId5">
              <a:extLst>
                <a:ext uri="{28A0092B-C50C-407E-A947-70E740481C1C}">
                  <a14:useLocalDpi xmlns:a14="http://schemas.microsoft.com/office/drawing/2010/main" val="0"/>
                </a:ext>
              </a:extLst>
            </a:blip>
            <a:srcRect/>
            <a:stretch/>
          </p:blipFill>
          <p:spPr>
            <a:xfrm>
              <a:off x="12520237" y="4509233"/>
              <a:ext cx="5299042" cy="4198813"/>
            </a:xfrm>
            <a:prstGeom prst="rect">
              <a:avLst/>
            </a:prstGeom>
          </p:spPr>
        </p:pic>
      </p:grpSp>
      <p:grpSp>
        <p:nvGrpSpPr>
          <p:cNvPr id="37" name="Group 36"/>
          <p:cNvGrpSpPr/>
          <p:nvPr/>
        </p:nvGrpSpPr>
        <p:grpSpPr>
          <a:xfrm>
            <a:off x="945144" y="2955562"/>
            <a:ext cx="2342093" cy="1842510"/>
            <a:chOff x="1788968" y="2678634"/>
            <a:chExt cx="3513139" cy="2763765"/>
          </a:xfrm>
        </p:grpSpPr>
        <p:sp>
          <p:nvSpPr>
            <p:cNvPr id="26" name="Rectangle 25"/>
            <p:cNvSpPr/>
            <p:nvPr/>
          </p:nvSpPr>
          <p:spPr>
            <a:xfrm>
              <a:off x="1788968" y="2678634"/>
              <a:ext cx="3513139" cy="27637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rcRect/>
            <a:stretch/>
          </p:blipFill>
          <p:spPr>
            <a:xfrm>
              <a:off x="1870182" y="2717280"/>
              <a:ext cx="3401682" cy="2700336"/>
            </a:xfrm>
            <a:prstGeom prst="rect">
              <a:avLst/>
            </a:prstGeom>
          </p:spPr>
        </p:pic>
      </p:grpSp>
      <p:sp>
        <p:nvSpPr>
          <p:cNvPr id="39" name="Rectangle 38"/>
          <p:cNvSpPr/>
          <p:nvPr/>
        </p:nvSpPr>
        <p:spPr>
          <a:xfrm>
            <a:off x="924152" y="2960729"/>
            <a:ext cx="2342093" cy="184251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6667" dirty="0">
                <a:solidFill>
                  <a:srgbClr val="FF0000"/>
                </a:solidFill>
                <a:latin typeface="#9Slide03 BoosterNextFYBlack" panose="02000A03000000020004" pitchFamily="2" charset="0"/>
              </a:rPr>
              <a:t>1</a:t>
            </a:r>
          </a:p>
        </p:txBody>
      </p:sp>
      <p:sp>
        <p:nvSpPr>
          <p:cNvPr id="45" name="Rectangle 44"/>
          <p:cNvSpPr/>
          <p:nvPr/>
        </p:nvSpPr>
        <p:spPr>
          <a:xfrm>
            <a:off x="3589231" y="2949844"/>
            <a:ext cx="2342093" cy="184251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6667" dirty="0">
                <a:solidFill>
                  <a:srgbClr val="FF0000"/>
                </a:solidFill>
                <a:latin typeface="#9Slide03 BoosterNextFYBlack" panose="02000A03000000020004" pitchFamily="2" charset="0"/>
              </a:rPr>
              <a:t>2</a:t>
            </a:r>
          </a:p>
        </p:txBody>
      </p:sp>
      <p:sp>
        <p:nvSpPr>
          <p:cNvPr id="46" name="Rectangle 45"/>
          <p:cNvSpPr/>
          <p:nvPr/>
        </p:nvSpPr>
        <p:spPr>
          <a:xfrm>
            <a:off x="6282399" y="2948564"/>
            <a:ext cx="2342093" cy="184251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6667" dirty="0">
                <a:solidFill>
                  <a:srgbClr val="FF0000"/>
                </a:solidFill>
                <a:latin typeface="#9Slide03 BoosterNextFYBlack" panose="02000A03000000020004" pitchFamily="2" charset="0"/>
              </a:rPr>
              <a:t>3</a:t>
            </a:r>
          </a:p>
        </p:txBody>
      </p:sp>
      <p:sp>
        <p:nvSpPr>
          <p:cNvPr id="47" name="Rectangle 46"/>
          <p:cNvSpPr/>
          <p:nvPr/>
        </p:nvSpPr>
        <p:spPr>
          <a:xfrm>
            <a:off x="8922032" y="2958090"/>
            <a:ext cx="2342093" cy="184251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6667" dirty="0">
                <a:solidFill>
                  <a:srgbClr val="FF0000"/>
                </a:solidFill>
                <a:latin typeface="#9Slide03 BoosterNextFYBlack" panose="02000A03000000020004" pitchFamily="2" charset="0"/>
              </a:rPr>
              <a:t>4</a:t>
            </a:r>
          </a:p>
        </p:txBody>
      </p:sp>
      <p:pic>
        <p:nvPicPr>
          <p:cNvPr id="48" name="Picture 47"/>
          <p:cNvPicPr>
            <a:picLocks noChangeAspect="1"/>
          </p:cNvPicPr>
          <p:nvPr/>
        </p:nvPicPr>
        <p:blipFill>
          <a:blip r:embed="rId5">
            <a:extLst>
              <a:ext uri="{28A0092B-C50C-407E-A947-70E740481C1C}">
                <a14:useLocalDpi xmlns:a14="http://schemas.microsoft.com/office/drawing/2010/main" val="0"/>
              </a:ext>
            </a:extLst>
          </a:blip>
          <a:srcRect l="11416" r="11416"/>
          <a:stretch/>
        </p:blipFill>
        <p:spPr>
          <a:xfrm>
            <a:off x="1415144" y="5059028"/>
            <a:ext cx="1447800" cy="960000"/>
          </a:xfrm>
          <a:prstGeom prst="rect">
            <a:avLst/>
          </a:prstGeom>
        </p:spPr>
      </p:pic>
      <p:pic>
        <p:nvPicPr>
          <p:cNvPr id="51" name="Picture 50"/>
          <p:cNvPicPr>
            <a:picLocks noChangeAspect="1"/>
          </p:cNvPicPr>
          <p:nvPr/>
        </p:nvPicPr>
        <p:blipFill>
          <a:blip r:embed="rId5">
            <a:extLst>
              <a:ext uri="{28A0092B-C50C-407E-A947-70E740481C1C}">
                <a14:useLocalDpi xmlns:a14="http://schemas.microsoft.com/office/drawing/2010/main" val="0"/>
              </a:ext>
            </a:extLst>
          </a:blip>
          <a:srcRect l="16458" r="16458"/>
          <a:stretch/>
        </p:blipFill>
        <p:spPr>
          <a:xfrm>
            <a:off x="9405257" y="4963778"/>
            <a:ext cx="1328057" cy="960000"/>
          </a:xfrm>
          <a:prstGeom prst="rect">
            <a:avLst/>
          </a:prstGeom>
        </p:spPr>
      </p:pic>
      <p:grpSp>
        <p:nvGrpSpPr>
          <p:cNvPr id="55" name="Group 54"/>
          <p:cNvGrpSpPr/>
          <p:nvPr/>
        </p:nvGrpSpPr>
        <p:grpSpPr>
          <a:xfrm>
            <a:off x="943202" y="1682654"/>
            <a:ext cx="10239769" cy="774178"/>
            <a:chOff x="-47916" y="127470"/>
            <a:chExt cx="17532964" cy="1888038"/>
          </a:xfrm>
        </p:grpSpPr>
        <p:sp>
          <p:nvSpPr>
            <p:cNvPr id="56" name="Rounded Rectangle 55"/>
            <p:cNvSpPr/>
            <p:nvPr/>
          </p:nvSpPr>
          <p:spPr>
            <a:xfrm>
              <a:off x="-47916" y="127470"/>
              <a:ext cx="17532964" cy="1888038"/>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defTabSz="609630"/>
              <a:endParaRPr lang="en-US" sz="1200">
                <a:solidFill>
                  <a:prstClr val="white"/>
                </a:solidFill>
                <a:latin typeface="Calibri"/>
              </a:endParaRPr>
            </a:p>
          </p:txBody>
        </p:sp>
        <p:sp>
          <p:nvSpPr>
            <p:cNvPr id="57" name="TextBox 56"/>
            <p:cNvSpPr txBox="1"/>
            <p:nvPr/>
          </p:nvSpPr>
          <p:spPr>
            <a:xfrm>
              <a:off x="1633355" y="252503"/>
              <a:ext cx="13164264" cy="1476482"/>
            </a:xfrm>
            <a:prstGeom prst="rect">
              <a:avLst/>
            </a:prstGeom>
            <a:noFill/>
          </p:spPr>
          <p:txBody>
            <a:bodyPr wrap="square" rtlCol="0">
              <a:spAutoFit/>
            </a:bodyPr>
            <a:lstStyle/>
            <a:p>
              <a:pPr algn="ctr" defTabSz="609630"/>
              <a:r>
                <a:rPr lang="en-US" sz="3334" dirty="0" err="1">
                  <a:solidFill>
                    <a:srgbClr val="22517E"/>
                  </a:solidFill>
                  <a:latin typeface="Calibri" panose="020F0502020204030204" pitchFamily="34" charset="0"/>
                  <a:cs typeface="Calibri" panose="020F0502020204030204" pitchFamily="34" charset="0"/>
                </a:rPr>
                <a:t>Hãy</a:t>
              </a:r>
              <a:r>
                <a:rPr lang="en-US" sz="3334" dirty="0">
                  <a:solidFill>
                    <a:srgbClr val="22517E"/>
                  </a:solidFill>
                  <a:latin typeface="Calibri" panose="020F0502020204030204" pitchFamily="34" charset="0"/>
                  <a:cs typeface="Calibri" panose="020F0502020204030204" pitchFamily="34" charset="0"/>
                </a:rPr>
                <a:t> </a:t>
              </a:r>
              <a:r>
                <a:rPr lang="en-US" sz="3334" dirty="0" err="1">
                  <a:solidFill>
                    <a:srgbClr val="22517E"/>
                  </a:solidFill>
                  <a:latin typeface="Calibri" panose="020F0502020204030204" pitchFamily="34" charset="0"/>
                  <a:cs typeface="Calibri" panose="020F0502020204030204" pitchFamily="34" charset="0"/>
                </a:rPr>
                <a:t>dự</a:t>
              </a:r>
              <a:r>
                <a:rPr lang="en-US" sz="3334" dirty="0">
                  <a:solidFill>
                    <a:srgbClr val="22517E"/>
                  </a:solidFill>
                  <a:latin typeface="Calibri" panose="020F0502020204030204" pitchFamily="34" charset="0"/>
                  <a:cs typeface="Calibri" panose="020F0502020204030204" pitchFamily="34" charset="0"/>
                </a:rPr>
                <a:t> </a:t>
              </a:r>
              <a:r>
                <a:rPr lang="en-US" sz="3334" dirty="0" err="1">
                  <a:solidFill>
                    <a:srgbClr val="22517E"/>
                  </a:solidFill>
                  <a:latin typeface="Calibri" panose="020F0502020204030204" pitchFamily="34" charset="0"/>
                  <a:cs typeface="Calibri" panose="020F0502020204030204" pitchFamily="34" charset="0"/>
                </a:rPr>
                <a:t>đoán</a:t>
              </a:r>
              <a:r>
                <a:rPr lang="en-US" sz="3334" dirty="0">
                  <a:solidFill>
                    <a:srgbClr val="22517E"/>
                  </a:solidFill>
                  <a:latin typeface="Calibri" panose="020F0502020204030204" pitchFamily="34" charset="0"/>
                  <a:cs typeface="Calibri" panose="020F0502020204030204" pitchFamily="34" charset="0"/>
                </a:rPr>
                <a:t> </a:t>
              </a:r>
              <a:r>
                <a:rPr lang="en-US" sz="3334" dirty="0" err="1">
                  <a:solidFill>
                    <a:srgbClr val="22517E"/>
                  </a:solidFill>
                  <a:latin typeface="Calibri" panose="020F0502020204030204" pitchFamily="34" charset="0"/>
                  <a:cs typeface="Calibri" panose="020F0502020204030204" pitchFamily="34" charset="0"/>
                </a:rPr>
                <a:t>cấp</a:t>
              </a:r>
              <a:r>
                <a:rPr lang="en-US" sz="3334" dirty="0">
                  <a:solidFill>
                    <a:srgbClr val="22517E"/>
                  </a:solidFill>
                  <a:latin typeface="Calibri" panose="020F0502020204030204" pitchFamily="34" charset="0"/>
                  <a:cs typeface="Calibri" panose="020F0502020204030204" pitchFamily="34" charset="0"/>
                </a:rPr>
                <a:t> </a:t>
              </a:r>
              <a:r>
                <a:rPr lang="en-US" sz="3334" dirty="0" err="1">
                  <a:solidFill>
                    <a:srgbClr val="22517E"/>
                  </a:solidFill>
                  <a:latin typeface="Calibri" panose="020F0502020204030204" pitchFamily="34" charset="0"/>
                  <a:cs typeface="Calibri" panose="020F0502020204030204" pitchFamily="34" charset="0"/>
                </a:rPr>
                <a:t>gió</a:t>
              </a:r>
              <a:r>
                <a:rPr lang="en-US" sz="3334" dirty="0">
                  <a:solidFill>
                    <a:srgbClr val="22517E"/>
                  </a:solidFill>
                  <a:latin typeface="Calibri" panose="020F0502020204030204" pitchFamily="34" charset="0"/>
                  <a:cs typeface="Calibri" panose="020F0502020204030204" pitchFamily="34" charset="0"/>
                </a:rPr>
                <a:t> </a:t>
              </a:r>
              <a:r>
                <a:rPr lang="en-US" sz="3334" dirty="0" err="1">
                  <a:solidFill>
                    <a:srgbClr val="22517E"/>
                  </a:solidFill>
                  <a:latin typeface="Calibri" panose="020F0502020204030204" pitchFamily="34" charset="0"/>
                  <a:cs typeface="Calibri" panose="020F0502020204030204" pitchFamily="34" charset="0"/>
                </a:rPr>
                <a:t>dựa</a:t>
              </a:r>
              <a:r>
                <a:rPr lang="en-US" sz="3334" dirty="0">
                  <a:solidFill>
                    <a:srgbClr val="22517E"/>
                  </a:solidFill>
                  <a:latin typeface="Calibri" panose="020F0502020204030204" pitchFamily="34" charset="0"/>
                  <a:cs typeface="Calibri" panose="020F0502020204030204" pitchFamily="34" charset="0"/>
                </a:rPr>
                <a:t> </a:t>
              </a:r>
              <a:r>
                <a:rPr lang="en-US" sz="3334" dirty="0" err="1">
                  <a:solidFill>
                    <a:srgbClr val="22517E"/>
                  </a:solidFill>
                  <a:latin typeface="Calibri" panose="020F0502020204030204" pitchFamily="34" charset="0"/>
                  <a:cs typeface="Calibri" panose="020F0502020204030204" pitchFamily="34" charset="0"/>
                </a:rPr>
                <a:t>vào</a:t>
              </a:r>
              <a:r>
                <a:rPr lang="en-US" sz="3334" dirty="0">
                  <a:solidFill>
                    <a:srgbClr val="22517E"/>
                  </a:solidFill>
                  <a:latin typeface="Calibri" panose="020F0502020204030204" pitchFamily="34" charset="0"/>
                  <a:cs typeface="Calibri" panose="020F0502020204030204" pitchFamily="34" charset="0"/>
                </a:rPr>
                <a:t> </a:t>
              </a:r>
              <a:r>
                <a:rPr lang="en-US" sz="3334" dirty="0" err="1">
                  <a:solidFill>
                    <a:srgbClr val="22517E"/>
                  </a:solidFill>
                  <a:latin typeface="Calibri" panose="020F0502020204030204" pitchFamily="34" charset="0"/>
                  <a:cs typeface="Calibri" panose="020F0502020204030204" pitchFamily="34" charset="0"/>
                </a:rPr>
                <a:t>hình</a:t>
              </a:r>
              <a:r>
                <a:rPr lang="en-US" sz="3334" dirty="0">
                  <a:solidFill>
                    <a:srgbClr val="22517E"/>
                  </a:solidFill>
                  <a:latin typeface="Calibri" panose="020F0502020204030204" pitchFamily="34" charset="0"/>
                  <a:cs typeface="Calibri" panose="020F0502020204030204" pitchFamily="34" charset="0"/>
                </a:rPr>
                <a:t> </a:t>
              </a:r>
              <a:r>
                <a:rPr lang="en-US" sz="3334" dirty="0" err="1">
                  <a:solidFill>
                    <a:srgbClr val="22517E"/>
                  </a:solidFill>
                  <a:latin typeface="Calibri" panose="020F0502020204030204" pitchFamily="34" charset="0"/>
                  <a:cs typeface="Calibri" panose="020F0502020204030204" pitchFamily="34" charset="0"/>
                </a:rPr>
                <a:t>ảnh</a:t>
              </a:r>
              <a:endParaRPr lang="en-US" sz="3334" dirty="0">
                <a:solidFill>
                  <a:srgbClr val="22517E"/>
                </a:solidFill>
                <a:latin typeface="Calibri" panose="020F0502020204030204" pitchFamily="34" charset="0"/>
                <a:cs typeface="Calibri" panose="020F0502020204030204" pitchFamily="34" charset="0"/>
              </a:endParaRPr>
            </a:p>
          </p:txBody>
        </p:sp>
      </p:grpSp>
      <p:pic>
        <p:nvPicPr>
          <p:cNvPr id="61"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764328" y="893919"/>
            <a:ext cx="812800" cy="812800"/>
          </a:xfrm>
          <a:prstGeom prst="rect">
            <a:avLst/>
          </a:prstGeom>
        </p:spPr>
      </p:pic>
      <p:pic>
        <p:nvPicPr>
          <p:cNvPr id="62"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865928" y="995519"/>
            <a:ext cx="812800" cy="812800"/>
          </a:xfrm>
          <a:prstGeom prst="rect">
            <a:avLst/>
          </a:prstGeom>
        </p:spPr>
      </p:pic>
      <p:pic>
        <p:nvPicPr>
          <p:cNvPr id="63"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967528" y="1097119"/>
            <a:ext cx="812800" cy="812800"/>
          </a:xfrm>
          <a:prstGeom prst="rect">
            <a:avLst/>
          </a:prstGeom>
        </p:spPr>
      </p:pic>
      <p:pic>
        <p:nvPicPr>
          <p:cNvPr id="64"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069128" y="1198719"/>
            <a:ext cx="812800" cy="812800"/>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rcRect l="10101" r="10101"/>
          <a:stretch/>
        </p:blipFill>
        <p:spPr>
          <a:xfrm>
            <a:off x="4027715" y="5005605"/>
            <a:ext cx="1436914" cy="960000"/>
          </a:xfrm>
          <a:prstGeom prst="rect">
            <a:avLst/>
          </a:prstGeom>
        </p:spPr>
      </p:pic>
      <p:pic>
        <p:nvPicPr>
          <p:cNvPr id="42" name="Picture 41"/>
          <p:cNvPicPr>
            <a:picLocks noChangeAspect="1"/>
          </p:cNvPicPr>
          <p:nvPr/>
        </p:nvPicPr>
        <p:blipFill>
          <a:blip r:embed="rId5">
            <a:extLst>
              <a:ext uri="{28A0092B-C50C-407E-A947-70E740481C1C}">
                <a14:useLocalDpi xmlns:a14="http://schemas.microsoft.com/office/drawing/2010/main" val="0"/>
              </a:ext>
            </a:extLst>
          </a:blip>
          <a:srcRect l="15143" r="15143"/>
          <a:stretch/>
        </p:blipFill>
        <p:spPr>
          <a:xfrm>
            <a:off x="6727371" y="4992353"/>
            <a:ext cx="1447799" cy="960000"/>
          </a:xfrm>
          <a:prstGeom prst="rect">
            <a:avLst/>
          </a:prstGeom>
        </p:spPr>
      </p:pic>
      <p:pic>
        <p:nvPicPr>
          <p:cNvPr id="6" name="Picture 5">
            <a:extLst>
              <a:ext uri="{FF2B5EF4-FFF2-40B4-BE49-F238E27FC236}">
                <a16:creationId xmlns:a16="http://schemas.microsoft.com/office/drawing/2014/main" id="{96A06DAB-BDD2-9BB3-B3EA-483BA0B87A2E}"/>
              </a:ext>
            </a:extLst>
          </p:cNvPr>
          <p:cNvPicPr>
            <a:picLocks noChangeAspect="1"/>
          </p:cNvPicPr>
          <p:nvPr/>
        </p:nvPicPr>
        <p:blipFill>
          <a:blip r:embed="rId5"/>
          <a:stretch>
            <a:fillRect/>
          </a:stretch>
        </p:blipFill>
        <p:spPr>
          <a:xfrm>
            <a:off x="2990192" y="447989"/>
            <a:ext cx="6383065" cy="1542422"/>
          </a:xfrm>
          <a:prstGeom prst="rect">
            <a:avLst/>
          </a:prstGeom>
        </p:spPr>
      </p:pic>
      <p:pic>
        <p:nvPicPr>
          <p:cNvPr id="7" name="59c3c5f047238">
            <a:hlinkClick r:id="" action="ppaction://media"/>
            <a:extLst>
              <a:ext uri="{FF2B5EF4-FFF2-40B4-BE49-F238E27FC236}">
                <a16:creationId xmlns:a16="http://schemas.microsoft.com/office/drawing/2014/main" id="{64E8D198-F848-AA2F-5CF2-DF7A659C9E8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992928" y="2515890"/>
            <a:ext cx="812800" cy="812800"/>
          </a:xfrm>
          <a:prstGeom prst="rect">
            <a:avLst/>
          </a:prstGeom>
        </p:spPr>
      </p:pic>
    </p:spTree>
    <p:extLst>
      <p:ext uri="{BB962C8B-B14F-4D97-AF65-F5344CB8AC3E}">
        <p14:creationId xmlns:p14="http://schemas.microsoft.com/office/powerpoint/2010/main" val="314047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4" fill="hold" display="0">
                  <p:stCondLst>
                    <p:cond delay="indefinite"/>
                  </p:stCondLst>
                  <p:endCondLst>
                    <p:cond evt="onStopAudio" delay="0">
                      <p:tgtEl>
                        <p:sldTgt/>
                      </p:tgtEl>
                    </p:cond>
                  </p:endCondLst>
                </p:cTn>
                <p:tgtEl>
                  <p:spTgt spid="61"/>
                </p:tgtEl>
              </p:cMediaNode>
            </p:audio>
            <p:audio>
              <p:cMediaNode vol="100000">
                <p:cTn id="35" fill="hold" display="0">
                  <p:stCondLst>
                    <p:cond delay="indefinite"/>
                  </p:stCondLst>
                  <p:endCondLst>
                    <p:cond evt="onStopAudio" delay="0">
                      <p:tgtEl>
                        <p:sldTgt/>
                      </p:tgtEl>
                    </p:cond>
                  </p:endCondLst>
                </p:cTn>
                <p:tgtEl>
                  <p:spTgt spid="62"/>
                </p:tgtEl>
              </p:cMediaNode>
            </p:audio>
            <p:audio>
              <p:cMediaNode vol="100000">
                <p:cTn id="36" fill="hold" display="0">
                  <p:stCondLst>
                    <p:cond delay="indefinite"/>
                  </p:stCondLst>
                  <p:endCondLst>
                    <p:cond evt="onStopAudio" delay="0">
                      <p:tgtEl>
                        <p:sldTgt/>
                      </p:tgtEl>
                    </p:cond>
                  </p:endCondLst>
                </p:cTn>
                <p:tgtEl>
                  <p:spTgt spid="63"/>
                </p:tgtEl>
              </p:cMediaNode>
            </p:audio>
            <p:audio>
              <p:cMediaNode vol="100000">
                <p:cTn id="37" fill="hold" display="0">
                  <p:stCondLst>
                    <p:cond delay="indefinite"/>
                  </p:stCondLst>
                  <p:endCondLst>
                    <p:cond evt="onStopAudio" delay="0">
                      <p:tgtEl>
                        <p:sldTgt/>
                      </p:tgtEl>
                    </p:cond>
                  </p:endCondLst>
                </p:cTn>
                <p:tgtEl>
                  <p:spTgt spid="64"/>
                </p:tgtEl>
              </p:cMediaNode>
            </p:audio>
            <p:seq concurrent="1" nextAc="seek">
              <p:cTn id="38" restart="whenNotActive" fill="hold" evtFilter="cancelBubble" nodeType="interactiveSeq">
                <p:stCondLst>
                  <p:cond evt="onClick" delay="0">
                    <p:tgtEl>
                      <p:spTgt spid="39"/>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grpId="0" nodeType="clickEffect">
                                  <p:stCondLst>
                                    <p:cond delay="0"/>
                                  </p:stCondLst>
                                  <p:childTnLst>
                                    <p:animEffect transition="out" filter="barn(inVertical)">
                                      <p:cBhvr>
                                        <p:cTn id="42" dur="500"/>
                                        <p:tgtEl>
                                          <p:spTgt spid="39"/>
                                        </p:tgtEl>
                                      </p:cBhvr>
                                    </p:animEffect>
                                    <p:set>
                                      <p:cBhvr>
                                        <p:cTn id="4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4" restart="whenNotActive" fill="hold" evtFilter="cancelBubble" nodeType="interactiveSeq">
                <p:stCondLst>
                  <p:cond evt="onClick" delay="0">
                    <p:tgtEl>
                      <p:spTgt spid="45"/>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grpId="0" nodeType="clickEffect">
                                  <p:stCondLst>
                                    <p:cond delay="0"/>
                                  </p:stCondLst>
                                  <p:childTnLst>
                                    <p:animEffect transition="out" filter="barn(inVertical)">
                                      <p:cBhvr>
                                        <p:cTn id="48" dur="500"/>
                                        <p:tgtEl>
                                          <p:spTgt spid="45"/>
                                        </p:tgtEl>
                                      </p:cBhvr>
                                    </p:animEffect>
                                    <p:set>
                                      <p:cBhvr>
                                        <p:cTn id="4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50" restart="whenNotActive" fill="hold" evtFilter="cancelBubble" nodeType="interactiveSeq">
                <p:stCondLst>
                  <p:cond evt="onClick" delay="0">
                    <p:tgtEl>
                      <p:spTgt spid="46"/>
                    </p:tgtEl>
                  </p:cond>
                </p:stCondLst>
                <p:endSync evt="end" delay="0">
                  <p:rtn val="all"/>
                </p:endSync>
                <p:childTnLst>
                  <p:par>
                    <p:cTn id="51" fill="hold">
                      <p:stCondLst>
                        <p:cond delay="0"/>
                      </p:stCondLst>
                      <p:childTnLst>
                        <p:par>
                          <p:cTn id="52" fill="hold">
                            <p:stCondLst>
                              <p:cond delay="0"/>
                            </p:stCondLst>
                            <p:childTnLst>
                              <p:par>
                                <p:cTn id="53" presetID="16" presetClass="exit" presetSubtype="21" fill="hold" grpId="0" nodeType="clickEffect">
                                  <p:stCondLst>
                                    <p:cond delay="0"/>
                                  </p:stCondLst>
                                  <p:childTnLst>
                                    <p:animEffect transition="out" filter="barn(inVertical)">
                                      <p:cBhvr>
                                        <p:cTn id="54" dur="500"/>
                                        <p:tgtEl>
                                          <p:spTgt spid="46"/>
                                        </p:tgtEl>
                                      </p:cBhvr>
                                    </p:animEffect>
                                    <p:set>
                                      <p:cBhvr>
                                        <p:cTn id="5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56" restart="whenNotActive" fill="hold" evtFilter="cancelBubble" nodeType="interactiveSeq">
                <p:stCondLst>
                  <p:cond evt="onClick" delay="0">
                    <p:tgtEl>
                      <p:spTgt spid="47"/>
                    </p:tgtEl>
                  </p:cond>
                </p:stCondLst>
                <p:endSync evt="end" delay="0">
                  <p:rtn val="all"/>
                </p:endSync>
                <p:childTnLst>
                  <p:par>
                    <p:cTn id="57" fill="hold">
                      <p:stCondLst>
                        <p:cond delay="0"/>
                      </p:stCondLst>
                      <p:childTnLst>
                        <p:par>
                          <p:cTn id="58" fill="hold">
                            <p:stCondLst>
                              <p:cond delay="0"/>
                            </p:stCondLst>
                            <p:childTnLst>
                              <p:par>
                                <p:cTn id="59" presetID="16" presetClass="exit" presetSubtype="21" fill="hold" grpId="0" nodeType="clickEffect">
                                  <p:stCondLst>
                                    <p:cond delay="0"/>
                                  </p:stCondLst>
                                  <p:childTnLst>
                                    <p:animEffect transition="out" filter="barn(inVertical)">
                                      <p:cBhvr>
                                        <p:cTn id="60" dur="500"/>
                                        <p:tgtEl>
                                          <p:spTgt spid="47"/>
                                        </p:tgtEl>
                                      </p:cBhvr>
                                    </p:animEffect>
                                    <p:set>
                                      <p:cBhvr>
                                        <p:cTn id="61"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62" restart="whenNotActive" fill="hold" evtFilter="cancelBubble" nodeType="interactiveSeq">
                <p:stCondLst>
                  <p:cond evt="onClick" delay="0">
                    <p:tgtEl>
                      <p:spTgt spid="37"/>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 presetClass="mediacall" presetSubtype="0" fill="hold" nodeType="withEffect">
                                  <p:stCondLst>
                                    <p:cond delay="0"/>
                                  </p:stCondLst>
                                  <p:childTnLst>
                                    <p:cmd type="call" cmd="playFrom(0.0)">
                                      <p:cBhvr>
                                        <p:cTn id="69" dur="4576" fill="hold"/>
                                        <p:tgtEl>
                                          <p:spTgt spid="64"/>
                                        </p:tgtEl>
                                      </p:cBhvr>
                                    </p:cmd>
                                  </p:childTnLst>
                                </p:cTn>
                              </p:par>
                            </p:childTnLst>
                          </p:cTn>
                        </p:par>
                      </p:childTnLst>
                    </p:cTn>
                  </p:par>
                </p:childTnLst>
              </p:cTn>
              <p:nextCondLst>
                <p:cond evt="onClick" delay="0">
                  <p:tgtEl>
                    <p:spTgt spid="37"/>
                  </p:tgtEl>
                </p:cond>
              </p:nextCondLst>
            </p:seq>
            <p:seq concurrent="1" nextAc="seek">
              <p:cTn id="70" restart="whenNotActive" fill="hold" evtFilter="cancelBubble" nodeType="interactiveSeq">
                <p:stCondLst>
                  <p:cond evt="onClick" delay="0">
                    <p:tgtEl>
                      <p:spTgt spid="28"/>
                    </p:tgtEl>
                  </p:cond>
                </p:stCondLst>
                <p:endSync evt="end" delay="0">
                  <p:rtn val="all"/>
                </p:endSync>
                <p:childTnLst>
                  <p:par>
                    <p:cTn id="71" fill="hold">
                      <p:stCondLst>
                        <p:cond delay="0"/>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par>
                                <p:cTn id="76" presetID="1" presetClass="mediacall" presetSubtype="0" fill="hold" nodeType="withEffect">
                                  <p:stCondLst>
                                    <p:cond delay="0"/>
                                  </p:stCondLst>
                                  <p:childTnLst>
                                    <p:cmd type="call" cmd="playFrom(0.0)">
                                      <p:cBhvr>
                                        <p:cTn id="77" dur="4576" fill="hold"/>
                                        <p:tgtEl>
                                          <p:spTgt spid="62"/>
                                        </p:tgtEl>
                                      </p:cBhvr>
                                    </p:cmd>
                                  </p:childTnLst>
                                </p:cTn>
                              </p:par>
                            </p:childTnLst>
                          </p:cTn>
                        </p:par>
                      </p:childTnLst>
                    </p:cTn>
                  </p:par>
                </p:childTnLst>
              </p:cTn>
              <p:nextCondLst>
                <p:cond evt="onClick" delay="0">
                  <p:tgtEl>
                    <p:spTgt spid="28"/>
                  </p:tgtEl>
                </p:cond>
              </p:nextCondLst>
            </p:seq>
            <p:seq concurrent="1" nextAc="seek">
              <p:cTn id="78" restart="whenNotActive" fill="hold" evtFilter="cancelBubble" nodeType="interactiveSeq">
                <p:stCondLst>
                  <p:cond evt="onClick" delay="0">
                    <p:tgtEl>
                      <p:spTgt spid="34"/>
                    </p:tgtEl>
                  </p:cond>
                </p:stCondLst>
                <p:endSync evt="end" delay="0">
                  <p:rtn val="all"/>
                </p:endSync>
                <p:childTnLst>
                  <p:par>
                    <p:cTn id="79" fill="hold">
                      <p:stCondLst>
                        <p:cond delay="0"/>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500"/>
                                        <p:tgtEl>
                                          <p:spTgt spid="51"/>
                                        </p:tgtEl>
                                      </p:cBhvr>
                                    </p:animEffect>
                                  </p:childTnLst>
                                </p:cTn>
                              </p:par>
                              <p:par>
                                <p:cTn id="84" presetID="1" presetClass="mediacall" presetSubtype="0" fill="hold" nodeType="withEffect">
                                  <p:stCondLst>
                                    <p:cond delay="0"/>
                                  </p:stCondLst>
                                  <p:childTnLst>
                                    <p:cmd type="call" cmd="playFrom(0.0)">
                                      <p:cBhvr>
                                        <p:cTn id="85" dur="4576" fill="hold"/>
                                        <p:tgtEl>
                                          <p:spTgt spid="61"/>
                                        </p:tgtEl>
                                      </p:cBhvr>
                                    </p:cmd>
                                  </p:childTnLst>
                                </p:cTn>
                              </p:par>
                            </p:childTnLst>
                          </p:cTn>
                        </p:par>
                      </p:childTnLst>
                    </p:cTn>
                  </p:par>
                </p:childTnLst>
              </p:cTn>
              <p:nextCondLst>
                <p:cond evt="onClick" delay="0">
                  <p:tgtEl>
                    <p:spTgt spid="34"/>
                  </p:tgtEl>
                </p:cond>
              </p:nextCondLst>
            </p:seq>
            <p:seq concurrent="1" nextAc="seek">
              <p:cTn id="86" restart="whenNotActive" fill="hold" evtFilter="cancelBubble" nodeType="interactiveSeq">
                <p:stCondLst>
                  <p:cond evt="onClick" delay="0">
                    <p:tgtEl>
                      <p:spTgt spid="31"/>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500"/>
                                        <p:tgtEl>
                                          <p:spTgt spid="42"/>
                                        </p:tgtEl>
                                      </p:cBhvr>
                                    </p:animEffect>
                                  </p:childTnLst>
                                </p:cTn>
                              </p:par>
                              <p:par>
                                <p:cTn id="92" presetID="1" presetClass="mediacall" presetSubtype="0" fill="hold" nodeType="withEffect">
                                  <p:stCondLst>
                                    <p:cond delay="0"/>
                                  </p:stCondLst>
                                  <p:childTnLst>
                                    <p:cmd type="call" cmd="playFrom(0.0)">
                                      <p:cBhvr>
                                        <p:cTn id="93" dur="4576" fill="hold"/>
                                        <p:tgtEl>
                                          <p:spTgt spid="7"/>
                                        </p:tgtEl>
                                      </p:cBhvr>
                                    </p:cmd>
                                  </p:childTnLst>
                                </p:cTn>
                              </p:par>
                            </p:childTnLst>
                          </p:cTn>
                        </p:par>
                      </p:childTnLst>
                    </p:cTn>
                  </p:par>
                </p:childTnLst>
              </p:cTn>
              <p:nextCondLst>
                <p:cond evt="onClick" delay="0">
                  <p:tgtEl>
                    <p:spTgt spid="31"/>
                  </p:tgtEl>
                </p:cond>
              </p:nextCondLst>
            </p:seq>
            <p:audio>
              <p:cMediaNode vol="100000">
                <p:cTn id="94" fill="hold" display="0">
                  <p:stCondLst>
                    <p:cond delay="indefinite"/>
                  </p:stCondLst>
                  <p:endCondLst>
                    <p:cond evt="onStopAudio" delay="0">
                      <p:tgtEl>
                        <p:sldTgt/>
                      </p:tgtEl>
                    </p:cond>
                  </p:endCondLst>
                </p:cTn>
                <p:tgtEl>
                  <p:spTgt spid="7"/>
                </p:tgtEl>
              </p:cMediaNode>
            </p:audio>
          </p:childTnLst>
        </p:cTn>
      </p:par>
    </p:tnLst>
    <p:bldLst>
      <p:bldP spid="39" grpId="0" animBg="1"/>
      <p:bldP spid="39" grpId="1" animBg="1"/>
      <p:bldP spid="45" grpId="0" animBg="1"/>
      <p:bldP spid="45" grpId="1" animBg="1"/>
      <p:bldP spid="46" grpId="0" animBg="1"/>
      <p:bldP spid="46" grpId="1" animBg="1"/>
      <p:bldP spid="47" grpId="0" animBg="1"/>
      <p:bldP spid="4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2000" cy="6114459"/>
          </a:xfrm>
          <a:prstGeom prst="rect">
            <a:avLst/>
          </a:prstGeom>
          <a:solidFill>
            <a:srgbClr val="C7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3"/>
          <a:srcRect l="5191" t="32546" r="5349" b="34975"/>
          <a:stretch>
            <a:fillRect/>
          </a:stretch>
        </p:blipFill>
        <p:spPr>
          <a:xfrm>
            <a:off x="-261113" y="1629007"/>
            <a:ext cx="12609333" cy="2575068"/>
          </a:xfrm>
          <a:prstGeom prst="rect">
            <a:avLst/>
          </a:prstGeom>
        </p:spPr>
      </p:pic>
      <p:pic>
        <p:nvPicPr>
          <p:cNvPr id="3" name="Picture 3"/>
          <p:cNvPicPr>
            <a:picLocks noChangeAspect="1"/>
          </p:cNvPicPr>
          <p:nvPr/>
        </p:nvPicPr>
        <p:blipFill>
          <a:blip r:embed="rId3"/>
          <a:srcRect t="8196"/>
          <a:stretch>
            <a:fillRect/>
          </a:stretch>
        </p:blipFill>
        <p:spPr>
          <a:xfrm>
            <a:off x="150236" y="1216948"/>
            <a:ext cx="12197984" cy="6298974"/>
          </a:xfrm>
          <a:prstGeom prst="rect">
            <a:avLst/>
          </a:prstGeom>
        </p:spPr>
      </p:pic>
      <p:pic>
        <p:nvPicPr>
          <p:cNvPr id="4" name="Picture 4"/>
          <p:cNvPicPr>
            <a:picLocks noChangeAspect="1"/>
          </p:cNvPicPr>
          <p:nvPr/>
        </p:nvPicPr>
        <p:blipFill rotWithShape="1">
          <a:blip r:embed="rId3"/>
          <a:srcRect t="48984" r="10628" b="35307"/>
          <a:stretch/>
        </p:blipFill>
        <p:spPr>
          <a:xfrm>
            <a:off x="-78111" y="-25400"/>
            <a:ext cx="12348220" cy="1220903"/>
          </a:xfrm>
          <a:prstGeom prst="rect">
            <a:avLst/>
          </a:prstGeom>
        </p:spPr>
      </p:pic>
      <p:pic>
        <p:nvPicPr>
          <p:cNvPr id="5" name="Picture 5"/>
          <p:cNvPicPr>
            <a:picLocks noChangeAspect="1"/>
          </p:cNvPicPr>
          <p:nvPr/>
        </p:nvPicPr>
        <p:blipFill>
          <a:blip r:embed="rId3"/>
          <a:srcRect r="66324" b="70079"/>
          <a:stretch>
            <a:fillRect/>
          </a:stretch>
        </p:blipFill>
        <p:spPr>
          <a:xfrm>
            <a:off x="0" y="0"/>
            <a:ext cx="3077580" cy="1538091"/>
          </a:xfrm>
          <a:prstGeom prst="rect">
            <a:avLst/>
          </a:prstGeom>
        </p:spPr>
      </p:pic>
      <p:grpSp>
        <p:nvGrpSpPr>
          <p:cNvPr id="7" name="Group 7"/>
          <p:cNvGrpSpPr/>
          <p:nvPr/>
        </p:nvGrpSpPr>
        <p:grpSpPr>
          <a:xfrm>
            <a:off x="2025645" y="0"/>
            <a:ext cx="8035817" cy="803581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9" name="Picture 9"/>
          <p:cNvPicPr>
            <a:picLocks noChangeAspect="1"/>
          </p:cNvPicPr>
          <p:nvPr/>
        </p:nvPicPr>
        <p:blipFill>
          <a:blip r:embed="rId3"/>
          <a:srcRect t="50848"/>
          <a:stretch>
            <a:fillRect/>
          </a:stretch>
        </p:blipFill>
        <p:spPr>
          <a:xfrm>
            <a:off x="0" y="3429000"/>
            <a:ext cx="12192000" cy="3370783"/>
          </a:xfrm>
          <a:prstGeom prst="rect">
            <a:avLst/>
          </a:prstGeom>
        </p:spPr>
      </p:pic>
      <p:pic>
        <p:nvPicPr>
          <p:cNvPr id="10" name="Picture 10"/>
          <p:cNvPicPr>
            <a:picLocks noChangeAspect="1"/>
          </p:cNvPicPr>
          <p:nvPr/>
        </p:nvPicPr>
        <p:blipFill rotWithShape="1">
          <a:blip r:embed="rId3"/>
          <a:srcRect r="15288"/>
          <a:stretch/>
        </p:blipFill>
        <p:spPr>
          <a:xfrm>
            <a:off x="614191" y="1992779"/>
            <a:ext cx="6076131" cy="4034631"/>
          </a:xfrm>
          <a:prstGeom prst="rect">
            <a:avLst/>
          </a:prstGeom>
        </p:spPr>
      </p:pic>
      <p:pic>
        <p:nvPicPr>
          <p:cNvPr id="6" name="Picture 6"/>
          <p:cNvPicPr>
            <a:picLocks noChangeAspect="1"/>
          </p:cNvPicPr>
          <p:nvPr/>
        </p:nvPicPr>
        <p:blipFill>
          <a:blip r:embed="rId3"/>
          <a:srcRect l="13162" t="11393" b="31764"/>
          <a:stretch>
            <a:fillRect/>
          </a:stretch>
        </p:blipFill>
        <p:spPr>
          <a:xfrm>
            <a:off x="4500157" y="73420"/>
            <a:ext cx="7936024" cy="2922076"/>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6465" r="6035" b="9204"/>
          <a:stretch/>
        </p:blipFill>
        <p:spPr>
          <a:xfrm>
            <a:off x="-426233" y="250295"/>
            <a:ext cx="12270109" cy="7161952"/>
          </a:xfrm>
          <a:prstGeom prst="rect">
            <a:avLst/>
          </a:prstGeom>
        </p:spPr>
      </p:pic>
      <p:pic>
        <p:nvPicPr>
          <p:cNvPr id="15" name="Picture 14">
            <a:extLst>
              <a:ext uri="{FF2B5EF4-FFF2-40B4-BE49-F238E27FC236}">
                <a16:creationId xmlns:a16="http://schemas.microsoft.com/office/drawing/2014/main" id="{698F34DA-255C-A5AA-5D96-FB823CA8F38E}"/>
              </a:ext>
            </a:extLst>
          </p:cNvPr>
          <p:cNvPicPr>
            <a:picLocks noChangeAspect="1"/>
          </p:cNvPicPr>
          <p:nvPr/>
        </p:nvPicPr>
        <p:blipFill>
          <a:blip r:embed="rId3"/>
          <a:stretch>
            <a:fillRect/>
          </a:stretch>
        </p:blipFill>
        <p:spPr>
          <a:xfrm>
            <a:off x="3169944" y="1359436"/>
            <a:ext cx="5553937" cy="2389839"/>
          </a:xfrm>
          <a:prstGeom prst="rect">
            <a:avLst/>
          </a:prstGeom>
        </p:spPr>
      </p:pic>
    </p:spTree>
    <p:extLst>
      <p:ext uri="{BB962C8B-B14F-4D97-AF65-F5344CB8AC3E}">
        <p14:creationId xmlns:p14="http://schemas.microsoft.com/office/powerpoint/2010/main" val="199209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25E-6 -1.11111E-6 L -1.25E-6 0.69861 " pathEditMode="relative" rAng="0" ptsTypes="AA">
                                      <p:cBhvr>
                                        <p:cTn id="6" dur="3000" fill="hold"/>
                                        <p:tgtEl>
                                          <p:spTgt spid="6"/>
                                        </p:tgtEl>
                                        <p:attrNameLst>
                                          <p:attrName>ppt_x</p:attrName>
                                          <p:attrName>ppt_y</p:attrName>
                                        </p:attrNameLst>
                                      </p:cBhvr>
                                      <p:rCtr x="0" y="34923"/>
                                    </p:animMotion>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5"/>
                                        </p:tgtEl>
                                        <p:attrNameLst>
                                          <p:attrName>r</p:attrName>
                                        </p:attrNameLst>
                                      </p:cBhvr>
                                    </p:animRot>
                                    <p:animRot by="-240000">
                                      <p:cBhvr>
                                        <p:cTn id="9" dur="400" fill="hold">
                                          <p:stCondLst>
                                            <p:cond delay="400"/>
                                          </p:stCondLst>
                                        </p:cTn>
                                        <p:tgtEl>
                                          <p:spTgt spid="5"/>
                                        </p:tgtEl>
                                        <p:attrNameLst>
                                          <p:attrName>r</p:attrName>
                                        </p:attrNameLst>
                                      </p:cBhvr>
                                    </p:animRot>
                                    <p:animRot by="240000">
                                      <p:cBhvr>
                                        <p:cTn id="10" dur="400" fill="hold">
                                          <p:stCondLst>
                                            <p:cond delay="800"/>
                                          </p:stCondLst>
                                        </p:cTn>
                                        <p:tgtEl>
                                          <p:spTgt spid="5"/>
                                        </p:tgtEl>
                                        <p:attrNameLst>
                                          <p:attrName>r</p:attrName>
                                        </p:attrNameLst>
                                      </p:cBhvr>
                                    </p:animRot>
                                    <p:animRot by="-240000">
                                      <p:cBhvr>
                                        <p:cTn id="11" dur="400" fill="hold">
                                          <p:stCondLst>
                                            <p:cond delay="1200"/>
                                          </p:stCondLst>
                                        </p:cTn>
                                        <p:tgtEl>
                                          <p:spTgt spid="5"/>
                                        </p:tgtEl>
                                        <p:attrNameLst>
                                          <p:attrName>r</p:attrName>
                                        </p:attrNameLst>
                                      </p:cBhvr>
                                    </p:animRot>
                                    <p:animRot by="120000">
                                      <p:cBhvr>
                                        <p:cTn id="12" dur="400" fill="hold">
                                          <p:stCondLst>
                                            <p:cond delay="1600"/>
                                          </p:stCondLst>
                                        </p:cTn>
                                        <p:tgtEl>
                                          <p:spTgt spid="5"/>
                                        </p:tgtEl>
                                        <p:attrNameLst>
                                          <p:attrName>r</p:attrName>
                                        </p:attrNameLst>
                                      </p:cBhvr>
                                    </p:animRot>
                                  </p:childTnLst>
                                </p:cTn>
                              </p:par>
                              <p:par>
                                <p:cTn id="13" presetID="26" presetClass="emph" presetSubtype="0" repeatCount="indefinite" fill="hold" nodeType="withEffect">
                                  <p:stCondLst>
                                    <p:cond delay="0"/>
                                  </p:stCondLst>
                                  <p:childTnLst>
                                    <p:animEffect transition="out" filter="fade">
                                      <p:cBhvr>
                                        <p:cTn id="14" dur="2000" tmFilter="0, 0; .2, .5; .8, .5; 1, 0"/>
                                        <p:tgtEl>
                                          <p:spTgt spid="13"/>
                                        </p:tgtEl>
                                      </p:cBhvr>
                                    </p:animEffect>
                                    <p:animScale>
                                      <p:cBhvr>
                                        <p:cTn id="15" dur="1000" autoRev="1" fill="hold"/>
                                        <p:tgtEl>
                                          <p:spTgt spid="13"/>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DD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0800" y="403583"/>
            <a:ext cx="12242800" cy="2935319"/>
          </a:xfrm>
          <a:prstGeom prst="rect">
            <a:avLst/>
          </a:prstGeom>
        </p:spPr>
      </p:pic>
      <p:pic>
        <p:nvPicPr>
          <p:cNvPr id="3" name="Picture 3"/>
          <p:cNvPicPr>
            <a:picLocks noChangeAspect="1"/>
          </p:cNvPicPr>
          <p:nvPr/>
        </p:nvPicPr>
        <p:blipFill rotWithShape="1">
          <a:blip r:embed="rId4"/>
          <a:srcRect l="5020" t="28869" r="13765" b="46559"/>
          <a:stretch/>
        </p:blipFill>
        <p:spPr>
          <a:xfrm>
            <a:off x="-62089" y="53852"/>
            <a:ext cx="12242800" cy="20661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0800" y="1740457"/>
            <a:ext cx="12231511" cy="3183351"/>
          </a:xfrm>
          <a:prstGeom prst="rect">
            <a:avLst/>
          </a:prstGeom>
        </p:spPr>
      </p:pic>
      <p:pic>
        <p:nvPicPr>
          <p:cNvPr id="5" name="Picture 5"/>
          <p:cNvPicPr>
            <a:picLocks noChangeAspect="1"/>
          </p:cNvPicPr>
          <p:nvPr/>
        </p:nvPicPr>
        <p:blipFill>
          <a:blip r:embed="rId4"/>
          <a:srcRect t="30892" b="40293"/>
          <a:stretch>
            <a:fillRect/>
          </a:stretch>
        </p:blipFill>
        <p:spPr>
          <a:xfrm>
            <a:off x="-91944" y="3417458"/>
            <a:ext cx="12349840" cy="3440542"/>
          </a:xfrm>
          <a:prstGeom prst="rect">
            <a:avLst/>
          </a:prstGeom>
        </p:spPr>
      </p:pic>
      <p:pic>
        <p:nvPicPr>
          <p:cNvPr id="6" name="Picture 6"/>
          <p:cNvPicPr>
            <a:picLocks noChangeAspect="1"/>
          </p:cNvPicPr>
          <p:nvPr/>
        </p:nvPicPr>
        <p:blipFill>
          <a:blip r:embed="rId4"/>
          <a:srcRect t="40721" r="78632" b="41633"/>
          <a:stretch>
            <a:fillRect/>
          </a:stretch>
        </p:blipFill>
        <p:spPr>
          <a:xfrm>
            <a:off x="-825329" y="5157659"/>
            <a:ext cx="3806024" cy="1767907"/>
          </a:xfrm>
          <a:prstGeom prst="rect">
            <a:avLst/>
          </a:prstGeom>
        </p:spPr>
      </p:pic>
      <p:pic>
        <p:nvPicPr>
          <p:cNvPr id="7" name="Picture 7"/>
          <p:cNvPicPr>
            <a:picLocks noChangeAspect="1"/>
          </p:cNvPicPr>
          <p:nvPr/>
        </p:nvPicPr>
        <p:blipFill>
          <a:blip r:embed="rId4"/>
          <a:srcRect l="27834" t="37996" r="50266" b="33989"/>
          <a:stretch>
            <a:fillRect/>
          </a:stretch>
        </p:blipFill>
        <p:spPr>
          <a:xfrm>
            <a:off x="3714080" y="4625331"/>
            <a:ext cx="3943262" cy="2837500"/>
          </a:xfrm>
          <a:prstGeom prst="rect">
            <a:avLst/>
          </a:prstGeom>
        </p:spPr>
      </p:pic>
      <p:pic>
        <p:nvPicPr>
          <p:cNvPr id="8" name="Picture 8"/>
          <p:cNvPicPr>
            <a:picLocks noChangeAspect="1"/>
          </p:cNvPicPr>
          <p:nvPr/>
        </p:nvPicPr>
        <p:blipFill>
          <a:blip r:embed="rId4"/>
          <a:srcRect l="78533" t="36334" r="4348" b="48274"/>
          <a:stretch>
            <a:fillRect/>
          </a:stretch>
        </p:blipFill>
        <p:spPr>
          <a:xfrm>
            <a:off x="8145663" y="4806936"/>
            <a:ext cx="4035048" cy="2040778"/>
          </a:xfrm>
          <a:prstGeom prst="rect">
            <a:avLst/>
          </a:prstGeom>
        </p:spPr>
      </p:pic>
      <p:pic>
        <p:nvPicPr>
          <p:cNvPr id="9" name="Picture 9"/>
          <p:cNvPicPr>
            <a:picLocks noChangeAspect="1"/>
          </p:cNvPicPr>
          <p:nvPr/>
        </p:nvPicPr>
        <p:blipFill>
          <a:blip r:embed="rId4"/>
          <a:srcRect l="9522" t="43333" r="6943" b="26438"/>
          <a:stretch>
            <a:fillRect/>
          </a:stretch>
        </p:blipFill>
        <p:spPr>
          <a:xfrm>
            <a:off x="-28746" y="-1886314"/>
            <a:ext cx="12209457" cy="2485214"/>
          </a:xfrm>
          <a:prstGeom prst="rect">
            <a:avLst/>
          </a:prstGeom>
        </p:spPr>
      </p:pic>
      <p:pic>
        <p:nvPicPr>
          <p:cNvPr id="20" name="Picture 7"/>
          <p:cNvPicPr>
            <a:picLocks noChangeAspect="1"/>
          </p:cNvPicPr>
          <p:nvPr/>
        </p:nvPicPr>
        <p:blipFill>
          <a:blip r:embed="rId4"/>
          <a:srcRect l="6153" t="29477" r="5299" b="17625"/>
          <a:stretch>
            <a:fillRect/>
          </a:stretch>
        </p:blipFill>
        <p:spPr>
          <a:xfrm>
            <a:off x="6107289" y="1893046"/>
            <a:ext cx="6096000" cy="2048434"/>
          </a:xfrm>
          <a:prstGeom prst="rect">
            <a:avLst/>
          </a:prstGeom>
        </p:spPr>
      </p:pic>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l="6465" r="6035" b="9204"/>
          <a:stretch/>
        </p:blipFill>
        <p:spPr>
          <a:xfrm>
            <a:off x="-59072" y="-591224"/>
            <a:ext cx="12270109" cy="7161952"/>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67200" y="1262954"/>
            <a:ext cx="2957443" cy="5137846"/>
          </a:xfrm>
          <a:prstGeom prst="rect">
            <a:avLst/>
          </a:prstGeom>
        </p:spPr>
      </p:pic>
      <p:pic>
        <p:nvPicPr>
          <p:cNvPr id="17" name="Cartoon Music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09925" y="7107767"/>
            <a:ext cx="324908" cy="324909"/>
          </a:xfrm>
          <a:prstGeom prst="rect">
            <a:avLst/>
          </a:prstGeom>
        </p:spPr>
      </p:pic>
      <p:pic>
        <p:nvPicPr>
          <p:cNvPr id="10" name="Picture 9">
            <a:extLst>
              <a:ext uri="{FF2B5EF4-FFF2-40B4-BE49-F238E27FC236}">
                <a16:creationId xmlns:a16="http://schemas.microsoft.com/office/drawing/2014/main" id="{0A7227BD-4164-F9D6-C363-B87AF0F8AFE2}"/>
              </a:ext>
            </a:extLst>
          </p:cNvPr>
          <p:cNvPicPr>
            <a:picLocks noChangeAspect="1"/>
          </p:cNvPicPr>
          <p:nvPr/>
        </p:nvPicPr>
        <p:blipFill>
          <a:blip r:embed="rId4"/>
          <a:stretch>
            <a:fillRect/>
          </a:stretch>
        </p:blipFill>
        <p:spPr>
          <a:xfrm>
            <a:off x="4198098" y="3320304"/>
            <a:ext cx="3243353" cy="25605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4739" fill="hold"/>
                                        <p:tgtEl>
                                          <p:spTgt spid="17"/>
                                        </p:tgtEl>
                                      </p:cBhvr>
                                    </p:cmd>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par>
                                <p:cTn id="10" presetID="26" presetClass="emph" presetSubtype="0" repeatCount="indefinite" fill="hold" nodeType="withEffect">
                                  <p:stCondLst>
                                    <p:cond delay="0"/>
                                  </p:stCondLst>
                                  <p:childTnLst>
                                    <p:animEffect transition="out" filter="fade">
                                      <p:cBhvr>
                                        <p:cTn id="11" dur="2000" tmFilter="0, 0; .2, .5; .8, .5; 1, 0"/>
                                        <p:tgtEl>
                                          <p:spTgt spid="37"/>
                                        </p:tgtEl>
                                      </p:cBhvr>
                                    </p:animEffect>
                                    <p:animScale>
                                      <p:cBhvr>
                                        <p:cTn id="12" dur="1000" autoRev="1" fill="hold"/>
                                        <p:tgtEl>
                                          <p:spTgt spid="3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春游放风筝卡通背景 预览视频">
            <a:hlinkClick r:id="" action="ppaction://media"/>
            <a:extLst>
              <a:ext uri="{FF2B5EF4-FFF2-40B4-BE49-F238E27FC236}">
                <a16:creationId xmlns:a16="http://schemas.microsoft.com/office/drawing/2014/main" id="{12C3ABFD-FB37-7D9D-3881-B2EC7AEA408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68735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0800" y="403583"/>
            <a:ext cx="12242800" cy="2935319"/>
          </a:xfrm>
          <a:prstGeom prst="rect">
            <a:avLst/>
          </a:prstGeom>
        </p:spPr>
      </p:pic>
      <p:pic>
        <p:nvPicPr>
          <p:cNvPr id="3" name="Picture 3"/>
          <p:cNvPicPr>
            <a:picLocks noChangeAspect="1"/>
          </p:cNvPicPr>
          <p:nvPr/>
        </p:nvPicPr>
        <p:blipFill rotWithShape="1">
          <a:blip r:embed="rId4"/>
          <a:srcRect l="5020" t="28869" r="13765" b="46559"/>
          <a:stretch/>
        </p:blipFill>
        <p:spPr>
          <a:xfrm>
            <a:off x="-62089" y="53852"/>
            <a:ext cx="12242800" cy="20661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0800" y="1740457"/>
            <a:ext cx="12231511" cy="3183351"/>
          </a:xfrm>
          <a:prstGeom prst="rect">
            <a:avLst/>
          </a:prstGeom>
        </p:spPr>
      </p:pic>
      <p:pic>
        <p:nvPicPr>
          <p:cNvPr id="5" name="Picture 5"/>
          <p:cNvPicPr>
            <a:picLocks noChangeAspect="1"/>
          </p:cNvPicPr>
          <p:nvPr/>
        </p:nvPicPr>
        <p:blipFill>
          <a:blip r:embed="rId4"/>
          <a:srcRect t="30892" b="40293"/>
          <a:stretch>
            <a:fillRect/>
          </a:stretch>
        </p:blipFill>
        <p:spPr>
          <a:xfrm>
            <a:off x="-91944" y="3417458"/>
            <a:ext cx="12349840" cy="3440542"/>
          </a:xfrm>
          <a:prstGeom prst="rect">
            <a:avLst/>
          </a:prstGeom>
        </p:spPr>
      </p:pic>
      <p:pic>
        <p:nvPicPr>
          <p:cNvPr id="6" name="Picture 6"/>
          <p:cNvPicPr>
            <a:picLocks noChangeAspect="1"/>
          </p:cNvPicPr>
          <p:nvPr/>
        </p:nvPicPr>
        <p:blipFill>
          <a:blip r:embed="rId4"/>
          <a:srcRect t="40721" r="78632" b="41633"/>
          <a:stretch>
            <a:fillRect/>
          </a:stretch>
        </p:blipFill>
        <p:spPr>
          <a:xfrm>
            <a:off x="-825329" y="5157659"/>
            <a:ext cx="3806024" cy="1767907"/>
          </a:xfrm>
          <a:prstGeom prst="rect">
            <a:avLst/>
          </a:prstGeom>
        </p:spPr>
      </p:pic>
      <p:pic>
        <p:nvPicPr>
          <p:cNvPr id="7" name="Picture 7"/>
          <p:cNvPicPr>
            <a:picLocks noChangeAspect="1"/>
          </p:cNvPicPr>
          <p:nvPr/>
        </p:nvPicPr>
        <p:blipFill>
          <a:blip r:embed="rId4"/>
          <a:srcRect l="27834" t="37996" r="50266" b="33989"/>
          <a:stretch>
            <a:fillRect/>
          </a:stretch>
        </p:blipFill>
        <p:spPr>
          <a:xfrm>
            <a:off x="3714080" y="4625331"/>
            <a:ext cx="3943262" cy="2837500"/>
          </a:xfrm>
          <a:prstGeom prst="rect">
            <a:avLst/>
          </a:prstGeom>
        </p:spPr>
      </p:pic>
      <p:pic>
        <p:nvPicPr>
          <p:cNvPr id="8" name="Picture 8"/>
          <p:cNvPicPr>
            <a:picLocks noChangeAspect="1"/>
          </p:cNvPicPr>
          <p:nvPr/>
        </p:nvPicPr>
        <p:blipFill>
          <a:blip r:embed="rId4"/>
          <a:srcRect l="78533" t="36334" r="4348" b="48274"/>
          <a:stretch>
            <a:fillRect/>
          </a:stretch>
        </p:blipFill>
        <p:spPr>
          <a:xfrm>
            <a:off x="8145663" y="4806936"/>
            <a:ext cx="4035048" cy="2040778"/>
          </a:xfrm>
          <a:prstGeom prst="rect">
            <a:avLst/>
          </a:prstGeom>
        </p:spPr>
      </p:pic>
      <p:pic>
        <p:nvPicPr>
          <p:cNvPr id="9" name="Picture 9"/>
          <p:cNvPicPr>
            <a:picLocks noChangeAspect="1"/>
          </p:cNvPicPr>
          <p:nvPr/>
        </p:nvPicPr>
        <p:blipFill>
          <a:blip r:embed="rId4"/>
          <a:srcRect l="9522" t="43333" r="6943" b="26438"/>
          <a:stretch>
            <a:fillRect/>
          </a:stretch>
        </p:blipFill>
        <p:spPr>
          <a:xfrm>
            <a:off x="-28746" y="-1886314"/>
            <a:ext cx="12209457" cy="2485214"/>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79706" y="948629"/>
            <a:ext cx="2830212" cy="4430860"/>
          </a:xfrm>
          <a:prstGeom prst="rect">
            <a:avLst/>
          </a:prstGeom>
        </p:spPr>
      </p:pic>
      <p:sp>
        <p:nvSpPr>
          <p:cNvPr id="16" name="TextBox 16"/>
          <p:cNvSpPr txBox="1"/>
          <p:nvPr/>
        </p:nvSpPr>
        <p:spPr>
          <a:xfrm>
            <a:off x="1090326" y="2860278"/>
            <a:ext cx="2336196" cy="964110"/>
          </a:xfrm>
          <a:prstGeom prst="rect">
            <a:avLst/>
          </a:prstGeom>
        </p:spPr>
        <p:txBody>
          <a:bodyPr wrap="square" lIns="0" tIns="0" rIns="0" bIns="0" rtlCol="0" anchor="t">
            <a:spAutoFit/>
          </a:bodyPr>
          <a:lstStyle/>
          <a:p>
            <a:pPr algn="ctr" defTabSz="609630">
              <a:lnSpc>
                <a:spcPts val="8048"/>
              </a:lnSpc>
            </a:pPr>
            <a:r>
              <a:rPr lang="en-US" sz="5749" dirty="0" err="1">
                <a:solidFill>
                  <a:srgbClr val="2A5474"/>
                </a:solidFill>
              </a:rPr>
              <a:t>Câu</a:t>
            </a:r>
            <a:r>
              <a:rPr lang="en-US" sz="5749" dirty="0">
                <a:solidFill>
                  <a:srgbClr val="2A5474"/>
                </a:solidFill>
              </a:rPr>
              <a:t> </a:t>
            </a:r>
            <a:r>
              <a:rPr lang="en-US" sz="5749" dirty="0" err="1">
                <a:solidFill>
                  <a:srgbClr val="2A5474"/>
                </a:solidFill>
              </a:rPr>
              <a:t>hỏi</a:t>
            </a:r>
            <a:endParaRPr lang="en-US" sz="5749" dirty="0">
              <a:solidFill>
                <a:srgbClr val="2A5474"/>
              </a:solidFill>
            </a:endParaRPr>
          </a:p>
        </p:txBody>
      </p:sp>
      <p:pic>
        <p:nvPicPr>
          <p:cNvPr id="20" name="Picture 7"/>
          <p:cNvPicPr>
            <a:picLocks noChangeAspect="1"/>
          </p:cNvPicPr>
          <p:nvPr/>
        </p:nvPicPr>
        <p:blipFill>
          <a:blip r:embed="rId4"/>
          <a:srcRect l="6153" t="29477" r="5299" b="17625"/>
          <a:stretch>
            <a:fillRect/>
          </a:stretch>
        </p:blipFill>
        <p:spPr>
          <a:xfrm>
            <a:off x="6107289" y="1893046"/>
            <a:ext cx="6096000" cy="2048434"/>
          </a:xfrm>
          <a:prstGeom prst="rect">
            <a:avLst/>
          </a:prstGeom>
        </p:spPr>
      </p:pic>
      <p:grpSp>
        <p:nvGrpSpPr>
          <p:cNvPr id="30" name="Group 29"/>
          <p:cNvGrpSpPr/>
          <p:nvPr/>
        </p:nvGrpSpPr>
        <p:grpSpPr>
          <a:xfrm>
            <a:off x="4602689" y="1230465"/>
            <a:ext cx="6148585" cy="1172383"/>
            <a:chOff x="8567737" y="2462608"/>
            <a:chExt cx="9222877" cy="1758575"/>
          </a:xfrm>
        </p:grpSpPr>
        <p:sp>
          <p:nvSpPr>
            <p:cNvPr id="31" name="Speech Bubble: Rectangle with Corners Rounded 6">
              <a:extLst>
                <a:ext uri="{FF2B5EF4-FFF2-40B4-BE49-F238E27FC236}">
                  <a16:creationId xmlns:a16="http://schemas.microsoft.com/office/drawing/2014/main" id="{B9388779-80E8-4258-A350-D089AFC0049E}"/>
                </a:ext>
              </a:extLst>
            </p:cNvPr>
            <p:cNvSpPr/>
            <p:nvPr/>
          </p:nvSpPr>
          <p:spPr>
            <a:xfrm flipH="1">
              <a:off x="8567737" y="2462608"/>
              <a:ext cx="9222877" cy="1758575"/>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32" name="Rectangle 31"/>
            <p:cNvSpPr/>
            <p:nvPr/>
          </p:nvSpPr>
          <p:spPr>
            <a:xfrm>
              <a:off x="8921444" y="2789683"/>
              <a:ext cx="8591775" cy="1132041"/>
            </a:xfrm>
            <a:prstGeom prst="rect">
              <a:avLst/>
            </a:prstGeom>
          </p:spPr>
          <p:txBody>
            <a:bodyPr wrap="none">
              <a:spAutoFit/>
            </a:bodyPr>
            <a:lstStyle/>
            <a:p>
              <a:pPr marL="0" marR="0" algn="just">
                <a:lnSpc>
                  <a:spcPct val="150000"/>
                </a:lnSpc>
                <a:spcBef>
                  <a:spcPts val="0"/>
                </a:spcBef>
                <a:spcAft>
                  <a:spcPts val="0"/>
                </a:spcAft>
              </a:pPr>
              <a:r>
                <a:rPr lang="nl-NL"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Nhờ đâu diều bay được lên cao?</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2" name="Group 21"/>
          <p:cNvGrpSpPr/>
          <p:nvPr/>
        </p:nvGrpSpPr>
        <p:grpSpPr>
          <a:xfrm>
            <a:off x="3377468" y="3106550"/>
            <a:ext cx="8586443" cy="1068775"/>
            <a:chOff x="-396025" y="173453"/>
            <a:chExt cx="12879664" cy="1603163"/>
          </a:xfrm>
        </p:grpSpPr>
        <p:sp>
          <p:nvSpPr>
            <p:cNvPr id="23" name="Rounded Rectangle 22"/>
            <p:cNvSpPr/>
            <p:nvPr/>
          </p:nvSpPr>
          <p:spPr>
            <a:xfrm>
              <a:off x="1263118" y="439696"/>
              <a:ext cx="11220521" cy="1336920"/>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defTabSz="609630"/>
              <a:endParaRPr lang="en-US" sz="1200">
                <a:solidFill>
                  <a:prstClr val="white"/>
                </a:solidFill>
                <a:latin typeface="Calibri"/>
              </a:endParaRPr>
            </a:p>
          </p:txBody>
        </p:sp>
        <p:sp>
          <p:nvSpPr>
            <p:cNvPr id="24" name="TextBox 23"/>
            <p:cNvSpPr txBox="1"/>
            <p:nvPr/>
          </p:nvSpPr>
          <p:spPr>
            <a:xfrm>
              <a:off x="1995848" y="488563"/>
              <a:ext cx="10372725" cy="1132041"/>
            </a:xfrm>
            <a:prstGeom prst="rect">
              <a:avLst/>
            </a:prstGeom>
            <a:noFill/>
          </p:spPr>
          <p:txBody>
            <a:bodyPr wrap="square" rtlCol="0">
              <a:spAutoFit/>
            </a:bodyPr>
            <a:lstStyle/>
            <a:p>
              <a:pPr marL="0" marR="0" algn="just">
                <a:lnSpc>
                  <a:spcPct val="150000"/>
                </a:lnSpc>
                <a:spcBef>
                  <a:spcPts val="0"/>
                </a:spcBef>
                <a:spcAft>
                  <a:spcPts val="0"/>
                </a:spcAft>
              </a:pPr>
              <a:r>
                <a:rPr lang="nl-NL" sz="3200" b="1" dirty="0">
                  <a:effectLst/>
                  <a:latin typeface="Calibri" panose="020F0502020204030204" pitchFamily="34" charset="0"/>
                  <a:ea typeface="Calibri" panose="020F0502020204030204" pitchFamily="34" charset="0"/>
                  <a:cs typeface="Times New Roman" panose="02020603050405020304" pitchFamily="18" charset="0"/>
                </a:rPr>
                <a:t>Diều bay được lên cao là nhờ gió.</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spTree>
    <p:extLst>
      <p:ext uri="{BB962C8B-B14F-4D97-AF65-F5344CB8AC3E}">
        <p14:creationId xmlns:p14="http://schemas.microsoft.com/office/powerpoint/2010/main" val="186843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anim calcmode="lin" valueType="num">
                                      <p:cBhvr>
                                        <p:cTn id="16" dur="500" fill="hold"/>
                                        <p:tgtEl>
                                          <p:spTgt spid="30"/>
                                        </p:tgtEl>
                                        <p:attrNameLst>
                                          <p:attrName>ppt_x</p:attrName>
                                        </p:attrNameLst>
                                      </p:cBhvr>
                                      <p:tavLst>
                                        <p:tav tm="0">
                                          <p:val>
                                            <p:strVal val="#ppt_x"/>
                                          </p:val>
                                        </p:tav>
                                        <p:tav tm="100000">
                                          <p:val>
                                            <p:strVal val="#ppt_x"/>
                                          </p:val>
                                        </p:tav>
                                      </p:tavLst>
                                    </p:anim>
                                    <p:anim calcmode="lin" valueType="num">
                                      <p:cBhvr>
                                        <p:cTn id="17"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7DD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0800" y="403583"/>
            <a:ext cx="12242800" cy="2935319"/>
          </a:xfrm>
          <a:prstGeom prst="rect">
            <a:avLst/>
          </a:prstGeom>
        </p:spPr>
      </p:pic>
      <p:pic>
        <p:nvPicPr>
          <p:cNvPr id="3" name="Picture 3"/>
          <p:cNvPicPr>
            <a:picLocks noChangeAspect="1"/>
          </p:cNvPicPr>
          <p:nvPr/>
        </p:nvPicPr>
        <p:blipFill rotWithShape="1">
          <a:blip r:embed="rId4"/>
          <a:srcRect l="5020" t="28869" r="13765" b="46559"/>
          <a:stretch/>
        </p:blipFill>
        <p:spPr>
          <a:xfrm>
            <a:off x="-62089" y="53852"/>
            <a:ext cx="12242800" cy="20661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0800" y="1740457"/>
            <a:ext cx="12231511" cy="3183351"/>
          </a:xfrm>
          <a:prstGeom prst="rect">
            <a:avLst/>
          </a:prstGeom>
        </p:spPr>
      </p:pic>
      <p:pic>
        <p:nvPicPr>
          <p:cNvPr id="5" name="Picture 5"/>
          <p:cNvPicPr>
            <a:picLocks noChangeAspect="1"/>
          </p:cNvPicPr>
          <p:nvPr/>
        </p:nvPicPr>
        <p:blipFill>
          <a:blip r:embed="rId4"/>
          <a:srcRect t="30892" b="40293"/>
          <a:stretch>
            <a:fillRect/>
          </a:stretch>
        </p:blipFill>
        <p:spPr>
          <a:xfrm>
            <a:off x="-91944" y="3417458"/>
            <a:ext cx="12349840" cy="3440542"/>
          </a:xfrm>
          <a:prstGeom prst="rect">
            <a:avLst/>
          </a:prstGeom>
        </p:spPr>
      </p:pic>
      <p:pic>
        <p:nvPicPr>
          <p:cNvPr id="6" name="Picture 6"/>
          <p:cNvPicPr>
            <a:picLocks noChangeAspect="1"/>
          </p:cNvPicPr>
          <p:nvPr/>
        </p:nvPicPr>
        <p:blipFill>
          <a:blip r:embed="rId4"/>
          <a:srcRect t="40721" r="78632" b="41633"/>
          <a:stretch>
            <a:fillRect/>
          </a:stretch>
        </p:blipFill>
        <p:spPr>
          <a:xfrm>
            <a:off x="-825329" y="5157659"/>
            <a:ext cx="3806024" cy="1767907"/>
          </a:xfrm>
          <a:prstGeom prst="rect">
            <a:avLst/>
          </a:prstGeom>
        </p:spPr>
      </p:pic>
      <p:pic>
        <p:nvPicPr>
          <p:cNvPr id="7" name="Picture 7"/>
          <p:cNvPicPr>
            <a:picLocks noChangeAspect="1"/>
          </p:cNvPicPr>
          <p:nvPr/>
        </p:nvPicPr>
        <p:blipFill>
          <a:blip r:embed="rId4"/>
          <a:srcRect l="27834" t="37996" r="50266" b="33989"/>
          <a:stretch>
            <a:fillRect/>
          </a:stretch>
        </p:blipFill>
        <p:spPr>
          <a:xfrm>
            <a:off x="3714080" y="4625331"/>
            <a:ext cx="3943262" cy="2837500"/>
          </a:xfrm>
          <a:prstGeom prst="rect">
            <a:avLst/>
          </a:prstGeom>
        </p:spPr>
      </p:pic>
      <p:pic>
        <p:nvPicPr>
          <p:cNvPr id="8" name="Picture 8"/>
          <p:cNvPicPr>
            <a:picLocks noChangeAspect="1"/>
          </p:cNvPicPr>
          <p:nvPr/>
        </p:nvPicPr>
        <p:blipFill>
          <a:blip r:embed="rId4"/>
          <a:srcRect l="78533" t="36334" r="4348" b="48274"/>
          <a:stretch>
            <a:fillRect/>
          </a:stretch>
        </p:blipFill>
        <p:spPr>
          <a:xfrm>
            <a:off x="8145663" y="4806936"/>
            <a:ext cx="4035048" cy="2040778"/>
          </a:xfrm>
          <a:prstGeom prst="rect">
            <a:avLst/>
          </a:prstGeom>
        </p:spPr>
      </p:pic>
      <p:pic>
        <p:nvPicPr>
          <p:cNvPr id="9" name="Picture 9"/>
          <p:cNvPicPr>
            <a:picLocks noChangeAspect="1"/>
          </p:cNvPicPr>
          <p:nvPr/>
        </p:nvPicPr>
        <p:blipFill>
          <a:blip r:embed="rId4"/>
          <a:srcRect l="9522" t="43333" r="6943" b="26438"/>
          <a:stretch>
            <a:fillRect/>
          </a:stretch>
        </p:blipFill>
        <p:spPr>
          <a:xfrm>
            <a:off x="-28746" y="-1886314"/>
            <a:ext cx="12209457" cy="2485214"/>
          </a:xfrm>
          <a:prstGeom prst="rect">
            <a:avLst/>
          </a:prstGeom>
        </p:spPr>
      </p:pic>
      <p:pic>
        <p:nvPicPr>
          <p:cNvPr id="20" name="Picture 7"/>
          <p:cNvPicPr>
            <a:picLocks noChangeAspect="1"/>
          </p:cNvPicPr>
          <p:nvPr/>
        </p:nvPicPr>
        <p:blipFill>
          <a:blip r:embed="rId4"/>
          <a:srcRect l="6153" t="29477" r="5299" b="17625"/>
          <a:stretch>
            <a:fillRect/>
          </a:stretch>
        </p:blipFill>
        <p:spPr>
          <a:xfrm>
            <a:off x="6107289" y="1893046"/>
            <a:ext cx="6096000" cy="2048434"/>
          </a:xfrm>
          <a:prstGeom prst="rect">
            <a:avLst/>
          </a:prstGeom>
        </p:spPr>
      </p:pic>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l="6465" r="6035" b="9204"/>
          <a:stretch/>
        </p:blipFill>
        <p:spPr>
          <a:xfrm>
            <a:off x="-59072" y="-591224"/>
            <a:ext cx="12270109" cy="7161952"/>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67200" y="1262954"/>
            <a:ext cx="2957443" cy="5137846"/>
          </a:xfrm>
          <a:prstGeom prst="rect">
            <a:avLst/>
          </a:prstGeom>
        </p:spPr>
      </p:pic>
      <p:pic>
        <p:nvPicPr>
          <p:cNvPr id="17" name="Cartoon Music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09925" y="7107767"/>
            <a:ext cx="324908" cy="324909"/>
          </a:xfrm>
          <a:prstGeom prst="rect">
            <a:avLst/>
          </a:prstGeom>
        </p:spPr>
      </p:pic>
      <p:pic>
        <p:nvPicPr>
          <p:cNvPr id="12" name="Picture 11">
            <a:extLst>
              <a:ext uri="{FF2B5EF4-FFF2-40B4-BE49-F238E27FC236}">
                <a16:creationId xmlns:a16="http://schemas.microsoft.com/office/drawing/2014/main" id="{97D905FC-D7D1-4B35-7B88-652FA75C3D62}"/>
              </a:ext>
            </a:extLst>
          </p:cNvPr>
          <p:cNvPicPr>
            <a:picLocks noChangeAspect="1"/>
          </p:cNvPicPr>
          <p:nvPr/>
        </p:nvPicPr>
        <p:blipFill>
          <a:blip r:embed="rId4"/>
          <a:stretch>
            <a:fillRect/>
          </a:stretch>
        </p:blipFill>
        <p:spPr>
          <a:xfrm>
            <a:off x="4216008" y="3527199"/>
            <a:ext cx="3188484" cy="2280102"/>
          </a:xfrm>
          <a:prstGeom prst="rect">
            <a:avLst/>
          </a:prstGeom>
        </p:spPr>
      </p:pic>
    </p:spTree>
    <p:extLst>
      <p:ext uri="{BB962C8B-B14F-4D97-AF65-F5344CB8AC3E}">
        <p14:creationId xmlns:p14="http://schemas.microsoft.com/office/powerpoint/2010/main" val="105382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4739" fill="hold"/>
                                        <p:tgtEl>
                                          <p:spTgt spid="17"/>
                                        </p:tgtEl>
                                      </p:cBhvr>
                                    </p:cmd>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par>
                                <p:cTn id="10" presetID="26" presetClass="emph" presetSubtype="0" repeatCount="indefinite" fill="hold" nodeType="withEffect">
                                  <p:stCondLst>
                                    <p:cond delay="0"/>
                                  </p:stCondLst>
                                  <p:childTnLst>
                                    <p:animEffect transition="out" filter="fade">
                                      <p:cBhvr>
                                        <p:cTn id="11" dur="2000" tmFilter="0, 0; .2, .5; .8, .5; 1, 0"/>
                                        <p:tgtEl>
                                          <p:spTgt spid="37"/>
                                        </p:tgtEl>
                                      </p:cBhvr>
                                    </p:animEffect>
                                    <p:animScale>
                                      <p:cBhvr>
                                        <p:cTn id="12" dur="1000" autoRev="1" fill="hold"/>
                                        <p:tgtEl>
                                          <p:spTgt spid="3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542011"/>
          </a:xfrm>
          <a:prstGeom prst="rect">
            <a:avLst/>
          </a:prstGeom>
          <a:solidFill>
            <a:srgbClr val="C7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8" name="Picture 8"/>
          <p:cNvPicPr>
            <a:picLocks noChangeAspect="1"/>
          </p:cNvPicPr>
          <p:nvPr/>
        </p:nvPicPr>
        <p:blipFill>
          <a:blip r:embed="rId4"/>
          <a:srcRect l="5801" t="35046" r="4094" b="30939"/>
          <a:stretch>
            <a:fillRect/>
          </a:stretch>
        </p:blipFill>
        <p:spPr>
          <a:xfrm>
            <a:off x="-152400" y="-233867"/>
            <a:ext cx="12749790" cy="2707280"/>
          </a:xfrm>
          <a:prstGeom prst="rect">
            <a:avLst/>
          </a:prstGeom>
        </p:spPr>
      </p:pic>
      <p:pic>
        <p:nvPicPr>
          <p:cNvPr id="5" name="Picture 5"/>
          <p:cNvPicPr>
            <a:picLocks noChangeAspect="1"/>
          </p:cNvPicPr>
          <p:nvPr/>
        </p:nvPicPr>
        <p:blipFill rotWithShape="1">
          <a:blip r:embed="rId4"/>
          <a:srcRect l="8846" t="34435" r="15452" b="50832"/>
          <a:stretch/>
        </p:blipFill>
        <p:spPr>
          <a:xfrm>
            <a:off x="-57150" y="5881733"/>
            <a:ext cx="12242800" cy="1340119"/>
          </a:xfrm>
          <a:prstGeom prst="rect">
            <a:avLst/>
          </a:prstGeom>
        </p:spPr>
      </p:pic>
      <p:pic>
        <p:nvPicPr>
          <p:cNvPr id="7" name="Picture 7"/>
          <p:cNvPicPr>
            <a:picLocks noChangeAspect="1"/>
          </p:cNvPicPr>
          <p:nvPr/>
        </p:nvPicPr>
        <p:blipFill>
          <a:blip r:embed="rId4"/>
          <a:srcRect l="6153" t="29477" r="5299" b="17625"/>
          <a:stretch>
            <a:fillRect/>
          </a:stretch>
        </p:blipFill>
        <p:spPr>
          <a:xfrm>
            <a:off x="6102945" y="4430360"/>
            <a:ext cx="6096000" cy="2048434"/>
          </a:xfrm>
          <a:prstGeom prst="rect">
            <a:avLst/>
          </a:prstGeom>
        </p:spPr>
      </p:pic>
      <p:pic>
        <p:nvPicPr>
          <p:cNvPr id="14" name="Picture 6"/>
          <p:cNvPicPr>
            <a:picLocks noChangeAspect="1"/>
          </p:cNvPicPr>
          <p:nvPr/>
        </p:nvPicPr>
        <p:blipFill>
          <a:blip r:embed="rId4"/>
          <a:srcRect l="13162" t="11393" b="31764"/>
          <a:stretch>
            <a:fillRect/>
          </a:stretch>
        </p:blipFill>
        <p:spPr>
          <a:xfrm>
            <a:off x="4249626" y="100055"/>
            <a:ext cx="7936024" cy="2922076"/>
          </a:xfrm>
          <a:prstGeom prst="rect">
            <a:avLst/>
          </a:prstGeom>
        </p:spPr>
      </p:pic>
      <p:pic>
        <p:nvPicPr>
          <p:cNvPr id="15" name="Picture 6"/>
          <p:cNvPicPr>
            <a:picLocks noChangeAspect="1"/>
          </p:cNvPicPr>
          <p:nvPr/>
        </p:nvPicPr>
        <p:blipFill>
          <a:blip r:embed="rId4"/>
          <a:srcRect l="13162" t="11393" b="31764"/>
          <a:stretch>
            <a:fillRect/>
          </a:stretch>
        </p:blipFill>
        <p:spPr>
          <a:xfrm flipH="1">
            <a:off x="-1463873" y="3362"/>
            <a:ext cx="7936024" cy="2922076"/>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6465" r="6035" b="9204"/>
          <a:stretch/>
        </p:blipFill>
        <p:spPr>
          <a:xfrm>
            <a:off x="-96119" y="145269"/>
            <a:ext cx="12270109" cy="7161952"/>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5383" t="10165" r="30448" b="22425"/>
          <a:stretch/>
        </p:blipFill>
        <p:spPr>
          <a:xfrm>
            <a:off x="4236051" y="-250135"/>
            <a:ext cx="4172103" cy="3581712"/>
          </a:xfrm>
          <a:prstGeom prst="rect">
            <a:avLst/>
          </a:prstGeom>
        </p:spPr>
      </p:pic>
      <p:sp>
        <p:nvSpPr>
          <p:cNvPr id="9" name="Rectangle 8"/>
          <p:cNvSpPr/>
          <p:nvPr/>
        </p:nvSpPr>
        <p:spPr>
          <a:xfrm>
            <a:off x="4288528" y="1784178"/>
            <a:ext cx="3989484" cy="759182"/>
          </a:xfrm>
          <a:prstGeom prst="rect">
            <a:avLst/>
          </a:prstGeom>
        </p:spPr>
        <p:txBody>
          <a:bodyPr wrap="square">
            <a:spAutoFit/>
          </a:bodyPr>
          <a:lstStyle/>
          <a:p>
            <a:pPr algn="ctr" defTabSz="609630">
              <a:lnSpc>
                <a:spcPts val="5154"/>
              </a:lnSpc>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Hoạt</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1</a:t>
            </a:r>
          </a:p>
        </p:txBody>
      </p:sp>
      <p:grpSp>
        <p:nvGrpSpPr>
          <p:cNvPr id="18" name="Group 17"/>
          <p:cNvGrpSpPr/>
          <p:nvPr/>
        </p:nvGrpSpPr>
        <p:grpSpPr>
          <a:xfrm>
            <a:off x="1473200" y="3390392"/>
            <a:ext cx="8600333" cy="1068775"/>
            <a:chOff x="-396025" y="173453"/>
            <a:chExt cx="12900499" cy="1603163"/>
          </a:xfrm>
        </p:grpSpPr>
        <p:sp>
          <p:nvSpPr>
            <p:cNvPr id="19" name="Rounded Rectangle 18"/>
            <p:cNvSpPr/>
            <p:nvPr/>
          </p:nvSpPr>
          <p:spPr>
            <a:xfrm>
              <a:off x="1263118" y="439696"/>
              <a:ext cx="11220521" cy="1336920"/>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defTabSz="609630"/>
              <a:endParaRPr lang="en-US" sz="1200">
                <a:solidFill>
                  <a:prstClr val="white"/>
                </a:solidFill>
                <a:latin typeface="Calibri"/>
              </a:endParaRPr>
            </a:p>
          </p:txBody>
        </p:sp>
        <p:sp>
          <p:nvSpPr>
            <p:cNvPr id="20" name="TextBox 19"/>
            <p:cNvSpPr txBox="1"/>
            <p:nvPr/>
          </p:nvSpPr>
          <p:spPr>
            <a:xfrm>
              <a:off x="1574432" y="496271"/>
              <a:ext cx="10930042" cy="1061829"/>
            </a:xfrm>
            <a:prstGeom prst="rect">
              <a:avLst/>
            </a:prstGeom>
            <a:noFill/>
          </p:spPr>
          <p:txBody>
            <a:bodyPr wrap="square" rtlCol="0">
              <a:spAutoFit/>
            </a:bodyPr>
            <a:lstStyle/>
            <a:p>
              <a:pPr algn="ctr" defTabSz="609630"/>
              <a:r>
                <a:rPr lang="en-US" sz="4000" b="1" dirty="0" err="1">
                  <a:solidFill>
                    <a:prstClr val="black"/>
                  </a:solidFill>
                  <a:latin typeface="Calibri"/>
                </a:rPr>
                <a:t>Sự</a:t>
              </a:r>
              <a:r>
                <a:rPr lang="en-US" sz="4000" b="1" dirty="0">
                  <a:solidFill>
                    <a:prstClr val="black"/>
                  </a:solidFill>
                  <a:latin typeface="Calibri"/>
                </a:rPr>
                <a:t> </a:t>
              </a:r>
              <a:r>
                <a:rPr lang="en-US" sz="4000" b="1" dirty="0" err="1">
                  <a:solidFill>
                    <a:prstClr val="black"/>
                  </a:solidFill>
                  <a:latin typeface="Calibri"/>
                </a:rPr>
                <a:t>chuyển</a:t>
              </a:r>
              <a:r>
                <a:rPr lang="en-US" sz="4000" b="1" dirty="0">
                  <a:solidFill>
                    <a:prstClr val="black"/>
                  </a:solidFill>
                  <a:latin typeface="Calibri"/>
                </a:rPr>
                <a:t> </a:t>
              </a:r>
              <a:r>
                <a:rPr lang="en-US" sz="4000" b="1" dirty="0" err="1">
                  <a:solidFill>
                    <a:prstClr val="black"/>
                  </a:solidFill>
                  <a:latin typeface="Calibri"/>
                </a:rPr>
                <a:t>động</a:t>
              </a:r>
              <a:r>
                <a:rPr lang="en-US" sz="4000" b="1" dirty="0">
                  <a:solidFill>
                    <a:prstClr val="black"/>
                  </a:solidFill>
                  <a:latin typeface="Calibri"/>
                </a:rPr>
                <a:t> </a:t>
              </a:r>
              <a:r>
                <a:rPr lang="en-US" sz="4000" b="1" dirty="0" err="1">
                  <a:solidFill>
                    <a:prstClr val="black"/>
                  </a:solidFill>
                  <a:latin typeface="Calibri"/>
                </a:rPr>
                <a:t>của</a:t>
              </a:r>
              <a:r>
                <a:rPr lang="en-US" sz="4000" b="1" dirty="0">
                  <a:solidFill>
                    <a:prstClr val="black"/>
                  </a:solidFill>
                  <a:latin typeface="Calibri"/>
                </a:rPr>
                <a:t> </a:t>
              </a:r>
              <a:r>
                <a:rPr lang="en-US" sz="4000" b="1" dirty="0" err="1">
                  <a:solidFill>
                    <a:prstClr val="black"/>
                  </a:solidFill>
                  <a:latin typeface="Calibri"/>
                </a:rPr>
                <a:t>không</a:t>
              </a:r>
              <a:r>
                <a:rPr lang="en-US" sz="4000" b="1" dirty="0">
                  <a:solidFill>
                    <a:prstClr val="black"/>
                  </a:solidFill>
                  <a:latin typeface="Calibri"/>
                </a:rPr>
                <a:t> </a:t>
              </a:r>
              <a:r>
                <a:rPr lang="en-US" sz="4000" b="1" dirty="0" err="1">
                  <a:solidFill>
                    <a:prstClr val="black"/>
                  </a:solidFill>
                  <a:latin typeface="Calibri"/>
                </a:rPr>
                <a:t>khí</a:t>
              </a:r>
              <a:endParaRPr lang="en-US" sz="4000" b="1" dirty="0">
                <a:solidFill>
                  <a:prstClr val="black"/>
                </a:solidFill>
                <a:latin typeface="Calibri"/>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16" name="Cartoon Music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59681" y="6070600"/>
            <a:ext cx="324908" cy="324909"/>
          </a:xfrm>
          <a:prstGeom prst="rect">
            <a:avLst/>
          </a:prstGeom>
        </p:spPr>
      </p:pic>
    </p:spTree>
    <p:extLst>
      <p:ext uri="{BB962C8B-B14F-4D97-AF65-F5344CB8AC3E}">
        <p14:creationId xmlns:p14="http://schemas.microsoft.com/office/powerpoint/2010/main" val="5543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66667E-6 -3.45679E-6 L 1.66667E-6 0.69861 " pathEditMode="relative" rAng="0" ptsTypes="AA">
                                      <p:cBhvr>
                                        <p:cTn id="6" dur="3000" fill="hold"/>
                                        <p:tgtEl>
                                          <p:spTgt spid="14"/>
                                        </p:tgtEl>
                                        <p:attrNameLst>
                                          <p:attrName>ppt_x</p:attrName>
                                          <p:attrName>ppt_y</p:attrName>
                                        </p:attrNameLst>
                                      </p:cBhvr>
                                      <p:rCtr x="0" y="34923"/>
                                    </p:animMotion>
                                  </p:childTnLst>
                                </p:cTn>
                              </p:par>
                              <p:par>
                                <p:cTn id="7" presetID="64" presetClass="path" presetSubtype="0" repeatCount="indefinite" accel="50000" decel="50000" fill="hold" nodeType="withEffect">
                                  <p:stCondLst>
                                    <p:cond delay="0"/>
                                  </p:stCondLst>
                                  <p:childTnLst>
                                    <p:animMotion origin="layout" path="M -1.94444E-6 4.07407E-6 L -1.94444E-6 0.69861 " pathEditMode="relative" rAng="0" ptsTypes="AA">
                                      <p:cBhvr>
                                        <p:cTn id="8" dur="3000" fill="hold"/>
                                        <p:tgtEl>
                                          <p:spTgt spid="15"/>
                                        </p:tgtEl>
                                        <p:attrNameLst>
                                          <p:attrName>ppt_x</p:attrName>
                                          <p:attrName>ppt_y</p:attrName>
                                        </p:attrNameLst>
                                      </p:cBhvr>
                                      <p:rCtr x="0" y="34923"/>
                                    </p:animMotion>
                                  </p:childTnLst>
                                </p:cTn>
                              </p:par>
                              <p:par>
                                <p:cTn id="9" presetID="26" presetClass="emph" presetSubtype="0" repeatCount="indefinite" fill="hold" nodeType="withEffect">
                                  <p:stCondLst>
                                    <p:cond delay="0"/>
                                  </p:stCondLst>
                                  <p:childTnLst>
                                    <p:animEffect transition="out" filter="fade">
                                      <p:cBhvr>
                                        <p:cTn id="10" dur="2000" tmFilter="0, 0; .2, .5; .8, .5; 1, 0"/>
                                        <p:tgtEl>
                                          <p:spTgt spid="17"/>
                                        </p:tgtEl>
                                      </p:cBhvr>
                                    </p:animEffect>
                                    <p:animScale>
                                      <p:cBhvr>
                                        <p:cTn id="11" dur="1000" autoRev="1" fill="hold"/>
                                        <p:tgtEl>
                                          <p:spTgt spid="17"/>
                                        </p:tgtEl>
                                      </p:cBhvr>
                                      <p:by x="105000" y="105000"/>
                                    </p:animScale>
                                  </p:childTnLst>
                                </p:cTn>
                              </p:par>
                              <p:par>
                                <p:cTn id="12" presetID="1" presetClass="mediacall" presetSubtype="0" fill="hold" nodeType="withEffect">
                                  <p:stCondLst>
                                    <p:cond delay="0"/>
                                  </p:stCondLst>
                                  <p:childTnLst>
                                    <p:cmd type="call" cmd="playFrom(0.0)">
                                      <p:cBhvr>
                                        <p:cTn id="13" dur="134739" fill="hold"/>
                                        <p:tgtEl>
                                          <p:spTgt spid="16"/>
                                        </p:tgtEl>
                                      </p:cBhvr>
                                    </p:cmd>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542011"/>
          </a:xfrm>
          <a:prstGeom prst="rect">
            <a:avLst/>
          </a:prstGeom>
          <a:solidFill>
            <a:srgbClr val="C7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8" name="Picture 8"/>
          <p:cNvPicPr>
            <a:picLocks noChangeAspect="1"/>
          </p:cNvPicPr>
          <p:nvPr/>
        </p:nvPicPr>
        <p:blipFill>
          <a:blip r:embed="rId2"/>
          <a:srcRect l="5801" t="35046" r="4094" b="30939"/>
          <a:stretch>
            <a:fillRect/>
          </a:stretch>
        </p:blipFill>
        <p:spPr>
          <a:xfrm>
            <a:off x="-152400" y="-233867"/>
            <a:ext cx="12749790" cy="2707280"/>
          </a:xfrm>
          <a:prstGeom prst="rect">
            <a:avLst/>
          </a:prstGeom>
        </p:spPr>
      </p:pic>
      <p:pic>
        <p:nvPicPr>
          <p:cNvPr id="5" name="Picture 5"/>
          <p:cNvPicPr>
            <a:picLocks noChangeAspect="1"/>
          </p:cNvPicPr>
          <p:nvPr/>
        </p:nvPicPr>
        <p:blipFill rotWithShape="1">
          <a:blip r:embed="rId2"/>
          <a:srcRect l="8846" t="34435" r="15452" b="50832"/>
          <a:stretch/>
        </p:blipFill>
        <p:spPr>
          <a:xfrm>
            <a:off x="-57150" y="5881733"/>
            <a:ext cx="12242800" cy="1340119"/>
          </a:xfrm>
          <a:prstGeom prst="rect">
            <a:avLst/>
          </a:prstGeom>
        </p:spPr>
      </p:pic>
      <p:grpSp>
        <p:nvGrpSpPr>
          <p:cNvPr id="18" name="Group 17"/>
          <p:cNvGrpSpPr/>
          <p:nvPr/>
        </p:nvGrpSpPr>
        <p:grpSpPr>
          <a:xfrm>
            <a:off x="-376865" y="88813"/>
            <a:ext cx="12311690" cy="1187537"/>
            <a:chOff x="-396025" y="173453"/>
            <a:chExt cx="18467534" cy="1781306"/>
          </a:xfrm>
        </p:grpSpPr>
        <p:sp>
          <p:nvSpPr>
            <p:cNvPr id="19" name="Rounded Rectangle 18"/>
            <p:cNvSpPr/>
            <p:nvPr/>
          </p:nvSpPr>
          <p:spPr>
            <a:xfrm>
              <a:off x="1263116" y="439696"/>
              <a:ext cx="16779817" cy="1515063"/>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defTabSz="609630"/>
              <a:endParaRPr lang="en-US" sz="1200">
                <a:solidFill>
                  <a:prstClr val="white"/>
                </a:solidFill>
                <a:latin typeface="Calibri"/>
              </a:endParaRPr>
            </a:p>
          </p:txBody>
        </p:sp>
        <p:sp>
          <p:nvSpPr>
            <p:cNvPr id="20" name="TextBox 19"/>
            <p:cNvSpPr txBox="1"/>
            <p:nvPr/>
          </p:nvSpPr>
          <p:spPr>
            <a:xfrm>
              <a:off x="1574432" y="496271"/>
              <a:ext cx="16497077" cy="1431161"/>
            </a:xfrm>
            <a:prstGeom prst="rect">
              <a:avLst/>
            </a:prstGeom>
            <a:noFill/>
          </p:spPr>
          <p:txBody>
            <a:bodyPr wrap="square" rtlCol="0">
              <a:spAutoFit/>
            </a:bodyPr>
            <a:lstStyle/>
            <a:p>
              <a:pPr algn="ctr" defTabSz="609630"/>
              <a:r>
                <a:rPr lang="en-US" sz="2800" b="1" i="1" dirty="0" err="1">
                  <a:solidFill>
                    <a:srgbClr val="000000"/>
                  </a:solidFill>
                  <a:effectLst/>
                </a:rPr>
                <a:t>Chuẩn</a:t>
              </a:r>
              <a:r>
                <a:rPr lang="en-US" sz="2800" b="1" i="1" dirty="0">
                  <a:solidFill>
                    <a:srgbClr val="000000"/>
                  </a:solidFill>
                  <a:effectLst/>
                </a:rPr>
                <a:t> </a:t>
              </a:r>
              <a:r>
                <a:rPr lang="en-US" sz="2800" b="1" i="1" dirty="0" err="1">
                  <a:solidFill>
                    <a:srgbClr val="000000"/>
                  </a:solidFill>
                  <a:effectLst/>
                </a:rPr>
                <a:t>bị</a:t>
              </a:r>
              <a:r>
                <a:rPr lang="en-US" sz="2800" b="1" i="1" dirty="0">
                  <a:solidFill>
                    <a:srgbClr val="000000"/>
                  </a:solidFill>
                  <a:effectLst/>
                </a:rPr>
                <a:t>:</a:t>
              </a:r>
              <a:r>
                <a:rPr lang="en-US" sz="2800" b="1" i="0" dirty="0">
                  <a:solidFill>
                    <a:srgbClr val="000000"/>
                  </a:solidFill>
                  <a:effectLst/>
                </a:rPr>
                <a:t> 1 </a:t>
              </a:r>
              <a:r>
                <a:rPr lang="en-US" sz="2800" b="1" i="0" dirty="0" err="1">
                  <a:solidFill>
                    <a:srgbClr val="000000"/>
                  </a:solidFill>
                  <a:effectLst/>
                </a:rPr>
                <a:t>lọ</a:t>
              </a:r>
              <a:r>
                <a:rPr lang="en-US" sz="2800" b="1" i="0" dirty="0">
                  <a:solidFill>
                    <a:srgbClr val="000000"/>
                  </a:solidFill>
                  <a:effectLst/>
                </a:rPr>
                <a:t> </a:t>
              </a:r>
              <a:r>
                <a:rPr lang="en-US" sz="2800" b="1" i="0" dirty="0" err="1">
                  <a:solidFill>
                    <a:srgbClr val="000000"/>
                  </a:solidFill>
                  <a:effectLst/>
                </a:rPr>
                <a:t>thủy</a:t>
              </a:r>
              <a:r>
                <a:rPr lang="en-US" sz="2800" b="1" i="0" dirty="0">
                  <a:solidFill>
                    <a:srgbClr val="000000"/>
                  </a:solidFill>
                  <a:effectLst/>
                </a:rPr>
                <a:t> </a:t>
              </a:r>
              <a:r>
                <a:rPr lang="en-US" sz="2800" b="1" i="0" dirty="0" err="1">
                  <a:solidFill>
                    <a:srgbClr val="000000"/>
                  </a:solidFill>
                  <a:effectLst/>
                </a:rPr>
                <a:t>tinh</a:t>
              </a:r>
              <a:r>
                <a:rPr lang="en-US" sz="2800" b="1" i="0" dirty="0">
                  <a:solidFill>
                    <a:srgbClr val="000000"/>
                  </a:solidFill>
                  <a:effectLst/>
                </a:rPr>
                <a:t> </a:t>
              </a:r>
              <a:r>
                <a:rPr lang="en-US" sz="2800" b="1" i="0" dirty="0" err="1">
                  <a:solidFill>
                    <a:srgbClr val="000000"/>
                  </a:solidFill>
                  <a:effectLst/>
                </a:rPr>
                <a:t>không</a:t>
              </a:r>
              <a:r>
                <a:rPr lang="en-US" sz="2800" b="1" i="0" dirty="0">
                  <a:solidFill>
                    <a:srgbClr val="000000"/>
                  </a:solidFill>
                  <a:effectLst/>
                </a:rPr>
                <a:t> </a:t>
              </a:r>
              <a:r>
                <a:rPr lang="en-US" sz="2800" b="1" i="0" dirty="0" err="1">
                  <a:solidFill>
                    <a:srgbClr val="000000"/>
                  </a:solidFill>
                  <a:effectLst/>
                </a:rPr>
                <a:t>đáy</a:t>
              </a:r>
              <a:r>
                <a:rPr lang="en-US" sz="2800" b="1" i="0" dirty="0">
                  <a:solidFill>
                    <a:srgbClr val="000000"/>
                  </a:solidFill>
                  <a:effectLst/>
                </a:rPr>
                <a:t>, 1 </a:t>
              </a:r>
              <a:r>
                <a:rPr lang="en-US" sz="2800" b="1" i="0" dirty="0" err="1">
                  <a:solidFill>
                    <a:srgbClr val="000000"/>
                  </a:solidFill>
                  <a:effectLst/>
                </a:rPr>
                <a:t>cốc</a:t>
              </a:r>
              <a:r>
                <a:rPr lang="en-US" sz="2800" b="1" i="0" dirty="0">
                  <a:solidFill>
                    <a:srgbClr val="000000"/>
                  </a:solidFill>
                  <a:effectLst/>
                </a:rPr>
                <a:t> </a:t>
              </a:r>
              <a:r>
                <a:rPr lang="en-US" sz="2800" b="1" i="0" dirty="0" err="1">
                  <a:solidFill>
                    <a:srgbClr val="000000"/>
                  </a:solidFill>
                  <a:effectLst/>
                </a:rPr>
                <a:t>nến</a:t>
              </a:r>
              <a:r>
                <a:rPr lang="en-US" sz="2800" b="1" i="0" dirty="0">
                  <a:solidFill>
                    <a:srgbClr val="000000"/>
                  </a:solidFill>
                  <a:effectLst/>
                </a:rPr>
                <a:t>, 1 </a:t>
              </a:r>
              <a:r>
                <a:rPr lang="en-US" sz="2800" b="1" i="0" dirty="0" err="1">
                  <a:solidFill>
                    <a:srgbClr val="000000"/>
                  </a:solidFill>
                  <a:effectLst/>
                </a:rPr>
                <a:t>đế</a:t>
              </a:r>
              <a:r>
                <a:rPr lang="en-US" sz="2800" b="1" i="0" dirty="0">
                  <a:solidFill>
                    <a:srgbClr val="000000"/>
                  </a:solidFill>
                  <a:effectLst/>
                </a:rPr>
                <a:t> </a:t>
              </a:r>
              <a:r>
                <a:rPr lang="en-US" sz="2800" b="1" i="0" dirty="0" err="1">
                  <a:solidFill>
                    <a:srgbClr val="000000"/>
                  </a:solidFill>
                  <a:effectLst/>
                </a:rPr>
                <a:t>xốp</a:t>
              </a:r>
              <a:r>
                <a:rPr lang="en-US" sz="2800" b="1" i="0" dirty="0">
                  <a:solidFill>
                    <a:srgbClr val="000000"/>
                  </a:solidFill>
                  <a:effectLst/>
                </a:rPr>
                <a:t>, 1 </a:t>
              </a:r>
              <a:r>
                <a:rPr lang="en-US" sz="2800" b="1" i="0" dirty="0" err="1">
                  <a:solidFill>
                    <a:srgbClr val="000000"/>
                  </a:solidFill>
                  <a:effectLst/>
                </a:rPr>
                <a:t>đế</a:t>
              </a:r>
              <a:r>
                <a:rPr lang="en-US" sz="2800" b="1" i="0" dirty="0">
                  <a:solidFill>
                    <a:srgbClr val="000000"/>
                  </a:solidFill>
                  <a:effectLst/>
                </a:rPr>
                <a:t> </a:t>
              </a:r>
              <a:r>
                <a:rPr lang="en-US" sz="2800" b="1" i="0" dirty="0" err="1">
                  <a:solidFill>
                    <a:srgbClr val="000000"/>
                  </a:solidFill>
                  <a:effectLst/>
                </a:rPr>
                <a:t>xốp</a:t>
              </a:r>
              <a:r>
                <a:rPr lang="en-US" sz="2800" b="1" i="0" dirty="0">
                  <a:solidFill>
                    <a:srgbClr val="000000"/>
                  </a:solidFill>
                  <a:effectLst/>
                </a:rPr>
                <a:t> </a:t>
              </a:r>
              <a:r>
                <a:rPr lang="en-US" sz="2800" b="1" i="0" dirty="0" err="1">
                  <a:solidFill>
                    <a:srgbClr val="000000"/>
                  </a:solidFill>
                  <a:effectLst/>
                </a:rPr>
                <a:t>bị</a:t>
              </a:r>
              <a:r>
                <a:rPr lang="en-US" sz="2800" b="1" i="0" dirty="0">
                  <a:solidFill>
                    <a:srgbClr val="000000"/>
                  </a:solidFill>
                  <a:effectLst/>
                </a:rPr>
                <a:t> </a:t>
              </a:r>
              <a:r>
                <a:rPr lang="en-US" sz="2800" b="1" i="0" dirty="0" err="1">
                  <a:solidFill>
                    <a:srgbClr val="000000"/>
                  </a:solidFill>
                  <a:effectLst/>
                </a:rPr>
                <a:t>cắt</a:t>
              </a:r>
              <a:r>
                <a:rPr lang="en-US" sz="2800" b="1" i="0" dirty="0">
                  <a:solidFill>
                    <a:srgbClr val="000000"/>
                  </a:solidFill>
                  <a:effectLst/>
                </a:rPr>
                <a:t> </a:t>
              </a:r>
              <a:r>
                <a:rPr lang="en-US" sz="2800" b="1" i="0" dirty="0" err="1">
                  <a:solidFill>
                    <a:srgbClr val="000000"/>
                  </a:solidFill>
                  <a:effectLst/>
                </a:rPr>
                <a:t>một</a:t>
              </a:r>
              <a:r>
                <a:rPr lang="en-US" sz="2800" b="1" i="0" dirty="0">
                  <a:solidFill>
                    <a:srgbClr val="000000"/>
                  </a:solidFill>
                  <a:effectLst/>
                </a:rPr>
                <a:t> </a:t>
              </a:r>
              <a:r>
                <a:rPr lang="en-US" sz="2800" b="1" i="0" dirty="0" err="1">
                  <a:solidFill>
                    <a:srgbClr val="000000"/>
                  </a:solidFill>
                  <a:effectLst/>
                </a:rPr>
                <a:t>phần</a:t>
              </a:r>
              <a:r>
                <a:rPr lang="en-US" sz="2800" b="1" i="0" dirty="0">
                  <a:solidFill>
                    <a:srgbClr val="000000"/>
                  </a:solidFill>
                  <a:effectLst/>
                </a:rPr>
                <a:t>, que </a:t>
              </a:r>
              <a:r>
                <a:rPr lang="en-US" sz="2800" b="1" i="0" dirty="0" err="1">
                  <a:solidFill>
                    <a:srgbClr val="000000"/>
                  </a:solidFill>
                  <a:effectLst/>
                </a:rPr>
                <a:t>cắm</a:t>
              </a:r>
              <a:r>
                <a:rPr lang="en-US" sz="2800" b="1" i="0" dirty="0">
                  <a:solidFill>
                    <a:srgbClr val="000000"/>
                  </a:solidFill>
                  <a:effectLst/>
                </a:rPr>
                <a:t>, </a:t>
              </a:r>
              <a:r>
                <a:rPr lang="en-US" sz="2800" b="1" i="0" dirty="0" err="1">
                  <a:solidFill>
                    <a:srgbClr val="000000"/>
                  </a:solidFill>
                  <a:effectLst/>
                </a:rPr>
                <a:t>chong</a:t>
              </a:r>
              <a:r>
                <a:rPr lang="en-US" sz="2800" b="1" i="0" dirty="0">
                  <a:solidFill>
                    <a:srgbClr val="000000"/>
                  </a:solidFill>
                  <a:effectLst/>
                </a:rPr>
                <a:t> </a:t>
              </a:r>
              <a:r>
                <a:rPr lang="en-US" sz="2800" b="1" i="0" dirty="0" err="1">
                  <a:solidFill>
                    <a:srgbClr val="000000"/>
                  </a:solidFill>
                  <a:effectLst/>
                </a:rPr>
                <a:t>chóng</a:t>
              </a:r>
              <a:r>
                <a:rPr lang="en-US" sz="2800" b="1" i="0" dirty="0">
                  <a:solidFill>
                    <a:srgbClr val="000000"/>
                  </a:solidFill>
                  <a:effectLst/>
                </a:rPr>
                <a:t>, </a:t>
              </a:r>
              <a:r>
                <a:rPr lang="en-US" sz="2800" b="1" i="0" dirty="0" err="1">
                  <a:solidFill>
                    <a:srgbClr val="000000"/>
                  </a:solidFill>
                  <a:effectLst/>
                </a:rPr>
                <a:t>diêm</a:t>
              </a:r>
              <a:r>
                <a:rPr lang="en-US" sz="2800" b="1" i="0" dirty="0">
                  <a:solidFill>
                    <a:srgbClr val="000000"/>
                  </a:solidFill>
                  <a:effectLst/>
                </a:rPr>
                <a:t>.</a:t>
              </a:r>
              <a:endParaRPr lang="en-US" sz="2667" b="1" dirty="0">
                <a:solidFill>
                  <a:prstClr val="black"/>
                </a:solidFill>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6364" t="45234" r="6091" b="26716"/>
          <a:stretch/>
        </p:blipFill>
        <p:spPr>
          <a:xfrm>
            <a:off x="-152400" y="4861425"/>
            <a:ext cx="12365359" cy="1555939"/>
          </a:xfrm>
          <a:prstGeom prst="rect">
            <a:avLst/>
          </a:prstGeom>
        </p:spPr>
      </p:pic>
      <p:sp>
        <p:nvSpPr>
          <p:cNvPr id="2" name="Rounded Rectangle 17">
            <a:extLst>
              <a:ext uri="{FF2B5EF4-FFF2-40B4-BE49-F238E27FC236}">
                <a16:creationId xmlns:a16="http://schemas.microsoft.com/office/drawing/2014/main" id="{BD62669E-C478-E31B-C2B8-AC824E122A22}"/>
              </a:ext>
            </a:extLst>
          </p:cNvPr>
          <p:cNvSpPr/>
          <p:nvPr/>
        </p:nvSpPr>
        <p:spPr>
          <a:xfrm>
            <a:off x="117497" y="2072178"/>
            <a:ext cx="6178528" cy="3318972"/>
          </a:xfrm>
          <a:prstGeom prst="roundRect">
            <a:avLst/>
          </a:prstGeom>
          <a:solidFill>
            <a:schemeClr val="bg1"/>
          </a:solidFill>
          <a:ln w="41275">
            <a:solidFill>
              <a:srgbClr val="ADA335">
                <a:alpha val="99000"/>
              </a:srgb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defTabSz="609630"/>
            <a:endParaRPr lang="en-US" sz="2667" dirty="0">
              <a:solidFill>
                <a:srgbClr val="22517E"/>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7435DE2-17F8-0011-0A73-F82FFF302415}"/>
              </a:ext>
            </a:extLst>
          </p:cNvPr>
          <p:cNvSpPr txBox="1"/>
          <p:nvPr/>
        </p:nvSpPr>
        <p:spPr>
          <a:xfrm>
            <a:off x="428625" y="2247900"/>
            <a:ext cx="5791200" cy="1200329"/>
          </a:xfrm>
          <a:prstGeom prst="rect">
            <a:avLst/>
          </a:prstGeom>
          <a:noFill/>
        </p:spPr>
        <p:txBody>
          <a:bodyPr wrap="square" rtlCol="0">
            <a:spAutoFit/>
          </a:bodyPr>
          <a:lstStyle/>
          <a:p>
            <a:pPr algn="just" defTabSz="609630"/>
            <a:r>
              <a:rPr lang="en-US" sz="2400" b="1" i="1" dirty="0" err="1">
                <a:solidFill>
                  <a:srgbClr val="FF0000"/>
                </a:solidFill>
                <a:latin typeface="Calibri" panose="020F0502020204030204" pitchFamily="34" charset="0"/>
                <a:cs typeface="Calibri" panose="020F0502020204030204" pitchFamily="34" charset="0"/>
              </a:rPr>
              <a:t>Tiến</a:t>
            </a:r>
            <a:r>
              <a:rPr lang="en-US" sz="2400" b="1" i="1" dirty="0">
                <a:solidFill>
                  <a:srgbClr val="FF0000"/>
                </a:solidFill>
                <a:latin typeface="Calibri" panose="020F0502020204030204" pitchFamily="34" charset="0"/>
                <a:cs typeface="Calibri" panose="020F0502020204030204" pitchFamily="34" charset="0"/>
              </a:rPr>
              <a:t> </a:t>
            </a:r>
            <a:r>
              <a:rPr lang="en-US" sz="2400" b="1" i="1" dirty="0" err="1">
                <a:solidFill>
                  <a:srgbClr val="FF0000"/>
                </a:solidFill>
                <a:latin typeface="Calibri" panose="020F0502020204030204" pitchFamily="34" charset="0"/>
                <a:cs typeface="Calibri" panose="020F0502020204030204" pitchFamily="34" charset="0"/>
              </a:rPr>
              <a:t>hành</a:t>
            </a:r>
            <a:r>
              <a:rPr lang="en-US" sz="2400" b="1" i="1" dirty="0">
                <a:solidFill>
                  <a:srgbClr val="FF0000"/>
                </a:solidFill>
                <a:latin typeface="Calibri" panose="020F0502020204030204" pitchFamily="34" charset="0"/>
                <a:cs typeface="Calibri" panose="020F0502020204030204" pitchFamily="34" charset="0"/>
              </a:rPr>
              <a:t>:</a:t>
            </a:r>
          </a:p>
          <a:p>
            <a:pPr algn="just" defTabSz="609630"/>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Đặt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cốc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nến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lên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đế</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và</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thắp</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nến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Úp</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lọ</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thủy</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tinh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lên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đế</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vài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giây</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sau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nến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tắt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Hình</a:t>
            </a:r>
            <a:r>
              <a:rPr lang="en-US" sz="2400" b="1" dirty="0">
                <a:solidFill>
                  <a:srgbClr val="002060"/>
                </a:solidFill>
                <a:latin typeface="Calibri" panose="020F0502020204030204" pitchFamily="34" charset="0"/>
                <a:cs typeface="Calibri" panose="020F0502020204030204" pitchFamily="34" charset="0"/>
              </a:rPr>
              <a:t> 2a).</a:t>
            </a:r>
            <a:endParaRPr lang="en-US" sz="2400"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5E52857-0D67-3995-89C6-B0955BBB2F40}"/>
              </a:ext>
            </a:extLst>
          </p:cNvPr>
          <p:cNvPicPr>
            <a:picLocks noChangeAspect="1"/>
          </p:cNvPicPr>
          <p:nvPr/>
        </p:nvPicPr>
        <p:blipFill>
          <a:blip r:embed="rId2"/>
          <a:stretch>
            <a:fillRect/>
          </a:stretch>
        </p:blipFill>
        <p:spPr>
          <a:xfrm>
            <a:off x="6643688" y="1624012"/>
            <a:ext cx="2636852" cy="1795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3D454606-F808-2018-2E96-3B43BDC73C01}"/>
              </a:ext>
            </a:extLst>
          </p:cNvPr>
          <p:cNvSpPr txBox="1"/>
          <p:nvPr/>
        </p:nvSpPr>
        <p:spPr>
          <a:xfrm>
            <a:off x="381000" y="3381375"/>
            <a:ext cx="5791200" cy="1200329"/>
          </a:xfrm>
          <a:prstGeom prst="rect">
            <a:avLst/>
          </a:prstGeom>
          <a:noFill/>
        </p:spPr>
        <p:txBody>
          <a:bodyPr wrap="square" rtlCol="0">
            <a:spAutoFit/>
          </a:bodyPr>
          <a:lstStyle/>
          <a:p>
            <a:pPr algn="just" defTabSz="609630"/>
            <a:r>
              <a:rPr lang="vi-VN" sz="2400" b="1" dirty="0">
                <a:solidFill>
                  <a:srgbClr val="002060"/>
                </a:solidFill>
                <a:latin typeface="Calibri" panose="020F0502020204030204" pitchFamily="34" charset="0"/>
                <a:cs typeface="Calibri" panose="020F0502020204030204" pitchFamily="34" charset="0"/>
              </a:rPr>
              <a:t>- Thực hiện như trên nhưng thay bằng đế đã bị cắt một phần, vài giây sau nến vẫn cháy (Hình 2b).</a:t>
            </a:r>
            <a:endParaRPr lang="en-US" sz="2400" dirty="0">
              <a:solidFill>
                <a:srgbClr val="002060"/>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B9F7E9C4-37A8-682A-AC17-DD9C7F1C5328}"/>
              </a:ext>
            </a:extLst>
          </p:cNvPr>
          <p:cNvPicPr>
            <a:picLocks noChangeAspect="1"/>
          </p:cNvPicPr>
          <p:nvPr/>
        </p:nvPicPr>
        <p:blipFill>
          <a:blip r:embed="rId2"/>
          <a:stretch>
            <a:fillRect/>
          </a:stretch>
        </p:blipFill>
        <p:spPr>
          <a:xfrm>
            <a:off x="9420224" y="1648345"/>
            <a:ext cx="2622781" cy="17711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a:extLst>
              <a:ext uri="{FF2B5EF4-FFF2-40B4-BE49-F238E27FC236}">
                <a16:creationId xmlns:a16="http://schemas.microsoft.com/office/drawing/2014/main" id="{4065F752-3E28-6F35-D15B-CB6653D08B9D}"/>
              </a:ext>
            </a:extLst>
          </p:cNvPr>
          <p:cNvSpPr txBox="1"/>
          <p:nvPr/>
        </p:nvSpPr>
        <p:spPr>
          <a:xfrm>
            <a:off x="323850" y="4505325"/>
            <a:ext cx="5791200" cy="830997"/>
          </a:xfrm>
          <a:prstGeom prst="rect">
            <a:avLst/>
          </a:prstGeom>
          <a:noFill/>
        </p:spPr>
        <p:txBody>
          <a:bodyPr wrap="square" rtlCol="0">
            <a:spAutoFit/>
          </a:bodyPr>
          <a:lstStyle/>
          <a:p>
            <a:pPr algn="just" defTabSz="609630"/>
            <a:r>
              <a:rPr lang="vi-VN" sz="2400" b="1" dirty="0">
                <a:solidFill>
                  <a:srgbClr val="002060"/>
                </a:solidFill>
                <a:latin typeface="Calibri" panose="020F0502020204030204" pitchFamily="34" charset="0"/>
                <a:cs typeface="Calibri" panose="020F0502020204030204" pitchFamily="34" charset="0"/>
              </a:rPr>
              <a:t>- Cắm que vào đế và đặt chong chóng lên đầu que như hình 2c, chong chóng quay.</a:t>
            </a:r>
            <a:endParaRPr lang="en-US" sz="2400" dirty="0">
              <a:solidFill>
                <a:srgbClr val="00206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AF36300B-AD64-FB51-E259-663FD4E03A82}"/>
              </a:ext>
            </a:extLst>
          </p:cNvPr>
          <p:cNvPicPr>
            <a:picLocks noChangeAspect="1"/>
          </p:cNvPicPr>
          <p:nvPr/>
        </p:nvPicPr>
        <p:blipFill>
          <a:blip r:embed="rId2"/>
          <a:stretch>
            <a:fillRect/>
          </a:stretch>
        </p:blipFill>
        <p:spPr>
          <a:xfrm>
            <a:off x="8872538" y="3638550"/>
            <a:ext cx="1396554" cy="2152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1606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9" grpId="0"/>
      <p:bldP spid="1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1296</Words>
  <Application>Microsoft Office PowerPoint</Application>
  <PresentationFormat>Widescreen</PresentationFormat>
  <Paragraphs>95</Paragraphs>
  <Slides>31</Slides>
  <Notes>14</Notes>
  <HiddenSlides>0</HiddenSlides>
  <MMClips>10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31</vt:i4>
      </vt:variant>
    </vt:vector>
  </HeadingPairs>
  <TitlesOfParts>
    <vt:vector size="43" baseType="lpstr">
      <vt:lpstr>微软雅黑</vt:lpstr>
      <vt:lpstr>#9Slide03 BoosterNextFYBlack</vt:lpstr>
      <vt:lpstr>Arial</vt:lpstr>
      <vt:lpstr>Calibri</vt:lpstr>
      <vt:lpstr>Georgia</vt:lpstr>
      <vt:lpstr>iCiel Cadena</vt:lpstr>
      <vt:lpstr>Tahoma</vt:lpstr>
      <vt:lpstr>Times New Roman</vt:lpstr>
      <vt:lpstr>1_Office Theme</vt:lpstr>
      <vt:lpstr>1_Simple Light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Chiến Nguyễn minh</cp:lastModifiedBy>
  <cp:revision>48</cp:revision>
  <dcterms:created xsi:type="dcterms:W3CDTF">2023-07-29T11:40:14Z</dcterms:created>
  <dcterms:modified xsi:type="dcterms:W3CDTF">2024-11-24T02:17:13Z</dcterms:modified>
</cp:coreProperties>
</file>