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34"/>
  </p:notesMasterIdLst>
  <p:sldIdLst>
    <p:sldId id="11694" r:id="rId4"/>
    <p:sldId id="315" r:id="rId5"/>
    <p:sldId id="4378" r:id="rId6"/>
    <p:sldId id="328" r:id="rId7"/>
    <p:sldId id="336" r:id="rId8"/>
    <p:sldId id="337" r:id="rId9"/>
    <p:sldId id="340" r:id="rId10"/>
    <p:sldId id="4379" r:id="rId11"/>
    <p:sldId id="338" r:id="rId12"/>
    <p:sldId id="4380" r:id="rId13"/>
    <p:sldId id="4381" r:id="rId14"/>
    <p:sldId id="4382" r:id="rId15"/>
    <p:sldId id="4383" r:id="rId16"/>
    <p:sldId id="4384" r:id="rId17"/>
    <p:sldId id="4385" r:id="rId18"/>
    <p:sldId id="353" r:id="rId19"/>
    <p:sldId id="354" r:id="rId20"/>
    <p:sldId id="4386" r:id="rId21"/>
    <p:sldId id="4387" r:id="rId22"/>
    <p:sldId id="4388" r:id="rId23"/>
    <p:sldId id="4389" r:id="rId24"/>
    <p:sldId id="4391" r:id="rId25"/>
    <p:sldId id="4392" r:id="rId26"/>
    <p:sldId id="4393" r:id="rId27"/>
    <p:sldId id="4394" r:id="rId28"/>
    <p:sldId id="4395" r:id="rId29"/>
    <p:sldId id="4396" r:id="rId30"/>
    <p:sldId id="4397" r:id="rId31"/>
    <p:sldId id="4398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FBDC-27B3-4A78-BB91-19CCCD4952D5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D596-EAD6-4E27-9892-8C43961C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27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65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77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91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3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0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86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8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36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7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99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8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40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63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70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2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64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43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83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08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37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07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305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81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73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7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4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-330199"/>
            <a:ext cx="1617919" cy="16179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00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5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D5668EC-59EB-E5E4-2891-C0201BD12E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175" y="314324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61078F42-9174-558D-1C53-4C84169E62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632" y="331381"/>
            <a:ext cx="1895696" cy="18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0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1904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5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3.png"/><Relationship Id="rId7" Type="http://schemas.openxmlformats.org/officeDocument/2006/relationships/image" Target="../media/image6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52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55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 NGHỆ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LINH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xmlns="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xmlns="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8568C3-3394-C0D2-C405-CB7015CCC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7" y="2189754"/>
            <a:ext cx="5163346" cy="30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6F0377-D9F8-4728-9F87-C39B05791D15}"/>
              </a:ext>
            </a:extLst>
          </p:cNvPr>
          <p:cNvSpPr txBox="1"/>
          <p:nvPr/>
        </p:nvSpPr>
        <p:spPr>
          <a:xfrm>
            <a:off x="6269265" y="2816728"/>
            <a:ext cx="3895460" cy="1446550"/>
          </a:xfrm>
          <a:custGeom>
            <a:avLst/>
            <a:gdLst>
              <a:gd name="connsiteX0" fmla="*/ 0 w 3895460"/>
              <a:gd name="connsiteY0" fmla="*/ 0 h 1446550"/>
              <a:gd name="connsiteX1" fmla="*/ 3895460 w 3895460"/>
              <a:gd name="connsiteY1" fmla="*/ 0 h 1446550"/>
              <a:gd name="connsiteX2" fmla="*/ 3895460 w 3895460"/>
              <a:gd name="connsiteY2" fmla="*/ 1446550 h 1446550"/>
              <a:gd name="connsiteX3" fmla="*/ 0 w 3895460"/>
              <a:gd name="connsiteY3" fmla="*/ 1446550 h 1446550"/>
              <a:gd name="connsiteX4" fmla="*/ 0 w 389546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5460" h="1446550" fill="none" extrusionOk="0">
                <a:moveTo>
                  <a:pt x="0" y="0"/>
                </a:moveTo>
                <a:cubicBezTo>
                  <a:pt x="1672507" y="5222"/>
                  <a:pt x="3306050" y="24918"/>
                  <a:pt x="3895460" y="0"/>
                </a:cubicBezTo>
                <a:cubicBezTo>
                  <a:pt x="3806202" y="169848"/>
                  <a:pt x="3931247" y="914679"/>
                  <a:pt x="3895460" y="1446550"/>
                </a:cubicBezTo>
                <a:cubicBezTo>
                  <a:pt x="3412703" y="1281789"/>
                  <a:pt x="179174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3895460" h="1446550" stroke="0" extrusionOk="0">
                <a:moveTo>
                  <a:pt x="0" y="0"/>
                </a:moveTo>
                <a:cubicBezTo>
                  <a:pt x="831150" y="11849"/>
                  <a:pt x="2913591" y="-161459"/>
                  <a:pt x="3895460" y="0"/>
                </a:cubicBezTo>
                <a:cubicBezTo>
                  <a:pt x="3892183" y="353962"/>
                  <a:pt x="3971121" y="871797"/>
                  <a:pt x="3895460" y="1446550"/>
                </a:cubicBezTo>
                <a:cubicBezTo>
                  <a:pt x="3360099" y="1300690"/>
                  <a:pt x="1228672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hông gây ảnh hưởng gì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1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xmlns="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xmlns="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4788595" cy="2123658"/>
          </a:xfrm>
          <a:custGeom>
            <a:avLst/>
            <a:gdLst>
              <a:gd name="connsiteX0" fmla="*/ 0 w 4788595"/>
              <a:gd name="connsiteY0" fmla="*/ 0 h 2123658"/>
              <a:gd name="connsiteX1" fmla="*/ 4788595 w 4788595"/>
              <a:gd name="connsiteY1" fmla="*/ 0 h 2123658"/>
              <a:gd name="connsiteX2" fmla="*/ 4788595 w 4788595"/>
              <a:gd name="connsiteY2" fmla="*/ 2123658 h 2123658"/>
              <a:gd name="connsiteX3" fmla="*/ 0 w 4788595"/>
              <a:gd name="connsiteY3" fmla="*/ 2123658 h 2123658"/>
              <a:gd name="connsiteX4" fmla="*/ 0 w 478859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8595" h="2123658" fill="none" extrusionOk="0">
                <a:moveTo>
                  <a:pt x="0" y="0"/>
                </a:moveTo>
                <a:cubicBezTo>
                  <a:pt x="1774417" y="5222"/>
                  <a:pt x="3436870" y="24918"/>
                  <a:pt x="4788595" y="0"/>
                </a:cubicBezTo>
                <a:cubicBezTo>
                  <a:pt x="4627350" y="461505"/>
                  <a:pt x="4744835" y="1389397"/>
                  <a:pt x="4788595" y="2123658"/>
                </a:cubicBezTo>
                <a:cubicBezTo>
                  <a:pt x="3139292" y="1958897"/>
                  <a:pt x="2197834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4788595" h="2123658" stroke="0" extrusionOk="0">
                <a:moveTo>
                  <a:pt x="0" y="0"/>
                </a:moveTo>
                <a:cubicBezTo>
                  <a:pt x="1481332" y="11849"/>
                  <a:pt x="4047510" y="-161459"/>
                  <a:pt x="4788595" y="0"/>
                </a:cubicBezTo>
                <a:cubicBezTo>
                  <a:pt x="4791725" y="976229"/>
                  <a:pt x="4687419" y="1422122"/>
                  <a:pt x="4788595" y="2123658"/>
                </a:cubicBezTo>
                <a:cubicBezTo>
                  <a:pt x="2689681" y="1977798"/>
                  <a:pt x="171974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cờ bay, thay đổi hướng bay của khói và lá cây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2705D6-BE0D-D7BB-8554-765B85B81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0" y="2025504"/>
            <a:ext cx="4784787" cy="284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8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xmlns="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xmlns="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107573" cy="2123658"/>
          </a:xfrm>
          <a:custGeom>
            <a:avLst/>
            <a:gdLst>
              <a:gd name="connsiteX0" fmla="*/ 0 w 5107573"/>
              <a:gd name="connsiteY0" fmla="*/ 0 h 2123658"/>
              <a:gd name="connsiteX1" fmla="*/ 5107573 w 5107573"/>
              <a:gd name="connsiteY1" fmla="*/ 0 h 2123658"/>
              <a:gd name="connsiteX2" fmla="*/ 5107573 w 5107573"/>
              <a:gd name="connsiteY2" fmla="*/ 2123658 h 2123658"/>
              <a:gd name="connsiteX3" fmla="*/ 0 w 5107573"/>
              <a:gd name="connsiteY3" fmla="*/ 2123658 h 2123658"/>
              <a:gd name="connsiteX4" fmla="*/ 0 w 5107573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73" h="2123658" fill="none" extrusionOk="0">
                <a:moveTo>
                  <a:pt x="0" y="0"/>
                </a:moveTo>
                <a:cubicBezTo>
                  <a:pt x="1765128" y="5222"/>
                  <a:pt x="3376969" y="24918"/>
                  <a:pt x="5107573" y="0"/>
                </a:cubicBezTo>
                <a:cubicBezTo>
                  <a:pt x="4946328" y="461505"/>
                  <a:pt x="5063813" y="1389397"/>
                  <a:pt x="5107573" y="2123658"/>
                </a:cubicBezTo>
                <a:cubicBezTo>
                  <a:pt x="3918225" y="1958897"/>
                  <a:pt x="161096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107573" h="2123658" stroke="0" extrusionOk="0">
                <a:moveTo>
                  <a:pt x="0" y="0"/>
                </a:moveTo>
                <a:cubicBezTo>
                  <a:pt x="2292916" y="11849"/>
                  <a:pt x="3606406" y="-161459"/>
                  <a:pt x="5107573" y="0"/>
                </a:cubicBezTo>
                <a:cubicBezTo>
                  <a:pt x="5110703" y="976229"/>
                  <a:pt x="5006397" y="1422122"/>
                  <a:pt x="5107573" y="2123658"/>
                </a:cubicBezTo>
                <a:cubicBezTo>
                  <a:pt x="4569464" y="1977798"/>
                  <a:pt x="188742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lung lay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A41C31-9238-7547-9E3E-C07903C26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12" y="2116764"/>
            <a:ext cx="4864550" cy="294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79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xmlns="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xmlns="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554141" cy="2800767"/>
          </a:xfrm>
          <a:custGeom>
            <a:avLst/>
            <a:gdLst>
              <a:gd name="connsiteX0" fmla="*/ 0 w 5554141"/>
              <a:gd name="connsiteY0" fmla="*/ 0 h 2800767"/>
              <a:gd name="connsiteX1" fmla="*/ 5554141 w 5554141"/>
              <a:gd name="connsiteY1" fmla="*/ 0 h 2800767"/>
              <a:gd name="connsiteX2" fmla="*/ 5554141 w 5554141"/>
              <a:gd name="connsiteY2" fmla="*/ 2800767 h 2800767"/>
              <a:gd name="connsiteX3" fmla="*/ 0 w 5554141"/>
              <a:gd name="connsiteY3" fmla="*/ 2800767 h 2800767"/>
              <a:gd name="connsiteX4" fmla="*/ 0 w 5554141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800767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824835"/>
                  <a:pt x="5510381" y="1838800"/>
                  <a:pt x="5554141" y="2800767"/>
                </a:cubicBezTo>
                <a:cubicBezTo>
                  <a:pt x="3350930" y="2636006"/>
                  <a:pt x="142270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5554141" h="2800767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576155"/>
                  <a:pt x="5452965" y="1970127"/>
                  <a:pt x="5554141" y="2800767"/>
                </a:cubicBezTo>
                <a:cubicBezTo>
                  <a:pt x="4302480" y="2654907"/>
                  <a:pt x="1531865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6CE1DA-4F72-44FB-A0AC-9ECA3CDF2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1" y="2142792"/>
            <a:ext cx="4782566" cy="290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941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xmlns="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xmlns="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554141" cy="2123658"/>
          </a:xfrm>
          <a:custGeom>
            <a:avLst/>
            <a:gdLst>
              <a:gd name="connsiteX0" fmla="*/ 0 w 5554141"/>
              <a:gd name="connsiteY0" fmla="*/ 0 h 2123658"/>
              <a:gd name="connsiteX1" fmla="*/ 5554141 w 5554141"/>
              <a:gd name="connsiteY1" fmla="*/ 0 h 2123658"/>
              <a:gd name="connsiteX2" fmla="*/ 5554141 w 5554141"/>
              <a:gd name="connsiteY2" fmla="*/ 2123658 h 2123658"/>
              <a:gd name="connsiteX3" fmla="*/ 0 w 5554141"/>
              <a:gd name="connsiteY3" fmla="*/ 2123658 h 2123658"/>
              <a:gd name="connsiteX4" fmla="*/ 0 w 5554141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123658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461505"/>
                  <a:pt x="5510381" y="1389397"/>
                  <a:pt x="5554141" y="2123658"/>
                </a:cubicBezTo>
                <a:cubicBezTo>
                  <a:pt x="3350930" y="1958897"/>
                  <a:pt x="142270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554141" h="2123658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976229"/>
                  <a:pt x="5452965" y="1422122"/>
                  <a:pt x="5554141" y="2123658"/>
                </a:cubicBezTo>
                <a:cubicBezTo>
                  <a:pt x="4302480" y="1977798"/>
                  <a:pt x="1531865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rất mạnh, làm bay mái nhà, đổ cây cối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8F1ECD-9ABC-FDCC-DA88-D3D447FCE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4" y="2078998"/>
            <a:ext cx="4644459" cy="299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49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249629-51A7-E16F-FE19-2D5906EFA0A3}"/>
              </a:ext>
            </a:extLst>
          </p:cNvPr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solidFill>
                  <a:srgbClr val="FF0000"/>
                </a:solidFill>
              </a:rPr>
              <a:t>Hoạt động 3: Phòng chống bão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9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771651"/>
            <a:chOff x="2010730" y="677561"/>
            <a:chExt cx="17254537" cy="2657476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998723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453845" y="1451063"/>
              <a:ext cx="13668548" cy="182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145"/>
                </a:lnSpc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tin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dự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6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ở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ngày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thiệt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do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ra.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6E3AF9-0EB4-156F-731B-5573B691B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2" y="2271712"/>
            <a:ext cx="6348413" cy="407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9B2DEF0-0FFE-9E8C-8085-B696A5759FD3}"/>
              </a:ext>
            </a:extLst>
          </p:cNvPr>
          <p:cNvCxnSpPr>
            <a:cxnSpLocks/>
          </p:cNvCxnSpPr>
          <p:nvPr/>
        </p:nvCxnSpPr>
        <p:spPr>
          <a:xfrm>
            <a:off x="1504950" y="4524375"/>
            <a:ext cx="466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E324C30-CF4A-02A7-82E3-588C1705E20C}"/>
              </a:ext>
            </a:extLst>
          </p:cNvPr>
          <p:cNvCxnSpPr>
            <a:cxnSpLocks/>
          </p:cNvCxnSpPr>
          <p:nvPr/>
        </p:nvCxnSpPr>
        <p:spPr>
          <a:xfrm>
            <a:off x="742950" y="4857750"/>
            <a:ext cx="44577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C626B7-F034-09B1-EE85-F7FEB36EA4F7}"/>
              </a:ext>
            </a:extLst>
          </p:cNvPr>
          <p:cNvSpPr txBox="1"/>
          <p:nvPr/>
        </p:nvSpPr>
        <p:spPr>
          <a:xfrm>
            <a:off x="7239000" y="2348895"/>
            <a:ext cx="4724400" cy="3477875"/>
          </a:xfrm>
          <a:custGeom>
            <a:avLst/>
            <a:gdLst>
              <a:gd name="connsiteX0" fmla="*/ 0 w 4724400"/>
              <a:gd name="connsiteY0" fmla="*/ 0 h 3477875"/>
              <a:gd name="connsiteX1" fmla="*/ 4724400 w 4724400"/>
              <a:gd name="connsiteY1" fmla="*/ 0 h 3477875"/>
              <a:gd name="connsiteX2" fmla="*/ 4724400 w 4724400"/>
              <a:gd name="connsiteY2" fmla="*/ 3477875 h 3477875"/>
              <a:gd name="connsiteX3" fmla="*/ 0 w 4724400"/>
              <a:gd name="connsiteY3" fmla="*/ 3477875 h 3477875"/>
              <a:gd name="connsiteX4" fmla="*/ 0 w 472440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3477875" fill="none" extrusionOk="0">
                <a:moveTo>
                  <a:pt x="0" y="0"/>
                </a:moveTo>
                <a:cubicBezTo>
                  <a:pt x="1713183" y="5222"/>
                  <a:pt x="2745495" y="24918"/>
                  <a:pt x="4724400" y="0"/>
                </a:cubicBezTo>
                <a:cubicBezTo>
                  <a:pt x="4563155" y="684204"/>
                  <a:pt x="4680640" y="2239209"/>
                  <a:pt x="4724400" y="3477875"/>
                </a:cubicBezTo>
                <a:cubicBezTo>
                  <a:pt x="2539482" y="3313114"/>
                  <a:pt x="2292029" y="3596025"/>
                  <a:pt x="0" y="3477875"/>
                </a:cubicBezTo>
                <a:cubicBezTo>
                  <a:pt x="-55725" y="2234568"/>
                  <a:pt x="17072" y="1095587"/>
                  <a:pt x="0" y="0"/>
                </a:cubicBezTo>
                <a:close/>
              </a:path>
              <a:path w="4724400" h="3477875" stroke="0" extrusionOk="0">
                <a:moveTo>
                  <a:pt x="0" y="0"/>
                </a:moveTo>
                <a:cubicBezTo>
                  <a:pt x="1238954" y="11849"/>
                  <a:pt x="3844017" y="-161459"/>
                  <a:pt x="4724400" y="0"/>
                </a:cubicBezTo>
                <a:cubicBezTo>
                  <a:pt x="4727530" y="1395067"/>
                  <a:pt x="4623224" y="2125017"/>
                  <a:pt x="4724400" y="3477875"/>
                </a:cubicBezTo>
                <a:cubicBezTo>
                  <a:pt x="3940085" y="3332015"/>
                  <a:pt x="673695" y="3399551"/>
                  <a:pt x="0" y="3477875"/>
                </a:cubicBezTo>
                <a:cubicBezTo>
                  <a:pt x="74291" y="2165912"/>
                  <a:pt x="168006" y="115644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4000" b="1" dirty="0">
                <a:solidFill>
                  <a:srgbClr val="002060"/>
                </a:solidFill>
                <a:latin typeface="Calibri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libri"/>
              </a:rPr>
              <a:t>Ở địa phương em có hay xảy ra bão không? Nếu có hãy nêu những thiệt hại do bão gây ra mà em biết.</a:t>
            </a:r>
            <a:endParaRPr lang="en-US" sz="40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2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8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294043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8FF4C6-57DB-1F25-4E84-22ADFB67B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76" y="1709001"/>
            <a:ext cx="5239246" cy="3437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22">
            <a:extLst>
              <a:ext uri="{FF2B5EF4-FFF2-40B4-BE49-F238E27FC236}">
                <a16:creationId xmlns:a16="http://schemas.microsoft.com/office/drawing/2014/main" xmlns="" id="{24A2DD27-9D39-78EA-B1F6-331A2F2423B8}"/>
              </a:ext>
            </a:extLst>
          </p:cNvPr>
          <p:cNvSpPr/>
          <p:nvPr/>
        </p:nvSpPr>
        <p:spPr>
          <a:xfrm>
            <a:off x="1275638" y="4456019"/>
            <a:ext cx="4096193" cy="208348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 tàu, thuyền chìm, gây thiệt hại về tính mạng và tài sản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915C26-888B-8E65-0D8F-C4E43DD32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23" y="1743740"/>
            <a:ext cx="5108652" cy="34200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xmlns="" id="{51FCF964-A021-2ECF-FD00-A9B49F87F79C}"/>
              </a:ext>
            </a:extLst>
          </p:cNvPr>
          <p:cNvSpPr/>
          <p:nvPr/>
        </p:nvSpPr>
        <p:spPr>
          <a:xfrm>
            <a:off x="6941118" y="4858026"/>
            <a:ext cx="4096193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3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0157" y="787947"/>
            <a:ext cx="7936024" cy="2922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955C0A-98DF-CBF4-8E79-9C781A2E9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991" y="772626"/>
            <a:ext cx="3042168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7AF610-171A-0067-4B93-B6DE489D7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942" y="1445793"/>
            <a:ext cx="6383065" cy="2347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8A72CC-1C62-CF76-C3AE-125BB0C62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8318" y="-190500"/>
            <a:ext cx="2085013" cy="1719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39B962-B48F-E174-C612-78AEC6EDCDAD}"/>
              </a:ext>
            </a:extLst>
          </p:cNvPr>
          <p:cNvSpPr txBox="1"/>
          <p:nvPr/>
        </p:nvSpPr>
        <p:spPr>
          <a:xfrm>
            <a:off x="4657725" y="3400425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367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09877E-6 L 4.02778E-6 0.6986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ounded Rectangle 22">
            <a:extLst>
              <a:ext uri="{FF2B5EF4-FFF2-40B4-BE49-F238E27FC236}">
                <a16:creationId xmlns:a16="http://schemas.microsoft.com/office/drawing/2014/main" xmlns="" id="{51FCF964-A021-2ECF-FD00-A9B49F87F79C}"/>
              </a:ext>
            </a:extLst>
          </p:cNvPr>
          <p:cNvSpPr/>
          <p:nvPr/>
        </p:nvSpPr>
        <p:spPr>
          <a:xfrm>
            <a:off x="6019909" y="5515573"/>
            <a:ext cx="5659179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Mưa bão gây thiệt hại về tài sản, vật nuôi và hoa màu ở huyện Lâm Bình">
            <a:extLst>
              <a:ext uri="{FF2B5EF4-FFF2-40B4-BE49-F238E27FC236}">
                <a16:creationId xmlns:a16="http://schemas.microsoft.com/office/drawing/2014/main" xmlns="" id="{093E3CDF-D3C3-3992-F262-B04F3666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1743075"/>
            <a:ext cx="6068827" cy="3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tìm nguyên nhân cây xanh ngã đổ do gió bão ở Đà Nẵng">
            <a:extLst>
              <a:ext uri="{FF2B5EF4-FFF2-40B4-BE49-F238E27FC236}">
                <a16:creationId xmlns:a16="http://schemas.microsoft.com/office/drawing/2014/main" xmlns="" id="{BC2F14F2-D83A-477D-981E-7040CF01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0" y="1733107"/>
            <a:ext cx="5178498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2">
            <a:extLst>
              <a:ext uri="{FF2B5EF4-FFF2-40B4-BE49-F238E27FC236}">
                <a16:creationId xmlns:a16="http://schemas.microsoft.com/office/drawing/2014/main" xmlns="" id="{7B89B5BD-AB3F-1FA2-A59E-E2627786DB36}"/>
              </a:ext>
            </a:extLst>
          </p:cNvPr>
          <p:cNvSpPr/>
          <p:nvPr/>
        </p:nvSpPr>
        <p:spPr>
          <a:xfrm>
            <a:off x="592765" y="5592726"/>
            <a:ext cx="4245050" cy="86123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4297"/>
            <a:chOff x="2010730" y="677561"/>
            <a:chExt cx="17254537" cy="2451445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781418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271727" cy="2447527"/>
              <a:chOff x="1928812" y="125280"/>
              <a:chExt cx="3271727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3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271727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358153" y="1467012"/>
              <a:ext cx="13831691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3. Quan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sát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ra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cách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chống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bão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39EB8B-6B8E-EF5C-D2AB-1D32FEF0B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6" y="2050864"/>
            <a:ext cx="10964177" cy="353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07633F-CC6C-0A51-1648-C203F87EFBA2}"/>
              </a:ext>
            </a:extLst>
          </p:cNvPr>
          <p:cNvSpPr txBox="1"/>
          <p:nvPr/>
        </p:nvSpPr>
        <p:spPr>
          <a:xfrm>
            <a:off x="527684" y="5411450"/>
            <a:ext cx="3438260" cy="707886"/>
          </a:xfrm>
          <a:custGeom>
            <a:avLst/>
            <a:gdLst>
              <a:gd name="connsiteX0" fmla="*/ 0 w 3438260"/>
              <a:gd name="connsiteY0" fmla="*/ 0 h 707886"/>
              <a:gd name="connsiteX1" fmla="*/ 3438260 w 3438260"/>
              <a:gd name="connsiteY1" fmla="*/ 0 h 707886"/>
              <a:gd name="connsiteX2" fmla="*/ 3438260 w 3438260"/>
              <a:gd name="connsiteY2" fmla="*/ 707886 h 707886"/>
              <a:gd name="connsiteX3" fmla="*/ 0 w 3438260"/>
              <a:gd name="connsiteY3" fmla="*/ 707886 h 707886"/>
              <a:gd name="connsiteX4" fmla="*/ 0 w 34382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260" h="707886" fill="none" extrusionOk="0">
                <a:moveTo>
                  <a:pt x="0" y="0"/>
                </a:moveTo>
                <a:cubicBezTo>
                  <a:pt x="1641907" y="5222"/>
                  <a:pt x="2340305" y="24918"/>
                  <a:pt x="3438260" y="0"/>
                </a:cubicBezTo>
                <a:cubicBezTo>
                  <a:pt x="3497670" y="312948"/>
                  <a:pt x="3440169" y="396148"/>
                  <a:pt x="3438260" y="707886"/>
                </a:cubicBezTo>
                <a:cubicBezTo>
                  <a:pt x="2807963" y="543125"/>
                  <a:pt x="67185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438260" h="707886" stroke="0" extrusionOk="0">
                <a:moveTo>
                  <a:pt x="0" y="0"/>
                </a:moveTo>
                <a:cubicBezTo>
                  <a:pt x="1618320" y="11849"/>
                  <a:pt x="2211051" y="-161459"/>
                  <a:pt x="3438260" y="0"/>
                </a:cubicBezTo>
                <a:cubicBezTo>
                  <a:pt x="3484576" y="266683"/>
                  <a:pt x="3447022" y="423695"/>
                  <a:pt x="3438260" y="707886"/>
                </a:cubicBezTo>
                <a:cubicBezTo>
                  <a:pt x="2814939" y="562026"/>
                  <a:pt x="109728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74DB95-75D6-2C3A-2522-0C5937347CB1}"/>
              </a:ext>
            </a:extLst>
          </p:cNvPr>
          <p:cNvSpPr txBox="1"/>
          <p:nvPr/>
        </p:nvSpPr>
        <p:spPr>
          <a:xfrm>
            <a:off x="4376670" y="5464612"/>
            <a:ext cx="3619014" cy="646331"/>
          </a:xfrm>
          <a:custGeom>
            <a:avLst/>
            <a:gdLst>
              <a:gd name="connsiteX0" fmla="*/ 0 w 3619014"/>
              <a:gd name="connsiteY0" fmla="*/ 0 h 646331"/>
              <a:gd name="connsiteX1" fmla="*/ 3619014 w 3619014"/>
              <a:gd name="connsiteY1" fmla="*/ 0 h 646331"/>
              <a:gd name="connsiteX2" fmla="*/ 3619014 w 3619014"/>
              <a:gd name="connsiteY2" fmla="*/ 646331 h 646331"/>
              <a:gd name="connsiteX3" fmla="*/ 0 w 3619014"/>
              <a:gd name="connsiteY3" fmla="*/ 646331 h 646331"/>
              <a:gd name="connsiteX4" fmla="*/ 0 w 36190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014" h="646331" fill="none" extrusionOk="0">
                <a:moveTo>
                  <a:pt x="0" y="0"/>
                </a:moveTo>
                <a:cubicBezTo>
                  <a:pt x="1249922" y="5222"/>
                  <a:pt x="2468732" y="24918"/>
                  <a:pt x="3619014" y="0"/>
                </a:cubicBezTo>
                <a:cubicBezTo>
                  <a:pt x="3619268" y="82799"/>
                  <a:pt x="3638792" y="500035"/>
                  <a:pt x="3619014" y="646331"/>
                </a:cubicBezTo>
                <a:cubicBezTo>
                  <a:pt x="2806883" y="481570"/>
                  <a:pt x="136557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3619014" h="646331" stroke="0" extrusionOk="0">
                <a:moveTo>
                  <a:pt x="0" y="0"/>
                </a:moveTo>
                <a:cubicBezTo>
                  <a:pt x="782948" y="11849"/>
                  <a:pt x="1834942" y="-161459"/>
                  <a:pt x="3619014" y="0"/>
                </a:cubicBezTo>
                <a:cubicBezTo>
                  <a:pt x="3593832" y="272270"/>
                  <a:pt x="3672916" y="451941"/>
                  <a:pt x="3619014" y="646331"/>
                </a:cubicBezTo>
                <a:cubicBezTo>
                  <a:pt x="2540529" y="500471"/>
                  <a:pt x="692315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FD4B470-1465-51F3-DEF3-E2456C9C11F1}"/>
              </a:ext>
            </a:extLst>
          </p:cNvPr>
          <p:cNvSpPr txBox="1"/>
          <p:nvPr/>
        </p:nvSpPr>
        <p:spPr>
          <a:xfrm>
            <a:off x="8215024" y="5422081"/>
            <a:ext cx="3300036" cy="1200329"/>
          </a:xfrm>
          <a:custGeom>
            <a:avLst/>
            <a:gdLst>
              <a:gd name="connsiteX0" fmla="*/ 0 w 3300036"/>
              <a:gd name="connsiteY0" fmla="*/ 0 h 1200329"/>
              <a:gd name="connsiteX1" fmla="*/ 3300036 w 3300036"/>
              <a:gd name="connsiteY1" fmla="*/ 0 h 1200329"/>
              <a:gd name="connsiteX2" fmla="*/ 3300036 w 3300036"/>
              <a:gd name="connsiteY2" fmla="*/ 1200329 h 1200329"/>
              <a:gd name="connsiteX3" fmla="*/ 0 w 3300036"/>
              <a:gd name="connsiteY3" fmla="*/ 1200329 h 1200329"/>
              <a:gd name="connsiteX4" fmla="*/ 0 w 330003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036" h="1200329" fill="none" extrusionOk="0">
                <a:moveTo>
                  <a:pt x="0" y="0"/>
                </a:moveTo>
                <a:cubicBezTo>
                  <a:pt x="827623" y="5222"/>
                  <a:pt x="2612150" y="24918"/>
                  <a:pt x="3300036" y="0"/>
                </a:cubicBezTo>
                <a:cubicBezTo>
                  <a:pt x="3366770" y="180425"/>
                  <a:pt x="3353053" y="1037242"/>
                  <a:pt x="3300036" y="1200329"/>
                </a:cubicBezTo>
                <a:cubicBezTo>
                  <a:pt x="2522533" y="1035568"/>
                  <a:pt x="49064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3300036" h="1200329" stroke="0" extrusionOk="0">
                <a:moveTo>
                  <a:pt x="0" y="0"/>
                </a:moveTo>
                <a:cubicBezTo>
                  <a:pt x="339962" y="11849"/>
                  <a:pt x="2655700" y="-161459"/>
                  <a:pt x="3300036" y="0"/>
                </a:cubicBezTo>
                <a:cubicBezTo>
                  <a:pt x="3224994" y="255061"/>
                  <a:pt x="3370558" y="845340"/>
                  <a:pt x="3300036" y="1200329"/>
                </a:cubicBezTo>
                <a:cubicBezTo>
                  <a:pt x="2689585" y="1054469"/>
                  <a:pt x="10333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giảm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hại</a:t>
            </a:r>
            <a:r>
              <a:rPr lang="en-US" sz="4000" b="1" dirty="0">
                <a:solidFill>
                  <a:srgbClr val="002060"/>
                </a:solidFill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</a:rPr>
              <a:t>bão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69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322453" y="0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vi-VN" sz="4000" b="1" dirty="0">
                <a:solidFill>
                  <a:srgbClr val="002060"/>
                </a:solidFill>
                <a:latin typeface="Calibri"/>
              </a:rPr>
              <a:t>Khi có bão, gia đình và địa phương em đã thực hiện các cách nào để giảm thiệt hại?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15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F5B53-FD6E-5497-6584-B739A562C3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8640" y="598914"/>
            <a:ext cx="510279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7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366" y="1242681"/>
            <a:ext cx="6401908" cy="1900464"/>
            <a:chOff x="8839157" y="2348309"/>
            <a:chExt cx="8275896" cy="2012589"/>
          </a:xfrm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xmlns="" id="{B9388779-80E8-4258-A350-D089AFC0049E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5" y="2503069"/>
              <a:ext cx="7762401" cy="1857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 sơ đồ tư duy về các nội dung chính trong bài học.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812061" y="2065244"/>
            <a:ext cx="3701048" cy="46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0" y="3064775"/>
            <a:ext cx="12205519" cy="37932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97B6062-C505-15E1-B942-49459B1520B5}"/>
              </a:ext>
            </a:extLst>
          </p:cNvPr>
          <p:cNvSpPr/>
          <p:nvPr/>
        </p:nvSpPr>
        <p:spPr>
          <a:xfrm>
            <a:off x="3819532" y="414886"/>
            <a:ext cx="3612625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3765483-8469-DC32-634D-491BEF0B04F6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713286" y="1561209"/>
            <a:ext cx="357708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5F5B491-A635-47D2-E8AA-30B6EEEF5728}"/>
              </a:ext>
            </a:extLst>
          </p:cNvPr>
          <p:cNvSpPr/>
          <p:nvPr/>
        </p:nvSpPr>
        <p:spPr>
          <a:xfrm>
            <a:off x="460087" y="2351785"/>
            <a:ext cx="2506397" cy="1444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CA1582-2484-7CAB-8B39-AF80E157B183}"/>
              </a:ext>
            </a:extLst>
          </p:cNvPr>
          <p:cNvSpPr/>
          <p:nvPr/>
        </p:nvSpPr>
        <p:spPr>
          <a:xfrm>
            <a:off x="4359348" y="2399410"/>
            <a:ext cx="2679405" cy="971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7C72718-462C-FC95-4A5C-5C8C3E95C482}"/>
              </a:ext>
            </a:extLst>
          </p:cNvPr>
          <p:cNvCxnSpPr>
            <a:cxnSpLocks/>
          </p:cNvCxnSpPr>
          <p:nvPr/>
        </p:nvCxnSpPr>
        <p:spPr>
          <a:xfrm>
            <a:off x="5609457" y="1570734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F6B0D7F-E843-E8F1-9B86-9AE6E3D525A6}"/>
              </a:ext>
            </a:extLst>
          </p:cNvPr>
          <p:cNvCxnSpPr>
            <a:cxnSpLocks/>
          </p:cNvCxnSpPr>
          <p:nvPr/>
        </p:nvCxnSpPr>
        <p:spPr>
          <a:xfrm>
            <a:off x="6230679" y="1562986"/>
            <a:ext cx="3974590" cy="807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48C6B72-BE64-FE3B-6E30-F969B48485B8}"/>
              </a:ext>
            </a:extLst>
          </p:cNvPr>
          <p:cNvSpPr/>
          <p:nvPr/>
        </p:nvSpPr>
        <p:spPr>
          <a:xfrm>
            <a:off x="8591106" y="2389885"/>
            <a:ext cx="297623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51A934E-B922-EC19-EF98-59F03AD33388}"/>
              </a:ext>
            </a:extLst>
          </p:cNvPr>
          <p:cNvCxnSpPr>
            <a:cxnSpLocks/>
          </p:cNvCxnSpPr>
          <p:nvPr/>
        </p:nvCxnSpPr>
        <p:spPr>
          <a:xfrm>
            <a:off x="1704650" y="3786293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5B62427-8D2B-086F-36EC-7BF9273DD2F0}"/>
              </a:ext>
            </a:extLst>
          </p:cNvPr>
          <p:cNvSpPr/>
          <p:nvPr/>
        </p:nvSpPr>
        <p:spPr>
          <a:xfrm>
            <a:off x="162374" y="4281594"/>
            <a:ext cx="3476847" cy="2190971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Không khí chuyển động từ nơi lạnh đến nơi nóng, sự chuyển động này gây ra gió.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5DA4FEF-B00A-1E35-F511-E9AF397A0FC8}"/>
              </a:ext>
            </a:extLst>
          </p:cNvPr>
          <p:cNvCxnSpPr>
            <a:cxnSpLocks/>
          </p:cNvCxnSpPr>
          <p:nvPr/>
        </p:nvCxnSpPr>
        <p:spPr>
          <a:xfrm>
            <a:off x="5703600" y="3393331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D90FD07-B0EE-8132-C033-F285157A548A}"/>
              </a:ext>
            </a:extLst>
          </p:cNvPr>
          <p:cNvSpPr/>
          <p:nvPr/>
        </p:nvSpPr>
        <p:spPr>
          <a:xfrm>
            <a:off x="3909244" y="3875784"/>
            <a:ext cx="3419475" cy="2660575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Mức độ mạnh của gió được chia thành 18 cấp từ cấp 0 đến cấp 17.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E428343-7AF5-2073-4264-CA49B3D03C69}"/>
              </a:ext>
            </a:extLst>
          </p:cNvPr>
          <p:cNvCxnSpPr>
            <a:cxnSpLocks/>
          </p:cNvCxnSpPr>
          <p:nvPr/>
        </p:nvCxnSpPr>
        <p:spPr>
          <a:xfrm>
            <a:off x="9990957" y="342810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0F7D36C-F7B1-A125-4928-FEC2472BC261}"/>
              </a:ext>
            </a:extLst>
          </p:cNvPr>
          <p:cNvSpPr/>
          <p:nvPr/>
        </p:nvSpPr>
        <p:spPr>
          <a:xfrm>
            <a:off x="7576369" y="3866259"/>
            <a:ext cx="4534115" cy="285351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biện pháp phòng chống bão như theo dõi bản tin dự báo thời tiết; gia cố nhà cửa, cưa bớt cành cây to; neo đậu tàu, thuyền; ngắt các thiết bị điện,...</a:t>
            </a:r>
          </a:p>
        </p:txBody>
      </p:sp>
    </p:spTree>
    <p:extLst>
      <p:ext uri="{BB962C8B-B14F-4D97-AF65-F5344CB8AC3E}">
        <p14:creationId xmlns:p14="http://schemas.microsoft.com/office/powerpoint/2010/main" val="26860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C505F28-A89C-A4DE-7805-CB62598AE825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VBT.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66D221B-4442-B581-C470-01AD0DCFFBBB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9BC6802-EEDA-27B5-0CD7-1A7C45457C7F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</a:t>
            </a: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AA03DB2-9EB6-F02D-F91E-3DD8834A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EC5BFCC-4A30-FE70-10B2-D5FD4805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766173B-38EF-7D81-8988-D4E4ABA7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D12F77-466A-AE5F-52E4-AAA1DA63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44027C-C6A0-C0FB-9223-539A7E094B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9003" y="691391"/>
            <a:ext cx="510279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91CF4E-5047-B0C8-66E3-0B329008D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69" y="1666852"/>
            <a:ext cx="702320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9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249629-51A7-E16F-FE19-2D5906EFA0A3}"/>
              </a:ext>
            </a:extLst>
          </p:cNvPr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</a:rPr>
              <a:t>Mức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gió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145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Quan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sát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E560AB-BCB2-EC2D-B497-9D5307DE6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00" y="1671637"/>
            <a:ext cx="9935487" cy="460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3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7525" y="285751"/>
            <a:ext cx="4555754" cy="1867330"/>
            <a:chOff x="8839157" y="2348309"/>
            <a:chExt cx="8275896" cy="1977500"/>
          </a:xfrm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xmlns="" id="{B9388779-80E8-4258-A350-D089AFC0049E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6" y="2503069"/>
              <a:ext cx="7762401" cy="1662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171950" y="2086509"/>
            <a:ext cx="3701048" cy="4619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9EF9CD-72E2-E1AB-B0DB-94A59D7CC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5" y="728662"/>
            <a:ext cx="5111075" cy="236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F8948D8-35CE-365C-A9D7-8A29DC488A64}"/>
              </a:ext>
            </a:extLst>
          </p:cNvPr>
          <p:cNvGrpSpPr/>
          <p:nvPr/>
        </p:nvGrpSpPr>
        <p:grpSpPr>
          <a:xfrm>
            <a:off x="7181850" y="2390776"/>
            <a:ext cx="4555754" cy="1142999"/>
            <a:chOff x="8839157" y="2348309"/>
            <a:chExt cx="8275896" cy="1977500"/>
          </a:xfrm>
        </p:grpSpPr>
        <p:sp>
          <p:nvSpPr>
            <p:cNvPr id="5" name="Speech Bubble: Rectangle with Corners Rounded 6">
              <a:extLst>
                <a:ext uri="{FF2B5EF4-FFF2-40B4-BE49-F238E27FC236}">
                  <a16:creationId xmlns:a16="http://schemas.microsoft.com/office/drawing/2014/main" xmlns="" id="{5A669402-E703-D87D-C5A3-CAD5BB86EED1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A85C062-8CAA-3E81-F8C3-35EFC28CA08D}"/>
                </a:ext>
              </a:extLst>
            </p:cNvPr>
            <p:cNvSpPr/>
            <p:nvPr/>
          </p:nvSpPr>
          <p:spPr>
            <a:xfrm>
              <a:off x="9033246" y="2503069"/>
              <a:ext cx="7762401" cy="88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81EEECB-F3F2-C21C-DCC6-4102CE5C0643}"/>
              </a:ext>
            </a:extLst>
          </p:cNvPr>
          <p:cNvGrpSpPr/>
          <p:nvPr/>
        </p:nvGrpSpPr>
        <p:grpSpPr>
          <a:xfrm>
            <a:off x="7267575" y="3790952"/>
            <a:ext cx="4555754" cy="1325239"/>
            <a:chOff x="8839157" y="2348309"/>
            <a:chExt cx="8275896" cy="1977500"/>
          </a:xfrm>
        </p:grpSpPr>
        <p:sp>
          <p:nvSpPr>
            <p:cNvPr id="8" name="Speech Bubble: Rectangle with Corners Rounded 6">
              <a:extLst>
                <a:ext uri="{FF2B5EF4-FFF2-40B4-BE49-F238E27FC236}">
                  <a16:creationId xmlns:a16="http://schemas.microsoft.com/office/drawing/2014/main" xmlns="" id="{BBD27BA5-6B62-5C62-006C-A14E5225721C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9C5EC08-7A22-BA07-2AE9-2EFE9B434F69}"/>
                </a:ext>
              </a:extLst>
            </p:cNvPr>
            <p:cNvSpPr/>
            <p:nvPr/>
          </p:nvSpPr>
          <p:spPr>
            <a:xfrm>
              <a:off x="9033246" y="2503069"/>
              <a:ext cx="7762401" cy="1791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thiệt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9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26892A-FAED-D8EA-C7BE-904B27044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26"/>
            <a:ext cx="5801473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2">
            <a:extLst>
              <a:ext uri="{FF2B5EF4-FFF2-40B4-BE49-F238E27FC236}">
                <a16:creationId xmlns:a16="http://schemas.microsoft.com/office/drawing/2014/main" xmlns="" id="{891DEC8D-89C8-67AA-BBA6-BD4FB16C7322}"/>
              </a:ext>
            </a:extLst>
          </p:cNvPr>
          <p:cNvSpPr/>
          <p:nvPr/>
        </p:nvSpPr>
        <p:spPr>
          <a:xfrm>
            <a:off x="6057900" y="1946258"/>
            <a:ext cx="5934075" cy="39782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 độ mạnh của gió tăng dần từ hình 5a đến 5e.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các đặc điểm sau để thấy tốc độ mạnh của gió trong mỗi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 đứng của cây, mái ngói và cửa của ngôi nhà, tốc độ bay của khói, cột cờ và lá cờ.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26892A-FAED-D8EA-C7BE-904B27044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90" y="1465299"/>
            <a:ext cx="10058173" cy="515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xmlns="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xmlns="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145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đoán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cấp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gió</a:t>
              </a:r>
              <a:endParaRPr lang="en-US" sz="44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EC9901-21F3-DBE5-1F68-6527987CC651}"/>
              </a:ext>
            </a:extLst>
          </p:cNvPr>
          <p:cNvSpPr txBox="1"/>
          <p:nvPr/>
        </p:nvSpPr>
        <p:spPr>
          <a:xfrm>
            <a:off x="3855675" y="355037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C14A9E-7CC3-6667-DAF4-EA6BF54089DB}"/>
              </a:ext>
            </a:extLst>
          </p:cNvPr>
          <p:cNvSpPr txBox="1"/>
          <p:nvPr/>
        </p:nvSpPr>
        <p:spPr>
          <a:xfrm>
            <a:off x="7502642" y="346531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4-5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216335-E519-665C-F7B4-F99499CA4B3A}"/>
              </a:ext>
            </a:extLst>
          </p:cNvPr>
          <p:cNvSpPr txBox="1"/>
          <p:nvPr/>
        </p:nvSpPr>
        <p:spPr>
          <a:xfrm>
            <a:off x="1814223" y="5783213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6-7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62E541A-9654-F034-90A2-AACF30D58E29}"/>
              </a:ext>
            </a:extLst>
          </p:cNvPr>
          <p:cNvSpPr txBox="1"/>
          <p:nvPr/>
        </p:nvSpPr>
        <p:spPr>
          <a:xfrm>
            <a:off x="5280437" y="6006497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8-9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E0442D-F2F4-F60B-7CEF-FB3C35FD98CE}"/>
              </a:ext>
            </a:extLst>
          </p:cNvPr>
          <p:cNvSpPr txBox="1"/>
          <p:nvPr/>
        </p:nvSpPr>
        <p:spPr>
          <a:xfrm>
            <a:off x="8693488" y="5921437"/>
            <a:ext cx="2024131" cy="584775"/>
          </a:xfrm>
          <a:custGeom>
            <a:avLst/>
            <a:gdLst>
              <a:gd name="connsiteX0" fmla="*/ 0 w 2024131"/>
              <a:gd name="connsiteY0" fmla="*/ 0 h 584775"/>
              <a:gd name="connsiteX1" fmla="*/ 2024131 w 2024131"/>
              <a:gd name="connsiteY1" fmla="*/ 0 h 584775"/>
              <a:gd name="connsiteX2" fmla="*/ 2024131 w 2024131"/>
              <a:gd name="connsiteY2" fmla="*/ 584775 h 584775"/>
              <a:gd name="connsiteX3" fmla="*/ 0 w 2024131"/>
              <a:gd name="connsiteY3" fmla="*/ 584775 h 584775"/>
              <a:gd name="connsiteX4" fmla="*/ 0 w 2024131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31" h="584775" fill="none" extrusionOk="0">
                <a:moveTo>
                  <a:pt x="0" y="0"/>
                </a:moveTo>
                <a:cubicBezTo>
                  <a:pt x="872390" y="5222"/>
                  <a:pt x="1818441" y="24918"/>
                  <a:pt x="2024131" y="0"/>
                </a:cubicBezTo>
                <a:cubicBezTo>
                  <a:pt x="1981288" y="115750"/>
                  <a:pt x="2029806" y="445323"/>
                  <a:pt x="2024131" y="584775"/>
                </a:cubicBezTo>
                <a:cubicBezTo>
                  <a:pt x="1406309" y="420014"/>
                  <a:pt x="84698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024131" h="584775" stroke="0" extrusionOk="0">
                <a:moveTo>
                  <a:pt x="0" y="0"/>
                </a:moveTo>
                <a:cubicBezTo>
                  <a:pt x="778805" y="11849"/>
                  <a:pt x="1578365" y="-161459"/>
                  <a:pt x="2024131" y="0"/>
                </a:cubicBezTo>
                <a:cubicBezTo>
                  <a:pt x="1997685" y="254320"/>
                  <a:pt x="1981867" y="509640"/>
                  <a:pt x="2024131" y="584775"/>
                </a:cubicBezTo>
                <a:cubicBezTo>
                  <a:pt x="1383763" y="438915"/>
                  <a:pt x="2403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10-11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732</Words>
  <Application>Microsoft Office PowerPoint</Application>
  <PresentationFormat>Widescreen</PresentationFormat>
  <Paragraphs>65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Cambria</vt:lpstr>
      <vt:lpstr>Georgia</vt:lpstr>
      <vt:lpstr>iCiel Cadena</vt:lpstr>
      <vt:lpstr>Times New Roman</vt:lpstr>
      <vt:lpstr>1_Office Theme</vt:lpstr>
      <vt:lpstr>4_Office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2023-07-30T00:03:12Z</dcterms:created>
  <dcterms:modified xsi:type="dcterms:W3CDTF">2024-11-26T00:50:19Z</dcterms:modified>
</cp:coreProperties>
</file>