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97" r:id="rId2"/>
    <p:sldId id="256" r:id="rId3"/>
    <p:sldId id="394" r:id="rId4"/>
    <p:sldId id="266" r:id="rId5"/>
    <p:sldId id="270" r:id="rId6"/>
    <p:sldId id="396" r:id="rId7"/>
    <p:sldId id="263" r:id="rId8"/>
    <p:sldId id="259" r:id="rId9"/>
    <p:sldId id="258" r:id="rId10"/>
    <p:sldId id="260" r:id="rId11"/>
    <p:sldId id="267" r:id="rId12"/>
    <p:sldId id="269" r:id="rId13"/>
    <p:sldId id="268" r:id="rId14"/>
  </p:sldIdLst>
  <p:sldSz cx="12192000" cy="6858000"/>
  <p:notesSz cx="6858000" cy="9144000"/>
  <p:embeddedFontLst>
    <p:embeddedFont>
      <p:font typeface="HP001 4 hàng" panose="020B0603050302020204" pitchFamily="34" charset="0"/>
      <p:regular r:id="rId16"/>
      <p:bold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5H" panose="020B0604020202020204" charset="0"/>
      <p:regular r:id="rId24"/>
      <p:bold r:id="rId25"/>
    </p:embeddedFont>
    <p:embeddedFont>
      <p:font typeface="Tw Cen MT" panose="020B0602020104020603" pitchFamily="34" charset="0"/>
      <p:regular r:id="rId26"/>
      <p:bold r:id="rId27"/>
      <p:italic r:id="rId28"/>
      <p:boldItalic r:id="rId29"/>
    </p:embeddedFont>
    <p:embeddedFont>
      <p:font typeface="VNI-Avo" panose="020B0604020202020204"/>
      <p:regular r:id="rId30"/>
      <p:bold r:id="rId31"/>
      <p:italic r:id="rId32"/>
      <p:boldItalic r:id="rId33"/>
    </p:embeddedFont>
    <p:embeddedFont>
      <p:font typeface="HP001 4H Normal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B2211-8201-4054-B34B-CDCB7D22CCF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4467F-AD3C-4FCE-8E38-4BBC71C4D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5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2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https://www.youtube.com/embed/ynHw1V9oWqo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gif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-176212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051" name="Picture 5" descr="DOV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9">
            <a:off x="7507290" y="3589340"/>
            <a:ext cx="22177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DOV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9">
            <a:off x="2971800" y="2971801"/>
            <a:ext cx="19558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86402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62601"/>
            <a:ext cx="1143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2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1274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1524000" cy="1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Picture56"/>
          <p:cNvPicPr>
            <a:picLocks noChangeAspect="1" noChangeArrowheads="1" noCrop="1"/>
          </p:cNvPicPr>
          <p:nvPr/>
        </p:nvPicPr>
        <p:blipFill>
          <a:blip r:embed="rId4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182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 descr="DOVE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2759">
            <a:off x="1958692" y="555918"/>
            <a:ext cx="1890713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4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607" y="3740725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8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438402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54;p13"/>
          <p:cNvSpPr txBox="1">
            <a:spLocks/>
          </p:cNvSpPr>
          <p:nvPr/>
        </p:nvSpPr>
        <p:spPr>
          <a:xfrm>
            <a:off x="1524002" y="381002"/>
            <a:ext cx="9121873" cy="198181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Trường: TH Quốc Tuấn</a:t>
            </a:r>
          </a:p>
          <a:p>
            <a:r>
              <a:rPr lang="en-GB" sz="6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GV: Mai Thu Hương</a:t>
            </a:r>
          </a:p>
          <a:p>
            <a:r>
              <a:rPr lang="en-GB" sz="6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Lớp: 1A</a:t>
            </a:r>
            <a:endParaRPr lang="en-GB" sz="6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J0124039">
            <a:extLst>
              <a:ext uri="{FF2B5EF4-FFF2-40B4-BE49-F238E27FC236}">
                <a16:creationId xmlns:a16="http://schemas.microsoft.com/office/drawing/2014/main" id="{38660DC5-9789-DD3D-2036-2C3CE29B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45407" y="-375091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J0124039">
            <a:extLst>
              <a:ext uri="{FF2B5EF4-FFF2-40B4-BE49-F238E27FC236}">
                <a16:creationId xmlns:a16="http://schemas.microsoft.com/office/drawing/2014/main" id="{1A645CDC-F6B7-11F7-90AF-DC073DC7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67" y="3633653"/>
            <a:ext cx="2819400" cy="304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J0124039">
            <a:extLst>
              <a:ext uri="{FF2B5EF4-FFF2-40B4-BE49-F238E27FC236}">
                <a16:creationId xmlns:a16="http://schemas.microsoft.com/office/drawing/2014/main" id="{75D4A012-E260-6022-A944-FE5AA1E5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228" y="-131619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5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Baøi hoïc ñaàu tieân cuûa thoû con</a:t>
            </a: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4" y="978082"/>
            <a:ext cx="10530384" cy="56305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Baøi hoïc ñaàu tieân cuûa thoû con</a:t>
            </a: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7" y="939227"/>
            <a:ext cx="11484779" cy="54892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3" y="895512"/>
            <a:ext cx="1853873" cy="54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2415" y="531016"/>
            <a:ext cx="5184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Bài học đầu tiên của thỏ con.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792" t="10763" r="52352" b="3685"/>
          <a:stretch>
            <a:fillRect/>
          </a:stretch>
        </p:blipFill>
        <p:spPr>
          <a:xfrm>
            <a:off x="3202415" y="1342984"/>
            <a:ext cx="2634531" cy="2555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0438" t="3336" r="1346" b="1291"/>
          <a:stretch>
            <a:fillRect/>
          </a:stretch>
        </p:blipFill>
        <p:spPr>
          <a:xfrm>
            <a:off x="6341813" y="1146569"/>
            <a:ext cx="3002533" cy="2850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07" t="4395" r="51887" b="3728"/>
          <a:stretch>
            <a:fillRect/>
          </a:stretch>
        </p:blipFill>
        <p:spPr>
          <a:xfrm>
            <a:off x="2883967" y="4091763"/>
            <a:ext cx="2969833" cy="2552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0897" t="3927" r="8922" b="3716"/>
          <a:stretch>
            <a:fillRect/>
          </a:stretch>
        </p:blipFill>
        <p:spPr>
          <a:xfrm>
            <a:off x="6341813" y="4081495"/>
            <a:ext cx="2614765" cy="2563215"/>
          </a:xfrm>
          <a:prstGeom prst="rect">
            <a:avLst/>
          </a:prstGeom>
        </p:spPr>
      </p:pic>
      <p:pic>
        <p:nvPicPr>
          <p:cNvPr id="6" name="Bài học đầu tiên của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613" y="559646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nHw1V9oWqo"/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241" y="404813"/>
            <a:ext cx="11107973" cy="62482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20" t="25155" r="28152" b="26938"/>
          <a:stretch/>
        </p:blipFill>
        <p:spPr>
          <a:xfrm>
            <a:off x="1536569" y="102318"/>
            <a:ext cx="7060678" cy="1429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6"/>
          <a:stretch>
            <a:fillRect/>
          </a:stretch>
        </p:blipFill>
        <p:spPr>
          <a:xfrm>
            <a:off x="1692173" y="2597464"/>
            <a:ext cx="8312623" cy="4267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3000" y="3788211"/>
            <a:ext cx="614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aêc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0159" y="3338166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40158" y="3788210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40158" y="4241950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40158" y="4688914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62600" y="5078310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62600" y="5488806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0558" y="4227249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aâc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1779" y="4688914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oc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2726" y="5091133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oâc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1679" y="5932390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uc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2188" y="6294017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öc</a:t>
            </a:r>
            <a:endParaRPr lang="en-US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62367" y="-133890"/>
            <a:ext cx="11829726" cy="6546342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02" y="699496"/>
            <a:ext cx="3842035" cy="1078545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836" y="5329294"/>
            <a:ext cx="2025829" cy="1273471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5797">
            <a:off x="9634743" y="2106969"/>
            <a:ext cx="2577295" cy="2460815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975" y="5035162"/>
            <a:ext cx="1879558" cy="1657582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898096">
            <a:off x="10392193" y="1719230"/>
            <a:ext cx="869647" cy="863565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23913">
            <a:off x="1175956" y="1677722"/>
            <a:ext cx="456109" cy="480434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646023">
            <a:off x="1114805" y="2031939"/>
            <a:ext cx="1432124" cy="1284928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7431" y="-271803"/>
            <a:ext cx="893974" cy="1009520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427" y="-267374"/>
            <a:ext cx="966950" cy="10885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51288" y="-165206"/>
            <a:ext cx="766263" cy="881810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7584" y="-190819"/>
            <a:ext cx="766263" cy="887891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3668007" y="169940"/>
            <a:ext cx="1578533" cy="577020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20292" y="-1142119"/>
            <a:ext cx="351427" cy="5788176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080" y="8491"/>
            <a:ext cx="2404728" cy="1382027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732" y="8491"/>
            <a:ext cx="3599935" cy="1699893"/>
          </a:xfrm>
          <a:prstGeom prst="rect">
            <a:avLst/>
          </a:prstGeom>
        </p:spPr>
      </p:pic>
      <p:sp>
        <p:nvSpPr>
          <p:cNvPr id="31" name="WordArt 5"/>
          <p:cNvSpPr>
            <a:spLocks noChangeArrowheads="1" noChangeShapeType="1" noTextEdit="1"/>
          </p:cNvSpPr>
          <p:nvPr/>
        </p:nvSpPr>
        <p:spPr bwMode="auto">
          <a:xfrm>
            <a:off x="1568314" y="697071"/>
            <a:ext cx="9055375" cy="152023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554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91" b="1" kern="10" spc="50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3591" b="1" kern="10" spc="50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1" b="1" kern="10" spc="50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591" b="1" kern="10" spc="50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1" b="1" kern="10" spc="50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591" b="1" kern="10" spc="50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1" b="1" kern="10" spc="50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591" b="1" kern="10" spc="50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1" b="1" kern="10" spc="50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591" b="1" kern="10" spc="50" dirty="0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1" b="1" kern="10" spc="50" dirty="0" err="1">
                <a:ln w="11430"/>
                <a:solidFill>
                  <a:srgbClr val="2D2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endParaRPr lang="en-US" sz="3591" b="1" kern="10" spc="50" dirty="0">
              <a:ln w="11430"/>
              <a:solidFill>
                <a:srgbClr val="2D2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3257974"/>
            <a:ext cx="1464950" cy="20847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51" y="5012271"/>
            <a:ext cx="1892956" cy="16575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92" y="5064708"/>
            <a:ext cx="1748455" cy="17848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87" y="5309897"/>
            <a:ext cx="2128323" cy="1534050"/>
          </a:xfrm>
          <a:prstGeom prst="rect">
            <a:avLst/>
          </a:prstGeom>
        </p:spPr>
      </p:pic>
      <p:pic>
        <p:nvPicPr>
          <p:cNvPr id="37" name="图片 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42" y="-305826"/>
            <a:ext cx="1499217" cy="1613341"/>
          </a:xfrm>
          <a:prstGeom prst="rect">
            <a:avLst/>
          </a:prstGeom>
        </p:spPr>
      </p:pic>
      <p:pic>
        <p:nvPicPr>
          <p:cNvPr id="38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039894">
            <a:off x="10606260" y="2750133"/>
            <a:ext cx="869647" cy="863565"/>
          </a:xfrm>
          <a:prstGeom prst="rect">
            <a:avLst/>
          </a:prstGeom>
        </p:spPr>
      </p:pic>
      <p:pic>
        <p:nvPicPr>
          <p:cNvPr id="39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23913">
            <a:off x="6211068" y="5165688"/>
            <a:ext cx="456109" cy="48043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94934" y="1691718"/>
            <a:ext cx="6625396" cy="630841"/>
          </a:xfrm>
          <a:prstGeom prst="rect">
            <a:avLst/>
          </a:prstGeom>
          <a:noFill/>
        </p:spPr>
        <p:txBody>
          <a:bodyPr wrap="square" lIns="77459" tIns="38729" rIns="77459" bIns="38729">
            <a:spAutoFit/>
          </a:bodyPr>
          <a:lstStyle/>
          <a:p>
            <a:pPr algn="ctr">
              <a:defRPr/>
            </a:pPr>
            <a:r>
              <a:rPr lang="en-US" sz="3591" b="1" kern="10" dirty="0">
                <a:solidFill>
                  <a:srgbClr val="FF00FF"/>
                </a:solidFill>
                <a:latin typeface="Times New Roman"/>
                <a:cs typeface="Times New Roman"/>
              </a:rPr>
              <a:t>VỀ </a:t>
            </a:r>
            <a:r>
              <a:rPr lang="en-US" sz="3591" b="1" kern="10" spc="50" dirty="0">
                <a:ln w="11430"/>
                <a:solidFill>
                  <a:srgbClr val="FF00FF"/>
                </a:solidFill>
                <a:latin typeface="Times New Roman"/>
                <a:cs typeface="Times New Roman"/>
              </a:rPr>
              <a:t>DỰ GIỜ THĂM LỚP 1A1</a:t>
            </a:r>
            <a:endParaRPr lang="en-US" sz="3591" b="1" kern="10" dirty="0"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4042697" y="2197644"/>
            <a:ext cx="3159838" cy="58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192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192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92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192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192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" y="5343117"/>
            <a:ext cx="1581990" cy="1451128"/>
          </a:xfrm>
          <a:prstGeom prst="rect">
            <a:avLst/>
          </a:prstGeom>
        </p:spPr>
      </p:pic>
      <p:pic>
        <p:nvPicPr>
          <p:cNvPr id="62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23913">
            <a:off x="576946" y="4980763"/>
            <a:ext cx="456109" cy="480434"/>
          </a:xfrm>
          <a:prstGeom prst="rect">
            <a:avLst/>
          </a:prstGeom>
        </p:spPr>
      </p:pic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1941682" y="4526875"/>
            <a:ext cx="7108757" cy="52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793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Người</a:t>
            </a:r>
            <a:r>
              <a:rPr lang="en-US" sz="2793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thực</a:t>
            </a:r>
            <a:r>
              <a:rPr lang="en-US" sz="2793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hiện</a:t>
            </a:r>
            <a:r>
              <a:rPr lang="en-US" sz="2793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sz="2793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Hoàng</a:t>
            </a:r>
            <a:r>
              <a:rPr lang="en-US" sz="2793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Thị</a:t>
            </a:r>
            <a:r>
              <a:rPr lang="en-US" sz="2793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793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Tám</a:t>
            </a:r>
            <a:endParaRPr lang="en-US" sz="2793" b="1" i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2DD24D4-D181-4E14-8075-0D8100E0861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6620" t="25155" r="28152" b="26938"/>
          <a:stretch/>
        </p:blipFill>
        <p:spPr>
          <a:xfrm>
            <a:off x="2239650" y="2809094"/>
            <a:ext cx="7060678" cy="14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5" y="240631"/>
            <a:ext cx="4852737" cy="5983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171" y="1807787"/>
            <a:ext cx="308809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w Cen MT" pitchFamily="34" charset="0"/>
                <a:cs typeface="Arial" pitchFamily="34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w Cen MT" pitchFamily="34" charset="0"/>
                <a:cs typeface="Arial" pitchFamily="34" charset="0"/>
              </a:rPr>
              <a:t>nhót</a:t>
            </a:r>
            <a:endParaRPr lang="en-US" sz="4800" b="1" dirty="0">
              <a:solidFill>
                <a:srgbClr val="FF0000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3111" y="457200"/>
            <a:ext cx="5754081" cy="8878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77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TRÒ CHƠI HÁI HOA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1" y="1807779"/>
            <a:ext cx="3279627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C000"/>
                </a:solidFill>
                <a:latin typeface="Tw Cen MT" pitchFamily="34" charset="0"/>
                <a:cs typeface="Arial" pitchFamily="34" charset="0"/>
              </a:rPr>
              <a:t>Lá</a:t>
            </a:r>
            <a:r>
              <a:rPr lang="en-US" sz="6000" b="1" dirty="0">
                <a:solidFill>
                  <a:srgbClr val="FFC000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w Cen MT" pitchFamily="34" charset="0"/>
                <a:cs typeface="Arial" pitchFamily="34" charset="0"/>
              </a:rPr>
              <a:t>lốt</a:t>
            </a:r>
            <a:endParaRPr lang="en-US" sz="4800" b="1" dirty="0">
              <a:solidFill>
                <a:srgbClr val="FFC000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171" y="2972366"/>
            <a:ext cx="3088092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quả</a:t>
            </a:r>
            <a:r>
              <a:rPr lang="en-US" sz="6000" b="1" dirty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ớt</a:t>
            </a:r>
            <a:endParaRPr lang="en-US" sz="6000" b="1" dirty="0">
              <a:solidFill>
                <a:srgbClr val="0000FF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9264" y="2991504"/>
            <a:ext cx="349625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FF"/>
                </a:solidFill>
                <a:latin typeface="Tw Cen MT" pitchFamily="34" charset="0"/>
                <a:cs typeface="Arial" pitchFamily="34" charset="0"/>
              </a:rPr>
              <a:t>Chợt</a:t>
            </a:r>
            <a:r>
              <a:rPr lang="en-US" sz="6000" b="1" dirty="0">
                <a:solidFill>
                  <a:srgbClr val="FF00FF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FF"/>
                </a:solidFill>
                <a:latin typeface="Tw Cen MT" pitchFamily="34" charset="0"/>
                <a:cs typeface="Arial" pitchFamily="34" charset="0"/>
              </a:rPr>
              <a:t>nhớ</a:t>
            </a:r>
            <a:endParaRPr lang="en-US" sz="6000" b="1" dirty="0">
              <a:solidFill>
                <a:srgbClr val="FF00FF"/>
              </a:solidFill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/>
        </p:blipFill>
        <p:spPr>
          <a:xfrm>
            <a:off x="10415269" y="779003"/>
            <a:ext cx="1672459" cy="210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81" y="457200"/>
            <a:ext cx="1732548" cy="2254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/>
        </p:blipFill>
        <p:spPr>
          <a:xfrm>
            <a:off x="8869398" y="2743200"/>
            <a:ext cx="1624193" cy="2288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/>
        </p:blipFill>
        <p:spPr>
          <a:xfrm>
            <a:off x="10415269" y="4034694"/>
            <a:ext cx="1672459" cy="2013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/>
        </p:blipFill>
        <p:spPr>
          <a:xfrm>
            <a:off x="7283117" y="4014955"/>
            <a:ext cx="1586219" cy="20329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171" y="4615569"/>
            <a:ext cx="6648457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00FF"/>
                </a:solidFill>
                <a:latin typeface="Tw Cen MT" pitchFamily="34" charset="0"/>
              </a:rPr>
              <a:t>  </a:t>
            </a:r>
            <a:r>
              <a:rPr lang="en-US" sz="6000" b="1" dirty="0" err="1">
                <a:solidFill>
                  <a:schemeClr val="bg1"/>
                </a:solidFill>
                <a:latin typeface="Tw Cen MT" pitchFamily="34" charset="0"/>
              </a:rPr>
              <a:t>Chim</a:t>
            </a:r>
            <a:r>
              <a:rPr lang="en-US" sz="6000" b="1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w Cen MT" pitchFamily="34" charset="0"/>
              </a:rPr>
              <a:t>hớn</a:t>
            </a:r>
            <a:r>
              <a:rPr lang="en-US" sz="6000" b="1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w Cen MT" pitchFamily="34" charset="0"/>
              </a:rPr>
              <a:t>hở</a:t>
            </a:r>
            <a:r>
              <a:rPr lang="en-US" sz="6000" b="1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w Cen MT" pitchFamily="34" charset="0"/>
              </a:rPr>
              <a:t>như</a:t>
            </a:r>
            <a:r>
              <a:rPr lang="en-US" sz="6000" b="1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w Cen MT" pitchFamily="34" charset="0"/>
              </a:rPr>
              <a:t>chào</a:t>
            </a:r>
            <a:r>
              <a:rPr lang="en-US" sz="6000" b="1" dirty="0">
                <a:solidFill>
                  <a:schemeClr val="bg1"/>
                </a:solidFill>
                <a:latin typeface="Tw Cen MT" pitchFamily="34" charset="0"/>
              </a:rPr>
              <a:t> Nam.</a:t>
            </a:r>
            <a:endParaRPr lang="en-US" sz="6000" b="1" dirty="0">
              <a:solidFill>
                <a:schemeClr val="bg1"/>
              </a:solidFill>
              <a:latin typeface="Tw Cen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F98D4-A427-4108-9277-CFF46D80E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"/>
          <a:stretch>
            <a:fillRect/>
          </a:stretch>
        </p:blipFill>
        <p:spPr>
          <a:xfrm>
            <a:off x="659876" y="1522809"/>
            <a:ext cx="10793691" cy="51985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9DD1AF-B70F-455E-BBE8-CED185E194DC}"/>
              </a:ext>
            </a:extLst>
          </p:cNvPr>
          <p:cNvSpPr/>
          <p:nvPr/>
        </p:nvSpPr>
        <p:spPr>
          <a:xfrm>
            <a:off x="40081" y="0"/>
            <a:ext cx="12151919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vi-VN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16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Bài</a:t>
            </a:r>
            <a:r>
              <a:rPr lang="en-US" sz="24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50:</a:t>
            </a:r>
            <a:r>
              <a:rPr lang="vi-VN" sz="24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 </a:t>
            </a:r>
            <a:r>
              <a:rPr lang="en-US" sz="24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Ôn</a:t>
            </a:r>
            <a:r>
              <a:rPr lang="en-US" sz="24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tập</a:t>
            </a:r>
            <a:r>
              <a:rPr lang="en-US" sz="24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và</a:t>
            </a:r>
            <a:r>
              <a:rPr lang="en-US" sz="24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kể</a:t>
            </a:r>
            <a:r>
              <a:rPr lang="en-US" sz="24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chuyện</a:t>
            </a:r>
            <a:endParaRPr lang="vi-VN" sz="2400" dirty="0">
              <a:solidFill>
                <a:srgbClr val="FC0462"/>
              </a:solidFill>
              <a:latin typeface="HP001 4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8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6"/>
          <a:stretch>
            <a:fillRect/>
          </a:stretch>
        </p:blipFill>
        <p:spPr>
          <a:xfrm>
            <a:off x="1692173" y="1890454"/>
            <a:ext cx="8312623" cy="4267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3000" y="3081201"/>
            <a:ext cx="614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aêc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0159" y="2631156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40158" y="3081200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40158" y="3534940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40158" y="3981904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62600" y="4371300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62600" y="4781796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0558" y="3520239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aâc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1779" y="3981904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oc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2726" y="4384123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oâc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41679" y="5225380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uc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2188" y="5587007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öc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7297A0-89B0-4A78-A518-A2AD8D703701}"/>
              </a:ext>
            </a:extLst>
          </p:cNvPr>
          <p:cNvSpPr/>
          <p:nvPr/>
        </p:nvSpPr>
        <p:spPr>
          <a:xfrm>
            <a:off x="20040" y="243062"/>
            <a:ext cx="12151919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vi-VN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16 </a:t>
            </a:r>
            <a:r>
              <a:rPr lang="en-US" sz="2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8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8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Bài</a:t>
            </a:r>
            <a:r>
              <a:rPr lang="en-US" sz="28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50:</a:t>
            </a:r>
            <a:r>
              <a:rPr lang="vi-VN" sz="28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Ôn</a:t>
            </a:r>
            <a:r>
              <a:rPr lang="en-US" sz="28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tập</a:t>
            </a:r>
            <a:r>
              <a:rPr lang="en-US" sz="28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và</a:t>
            </a:r>
            <a:r>
              <a:rPr lang="en-US" sz="28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kể</a:t>
            </a:r>
            <a:r>
              <a:rPr lang="en-US" sz="2800" b="1" dirty="0">
                <a:solidFill>
                  <a:srgbClr val="FC0462"/>
                </a:solidFill>
                <a:latin typeface="HP001 4H Normal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C0462"/>
                </a:solidFill>
                <a:latin typeface="HP001 4H Normal" panose="020B0603050302020204" pitchFamily="34" charset="0"/>
              </a:rPr>
              <a:t>chuyện</a:t>
            </a:r>
            <a:endParaRPr lang="vi-VN" sz="2800" dirty="0">
              <a:solidFill>
                <a:srgbClr val="FC0462"/>
              </a:solidFill>
              <a:latin typeface="HP001 4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2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2" y="515011"/>
            <a:ext cx="9322809" cy="6150194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27315" y="407704"/>
            <a:ext cx="3602516" cy="1842599"/>
            <a:chOff x="6898545" y="271583"/>
            <a:chExt cx="3602516" cy="1842599"/>
          </a:xfrm>
        </p:grpSpPr>
        <p:sp>
          <p:nvSpPr>
            <p:cNvPr id="4" name="Rounded Rectangle 3"/>
            <p:cNvSpPr/>
            <p:nvPr/>
          </p:nvSpPr>
          <p:spPr>
            <a:xfrm>
              <a:off x="6898545" y="271583"/>
              <a:ext cx="3602516" cy="18425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5572" y="795439"/>
              <a:ext cx="1508462" cy="5976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9642" y="2247002"/>
            <a:ext cx="10229281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VNI-Avo" pitchFamily="2" charset="0"/>
              </a:rPr>
              <a:t>    Gaø meï daãn ñaøn con ñi aên. Choác choác, tìm thaáy moài, gaø meï “ tuïc ... </a:t>
            </a:r>
            <a:r>
              <a:rPr lang="vi-VN" altLang="en-US" sz="2800" b="1">
                <a:latin typeface="VNI-Avo" pitchFamily="2" charset="0"/>
              </a:rPr>
              <a:t>t</a:t>
            </a:r>
            <a:r>
              <a:rPr lang="en-US" sz="2800" b="1">
                <a:latin typeface="VNI-Avo" pitchFamily="2" charset="0"/>
              </a:rPr>
              <a:t>uïc…...” goïi con. Ñaøn gaø con chaïy laïi, chen chuùc nhau aên roài ruùc vaøo beân meï. Gaø meï uû aám cho caùc con.</a:t>
            </a: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9" y="424041"/>
            <a:ext cx="1514686" cy="600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3" y="3754577"/>
            <a:ext cx="4835236" cy="29510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76248" y="2438400"/>
            <a:ext cx="8366235" cy="1618593"/>
            <a:chOff x="1734207" y="1755228"/>
            <a:chExt cx="8366235" cy="1618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8694"/>
            <a:stretch>
              <a:fillRect/>
            </a:stretch>
          </p:blipFill>
          <p:spPr>
            <a:xfrm>
              <a:off x="1734207" y="1755228"/>
              <a:ext cx="8366235" cy="1618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06565" y="2253788"/>
              <a:ext cx="59383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HP001 5H" panose="020B0603050302020204" pitchFamily="34" charset="0"/>
                  <a:cs typeface="HP001 5H" panose="020B0603050302020204" pitchFamily="34" charset="0"/>
                </a:rPr>
                <a:t>Hạt thŉ nảy mầm.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61" y="866402"/>
            <a:ext cx="1600423" cy="6477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</TotalTime>
  <Words>226</Words>
  <Application>Microsoft Office PowerPoint</Application>
  <PresentationFormat>Widescreen</PresentationFormat>
  <Paragraphs>56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Times New Roman</vt:lpstr>
      <vt:lpstr>Arial</vt:lpstr>
      <vt:lpstr>HP001 4 hàng</vt:lpstr>
      <vt:lpstr>Calibri Light</vt:lpstr>
      <vt:lpstr>Calibri</vt:lpstr>
      <vt:lpstr>HP001 5H</vt:lpstr>
      <vt:lpstr>Tw Cen MT</vt:lpstr>
      <vt:lpstr>Arial-Rounded</vt:lpstr>
      <vt:lpstr>VNI-Avo</vt:lpstr>
      <vt:lpstr>HP001 4H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STD_HUONG</cp:lastModifiedBy>
  <cp:revision>189</cp:revision>
  <dcterms:created xsi:type="dcterms:W3CDTF">2020-10-19T12:51:00Z</dcterms:created>
  <dcterms:modified xsi:type="dcterms:W3CDTF">2024-11-16T07:43:25Z</dcterms:modified>
  <cp:category>Kết nối tri thức với cuộc sống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FDFF38B3521F43619C6160B096687C1D</vt:lpwstr>
  </property>
  <property fmtid="{D5CDD505-2E9C-101B-9397-08002B2CF9AE}" pid="3" name="KSOProductBuildVer">
    <vt:lpwstr>1033-11.2.0.11380</vt:lpwstr>
  </property>
</Properties>
</file>