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9"/>
  </p:notesMasterIdLst>
  <p:sldIdLst>
    <p:sldId id="298" r:id="rId3"/>
    <p:sldId id="260" r:id="rId4"/>
    <p:sldId id="273" r:id="rId5"/>
    <p:sldId id="257" r:id="rId6"/>
    <p:sldId id="275" r:id="rId7"/>
    <p:sldId id="266" r:id="rId8"/>
    <p:sldId id="276" r:id="rId9"/>
    <p:sldId id="278" r:id="rId10"/>
    <p:sldId id="299" r:id="rId11"/>
    <p:sldId id="300" r:id="rId12"/>
    <p:sldId id="283" r:id="rId13"/>
    <p:sldId id="284" r:id="rId14"/>
    <p:sldId id="282" r:id="rId15"/>
    <p:sldId id="262" r:id="rId16"/>
    <p:sldId id="288" r:id="rId17"/>
    <p:sldId id="301" r:id="rId18"/>
    <p:sldId id="303" r:id="rId19"/>
    <p:sldId id="302" r:id="rId20"/>
    <p:sldId id="304" r:id="rId21"/>
    <p:sldId id="290" r:id="rId22"/>
    <p:sldId id="291" r:id="rId23"/>
    <p:sldId id="305" r:id="rId24"/>
    <p:sldId id="306" r:id="rId25"/>
    <p:sldId id="265" r:id="rId26"/>
    <p:sldId id="294"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3C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81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0BF66-A63F-40D2-B433-977E0D9223A2}" type="datetimeFigureOut">
              <a:rPr lang="en-US" smtClean="0"/>
              <a:t>28/11/2024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9CEDF-8780-426C-AABB-9187F3BE669B}" type="slidenum">
              <a:rPr lang="en-US" smtClean="0"/>
              <a:t>‹#›</a:t>
            </a:fld>
            <a:endParaRPr lang="en-US"/>
          </a:p>
        </p:txBody>
      </p:sp>
    </p:spTree>
    <p:extLst>
      <p:ext uri="{BB962C8B-B14F-4D97-AF65-F5344CB8AC3E}">
        <p14:creationId xmlns:p14="http://schemas.microsoft.com/office/powerpoint/2010/main" val="30870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Đây là bức thư Bác Hồ gửi HS cả nước nhân ngày khai giảng đầu tiên, sau khi nước ta giành được độc lập, chấm dứt ách thống trị hơn 80 năm của thực dân Pháp. Các em hãy nghe đọc thư Bác và nêu cảm nhận của mình về tình cảm và niềm tin của Bác Hồ đối với thiếu nhi Việt Nam. </a:t>
            </a:r>
            <a:endParaRPr lang="en-US" dirty="0"/>
          </a:p>
        </p:txBody>
      </p:sp>
      <p:sp>
        <p:nvSpPr>
          <p:cNvPr id="4" name="Slide Number Placeholder 3"/>
          <p:cNvSpPr>
            <a:spLocks noGrp="1"/>
          </p:cNvSpPr>
          <p:nvPr>
            <p:ph type="sldNum" sz="quarter" idx="5"/>
          </p:nvPr>
        </p:nvSpPr>
        <p:spPr/>
        <p:txBody>
          <a:bodyPr/>
          <a:lstStyle/>
          <a:p>
            <a:fld id="{7DA9CEDF-8780-426C-AABB-9187F3BE669B}" type="slidenum">
              <a:rPr lang="en-US" smtClean="0"/>
              <a:t>4</a:t>
            </a:fld>
            <a:endParaRPr lang="en-US"/>
          </a:p>
        </p:txBody>
      </p:sp>
    </p:spTree>
    <p:extLst>
      <p:ext uri="{BB962C8B-B14F-4D97-AF65-F5344CB8AC3E}">
        <p14:creationId xmlns:p14="http://schemas.microsoft.com/office/powerpoint/2010/main" val="894389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14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020862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826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66408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402996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35743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52805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253022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22249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92923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13788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3722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26207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B9263944-11FE-ECA7-C886-30DC6CF94E5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09440" y="1"/>
            <a:ext cx="1739348" cy="1739348"/>
          </a:xfrm>
          <a:prstGeom prst="rect">
            <a:avLst/>
          </a:prstGeom>
        </p:spPr>
      </p:pic>
    </p:spTree>
    <p:extLst>
      <p:ext uri="{BB962C8B-B14F-4D97-AF65-F5344CB8AC3E}">
        <p14:creationId xmlns:p14="http://schemas.microsoft.com/office/powerpoint/2010/main" val="1836966463"/>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2" name="Picture 1" descr="A round pink label with white text and a black background&#10;&#10;Description automatically generated">
            <a:extLst>
              <a:ext uri="{FF2B5EF4-FFF2-40B4-BE49-F238E27FC236}">
                <a16:creationId xmlns:a16="http://schemas.microsoft.com/office/drawing/2014/main" xmlns="" id="{9B85433B-D06B-DF25-1C46-A7C7B8812C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09440" y="1"/>
            <a:ext cx="1739348" cy="1739348"/>
          </a:xfrm>
          <a:prstGeom prst="rect">
            <a:avLst/>
          </a:prstGeom>
        </p:spPr>
      </p:pic>
    </p:spTree>
    <p:extLst>
      <p:ext uri="{BB962C8B-B14F-4D97-AF65-F5344CB8AC3E}">
        <p14:creationId xmlns:p14="http://schemas.microsoft.com/office/powerpoint/2010/main" val="16012249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4.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13.png"/><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4.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DC27734-86CE-3240-46CA-F99768CBAB7A}"/>
              </a:ext>
            </a:extLst>
          </p:cNvPr>
          <p:cNvPicPr>
            <a:picLocks noChangeAspect="1"/>
          </p:cNvPicPr>
          <p:nvPr/>
        </p:nvPicPr>
        <p:blipFill>
          <a:blip r:embed="rId2"/>
          <a:stretch>
            <a:fillRect/>
          </a:stretch>
        </p:blipFill>
        <p:spPr>
          <a:xfrm>
            <a:off x="0" y="0"/>
            <a:ext cx="5781040" cy="6903648"/>
          </a:xfrm>
          <a:prstGeom prst="rect">
            <a:avLst/>
          </a:prstGeom>
        </p:spPr>
      </p:pic>
      <p:pic>
        <p:nvPicPr>
          <p:cNvPr id="6" name="Picture 5">
            <a:extLst>
              <a:ext uri="{FF2B5EF4-FFF2-40B4-BE49-F238E27FC236}">
                <a16:creationId xmlns:a16="http://schemas.microsoft.com/office/drawing/2014/main" xmlns="" id="{0419DB9B-68EA-F45F-307B-B10188BEE772}"/>
              </a:ext>
            </a:extLst>
          </p:cNvPr>
          <p:cNvPicPr>
            <a:picLocks noChangeAspect="1"/>
          </p:cNvPicPr>
          <p:nvPr/>
        </p:nvPicPr>
        <p:blipFill>
          <a:blip r:embed="rId3"/>
          <a:stretch>
            <a:fillRect/>
          </a:stretch>
        </p:blipFill>
        <p:spPr>
          <a:xfrm>
            <a:off x="6075400" y="2806115"/>
            <a:ext cx="6462320" cy="1774090"/>
          </a:xfrm>
          <a:prstGeom prst="rect">
            <a:avLst/>
          </a:prstGeom>
        </p:spPr>
      </p:pic>
    </p:spTree>
    <p:extLst>
      <p:ext uri="{BB962C8B-B14F-4D97-AF65-F5344CB8AC3E}">
        <p14:creationId xmlns:p14="http://schemas.microsoft.com/office/powerpoint/2010/main" val="12432890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3ADF7BE-6919-AB69-99ED-7D5F8F3196B2}"/>
              </a:ext>
            </a:extLst>
          </p:cNvPr>
          <p:cNvPicPr>
            <a:picLocks noChangeAspect="1"/>
          </p:cNvPicPr>
          <p:nvPr/>
        </p:nvPicPr>
        <p:blipFill>
          <a:blip r:embed="rId2"/>
          <a:stretch>
            <a:fillRect/>
          </a:stretch>
        </p:blipFill>
        <p:spPr>
          <a:xfrm>
            <a:off x="-772282" y="-204320"/>
            <a:ext cx="6181880" cy="2389839"/>
          </a:xfrm>
          <a:prstGeom prst="rect">
            <a:avLst/>
          </a:prstGeom>
        </p:spPr>
      </p:pic>
      <p:sp>
        <p:nvSpPr>
          <p:cNvPr id="10" name="Rectangle: Rounded Corners 9">
            <a:extLst>
              <a:ext uri="{FF2B5EF4-FFF2-40B4-BE49-F238E27FC236}">
                <a16:creationId xmlns:a16="http://schemas.microsoft.com/office/drawing/2014/main" xmlns="" id="{A95ECEDB-1677-697D-5892-CC0A16BF3A29}"/>
              </a:ext>
            </a:extLst>
          </p:cNvPr>
          <p:cNvSpPr/>
          <p:nvPr/>
        </p:nvSpPr>
        <p:spPr>
          <a:xfrm>
            <a:off x="990599" y="2111829"/>
            <a:ext cx="10319657" cy="38317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xmlns="" id="{0ED40729-9A36-206C-32FF-B5AAFCA00881}"/>
              </a:ext>
            </a:extLst>
          </p:cNvPr>
          <p:cNvSpPr txBox="1"/>
          <p:nvPr/>
        </p:nvSpPr>
        <p:spPr>
          <a:xfrm>
            <a:off x="1393371" y="2525486"/>
            <a:ext cx="9655629" cy="1077218"/>
          </a:xfrm>
          <a:prstGeom prst="rect">
            <a:avLst/>
          </a:prstGeom>
          <a:noFill/>
        </p:spPr>
        <p:txBody>
          <a:bodyPr wrap="square" rtlCol="0">
            <a:spAutoFit/>
          </a:bodyPr>
          <a:lstStyle/>
          <a:p>
            <a:pPr algn="just"/>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Tôi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tưởng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trước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mắt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nhộn</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nhịp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bừng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tựu</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trường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khắp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2105B55A-A492-3A3C-E2E8-DC1FF5DBA066}"/>
              </a:ext>
            </a:extLst>
          </p:cNvPr>
          <p:cNvSpPr txBox="1"/>
          <p:nvPr/>
        </p:nvSpPr>
        <p:spPr>
          <a:xfrm>
            <a:off x="1371599" y="3897086"/>
            <a:ext cx="9655629" cy="1569660"/>
          </a:xfrm>
          <a:prstGeom prst="rect">
            <a:avLst/>
          </a:prstGeom>
          <a:noFill/>
        </p:spPr>
        <p:txBody>
          <a:bodyPr wrap="square" rtlCol="0">
            <a:spAutoFit/>
          </a:bodyPr>
          <a:lstStyle/>
          <a:p>
            <a:pPr algn="just"/>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Các em hết thảy đều vui vẻ</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vì sau mấy tháng giời nghỉ học,</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sau bao nhiêu cuộc chuyển biến khác thường</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các em</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lại được gặp thầy</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gặp bạn.</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60074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4684" y="257035"/>
            <a:ext cx="5404973" cy="668878"/>
            <a:chOff x="434684" y="257035"/>
            <a:chExt cx="5404973" cy="668878"/>
          </a:xfrm>
        </p:grpSpPr>
        <p:sp>
          <p:nvSpPr>
            <p:cNvPr id="4" name="Google Shape;1244;p45"/>
            <p:cNvSpPr/>
            <p:nvPr/>
          </p:nvSpPr>
          <p:spPr>
            <a:xfrm>
              <a:off x="893635" y="257035"/>
              <a:ext cx="44647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xmlns="" id="{C25133DE-CDA0-45CC-8B57-DA29957F6AEF}"/>
                </a:ext>
              </a:extLst>
            </p:cNvPr>
            <p:cNvSpPr txBox="1"/>
            <p:nvPr/>
          </p:nvSpPr>
          <p:spPr>
            <a:xfrm>
              <a:off x="434684" y="374257"/>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NHÓM</a:t>
              </a:r>
            </a:p>
          </p:txBody>
        </p:sp>
      </p:grpSp>
      <p:pic>
        <p:nvPicPr>
          <p:cNvPr id="7" name="Picture 6"/>
          <p:cNvPicPr>
            <a:picLocks noChangeAspect="1"/>
          </p:cNvPicPr>
          <p:nvPr/>
        </p:nvPicPr>
        <p:blipFill>
          <a:blip r:embed="rId2"/>
          <a:stretch>
            <a:fillRect/>
          </a:stretch>
        </p:blipFill>
        <p:spPr>
          <a:xfrm>
            <a:off x="6760842" y="1488135"/>
            <a:ext cx="5065398" cy="2548381"/>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3" name="Picture 2"/>
          <p:cNvPicPr>
            <a:picLocks noChangeAspect="1"/>
          </p:cNvPicPr>
          <p:nvPr/>
        </p:nvPicPr>
        <p:blipFill>
          <a:blip r:embed="rId5"/>
          <a:stretch>
            <a:fillRect/>
          </a:stretch>
        </p:blipFill>
        <p:spPr>
          <a:xfrm>
            <a:off x="580177" y="1296110"/>
            <a:ext cx="5785605" cy="2932430"/>
          </a:xfrm>
          <a:prstGeom prst="rect">
            <a:avLst/>
          </a:prstGeom>
        </p:spPr>
      </p:pic>
    </p:spTree>
    <p:extLst>
      <p:ext uri="{BB962C8B-B14F-4D97-AF65-F5344CB8AC3E}">
        <p14:creationId xmlns:p14="http://schemas.microsoft.com/office/powerpoint/2010/main" val="18117740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6723" y="89773"/>
            <a:ext cx="5404973" cy="668878"/>
            <a:chOff x="-186723" y="89773"/>
            <a:chExt cx="5404973" cy="668878"/>
          </a:xfrm>
        </p:grpSpPr>
        <p:sp>
          <p:nvSpPr>
            <p:cNvPr id="2" name="Google Shape;1244;p45"/>
            <p:cNvSpPr/>
            <p:nvPr/>
          </p:nvSpPr>
          <p:spPr>
            <a:xfrm>
              <a:off x="81324" y="89773"/>
              <a:ext cx="4802431"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TRƯỚC LỚP</a:t>
              </a:r>
            </a:p>
          </p:txBody>
        </p:sp>
      </p:grpSp>
      <p:pic>
        <p:nvPicPr>
          <p:cNvPr id="19"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23467" y="4049558"/>
            <a:ext cx="3974407" cy="2913808"/>
          </a:xfrm>
          <a:prstGeom prst="rect">
            <a:avLst/>
          </a:prstGeom>
        </p:spPr>
      </p:pic>
      <p:pic>
        <p:nvPicPr>
          <p:cNvPr id="4" name="Picture 3"/>
          <p:cNvPicPr>
            <a:picLocks noChangeAspect="1"/>
          </p:cNvPicPr>
          <p:nvPr/>
        </p:nvPicPr>
        <p:blipFill>
          <a:blip r:embed="rId3"/>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201359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2" name="Picture 11">
            <a:extLst>
              <a:ext uri="{FF2B5EF4-FFF2-40B4-BE49-F238E27FC236}">
                <a16:creationId xmlns:a16="http://schemas.microsoft.com/office/drawing/2014/main" xmlns="" id="{4904DE10-9C29-430E-8F0A-10C9C4E5DC06}"/>
              </a:ext>
            </a:extLst>
          </p:cNvPr>
          <p:cNvPicPr>
            <a:picLocks noChangeAspect="1"/>
          </p:cNvPicPr>
          <p:nvPr/>
        </p:nvPicPr>
        <p:blipFill>
          <a:blip r:embed="rId7"/>
          <a:stretch>
            <a:fillRect/>
          </a:stretch>
        </p:blipFill>
        <p:spPr>
          <a:xfrm>
            <a:off x="2850121" y="1751956"/>
            <a:ext cx="6151397" cy="3188484"/>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grpSp>
        <p:nvGrpSpPr>
          <p:cNvPr id="4" name="Group 3"/>
          <p:cNvGrpSpPr/>
          <p:nvPr/>
        </p:nvGrpSpPr>
        <p:grpSpPr>
          <a:xfrm>
            <a:off x="5263178" y="-623008"/>
            <a:ext cx="6558993" cy="6558993"/>
            <a:chOff x="4860842" y="-330398"/>
            <a:chExt cx="6558993" cy="6558993"/>
          </a:xfrm>
        </p:grpSpPr>
        <p:pic>
          <p:nvPicPr>
            <p:cNvPr id="26" name="图片 8">
              <a:extLst>
                <a:ext uri="{FF2B5EF4-FFF2-40B4-BE49-F238E27FC236}">
                  <a16:creationId xmlns:a16="http://schemas.microsoft.com/office/drawing/2014/main" xmlns="" id="{67E0C8CD-99FF-4A31-A9FE-DAE36E1829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842" y="-330398"/>
              <a:ext cx="6558993" cy="6558993"/>
            </a:xfrm>
            <a:prstGeom prst="rect">
              <a:avLst/>
            </a:prstGeom>
          </p:spPr>
        </p:pic>
        <p:sp>
          <p:nvSpPr>
            <p:cNvPr id="10" name="TextBox 9"/>
            <p:cNvSpPr txBox="1"/>
            <p:nvPr/>
          </p:nvSpPr>
          <p:spPr>
            <a:xfrm>
              <a:off x="6178275" y="1577425"/>
              <a:ext cx="4730261" cy="1754326"/>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Trong </a:t>
              </a:r>
              <a:r>
                <a:rPr lang="en-US" sz="3600" b="1" dirty="0" err="1">
                  <a:solidFill>
                    <a:srgbClr val="FF0000"/>
                  </a:solidFill>
                  <a:latin typeface="Calibri" panose="020F0502020204030204" pitchFamily="34" charset="0"/>
                  <a:cs typeface="Calibri" panose="020F0502020204030204" pitchFamily="34" charset="0"/>
                </a:rPr>
                <a:t>bài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Thư</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gửi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học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sinh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có</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từ</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nào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em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chưa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hiểu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nghĩa</a:t>
              </a:r>
              <a:r>
                <a:rPr lang="en-US" sz="3600" b="1" dirty="0">
                  <a:solidFill>
                    <a:srgbClr val="FF0000"/>
                  </a:solidFill>
                  <a:latin typeface="Calibri" panose="020F0502020204030204" pitchFamily="34" charset="0"/>
                  <a:cs typeface="Calibri" panose="020F0502020204030204" pitchFamily="34" charset="0"/>
                </a:rPr>
                <a:t>?</a:t>
              </a:r>
            </a:p>
          </p:txBody>
        </p:sp>
      </p:grpSp>
      <p:pic>
        <p:nvPicPr>
          <p:cNvPr id="11" name="图片 8" descr="1559c224c4d5100e6cd23e0b878086d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Picture 1">
            <a:extLst>
              <a:ext uri="{FF2B5EF4-FFF2-40B4-BE49-F238E27FC236}">
                <a16:creationId xmlns:a16="http://schemas.microsoft.com/office/drawing/2014/main" xmlns="" id="{26704CF9-A3F1-C47F-6DAA-3AC53F610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80" y="2971800"/>
            <a:ext cx="6438132" cy="4101419"/>
          </a:xfrm>
          <a:prstGeom prst="rect">
            <a:avLst/>
          </a:prstGeom>
        </p:spPr>
      </p:pic>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xmlns="" id="{1CF0E696-E068-A7A5-97D6-908C2728EC9C}"/>
              </a:ext>
            </a:extLst>
          </p:cNvPr>
          <p:cNvSpPr txBox="1"/>
          <p:nvPr/>
        </p:nvSpPr>
        <p:spPr>
          <a:xfrm>
            <a:off x="424543" y="1628023"/>
            <a:ext cx="300395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Việt</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Nam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Dân</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chủ</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Cộng</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hòa</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xmlns="" id="{0D0DDDBD-2EC4-E4E7-DDA6-EFB2299F61BD}"/>
              </a:ext>
            </a:extLst>
          </p:cNvPr>
          <p:cNvSpPr/>
          <p:nvPr/>
        </p:nvSpPr>
        <p:spPr>
          <a:xfrm>
            <a:off x="4101016" y="1445538"/>
            <a:ext cx="747049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tên nước ta từ 2/9/1945 đến 2/7/1976.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Nước Việt Nam Dân chủ Cộng hòa ra đời (2/9/1945) - Biểu tượng của khát vọng  hòa bình, độc lập, tự do">
            <a:extLst>
              <a:ext uri="{FF2B5EF4-FFF2-40B4-BE49-F238E27FC236}">
                <a16:creationId xmlns:a16="http://schemas.microsoft.com/office/drawing/2014/main" xmlns="" id="{9DC6544A-68E2-50BB-E08C-E49370C40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745" y="3037114"/>
            <a:ext cx="5504769" cy="368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xmlns="" id="{1CF0E696-E068-A7A5-97D6-908C2728EC9C}"/>
              </a:ext>
            </a:extLst>
          </p:cNvPr>
          <p:cNvSpPr txBox="1"/>
          <p:nvPr/>
        </p:nvSpPr>
        <p:spPr>
          <a:xfrm>
            <a:off x="424544" y="1628023"/>
            <a:ext cx="2547256"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tựu trường: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xmlns=""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en-US" sz="4000">
                <a:solidFill>
                  <a:srgbClr val="202122"/>
                </a:solidFill>
                <a:latin typeface="Cambria" panose="02040503050406030204" pitchFamily="18" charset="0"/>
                <a:ea typeface="Cambria" panose="02040503050406030204" pitchFamily="18" charset="0"/>
                <a:cs typeface="Arial" panose="020B0604020202020204" pitchFamily="34" charset="0"/>
              </a:rPr>
              <a:t>(</a:t>
            </a:r>
            <a:r>
              <a:rPr lang="vi-VN" sz="4000">
                <a:solidFill>
                  <a:srgbClr val="202122"/>
                </a:solidFill>
                <a:latin typeface="Cambria" panose="02040503050406030204" pitchFamily="18" charset="0"/>
                <a:ea typeface="Cambria" panose="02040503050406030204" pitchFamily="18" charset="0"/>
                <a:cs typeface="Arial" panose="020B0604020202020204" pitchFamily="34" charset="0"/>
              </a:rPr>
              <a:t>học sinh) tập trung tại trường để chuẩn bị cho năm học mới.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122" name="Picture 2" descr="19 tỉnh, thành phố công bố lịch tựu trường và khai giảng">
            <a:extLst>
              <a:ext uri="{FF2B5EF4-FFF2-40B4-BE49-F238E27FC236}">
                <a16:creationId xmlns:a16="http://schemas.microsoft.com/office/drawing/2014/main" xmlns="" id="{DAF4F15A-3A10-4920-1AB6-9F2A7DBA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969361"/>
            <a:ext cx="5162550" cy="343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9126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xmlns="" id="{1CF0E696-E068-A7A5-97D6-908C2728EC9C}"/>
              </a:ext>
            </a:extLst>
          </p:cNvPr>
          <p:cNvSpPr txBox="1"/>
          <p:nvPr/>
        </p:nvSpPr>
        <p:spPr>
          <a:xfrm>
            <a:off x="119743" y="1628023"/>
            <a:ext cx="371202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a:solidFill>
                  <a:prstClr val="black"/>
                </a:solidFill>
                <a:latin typeface="Cambria" panose="02040503050406030204" pitchFamily="18" charset="0"/>
                <a:ea typeface="Cambria" panose="02040503050406030204" pitchFamily="18" charset="0"/>
                <a:cs typeface="Arial" panose="020B0604020202020204" pitchFamily="34" charset="0"/>
              </a:rPr>
              <a:t>bao nhiêu cuộc chuyển biến khác thường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xmlns="" id="{0D0DDDBD-2EC4-E4E7-DDA6-EFB2299F61BD}"/>
              </a:ext>
            </a:extLst>
          </p:cNvPr>
          <p:cNvSpPr/>
          <p:nvPr/>
        </p:nvSpPr>
        <p:spPr>
          <a:xfrm>
            <a:off x="4101015" y="1445538"/>
            <a:ext cx="7916813" cy="2308324"/>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ý nói những sự kiện lớn từ giữa năm 1945 đến ngày khai giảng, nổi bật là cuộc Cách mạng tháng Tám và sự ra đời của nước Việt Nam Dân chủ Cộng hòa.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xmlns="" id="{6AAABBDE-2D19-2AF8-20CA-B7F217C53D5D}"/>
              </a:ext>
            </a:extLst>
          </p:cNvPr>
          <p:cNvSpPr txBox="1"/>
          <p:nvPr/>
        </p:nvSpPr>
        <p:spPr>
          <a:xfrm>
            <a:off x="511629" y="4904623"/>
            <a:ext cx="3080658" cy="523220"/>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cs typeface="Arial" panose="020B0604020202020204" pitchFamily="34" charset="0"/>
              </a:rPr>
              <a:t>80 năm giời nô lệ</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xmlns="" id="{AFBBC19F-FEA4-FAC8-D729-7DD2F8CCB55A}"/>
              </a:ext>
            </a:extLst>
          </p:cNvPr>
          <p:cNvSpPr/>
          <p:nvPr/>
        </p:nvSpPr>
        <p:spPr>
          <a:xfrm>
            <a:off x="4101014" y="4667709"/>
            <a:ext cx="7916813" cy="1200329"/>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80 năm nước ta  bị thực dân Pháp đô hộ.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9661067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xmlns="" id="{1CF0E696-E068-A7A5-97D6-908C2728EC9C}"/>
              </a:ext>
            </a:extLst>
          </p:cNvPr>
          <p:cNvSpPr txBox="1"/>
          <p:nvPr/>
        </p:nvSpPr>
        <p:spPr>
          <a:xfrm>
            <a:off x="1001486" y="1628023"/>
            <a:ext cx="1970314"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xmlns=""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sự nghiệp lớn; ở đây có nghĩa là đất nước, giang sơn.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xmlns="" id="{2A8846BA-D9A9-9859-00E0-811F853661E3}"/>
              </a:ext>
            </a:extLst>
          </p:cNvPr>
          <p:cNvSpPr txBox="1"/>
          <p:nvPr/>
        </p:nvSpPr>
        <p:spPr>
          <a:xfrm>
            <a:off x="838200" y="3380623"/>
            <a:ext cx="2133600"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xmlns="" id="{C4526F16-1707-FF75-E752-A6D95BBFBDDB}"/>
              </a:ext>
            </a:extLst>
          </p:cNvPr>
          <p:cNvSpPr/>
          <p:nvPr/>
        </p:nvSpPr>
        <p:spPr>
          <a:xfrm>
            <a:off x="3396343" y="3372309"/>
            <a:ext cx="2917371" cy="707886"/>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thế giới.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xmlns="" id="{907C184C-B9D9-D4A1-64E1-99A5671E7910}"/>
              </a:ext>
            </a:extLst>
          </p:cNvPr>
          <p:cNvSpPr txBox="1"/>
          <p:nvPr/>
        </p:nvSpPr>
        <p:spPr>
          <a:xfrm>
            <a:off x="838199" y="4763108"/>
            <a:ext cx="3777343" cy="1200329"/>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các cường quốc năm châu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xmlns="" id="{41F4FB67-2D8A-A275-8A4C-ADC9F41B2178}"/>
              </a:ext>
            </a:extLst>
          </p:cNvPr>
          <p:cNvSpPr/>
          <p:nvPr/>
        </p:nvSpPr>
        <p:spPr>
          <a:xfrm>
            <a:off x="4789714" y="4994280"/>
            <a:ext cx="7195457" cy="646331"/>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các nước giàu mạnh trên thế giới.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077724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77BB691-2872-76B7-767D-EB5F09C3E7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1" y="1"/>
            <a:ext cx="4147456" cy="6857999"/>
          </a:xfrm>
          <a:prstGeom prst="rect">
            <a:avLst/>
          </a:prstGeom>
          <a:noFill/>
          <a:ln>
            <a:noFill/>
          </a:ln>
        </p:spPr>
      </p:pic>
    </p:spTree>
    <p:extLst>
      <p:ext uri="{BB962C8B-B14F-4D97-AF65-F5344CB8AC3E}">
        <p14:creationId xmlns:p14="http://schemas.microsoft.com/office/powerpoint/2010/main" val="8096526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4"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13" name="图片 12" descr="2e2443d50be4edde0f92218bf07fa4eb"/>
          <p:cNvPicPr>
            <a:picLocks noChangeAspect="1"/>
          </p:cNvPicPr>
          <p:nvPr/>
        </p:nvPicPr>
        <p:blipFill>
          <a:blip r:embed="rId7"/>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4" name="流行童趣游戏活动欢快背景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10661" y="-1528135"/>
            <a:ext cx="812800" cy="812800"/>
          </a:xfrm>
          <a:prstGeom prst="rect">
            <a:avLst/>
          </a:prstGeom>
        </p:spPr>
      </p:pic>
      <p:pic>
        <p:nvPicPr>
          <p:cNvPr id="5" name="Picture 4"/>
          <p:cNvPicPr>
            <a:picLocks noChangeAspect="1"/>
          </p:cNvPicPr>
          <p:nvPr/>
        </p:nvPicPr>
        <p:blipFill>
          <a:blip r:embed="rId10"/>
          <a:stretch>
            <a:fillRect/>
          </a:stretch>
        </p:blipFill>
        <p:spPr>
          <a:xfrm>
            <a:off x="2597782" y="2164080"/>
            <a:ext cx="7303656" cy="2363809"/>
          </a:xfrm>
          <a:prstGeom prst="rect">
            <a:avLst/>
          </a:prstGeom>
        </p:spPr>
      </p:pic>
      <p:pic>
        <p:nvPicPr>
          <p:cNvPr id="3" name="Picture 4" descr="Chủ đề: Bác Hồ với các cháu thiếu niên nhi đồng khối Mầm (NH: 2019 - 2020)">
            <a:extLst>
              <a:ext uri="{FF2B5EF4-FFF2-40B4-BE49-F238E27FC236}">
                <a16:creationId xmlns:a16="http://schemas.microsoft.com/office/drawing/2014/main" xmlns="" id="{08529F3F-1500-8AC9-9CD9-C2E688DCFD2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667" b="99667" l="277" r="93906">
                        <a14:foregroundMark x1="32687" y1="3667" x2="62050" y2="94333"/>
                        <a14:foregroundMark x1="5540" y1="53333" x2="17729" y2="96000"/>
                        <a14:foregroundMark x1="17729" y1="96000" x2="17729" y2="96000"/>
                        <a14:foregroundMark x1="14404" y1="37333" x2="4432" y2="59000"/>
                        <a14:foregroundMark x1="4432" y1="59000" x2="7202" y2="97000"/>
                        <a14:foregroundMark x1="7202" y1="97000" x2="44321" y2="90000"/>
                        <a14:foregroundMark x1="83657" y1="92667" x2="24654" y2="99667"/>
                        <a14:foregroundMark x1="66482" y1="99667" x2="66482" y2="99667"/>
                        <a14:foregroundMark x1="83102" y1="93333" x2="83102" y2="93333"/>
                        <a14:foregroundMark x1="86427" y1="89000" x2="86427" y2="89000"/>
                        <a14:foregroundMark x1="85873" y1="92000" x2="65374" y2="89667"/>
                        <a14:foregroundMark x1="65374" y1="89667" x2="69529" y2="84667"/>
                        <a14:foregroundMark x1="77839" y1="45667" x2="77839" y2="45667"/>
                        <a14:foregroundMark x1="74792" y1="53333" x2="74792" y2="53333"/>
                        <a14:foregroundMark x1="42382" y1="33333" x2="50970" y2="47333"/>
                        <a14:foregroundMark x1="92521" y1="62667" x2="92521" y2="62667"/>
                        <a14:foregroundMark x1="93075" y1="67000" x2="93075" y2="67000"/>
                        <a14:foregroundMark x1="93906" y1="70667" x2="89751" y2="60000"/>
                        <a14:foregroundMark x1="82825" y1="77333" x2="83102" y2="95667"/>
                        <a14:foregroundMark x1="83102" y1="95667" x2="68975" y2="96000"/>
                        <a14:foregroundMark x1="277" y1="58000" x2="277" y2="58000"/>
                        <a14:foregroundMark x1="44598" y1="10000" x2="44598"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8409031" y="3714258"/>
            <a:ext cx="3782969" cy="314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9" fill="hold"/>
                                        <p:tgtEl>
                                          <p:spTgt spid="4"/>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9291" y="1144088"/>
            <a:ext cx="11922709" cy="1219821"/>
            <a:chOff x="175307" y="1029672"/>
            <a:chExt cx="11886569" cy="809967"/>
          </a:xfrm>
        </p:grpSpPr>
        <p:sp>
          <p:nvSpPr>
            <p:cNvPr id="7" name="Rectangle 6"/>
            <p:cNvSpPr/>
            <p:nvPr/>
          </p:nvSpPr>
          <p:spPr>
            <a:xfrm>
              <a:off x="871604" y="1029672"/>
              <a:ext cx="11190272" cy="809967"/>
            </a:xfrm>
            <a:prstGeom prst="rect">
              <a:avLst/>
            </a:prstGeom>
          </p:spPr>
          <p:txBody>
            <a:bodyPr wrap="square">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Câu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tháng</a:t>
              </a:r>
              <a:r>
                <a:rPr lang="en-US" sz="3200" b="1" dirty="0">
                  <a:effectLst/>
                  <a:latin typeface="Cambria" panose="02040503050406030204" pitchFamily="18" charset="0"/>
                  <a:ea typeface="Cambria" panose="02040503050406030204" pitchFamily="18" charset="0"/>
                </a:rPr>
                <a:t> 9 </a:t>
              </a:r>
              <a:r>
                <a:rPr lang="en-US" sz="3200" b="1" dirty="0" err="1">
                  <a:effectLst/>
                  <a:latin typeface="Cambria" panose="02040503050406030204" pitchFamily="18" charset="0"/>
                  <a:ea typeface="Cambria" panose="02040503050406030204" pitchFamily="18" charset="0"/>
                </a:rPr>
                <a:t>năm</a:t>
              </a:r>
              <a:r>
                <a:rPr lang="en-US" sz="3200" b="1" dirty="0">
                  <a:effectLst/>
                  <a:latin typeface="Cambria" panose="02040503050406030204" pitchFamily="18" charset="0"/>
                  <a:ea typeface="Cambria" panose="02040503050406030204" pitchFamily="18" charset="0"/>
                </a:rPr>
                <a:t> 1945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biệt</a:t>
              </a:r>
              <a:endParaRPr lang="en-US" sz="3200" b="1" dirty="0">
                <a:effectLst/>
                <a:latin typeface="Cambria" panose="02040503050406030204" pitchFamily="18" charset="0"/>
                <a:ea typeface="Cambria" panose="02040503050406030204" pitchFamily="18" charset="0"/>
              </a:endParaRPr>
            </a:p>
          </p:txBody>
        </p:sp>
        <p:sp>
          <p:nvSpPr>
            <p:cNvPr id="8" name="Oval 7"/>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5" name="Text Box 3">
            <a:extLst>
              <a:ext uri="{FF2B5EF4-FFF2-40B4-BE49-F238E27FC236}">
                <a16:creationId xmlns:a16="http://schemas.microsoft.com/office/drawing/2014/main" xmlns="" id="{9F91CA37-73A1-4A19-B0E1-C7F38EF2BF05}"/>
              </a:ext>
            </a:extLst>
          </p:cNvPr>
          <p:cNvSpPr txBox="1">
            <a:spLocks noChangeArrowheads="1"/>
          </p:cNvSpPr>
          <p:nvPr/>
        </p:nvSpPr>
        <p:spPr bwMode="auto">
          <a:xfrm>
            <a:off x="548832" y="2896106"/>
            <a:ext cx="1118596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Bác Hồ đã viết trong thư “Ngày hôm nay là ngày khai trường đầu tiên ở nước Việt Nam Dân chủ Cộng hòa”. Bác muốn HS cả nước cảm nhận được ý nghĩa của ngày khai trường đầu tiên sau khi nước ta giành được độc lập sau 80 năm bị thực dân Pháp đô hộ. Từ ngày khai trường này, các em HS bắt đầu được hưởng một nền giáo dục hoàn toàn Việt Nam. </a:t>
            </a:r>
            <a:endParaRPr lang="en-US" alt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293013" y="2877214"/>
            <a:ext cx="11384635" cy="303372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xmlns="" id="{62C03AA9-E702-39A5-BD82-FF586122C168}"/>
              </a:ext>
            </a:extLst>
          </p:cNvPr>
          <p:cNvPicPr>
            <a:picLocks noChangeAspect="1"/>
          </p:cNvPicPr>
          <p:nvPr/>
        </p:nvPicPr>
        <p:blipFill>
          <a:blip r:embed="rId2"/>
          <a:stretch>
            <a:fillRect/>
          </a:stretch>
        </p:blipFill>
        <p:spPr>
          <a:xfrm>
            <a:off x="3612953" y="133210"/>
            <a:ext cx="5401524" cy="713294"/>
          </a:xfrm>
          <a:prstGeom prst="rect">
            <a:avLst/>
          </a:prstGeom>
        </p:spPr>
      </p:pic>
      <p:sp>
        <p:nvSpPr>
          <p:cNvPr id="3" name="Rectangles 9"/>
          <p:cNvSpPr/>
          <p:nvPr/>
        </p:nvSpPr>
        <p:spPr>
          <a:xfrm>
            <a:off x="5522825" y="2945031"/>
            <a:ext cx="6070461"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s 9">
            <a:extLst>
              <a:ext uri="{FF2B5EF4-FFF2-40B4-BE49-F238E27FC236}">
                <a16:creationId xmlns:a16="http://schemas.microsoft.com/office/drawing/2014/main" xmlns="" id="{6E2CD3BA-9446-CD65-D3E9-F53D391D0061}"/>
              </a:ext>
            </a:extLst>
          </p:cNvPr>
          <p:cNvSpPr/>
          <p:nvPr/>
        </p:nvSpPr>
        <p:spPr>
          <a:xfrm>
            <a:off x="656911" y="3402231"/>
            <a:ext cx="8008118"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8283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3" grpId="0" bldLvl="0" animBg="1"/>
      <p:bldP spid="3" grpId="1" animBg="1"/>
      <p:bldP spid="9" grpId="0" bldLvl="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algn="just">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Chi </a:t>
              </a:r>
              <a:r>
                <a:rPr lang="en-US" sz="3200" b="1" dirty="0" err="1">
                  <a:effectLst/>
                  <a:latin typeface="Cambria" panose="02040503050406030204" pitchFamily="18" charset="0"/>
                  <a:ea typeface="Cambria" panose="02040503050406030204" pitchFamily="18" charset="0"/>
                </a:rPr>
                <a:t>tiết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bức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mừng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2</a:t>
              </a:r>
            </a:p>
          </p:txBody>
        </p:sp>
      </p:grpSp>
      <p:sp>
        <p:nvSpPr>
          <p:cNvPr id="15" name="Text Box 4">
            <a:extLst>
              <a:ext uri="{FF2B5EF4-FFF2-40B4-BE49-F238E27FC236}">
                <a16:creationId xmlns:a16="http://schemas.microsoft.com/office/drawing/2014/main" xmlns="" id="{50176821-313D-4EE2-B791-346D55C44E02}"/>
              </a:ext>
            </a:extLst>
          </p:cNvPr>
          <p:cNvSpPr txBox="1">
            <a:spLocks noChangeArrowheads="1"/>
          </p:cNvSpPr>
          <p:nvPr/>
        </p:nvSpPr>
        <p:spPr bwMode="auto">
          <a:xfrm>
            <a:off x="474911" y="3056983"/>
            <a:ext cx="111775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viết thư gửi các HS nhân ngày khai trường. Bác tưởng tượng thấy cảnh nhộn nhịp tưng bừng của ngày tựu trường. Bác hình dung thấy các em hết thảy đều vui vẻ. Bác chúc các em có một năm học đầy vui vẻ, đầy kết quả tốt đẹp. </a:t>
            </a:r>
            <a:endParaRPr lang="en-US" alt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8"/>
            <a:ext cx="11476265" cy="232885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xmlns=""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Bác nhắc học sinh nhớ đến ai, nghĩ đến điều gì trong giờ phút hạnh phúc của ngày tựu trường?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3</a:t>
              </a:r>
            </a:p>
          </p:txBody>
        </p:sp>
      </p:grpSp>
      <p:sp>
        <p:nvSpPr>
          <p:cNvPr id="15" name="Text Box 4">
            <a:extLst>
              <a:ext uri="{FF2B5EF4-FFF2-40B4-BE49-F238E27FC236}">
                <a16:creationId xmlns:a16="http://schemas.microsoft.com/office/drawing/2014/main" xmlns="" id="{50176821-313D-4EE2-B791-346D55C44E02}"/>
              </a:ext>
            </a:extLst>
          </p:cNvPr>
          <p:cNvSpPr txBox="1">
            <a:spLocks noChangeArrowheads="1"/>
          </p:cNvSpPr>
          <p:nvPr/>
        </p:nvSpPr>
        <p:spPr bwMode="auto">
          <a:xfrm>
            <a:off x="474911" y="3056983"/>
            <a:ext cx="11177587"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nhớ đến công ơn biết bao đồng bào đã chiến đấu, hi sinh để giành lại độc lập, tự do cho dân tộc, đất nước: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trách nhiệm của người HS: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nhiệm vụ của toàn dân, đó là công cuộc xây dựng lại cơ đồ mà tổ tiên đã để lại: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Sau 80 năm giời nô lệ làm cho nước nhà bị yếu hèn … làm sao cho chúng ta theo kịp các nước khác trên hoàn cầu.</a:t>
            </a:r>
          </a:p>
        </p:txBody>
      </p:sp>
      <p:sp>
        <p:nvSpPr>
          <p:cNvPr id="16" name="Rounded Rectangle 15"/>
          <p:cNvSpPr/>
          <p:nvPr/>
        </p:nvSpPr>
        <p:spPr>
          <a:xfrm>
            <a:off x="367170" y="2956378"/>
            <a:ext cx="11476265" cy="3596822"/>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xmlns=""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3614685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4</a:t>
              </a:r>
            </a:p>
          </p:txBody>
        </p:sp>
      </p:grpSp>
      <p:sp>
        <p:nvSpPr>
          <p:cNvPr id="15" name="Text Box 4">
            <a:extLst>
              <a:ext uri="{FF2B5EF4-FFF2-40B4-BE49-F238E27FC236}">
                <a16:creationId xmlns:a16="http://schemas.microsoft.com/office/drawing/2014/main" xmlns="" id="{50176821-313D-4EE2-B791-346D55C44E02}"/>
              </a:ext>
            </a:extLst>
          </p:cNvPr>
          <p:cNvSpPr txBox="1">
            <a:spLocks noChangeArrowheads="1"/>
          </p:cNvSpPr>
          <p:nvPr/>
        </p:nvSpPr>
        <p:spPr bwMode="auto">
          <a:xfrm>
            <a:off x="474911" y="3056983"/>
            <a:ext cx="1117758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khuyên các em học sinh phải cố gắng, siêng năng học tập,… trong những năm học tới bởi vì chỉ bằng con đường học tập, chúng ta mới có thể thoát khỏi yếu hèn sau 80 năm trời bị áp bức, bóc lột, bằng con đường học tập mới có thể có kiến thức, có hiểu biết để đưa đất nước tiến lên, sánh vai các cường quốc năm châu,… </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7"/>
            <a:ext cx="11476265" cy="331379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xmlns=""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8032704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332720" y="4836160"/>
            <a:ext cx="1684020" cy="1878330"/>
          </a:xfrm>
          <a:prstGeom prst="rect">
            <a:avLst/>
          </a:prstGeom>
        </p:spPr>
      </p:pic>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082" y="1935909"/>
            <a:ext cx="340398" cy="340398"/>
          </a:xfrm>
          <a:prstGeom prst="rect">
            <a:avLst/>
          </a:prstGeom>
        </p:spPr>
      </p:pic>
      <p:pic>
        <p:nvPicPr>
          <p:cNvPr id="37" name="图片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362" y="3068266"/>
            <a:ext cx="294678" cy="294678"/>
          </a:xfrm>
          <a:prstGeom prst="rect">
            <a:avLst/>
          </a:prstGeom>
        </p:spPr>
      </p:pic>
      <p:pic>
        <p:nvPicPr>
          <p:cNvPr id="40"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sp>
        <p:nvSpPr>
          <p:cNvPr id="42" name="Freeform 5"/>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5" name="Picture 4"/>
          <p:cNvPicPr>
            <a:picLocks noChangeAspect="1"/>
          </p:cNvPicPr>
          <p:nvPr/>
        </p:nvPicPr>
        <p:blipFill>
          <a:blip r:embed="rId6"/>
          <a:stretch>
            <a:fillRect/>
          </a:stretch>
        </p:blipFill>
        <p:spPr>
          <a:xfrm>
            <a:off x="3099542" y="308206"/>
            <a:ext cx="6322100" cy="944962"/>
          </a:xfrm>
          <a:prstGeom prst="rect">
            <a:avLst/>
          </a:prstGeom>
        </p:spPr>
      </p:pic>
      <p:pic>
        <p:nvPicPr>
          <p:cNvPr id="2" name="Picture 1">
            <a:extLst>
              <a:ext uri="{FF2B5EF4-FFF2-40B4-BE49-F238E27FC236}">
                <a16:creationId xmlns:a16="http://schemas.microsoft.com/office/drawing/2014/main" xmlns="" id="{F64AAF00-6F70-479E-3031-71C3A1B12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837713" y="3840596"/>
            <a:ext cx="4593364" cy="3112881"/>
          </a:xfrm>
          <a:prstGeom prst="rect">
            <a:avLst/>
          </a:prstGeom>
        </p:spPr>
      </p:pic>
      <p:sp>
        <p:nvSpPr>
          <p:cNvPr id="3" name="TextBox 2">
            <a:extLst>
              <a:ext uri="{FF2B5EF4-FFF2-40B4-BE49-F238E27FC236}">
                <a16:creationId xmlns:a16="http://schemas.microsoft.com/office/drawing/2014/main" xmlns="" id="{4DF3310C-7662-947D-49B3-4E7F62FD6487}"/>
              </a:ext>
            </a:extLst>
          </p:cNvPr>
          <p:cNvSpPr txBox="1"/>
          <p:nvPr/>
        </p:nvSpPr>
        <p:spPr>
          <a:xfrm>
            <a:off x="1393370" y="1839685"/>
            <a:ext cx="6749143"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Bài đọc là bức thư Bác Hồ gửi học sinh</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nhân ngày khai giảng đầu tiên sau khi nước ta giành được độc lập. Bác Hồ khuyên học sinh cần cố gắng học tập, rèn luyện để kế tục sự nghiệp</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của cha ông, xây dựng nước Việt Nam</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văn minh, giàu đẹp.</a:t>
            </a:r>
          </a:p>
        </p:txBody>
      </p:sp>
    </p:spTree>
    <p:extLst>
      <p:ext uri="{BB962C8B-B14F-4D97-AF65-F5344CB8AC3E}">
        <p14:creationId xmlns:p14="http://schemas.microsoft.com/office/powerpoint/2010/main" val="23595879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14" name="Picture 13">
            <a:extLst>
              <a:ext uri="{FF2B5EF4-FFF2-40B4-BE49-F238E27FC236}">
                <a16:creationId xmlns:a16="http://schemas.microsoft.com/office/drawing/2014/main" xmlns="" id="{BC1064AA-2C7E-460A-9A28-13EFB7156E07}"/>
              </a:ext>
            </a:extLst>
          </p:cNvPr>
          <p:cNvPicPr>
            <a:picLocks noChangeAspect="1"/>
          </p:cNvPicPr>
          <p:nvPr/>
        </p:nvPicPr>
        <p:blipFill>
          <a:blip r:embed="rId6"/>
          <a:stretch>
            <a:fillRect/>
          </a:stretch>
        </p:blipFill>
        <p:spPr>
          <a:xfrm>
            <a:off x="1888777" y="963898"/>
            <a:ext cx="7857330" cy="3500327"/>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矩形: 圆角 7"/>
          <p:cNvSpPr/>
          <p:nvPr/>
        </p:nvSpPr>
        <p:spPr>
          <a:xfrm>
            <a:off x="392113" y="484188"/>
            <a:ext cx="11190288" cy="5957888"/>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420317" y="414782"/>
            <a:ext cx="4796016" cy="1878330"/>
          </a:xfrm>
          <a:prstGeom prst="rect">
            <a:avLst/>
          </a:prstGeom>
        </p:spPr>
      </p:pic>
      <p:grpSp>
        <p:nvGrpSpPr>
          <p:cNvPr id="26" name="Group 25"/>
          <p:cNvGrpSpPr/>
          <p:nvPr/>
        </p:nvGrpSpPr>
        <p:grpSpPr>
          <a:xfrm>
            <a:off x="611248" y="2014556"/>
            <a:ext cx="4709160" cy="4671786"/>
            <a:chOff x="0" y="2252543"/>
            <a:chExt cx="4800600" cy="4762500"/>
          </a:xfrm>
        </p:grpSpPr>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8" name="Rounded Rectangle 27"/>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rgbClr val="4CB9D0"/>
                </a:solidFill>
              </a:endParaRPr>
            </a:p>
          </p:txBody>
        </p:sp>
        <p:sp>
          <p:nvSpPr>
            <p:cNvPr id="29" name="TextBox 28">
              <a:extLst>
                <a:ext uri="{FF2B5EF4-FFF2-40B4-BE49-F238E27FC236}">
                  <a16:creationId xmlns:a16="http://schemas.microsoft.com/office/drawing/2014/main" xmlns=""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800" dirty="0">
                  <a:solidFill>
                    <a:srgbClr val="FF0000"/>
                  </a:solidFill>
                  <a:effectLst>
                    <a:outerShdw dist="50800" dir="3600000" algn="t" rotWithShape="0">
                      <a:schemeClr val="bg1"/>
                    </a:outerShdw>
                  </a:effectLst>
                  <a:latin typeface="iCiel Cadena" panose="02000503000000020004" pitchFamily="50" charset="0"/>
                </a:rPr>
                <a:t>GIỌNG ĐỌC</a:t>
              </a:r>
            </a:p>
          </p:txBody>
        </p:sp>
      </p:grpSp>
      <p:sp>
        <p:nvSpPr>
          <p:cNvPr id="30" name="Rectangle 29"/>
          <p:cNvSpPr/>
          <p:nvPr/>
        </p:nvSpPr>
        <p:spPr>
          <a:xfrm>
            <a:off x="5410925" y="2224927"/>
            <a:ext cx="6201955" cy="1825756"/>
          </a:xfrm>
          <a:prstGeom prst="rect">
            <a:avLst/>
          </a:prstGeom>
        </p:spPr>
        <p:txBody>
          <a:bodyPr wrap="square">
            <a:spAutoFit/>
          </a:bodyPr>
          <a:lstStyle/>
          <a:p>
            <a:pPr marL="457200" indent="-457200" algn="just">
              <a:lnSpc>
                <a:spcPct val="120000"/>
              </a:lnSpc>
              <a:spcBef>
                <a:spcPts val="1200"/>
              </a:spcBef>
              <a:spcAft>
                <a:spcPts val="1200"/>
              </a:spcAft>
              <a:buFont typeface="Wingdings" panose="05000000000000000000" pitchFamily="2" charset="2"/>
              <a:buChar char="ü"/>
            </a:pP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Giọng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ôn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tồn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sâu</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lắng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chỗ</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biết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nhấn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mạnh</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từ</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ngữ</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quan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294550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wipe(left)">
                                      <p:cBhvr>
                                        <p:cTn id="1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6417" y="3734478"/>
            <a:ext cx="3510467" cy="3002803"/>
            <a:chOff x="2442281" y="800017"/>
            <a:chExt cx="2943177" cy="2440364"/>
          </a:xfrm>
        </p:grpSpPr>
        <p:sp>
          <p:nvSpPr>
            <p:cNvPr id="5" name="Cloud 4">
              <a:extLst>
                <a:ext uri="{FF2B5EF4-FFF2-40B4-BE49-F238E27FC236}">
                  <a16:creationId xmlns:a16="http://schemas.microsoft.com/office/drawing/2014/main" xmlns="" id="{DB402F56-D1AA-4B4C-A9F3-5A1A473A263F}"/>
                </a:ext>
              </a:extLst>
            </p:cNvPr>
            <p:cNvSpPr/>
            <p:nvPr/>
          </p:nvSpPr>
          <p:spPr>
            <a:xfrm rot="554997">
              <a:off x="2442281" y="800017"/>
              <a:ext cx="2943177" cy="2440364"/>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8F2BA4D9-C279-446E-ABE4-F0153E208B8F}"/>
                </a:ext>
              </a:extLst>
            </p:cNvPr>
            <p:cNvSpPr txBox="1"/>
            <p:nvPr/>
          </p:nvSpPr>
          <p:spPr>
            <a:xfrm>
              <a:off x="3175525" y="2156390"/>
              <a:ext cx="1476687" cy="707886"/>
            </a:xfrm>
            <a:prstGeom prst="rect">
              <a:avLst/>
            </a:prstGeom>
            <a:noFill/>
          </p:spPr>
          <p:txBody>
            <a:bodyPr wrap="none" rtlCol="0">
              <a:spAutoFit/>
            </a:bodyPr>
            <a:lstStyle/>
            <a:p>
              <a:pPr algn="ctr"/>
              <a:r>
                <a:rPr lang="en-US" sz="2000" dirty="0">
                  <a:solidFill>
                    <a:schemeClr val="accent2"/>
                  </a:solidFill>
                  <a:latin typeface="iCiel Cadena" panose="02000503000000020004" pitchFamily="50" charset="0"/>
                </a:rPr>
                <a:t>THẢO LUẬN</a:t>
              </a:r>
              <a:br>
                <a:rPr lang="en-US" sz="2000" dirty="0">
                  <a:solidFill>
                    <a:schemeClr val="accent2"/>
                  </a:solidFill>
                  <a:latin typeface="iCiel Cadena" panose="02000503000000020004" pitchFamily="50" charset="0"/>
                </a:rPr>
              </a:br>
              <a:r>
                <a:rPr lang="en-US" sz="2000" dirty="0">
                  <a:solidFill>
                    <a:schemeClr val="accent2"/>
                  </a:solidFill>
                  <a:latin typeface="iCiel Cadena" panose="02000503000000020004" pitchFamily="50" charset="0"/>
                </a:rPr>
                <a:t>NHÓM ĐÔI</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pic>
        <p:nvPicPr>
          <p:cNvPr id="17"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0" y="246185"/>
            <a:ext cx="4796016" cy="1878330"/>
          </a:xfrm>
          <a:prstGeom prst="rect">
            <a:avLst/>
          </a:prstGeom>
        </p:spPr>
      </p:pic>
      <p:pic>
        <p:nvPicPr>
          <p:cNvPr id="2" name="PA_图片 4">
            <a:extLst>
              <a:ext uri="{FF2B5EF4-FFF2-40B4-BE49-F238E27FC236}">
                <a16:creationId xmlns:a16="http://schemas.microsoft.com/office/drawing/2014/main" xmlns="" id="{B69F4D7D-C114-16E0-EC41-8CE81CDC86A3}"/>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022633" y="809625"/>
            <a:ext cx="7131142" cy="3552825"/>
          </a:xfrm>
          <a:prstGeom prst="rect">
            <a:avLst/>
          </a:prstGeom>
        </p:spPr>
      </p:pic>
      <p:sp>
        <p:nvSpPr>
          <p:cNvPr id="3" name="TextBox 2">
            <a:extLst>
              <a:ext uri="{FF2B5EF4-FFF2-40B4-BE49-F238E27FC236}">
                <a16:creationId xmlns:a16="http://schemas.microsoft.com/office/drawing/2014/main" xmlns="" id="{8E9F9D0A-2276-98F6-655C-F57441E65B4B}"/>
              </a:ext>
            </a:extLst>
          </p:cNvPr>
          <p:cNvSpPr txBox="1"/>
          <p:nvPr/>
        </p:nvSpPr>
        <p:spPr>
          <a:xfrm flipH="1">
            <a:off x="4533900" y="1933575"/>
            <a:ext cx="6096000" cy="1754326"/>
          </a:xfrm>
          <a:prstGeom prst="rect">
            <a:avLst/>
          </a:prstGeom>
          <a:noFill/>
        </p:spPr>
        <p:txBody>
          <a:bodyPr wrap="square" rtlCol="0">
            <a:spAutoFit/>
          </a:bodyPr>
          <a:lstStyle/>
          <a:p>
            <a:pPr lvl="0" algn="ctr">
              <a:defRPr/>
            </a:pPr>
            <a:r>
              <a:rPr lang="vi-VN" sz="3600" dirty="0">
                <a:solidFill>
                  <a:srgbClr val="FF0000"/>
                </a:solidFill>
                <a:latin typeface="Calibri"/>
              </a:rPr>
              <a:t>Em hãy kể một ngày lễ khai giảng đã để lại cho em nhiều ấn tượng và đáng nhớ nhất.</a:t>
            </a:r>
            <a:endParaRPr kumimoji="0" lang="en-US" sz="36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4D9D9775-7ACF-4FDA-95A7-19C2FED663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xmlns="" id="{00CE07AF-BDCF-4D67-939F-BD4D3B753FB3}"/>
              </a:ext>
            </a:extLst>
          </p:cNvPr>
          <p:cNvPicPr>
            <a:picLocks noChangeAspect="1"/>
          </p:cNvPicPr>
          <p:nvPr/>
        </p:nvPicPr>
        <p:blipFill rotWithShape="1">
          <a:blip r:embed="rId4">
            <a:extLst>
              <a:ext uri="{28A0092B-C50C-407E-A947-70E740481C1C}">
                <a14:useLocalDpi xmlns:a14="http://schemas.microsoft.com/office/drawing/2010/main" val="0"/>
              </a:ext>
            </a:extLst>
          </a:blip>
          <a:srcRect r="23925"/>
          <a:stretch/>
        </p:blipFill>
        <p:spPr>
          <a:xfrm>
            <a:off x="806423" y="1037648"/>
            <a:ext cx="9274987" cy="5080000"/>
          </a:xfrm>
          <a:prstGeom prst="rect">
            <a:avLst/>
          </a:prstGeom>
        </p:spPr>
      </p:pic>
      <p:sp>
        <p:nvSpPr>
          <p:cNvPr id="10" name="Google Shape;487;p33"/>
          <p:cNvSpPr txBox="1">
            <a:spLocks/>
          </p:cNvSpPr>
          <p:nvPr/>
        </p:nvSpPr>
        <p:spPr>
          <a:xfrm>
            <a:off x="1155641" y="-69522"/>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Thứ</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ngày</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tháng</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năm</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a:t>
            </a:r>
          </a:p>
        </p:txBody>
      </p:sp>
      <p:pic>
        <p:nvPicPr>
          <p:cNvPr id="14" name="Picture 13"/>
          <p:cNvPicPr>
            <a:picLocks noChangeAspect="1"/>
          </p:cNvPicPr>
          <p:nvPr/>
        </p:nvPicPr>
        <p:blipFill>
          <a:blip r:embed="rId5"/>
          <a:srcRect b="57064"/>
          <a:stretch>
            <a:fillRect/>
          </a:stretch>
        </p:blipFill>
        <p:spPr>
          <a:xfrm>
            <a:off x="3454562" y="699649"/>
            <a:ext cx="4508500" cy="67627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93670" y="-259196"/>
            <a:ext cx="1161288" cy="3541892"/>
          </a:xfrm>
          <a:prstGeom prst="rect">
            <a:avLst/>
          </a:prstGeom>
        </p:spPr>
      </p:pic>
      <p:pic>
        <p:nvPicPr>
          <p:cNvPr id="17" name="Picture 16"/>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sp>
        <p:nvSpPr>
          <p:cNvPr id="6" name="Freeform 2">
            <a:extLst>
              <a:ext uri="{FF2B5EF4-FFF2-40B4-BE49-F238E27FC236}">
                <a16:creationId xmlns:a16="http://schemas.microsoft.com/office/drawing/2014/main" xmlns="" id="{4BD11155-778A-B9E3-4067-78CD8F90C041}"/>
              </a:ext>
            </a:extLst>
          </p:cNvPr>
          <p:cNvSpPr/>
          <p:nvPr/>
        </p:nvSpPr>
        <p:spPr>
          <a:xfrm>
            <a:off x="7751116" y="3445253"/>
            <a:ext cx="4536134" cy="3311147"/>
          </a:xfrm>
          <a:custGeom>
            <a:avLst/>
            <a:gdLst/>
            <a:ahLst/>
            <a:cxnLst/>
            <a:rect l="l" t="t" r="r" b="b"/>
            <a:pathLst>
              <a:path w="9233773" h="8229600">
                <a:moveTo>
                  <a:pt x="0" y="0"/>
                </a:moveTo>
                <a:lnTo>
                  <a:pt x="9233773" y="0"/>
                </a:lnTo>
                <a:lnTo>
                  <a:pt x="9233773" y="8229600"/>
                </a:lnTo>
                <a:lnTo>
                  <a:pt x="0" y="8229600"/>
                </a:lnTo>
                <a:lnTo>
                  <a:pt x="0" y="0"/>
                </a:lnTo>
                <a:close/>
              </a:path>
            </a:pathLst>
          </a:custGeom>
          <a:blipFill>
            <a:blip r:embed="rId8"/>
            <a:stretch>
              <a:fillRect/>
            </a:stretch>
          </a:blipFill>
        </p:spPr>
        <p:txBody>
          <a:bodyPr/>
          <a:lstStyle/>
          <a:p>
            <a:endParaRPr lang="en-US"/>
          </a:p>
        </p:txBody>
      </p:sp>
      <p:pic>
        <p:nvPicPr>
          <p:cNvPr id="9" name="Picture 8">
            <a:extLst>
              <a:ext uri="{FF2B5EF4-FFF2-40B4-BE49-F238E27FC236}">
                <a16:creationId xmlns:a16="http://schemas.microsoft.com/office/drawing/2014/main" xmlns="" id="{AB8CCF05-87B1-ACF4-AEEB-E5FAAEBFC3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323" y="4172004"/>
            <a:ext cx="4622483" cy="2944758"/>
          </a:xfrm>
          <a:prstGeom prst="rect">
            <a:avLst/>
          </a:prstGeom>
        </p:spPr>
      </p:pic>
      <p:pic>
        <p:nvPicPr>
          <p:cNvPr id="18" name="Picture 17">
            <a:extLst>
              <a:ext uri="{FF2B5EF4-FFF2-40B4-BE49-F238E27FC236}">
                <a16:creationId xmlns:a16="http://schemas.microsoft.com/office/drawing/2014/main" xmlns="" id="{B48B3BC6-05F9-8CFF-D4A7-F709C82E5A7E}"/>
              </a:ext>
            </a:extLst>
          </p:cNvPr>
          <p:cNvPicPr>
            <a:picLocks noChangeAspect="1"/>
          </p:cNvPicPr>
          <p:nvPr/>
        </p:nvPicPr>
        <p:blipFill>
          <a:blip r:embed="rId10"/>
          <a:stretch>
            <a:fillRect/>
          </a:stretch>
        </p:blipFill>
        <p:spPr>
          <a:xfrm>
            <a:off x="3015382" y="2113946"/>
            <a:ext cx="5364945" cy="2200847"/>
          </a:xfrm>
          <a:prstGeom prst="rect">
            <a:avLst/>
          </a:prstGeom>
        </p:spPr>
      </p:pic>
      <p:pic>
        <p:nvPicPr>
          <p:cNvPr id="20" name="Picture 19">
            <a:extLst>
              <a:ext uri="{FF2B5EF4-FFF2-40B4-BE49-F238E27FC236}">
                <a16:creationId xmlns:a16="http://schemas.microsoft.com/office/drawing/2014/main" xmlns="" id="{512DF78F-A26E-1C8E-CC4D-C565E0D044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340" y="943927"/>
            <a:ext cx="2492234" cy="1491933"/>
          </a:xfrm>
          <a:prstGeom prst="rect">
            <a:avLst/>
          </a:prstGeom>
        </p:spPr>
      </p:pic>
      <p:sp>
        <p:nvSpPr>
          <p:cNvPr id="2" name="TextBox 1">
            <a:extLst>
              <a:ext uri="{FF2B5EF4-FFF2-40B4-BE49-F238E27FC236}">
                <a16:creationId xmlns:a16="http://schemas.microsoft.com/office/drawing/2014/main" xmlns="" id="{864A4328-9DF3-D490-3973-9EF1C137ACA2}"/>
              </a:ext>
            </a:extLst>
          </p:cNvPr>
          <p:cNvSpPr txBox="1"/>
          <p:nvPr/>
        </p:nvSpPr>
        <p:spPr>
          <a:xfrm>
            <a:off x="8969829" y="6273225"/>
            <a:ext cx="2231571" cy="584775"/>
          </a:xfrm>
          <a:prstGeom prst="rect">
            <a:avLst/>
          </a:prstGeom>
          <a:noFill/>
        </p:spPr>
        <p:txBody>
          <a:bodyPr wrap="square" rtlCol="0">
            <a:spAutoFit/>
          </a:bodyPr>
          <a:lstStyle/>
          <a:p>
            <a:pPr algn="ctr"/>
            <a:r>
              <a:rPr lang="en-US" sz="1600" dirty="0" err="1"/>
              <a:t>Thiết</a:t>
            </a:r>
            <a:r>
              <a:rPr lang="en-US" sz="1600" dirty="0"/>
              <a:t> </a:t>
            </a:r>
            <a:r>
              <a:rPr lang="en-US" sz="1600" dirty="0" err="1"/>
              <a:t>kế</a:t>
            </a:r>
            <a:r>
              <a:rPr lang="en-US" sz="1600" dirty="0"/>
              <a:t>: </a:t>
            </a:r>
            <a:r>
              <a:rPr lang="en-US" sz="1600" dirty="0" err="1"/>
              <a:t>Hương</a:t>
            </a:r>
            <a:r>
              <a:rPr lang="en-US" sz="1600" dirty="0"/>
              <a:t> </a:t>
            </a:r>
            <a:r>
              <a:rPr lang="en-US" sz="1600" dirty="0" err="1"/>
              <a:t>Thảo</a:t>
            </a:r>
            <a:r>
              <a:rPr lang="en-US" sz="1600" dirty="0"/>
              <a:t> - 0972115126</a:t>
            </a:r>
          </a:p>
        </p:txBody>
      </p:sp>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4" name="Picture 13">
            <a:extLst>
              <a:ext uri="{FF2B5EF4-FFF2-40B4-BE49-F238E27FC236}">
                <a16:creationId xmlns:a16="http://schemas.microsoft.com/office/drawing/2014/main" xmlns="" id="{C3ACC900-7594-45FD-8994-08AA10F0103C}"/>
              </a:ext>
            </a:extLst>
          </p:cNvPr>
          <p:cNvPicPr>
            <a:picLocks noChangeAspect="1"/>
          </p:cNvPicPr>
          <p:nvPr/>
        </p:nvPicPr>
        <p:blipFill>
          <a:blip r:embed="rId7"/>
          <a:stretch>
            <a:fillRect/>
          </a:stretch>
        </p:blipFill>
        <p:spPr>
          <a:xfrm>
            <a:off x="2326038" y="1287073"/>
            <a:ext cx="7415083" cy="3631749"/>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27" name="组合 26"/>
          <p:cNvGrpSpPr/>
          <p:nvPr/>
        </p:nvGrpSpPr>
        <p:grpSpPr>
          <a:xfrm>
            <a:off x="2983607" y="613318"/>
            <a:ext cx="5622279" cy="3882404"/>
            <a:chOff x="1652956" y="-308918"/>
            <a:chExt cx="5139669" cy="3632184"/>
          </a:xfrm>
        </p:grpSpPr>
        <p:pic>
          <p:nvPicPr>
            <p:cNvPr id="28" name="Picture 9" descr="C:\Users\Administrator\Desktop\新作卡通用图\113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130643" y="201459"/>
            <a:ext cx="5818792" cy="823718"/>
            <a:chOff x="3130643" y="201459"/>
            <a:chExt cx="5818792" cy="823718"/>
          </a:xfrm>
        </p:grpSpPr>
        <p:sp>
          <p:nvSpPr>
            <p:cNvPr id="16" name="Google Shape;1244;p45"/>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xmlns="" id="{C25133DE-CDA0-45CC-8B57-DA29957F6AEF}"/>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0000"/>
                  </a:solidFill>
                  <a:latin typeface="Coiny" panose="02000903060500060000" pitchFamily="2" charset="0"/>
                </a:rPr>
                <a:t>LẮNG NGHE ĐỌC MẪU</a:t>
              </a:r>
            </a:p>
          </p:txBody>
        </p:sp>
      </p:grpSp>
      <p:sp>
        <p:nvSpPr>
          <p:cNvPr id="45" name="TextBox 28"/>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6" name="TextBox 28"/>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7"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8"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9984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250" fill="hold"/>
                                        <p:tgtEl>
                                          <p:spTgt spid="27"/>
                                        </p:tgtEl>
                                        <p:attrNameLst>
                                          <p:attrName>ppt_w</p:attrName>
                                        </p:attrNameLst>
                                      </p:cBhvr>
                                      <p:tavLst>
                                        <p:tav tm="0">
                                          <p:val>
                                            <p:strVal val="#ppt_w*0.70"/>
                                          </p:val>
                                        </p:tav>
                                        <p:tav tm="100000">
                                          <p:val>
                                            <p:strVal val="#ppt_w"/>
                                          </p:val>
                                        </p:tav>
                                      </p:tavLst>
                                    </p:anim>
                                    <p:anim calcmode="lin" valueType="num">
                                      <p:cBhvr>
                                        <p:cTn id="13" dur="250" fill="hold"/>
                                        <p:tgtEl>
                                          <p:spTgt spid="27"/>
                                        </p:tgtEl>
                                        <p:attrNameLst>
                                          <p:attrName>ppt_h</p:attrName>
                                        </p:attrNameLst>
                                      </p:cBhvr>
                                      <p:tavLst>
                                        <p:tav tm="0">
                                          <p:val>
                                            <p:strVal val="#ppt_h"/>
                                          </p:val>
                                        </p:tav>
                                        <p:tav tm="100000">
                                          <p:val>
                                            <p:strVal val="#ppt_h"/>
                                          </p:val>
                                        </p:tav>
                                      </p:tavLst>
                                    </p:anim>
                                    <p:animEffect transition="in" filter="fade">
                                      <p:cBhvr>
                                        <p:cTn id="14" dur="250"/>
                                        <p:tgtEl>
                                          <p:spTgt spid="27"/>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right)">
                                      <p:cBhvr>
                                        <p:cTn id="18" dur="500"/>
                                        <p:tgtEl>
                                          <p:spTgt spid="49"/>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anim calcmode="lin" valueType="num">
                                      <p:cBhvr>
                                        <p:cTn id="25" dur="500" fill="hold"/>
                                        <p:tgtEl>
                                          <p:spTgt spid="47"/>
                                        </p:tgtEl>
                                        <p:attrNameLst>
                                          <p:attrName>ppt_x</p:attrName>
                                        </p:attrNameLst>
                                      </p:cBhvr>
                                      <p:tavLst>
                                        <p:tav tm="0">
                                          <p:val>
                                            <p:fltVal val="0.5"/>
                                          </p:val>
                                        </p:tav>
                                        <p:tav tm="100000">
                                          <p:val>
                                            <p:strVal val="#ppt_x"/>
                                          </p:val>
                                        </p:tav>
                                      </p:tavLst>
                                    </p:anim>
                                    <p:anim calcmode="lin" valueType="num">
                                      <p:cBhvr>
                                        <p:cTn id="26" dur="500" fill="hold"/>
                                        <p:tgtEl>
                                          <p:spTgt spid="47"/>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up)">
                                      <p:cBhvr>
                                        <p:cTn id="30" dur="500"/>
                                        <p:tgtEl>
                                          <p:spTgt spid="50"/>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animEffect transition="in" filter="fade">
                                      <p:cBhvr>
                                        <p:cTn id="36" dur="500"/>
                                        <p:tgtEl>
                                          <p:spTgt spid="45"/>
                                        </p:tgtEl>
                                      </p:cBhvr>
                                    </p:animEffect>
                                    <p:anim calcmode="lin" valueType="num">
                                      <p:cBhvr>
                                        <p:cTn id="37" dur="500" fill="hold"/>
                                        <p:tgtEl>
                                          <p:spTgt spid="45"/>
                                        </p:tgtEl>
                                        <p:attrNameLst>
                                          <p:attrName>ppt_x</p:attrName>
                                        </p:attrNameLst>
                                      </p:cBhvr>
                                      <p:tavLst>
                                        <p:tav tm="0">
                                          <p:val>
                                            <p:fltVal val="0.5"/>
                                          </p:val>
                                        </p:tav>
                                        <p:tav tm="100000">
                                          <p:val>
                                            <p:strVal val="#ppt_x"/>
                                          </p:val>
                                        </p:tav>
                                      </p:tavLst>
                                    </p:anim>
                                    <p:anim calcmode="lin" valueType="num">
                                      <p:cBhvr>
                                        <p:cTn id="38" dur="500" fill="hold"/>
                                        <p:tgtEl>
                                          <p:spTgt spid="45"/>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500" fill="hold"/>
                                        <p:tgtEl>
                                          <p:spTgt spid="46"/>
                                        </p:tgtEl>
                                        <p:attrNameLst>
                                          <p:attrName>ppt_w</p:attrName>
                                        </p:attrNameLst>
                                      </p:cBhvr>
                                      <p:tavLst>
                                        <p:tav tm="0">
                                          <p:val>
                                            <p:fltVal val="0"/>
                                          </p:val>
                                        </p:tav>
                                        <p:tav tm="100000">
                                          <p:val>
                                            <p:strVal val="#ppt_w"/>
                                          </p:val>
                                        </p:tav>
                                      </p:tavLst>
                                    </p:anim>
                                    <p:anim calcmode="lin" valueType="num">
                                      <p:cBhvr>
                                        <p:cTn id="47" dur="500" fill="hold"/>
                                        <p:tgtEl>
                                          <p:spTgt spid="46"/>
                                        </p:tgtEl>
                                        <p:attrNameLst>
                                          <p:attrName>ppt_h</p:attrName>
                                        </p:attrNameLst>
                                      </p:cBhvr>
                                      <p:tavLst>
                                        <p:tav tm="0">
                                          <p:val>
                                            <p:fltVal val="0"/>
                                          </p:val>
                                        </p:tav>
                                        <p:tav tm="100000">
                                          <p:val>
                                            <p:strVal val="#ppt_h"/>
                                          </p:val>
                                        </p:tav>
                                      </p:tavLst>
                                    </p:anim>
                                    <p:animEffect transition="in" filter="fade">
                                      <p:cBhvr>
                                        <p:cTn id="48" dur="500"/>
                                        <p:tgtEl>
                                          <p:spTgt spid="46"/>
                                        </p:tgtEl>
                                      </p:cBhvr>
                                    </p:animEffect>
                                    <p:anim calcmode="lin" valueType="num">
                                      <p:cBhvr>
                                        <p:cTn id="49" dur="500" fill="hold"/>
                                        <p:tgtEl>
                                          <p:spTgt spid="46"/>
                                        </p:tgtEl>
                                        <p:attrNameLst>
                                          <p:attrName>ppt_x</p:attrName>
                                        </p:attrNameLst>
                                      </p:cBhvr>
                                      <p:tavLst>
                                        <p:tav tm="0">
                                          <p:val>
                                            <p:fltVal val="0.5"/>
                                          </p:val>
                                        </p:tav>
                                        <p:tav tm="100000">
                                          <p:val>
                                            <p:strVal val="#ppt_x"/>
                                          </p:val>
                                        </p:tav>
                                      </p:tavLst>
                                    </p:anim>
                                    <p:anim calcmode="lin" valueType="num">
                                      <p:cBhvr>
                                        <p:cTn id="50" dur="500" fill="hold"/>
                                        <p:tgtEl>
                                          <p:spTgt spid="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5" name="Rectangle 4"/>
          <p:cNvSpPr/>
          <p:nvPr/>
        </p:nvSpPr>
        <p:spPr>
          <a:xfrm>
            <a:off x="904240" y="1032844"/>
            <a:ext cx="10576559" cy="5355312"/>
          </a:xfrm>
          <a:prstGeom prst="rect">
            <a:avLst/>
          </a:prstGeom>
        </p:spPr>
        <p:txBody>
          <a:bodyPr wrap="square">
            <a:spAutoFit/>
          </a:bodyPr>
          <a:lstStyle/>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học sinh,</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Chào các em thân yêu</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Hồ Chí Minh</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Hồ Chí Minh toàn tập)</a:t>
            </a:r>
          </a:p>
        </p:txBody>
      </p:sp>
      <p:pic>
        <p:nvPicPr>
          <p:cNvPr id="2" name="Picture 1">
            <a:extLst>
              <a:ext uri="{FF2B5EF4-FFF2-40B4-BE49-F238E27FC236}">
                <a16:creationId xmlns:a16="http://schemas.microsoft.com/office/drawing/2014/main" xmlns=""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8" name="Picture 7">
            <a:extLst>
              <a:ext uri="{FF2B5EF4-FFF2-40B4-BE49-F238E27FC236}">
                <a16:creationId xmlns:a16="http://schemas.microsoft.com/office/drawing/2014/main" xmlns=""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6011" y="33517"/>
            <a:ext cx="5404973" cy="550123"/>
            <a:chOff x="-1251180" y="118754"/>
            <a:chExt cx="5404973" cy="550123"/>
          </a:xfrm>
        </p:grpSpPr>
        <p:sp>
          <p:nvSpPr>
            <p:cNvPr id="14" name="Google Shape;1244;p45"/>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xmlns="" id="{C25133DE-CDA0-45CC-8B57-DA29957F6AEF}"/>
                </a:ext>
              </a:extLst>
            </p:cNvPr>
            <p:cNvSpPr txBox="1"/>
            <p:nvPr/>
          </p:nvSpPr>
          <p:spPr>
            <a:xfrm>
              <a:off x="-1251180" y="209149"/>
              <a:ext cx="5404973" cy="369332"/>
            </a:xfrm>
            <a:prstGeom prst="rect">
              <a:avLst/>
            </a:prstGeom>
            <a:noFill/>
          </p:spPr>
          <p:txBody>
            <a:bodyPr wrap="square" rtlCol="0">
              <a:spAutoFit/>
            </a:bodyPr>
            <a:lstStyle/>
            <a:p>
              <a:pPr algn="ctr"/>
              <a:r>
                <a:rPr lang="en-US" b="1" dirty="0">
                  <a:solidFill>
                    <a:srgbClr val="FF0000"/>
                  </a:solidFill>
                  <a:latin typeface="Cambria" panose="02040503050406030204" pitchFamily="18" charset="0"/>
                  <a:ea typeface="Cambria" panose="02040503050406030204" pitchFamily="18" charset="0"/>
                </a:rPr>
                <a:t>CÙNG CHIA ĐOẠN</a:t>
              </a:r>
            </a:p>
          </p:txBody>
        </p:sp>
      </p:grpSp>
      <p:sp>
        <p:nvSpPr>
          <p:cNvPr id="16" name="Rounded Rectangle 15"/>
          <p:cNvSpPr/>
          <p:nvPr/>
        </p:nvSpPr>
        <p:spPr>
          <a:xfrm>
            <a:off x="418954" y="775910"/>
            <a:ext cx="11468246" cy="240417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7" name="Teardrop 16"/>
          <p:cNvSpPr/>
          <p:nvPr/>
        </p:nvSpPr>
        <p:spPr>
          <a:xfrm>
            <a:off x="218635" y="759710"/>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8" name="Text Box 2">
            <a:extLst>
              <a:ext uri="{FF2B5EF4-FFF2-40B4-BE49-F238E27FC236}">
                <a16:creationId xmlns:a16="http://schemas.microsoft.com/office/drawing/2014/main" xmlns="" id="{9E859132-19C3-47C5-81A2-B3637460978C}"/>
              </a:ext>
            </a:extLst>
          </p:cNvPr>
          <p:cNvSpPr txBox="1">
            <a:spLocks noChangeArrowheads="1"/>
          </p:cNvSpPr>
          <p:nvPr/>
        </p:nvSpPr>
        <p:spPr bwMode="auto">
          <a:xfrm>
            <a:off x="534010" y="894305"/>
            <a:ext cx="11277598"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Các em học sinh,</a:t>
            </a:r>
          </a:p>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endParaRPr lang="en-US" altLang="en-US" sz="2000" b="1" dirty="0">
              <a:latin typeface="Cambria" panose="02040503050406030204" pitchFamily="18" charset="0"/>
              <a:ea typeface="Cambria" panose="02040503050406030204" pitchFamily="18" charset="0"/>
              <a:cs typeface="Calibri" panose="020F0502020204030204" pitchFamily="34" charset="0"/>
            </a:endParaRPr>
          </a:p>
        </p:txBody>
      </p:sp>
      <p:sp>
        <p:nvSpPr>
          <p:cNvPr id="19" name="Text Box 3">
            <a:extLst>
              <a:ext uri="{FF2B5EF4-FFF2-40B4-BE49-F238E27FC236}">
                <a16:creationId xmlns:a16="http://schemas.microsoft.com/office/drawing/2014/main" xmlns="" id="{9F91CA37-73A1-4A19-B0E1-C7F38EF2BF05}"/>
              </a:ext>
            </a:extLst>
          </p:cNvPr>
          <p:cNvSpPr txBox="1">
            <a:spLocks noChangeArrowheads="1"/>
          </p:cNvSpPr>
          <p:nvPr/>
        </p:nvSpPr>
        <p:spPr bwMode="auto">
          <a:xfrm>
            <a:off x="543205" y="3674738"/>
            <a:ext cx="111859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endParaRPr lang="en-US" altLang="en-US" sz="1800" b="1" dirty="0">
              <a:latin typeface="Calibri" panose="020F0502020204030204" pitchFamily="34" charset="0"/>
              <a:cs typeface="Calibri" panose="020F0502020204030204" pitchFamily="34" charset="0"/>
            </a:endParaRPr>
          </a:p>
        </p:txBody>
      </p:sp>
      <p:sp>
        <p:nvSpPr>
          <p:cNvPr id="22" name="Rounded Rectangle 21"/>
          <p:cNvSpPr/>
          <p:nvPr/>
        </p:nvSpPr>
        <p:spPr>
          <a:xfrm>
            <a:off x="451575" y="3561348"/>
            <a:ext cx="11476265" cy="3022332"/>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3" name="Teardrop 22"/>
          <p:cNvSpPr/>
          <p:nvPr/>
        </p:nvSpPr>
        <p:spPr>
          <a:xfrm>
            <a:off x="248405" y="3542158"/>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pic>
        <p:nvPicPr>
          <p:cNvPr id="3" name="Picture 2">
            <a:extLst>
              <a:ext uri="{FF2B5EF4-FFF2-40B4-BE49-F238E27FC236}">
                <a16:creationId xmlns:a16="http://schemas.microsoft.com/office/drawing/2014/main" xmlns="" id="{53CFF049-F62B-A385-061A-B2FE0544DD58}"/>
              </a:ext>
            </a:extLst>
          </p:cNvPr>
          <p:cNvPicPr>
            <a:picLocks noChangeAspect="1"/>
          </p:cNvPicPr>
          <p:nvPr/>
        </p:nvPicPr>
        <p:blipFill>
          <a:blip r:embed="rId2"/>
          <a:stretch>
            <a:fillRect/>
          </a:stretch>
        </p:blipFill>
        <p:spPr>
          <a:xfrm>
            <a:off x="3271245" y="-124005"/>
            <a:ext cx="6340390" cy="1213209"/>
          </a:xfrm>
          <a:prstGeom prst="rect">
            <a:avLst/>
          </a:prstGeom>
        </p:spPr>
      </p:pic>
    </p:spTree>
    <p:extLst>
      <p:ext uri="{BB962C8B-B14F-4D97-AF65-F5344CB8AC3E}">
        <p14:creationId xmlns:p14="http://schemas.microsoft.com/office/powerpoint/2010/main" val="35009345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53" presetClass="entr" presetSubtype="52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fltVal val="0.5"/>
                                          </p:val>
                                        </p:tav>
                                        <p:tav tm="100000">
                                          <p:val>
                                            <p:strVal val="#ppt_x"/>
                                          </p:val>
                                        </p:tav>
                                      </p:tavLst>
                                    </p:anim>
                                    <p:anim calcmode="lin" valueType="num">
                                      <p:cBhvr>
                                        <p:cTn id="20" dur="5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53" presetClass="entr" presetSubtype="52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anim calcmode="lin" valueType="num">
                                      <p:cBhvr>
                                        <p:cTn id="32" dur="500" fill="hold"/>
                                        <p:tgtEl>
                                          <p:spTgt spid="23"/>
                                        </p:tgtEl>
                                        <p:attrNameLst>
                                          <p:attrName>ppt_x</p:attrName>
                                        </p:attrNameLst>
                                      </p:cBhvr>
                                      <p:tavLst>
                                        <p:tav tm="0">
                                          <p:val>
                                            <p:fltVal val="0.5"/>
                                          </p:val>
                                        </p:tav>
                                        <p:tav tm="100000">
                                          <p:val>
                                            <p:strVal val="#ppt_x"/>
                                          </p:val>
                                        </p:tav>
                                      </p:tavLst>
                                    </p:anim>
                                    <p:anim calcmode="lin" valueType="num">
                                      <p:cBhvr>
                                        <p:cTn id="3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xmlns="" id="{E57A65A8-3DAD-4687-5CC5-CB0FA25DBC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10" name="Rectangle 9">
            <a:extLst>
              <a:ext uri="{FF2B5EF4-FFF2-40B4-BE49-F238E27FC236}">
                <a16:creationId xmlns:a16="http://schemas.microsoft.com/office/drawing/2014/main" xmlns="" id="{D0B1C5F0-FFB9-48A2-4585-4BB5784FD905}"/>
              </a:ext>
            </a:extLst>
          </p:cNvPr>
          <p:cNvSpPr/>
          <p:nvPr/>
        </p:nvSpPr>
        <p:spPr>
          <a:xfrm>
            <a:off x="3987754" y="4655742"/>
            <a:ext cx="2299027"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a:extLst>
              <a:ext uri="{FF2B5EF4-FFF2-40B4-BE49-F238E27FC236}">
                <a16:creationId xmlns:a16="http://schemas.microsoft.com/office/drawing/2014/main" xmlns="" id="{FC9FB95B-4866-59C5-072A-60D354CD4282}"/>
              </a:ext>
            </a:extLst>
          </p:cNvPr>
          <p:cNvSpPr/>
          <p:nvPr/>
        </p:nvSpPr>
        <p:spPr>
          <a:xfrm>
            <a:off x="3987754" y="3249477"/>
            <a:ext cx="1479829"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đồ</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xmlns="" id="{6E755435-503A-AD2A-0331-61608979D0D9}"/>
              </a:ext>
            </a:extLst>
          </p:cNvPr>
          <p:cNvSpPr/>
          <p:nvPr/>
        </p:nvSpPr>
        <p:spPr>
          <a:xfrm>
            <a:off x="4010531" y="1991312"/>
            <a:ext cx="6820755" cy="707886"/>
          </a:xfrm>
          <a:prstGeom prst="rect">
            <a:avLst/>
          </a:prstGeom>
          <a:solidFill>
            <a:schemeClr val="accent4">
              <a:lumMod val="40000"/>
              <a:lumOff val="60000"/>
            </a:schemeClr>
          </a:solidFill>
          <a:ln>
            <a:solidFill>
              <a:schemeClr val="tx1"/>
            </a:solidFill>
            <a:prstDash val="lgDash"/>
          </a:ln>
        </p:spPr>
        <p:txBody>
          <a:bodyPr wrap="square">
            <a:spAutoFit/>
          </a:bodyPr>
          <a:lstStyle/>
          <a:p>
            <a:pPr lvl="0">
              <a:defRPr/>
            </a:pP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Việt</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Nam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Dân</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chủ</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Cộng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hòa</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29" descr="卡通人物&#10;&#10;中度可信度描述已自动生成">
            <a:extLst>
              <a:ext uri="{FF2B5EF4-FFF2-40B4-BE49-F238E27FC236}">
                <a16:creationId xmlns:a16="http://schemas.microsoft.com/office/drawing/2014/main" xmlns="" id="{F9804A29-F38F-FA85-1D4C-55A09C6FD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pic>
        <p:nvPicPr>
          <p:cNvPr id="20" name="Picture 19">
            <a:extLst>
              <a:ext uri="{FF2B5EF4-FFF2-40B4-BE49-F238E27FC236}">
                <a16:creationId xmlns:a16="http://schemas.microsoft.com/office/drawing/2014/main" xmlns="" id="{1A15B91E-A6F9-08EA-F5DE-CBA6A0DD8D4D}"/>
              </a:ext>
            </a:extLst>
          </p:cNvPr>
          <p:cNvPicPr>
            <a:picLocks noChangeAspect="1"/>
          </p:cNvPicPr>
          <p:nvPr/>
        </p:nvPicPr>
        <p:blipFill>
          <a:blip r:embed="rId4"/>
          <a:stretch>
            <a:fillRect/>
          </a:stretch>
        </p:blipFill>
        <p:spPr>
          <a:xfrm>
            <a:off x="-748337" y="-356720"/>
            <a:ext cx="6242845" cy="2389839"/>
          </a:xfrm>
          <a:prstGeom prst="rect">
            <a:avLst/>
          </a:prstGeom>
        </p:spPr>
      </p:pic>
    </p:spTree>
    <p:extLst>
      <p:ext uri="{BB962C8B-B14F-4D97-AF65-F5344CB8AC3E}">
        <p14:creationId xmlns:p14="http://schemas.microsoft.com/office/powerpoint/2010/main" val="84730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1527</Words>
  <Application>Microsoft Office PowerPoint</Application>
  <PresentationFormat>Widescreen</PresentationFormat>
  <Paragraphs>65</Paragraphs>
  <Slides>26</Slides>
  <Notes>1</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26</vt:i4>
      </vt:variant>
    </vt:vector>
  </HeadingPairs>
  <TitlesOfParts>
    <vt:vector size="43" baseType="lpstr">
      <vt:lpstr>微软雅黑</vt:lpstr>
      <vt:lpstr>Arial</vt:lpstr>
      <vt:lpstr>Bubblegum Sans</vt:lpstr>
      <vt:lpstr>Calibri</vt:lpstr>
      <vt:lpstr>Calibri Light</vt:lpstr>
      <vt:lpstr>Cambria</vt:lpstr>
      <vt:lpstr>Coiny</vt:lpstr>
      <vt:lpstr>iCiel Cadena</vt:lpstr>
      <vt:lpstr>iCiel Pony</vt:lpstr>
      <vt:lpstr>inpin heiti</vt:lpstr>
      <vt:lpstr>Times New Roman</vt:lpstr>
      <vt:lpstr>UTM Duepuntozero</vt:lpstr>
      <vt:lpstr>Wingdings</vt:lpstr>
      <vt:lpstr>等线</vt:lpstr>
      <vt:lpstr>等线 Light</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Chinh</dc:creator>
  <cp:lastModifiedBy>Admin</cp:lastModifiedBy>
  <cp:revision>76</cp:revision>
  <dcterms:created xsi:type="dcterms:W3CDTF">2022-03-12T06:00:56Z</dcterms:created>
  <dcterms:modified xsi:type="dcterms:W3CDTF">2024-11-28T08:49:23Z</dcterms:modified>
</cp:coreProperties>
</file>