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m4a" ContentType="audio/mp4"/>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274" r:id="rId3"/>
    <p:sldId id="285" r:id="rId4"/>
    <p:sldId id="286" r:id="rId5"/>
    <p:sldId id="287" r:id="rId6"/>
    <p:sldId id="288" r:id="rId7"/>
    <p:sldId id="289" r:id="rId8"/>
    <p:sldId id="256" r:id="rId9"/>
    <p:sldId id="260" r:id="rId10"/>
    <p:sldId id="264" r:id="rId11"/>
    <p:sldId id="284" r:id="rId12"/>
    <p:sldId id="290" r:id="rId13"/>
    <p:sldId id="291" r:id="rId14"/>
    <p:sldId id="292" r:id="rId15"/>
    <p:sldId id="293" r:id="rId16"/>
    <p:sldId id="294" r:id="rId17"/>
    <p:sldId id="295" r:id="rId18"/>
    <p:sldId id="25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99"/>
    <a:srgbClr val="FFFFFF"/>
    <a:srgbClr val="99FFCC"/>
    <a:srgbClr val="FFCCFF"/>
    <a:srgbClr val="63BCEC"/>
    <a:srgbClr val="8FC36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2813" autoAdjust="0"/>
  </p:normalViewPr>
  <p:slideViewPr>
    <p:cSldViewPr snapToGrid="0">
      <p:cViewPr varScale="1">
        <p:scale>
          <a:sx n="63" d="100"/>
          <a:sy n="63" d="100"/>
        </p:scale>
        <p:origin x="79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93262-0967-473E-A851-B2550D4F28B5}" type="datetimeFigureOut">
              <a:rPr lang="en-US" smtClean="0"/>
              <a:t>28/11/2024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C318AD-23A5-4624-B169-1F162125D718}" type="slidenum">
              <a:rPr lang="en-US" smtClean="0"/>
              <a:t>‹#›</a:t>
            </a:fld>
            <a:endParaRPr lang="en-US"/>
          </a:p>
        </p:txBody>
      </p:sp>
    </p:spTree>
    <p:extLst>
      <p:ext uri="{BB962C8B-B14F-4D97-AF65-F5344CB8AC3E}">
        <p14:creationId xmlns:p14="http://schemas.microsoft.com/office/powerpoint/2010/main" val="1565975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21C7E-DE3F-45E6-A7D9-415131E4F9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0356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28/11/2024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xmlns="" id="{41C7A188-5D26-F273-C34E-3E80D8BBB6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0837" y="284477"/>
            <a:ext cx="1453982" cy="1453982"/>
          </a:xfrm>
          <a:prstGeom prst="rect">
            <a:avLst/>
          </a:prstGeom>
        </p:spPr>
      </p:pic>
    </p:spTree>
    <p:extLst>
      <p:ext uri="{BB962C8B-B14F-4D97-AF65-F5344CB8AC3E}">
        <p14:creationId xmlns:p14="http://schemas.microsoft.com/office/powerpoint/2010/main" val="2310907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28/11/2024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732371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28/11/2024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836650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5710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6954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6778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2255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34082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9174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44681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7614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28/11/2024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3885620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3869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2150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3167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28/11/2024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966309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28/11/2024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833127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28/11/2024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193375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28/11/2024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937128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28/11/2024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535765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28/11/2024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956643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28/11/2024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28169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2DEA659B-1357-9BC9-63E0-82CE049DD9B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3381"/>
          <a:stretch/>
        </p:blipFill>
        <p:spPr>
          <a:xfrm>
            <a:off x="0" y="-231820"/>
            <a:ext cx="12192000" cy="7089820"/>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xmlns="" id="{CCD878E8-87A5-6378-3F3E-E93C4D95876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30837" y="284477"/>
            <a:ext cx="1453982" cy="1453982"/>
          </a:xfrm>
          <a:prstGeom prst="rect">
            <a:avLst/>
          </a:prstGeom>
        </p:spPr>
      </p:pic>
    </p:spTree>
    <p:extLst>
      <p:ext uri="{BB962C8B-B14F-4D97-AF65-F5344CB8AC3E}">
        <p14:creationId xmlns:p14="http://schemas.microsoft.com/office/powerpoint/2010/main" val="1357663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28/11/2024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54074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7.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microsoft.com/office/2007/relationships/hdphoto" Target="../media/hdphoto2.wdp"/><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1.png"/><Relationship Id="rId5" Type="http://schemas.openxmlformats.org/officeDocument/2006/relationships/image" Target="../media/image29.png"/><Relationship Id="rId10" Type="http://schemas.openxmlformats.org/officeDocument/2006/relationships/image" Target="../media/image2.png"/><Relationship Id="rId4" Type="http://schemas.openxmlformats.org/officeDocument/2006/relationships/image" Target="../media/image20.jpe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slideLayout" Target="../slideLayouts/slideLayout18.xml"/><Relationship Id="rId7" Type="http://schemas.openxmlformats.org/officeDocument/2006/relationships/image" Target="../media/image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gif"/><Relationship Id="rId10" Type="http://schemas.openxmlformats.org/officeDocument/2006/relationships/image" Target="../media/image11.png"/><Relationship Id="rId4" Type="http://schemas.openxmlformats.org/officeDocument/2006/relationships/image" Target="../media/image6.jpe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8.svg"/><Relationship Id="rId18" Type="http://schemas.openxmlformats.org/officeDocument/2006/relationships/image" Target="../media/image9.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5.png"/><Relationship Id="rId17" Type="http://schemas.openxmlformats.org/officeDocument/2006/relationships/image" Target="../media/image8.png"/><Relationship Id="rId2" Type="http://schemas.microsoft.com/office/2007/relationships/media" Target="../media/media2.m4a"/><Relationship Id="rId16" Type="http://schemas.openxmlformats.org/officeDocument/2006/relationships/image" Target="../media/image17.png"/><Relationship Id="rId20" Type="http://schemas.openxmlformats.org/officeDocument/2006/relationships/image" Target="../media/image18.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6.svg"/><Relationship Id="rId5" Type="http://schemas.microsoft.com/office/2007/relationships/media" Target="../media/media4.mp3"/><Relationship Id="rId15" Type="http://schemas.openxmlformats.org/officeDocument/2006/relationships/image" Target="../media/image20.svg"/><Relationship Id="rId10" Type="http://schemas.openxmlformats.org/officeDocument/2006/relationships/image" Target="../media/image14.png"/><Relationship Id="rId19" Type="http://schemas.openxmlformats.org/officeDocument/2006/relationships/image" Target="../media/image11.png"/><Relationship Id="rId4" Type="http://schemas.openxmlformats.org/officeDocument/2006/relationships/audio" Target="../media/media3.m4a"/><Relationship Id="rId9" Type="http://schemas.openxmlformats.org/officeDocument/2006/relationships/image" Target="../media/image13.jpe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5.png"/><Relationship Id="rId18" Type="http://schemas.openxmlformats.org/officeDocument/2006/relationships/image" Target="../media/image8.png"/><Relationship Id="rId3" Type="http://schemas.microsoft.com/office/2007/relationships/media" Target="../media/media3.m4a"/><Relationship Id="rId21" Type="http://schemas.openxmlformats.org/officeDocument/2006/relationships/image" Target="../media/image18.jpeg"/><Relationship Id="rId7" Type="http://schemas.openxmlformats.org/officeDocument/2006/relationships/video" Target="../media/media5.mp4"/><Relationship Id="rId12" Type="http://schemas.openxmlformats.org/officeDocument/2006/relationships/image" Target="../media/image16.svg"/><Relationship Id="rId17" Type="http://schemas.openxmlformats.org/officeDocument/2006/relationships/image" Target="../media/image17.png"/><Relationship Id="rId2" Type="http://schemas.microsoft.com/office/2007/relationships/media" Target="../media/media2.m4a"/><Relationship Id="rId16" Type="http://schemas.openxmlformats.org/officeDocument/2006/relationships/image" Target="../media/image20.svg"/><Relationship Id="rId20" Type="http://schemas.openxmlformats.org/officeDocument/2006/relationships/image" Target="../media/image11.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4.png"/><Relationship Id="rId5" Type="http://schemas.microsoft.com/office/2007/relationships/media" Target="../media/media4.mp3"/><Relationship Id="rId15" Type="http://schemas.openxmlformats.org/officeDocument/2006/relationships/image" Target="../media/image16.png"/><Relationship Id="rId10" Type="http://schemas.openxmlformats.org/officeDocument/2006/relationships/image" Target="../media/image13.jpeg"/><Relationship Id="rId19" Type="http://schemas.openxmlformats.org/officeDocument/2006/relationships/image" Target="../media/image9.svg"/><Relationship Id="rId4" Type="http://schemas.openxmlformats.org/officeDocument/2006/relationships/audio" Target="../media/media3.m4a"/><Relationship Id="rId9" Type="http://schemas.openxmlformats.org/officeDocument/2006/relationships/image" Target="../media/image19.jpeg"/><Relationship Id="rId14" Type="http://schemas.openxmlformats.org/officeDocument/2006/relationships/image" Target="../media/image18.sv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8.svg"/><Relationship Id="rId18" Type="http://schemas.openxmlformats.org/officeDocument/2006/relationships/image" Target="../media/image9.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5.png"/><Relationship Id="rId17" Type="http://schemas.openxmlformats.org/officeDocument/2006/relationships/image" Target="../media/image8.png"/><Relationship Id="rId2" Type="http://schemas.microsoft.com/office/2007/relationships/media" Target="../media/media2.m4a"/><Relationship Id="rId16" Type="http://schemas.openxmlformats.org/officeDocument/2006/relationships/image" Target="../media/image17.png"/><Relationship Id="rId20" Type="http://schemas.openxmlformats.org/officeDocument/2006/relationships/image" Target="../media/image18.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6.svg"/><Relationship Id="rId5" Type="http://schemas.microsoft.com/office/2007/relationships/media" Target="../media/media4.mp3"/><Relationship Id="rId15" Type="http://schemas.openxmlformats.org/officeDocument/2006/relationships/image" Target="../media/image20.svg"/><Relationship Id="rId10" Type="http://schemas.openxmlformats.org/officeDocument/2006/relationships/image" Target="../media/image14.png"/><Relationship Id="rId19" Type="http://schemas.openxmlformats.org/officeDocument/2006/relationships/image" Target="../media/image11.png"/><Relationship Id="rId4" Type="http://schemas.openxmlformats.org/officeDocument/2006/relationships/audio" Target="../media/media3.m4a"/><Relationship Id="rId9" Type="http://schemas.openxmlformats.org/officeDocument/2006/relationships/image" Target="../media/image13.jpe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5.png"/><Relationship Id="rId18" Type="http://schemas.openxmlformats.org/officeDocument/2006/relationships/image" Target="../media/image8.png"/><Relationship Id="rId3" Type="http://schemas.microsoft.com/office/2007/relationships/media" Target="../media/media3.m4a"/><Relationship Id="rId21" Type="http://schemas.openxmlformats.org/officeDocument/2006/relationships/image" Target="../media/image18.jpeg"/><Relationship Id="rId7" Type="http://schemas.openxmlformats.org/officeDocument/2006/relationships/video" Target="../media/media5.mp4"/><Relationship Id="rId12" Type="http://schemas.openxmlformats.org/officeDocument/2006/relationships/image" Target="../media/image16.svg"/><Relationship Id="rId17" Type="http://schemas.openxmlformats.org/officeDocument/2006/relationships/image" Target="../media/image17.png"/><Relationship Id="rId2" Type="http://schemas.microsoft.com/office/2007/relationships/media" Target="../media/media2.m4a"/><Relationship Id="rId16" Type="http://schemas.openxmlformats.org/officeDocument/2006/relationships/image" Target="../media/image20.svg"/><Relationship Id="rId20" Type="http://schemas.openxmlformats.org/officeDocument/2006/relationships/image" Target="../media/image11.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4.png"/><Relationship Id="rId5" Type="http://schemas.microsoft.com/office/2007/relationships/media" Target="../media/media4.mp3"/><Relationship Id="rId15" Type="http://schemas.openxmlformats.org/officeDocument/2006/relationships/image" Target="../media/image16.png"/><Relationship Id="rId10" Type="http://schemas.openxmlformats.org/officeDocument/2006/relationships/image" Target="../media/image13.jpeg"/><Relationship Id="rId19" Type="http://schemas.openxmlformats.org/officeDocument/2006/relationships/image" Target="../media/image9.svg"/><Relationship Id="rId4" Type="http://schemas.openxmlformats.org/officeDocument/2006/relationships/audio" Target="../media/media3.m4a"/><Relationship Id="rId9" Type="http://schemas.openxmlformats.org/officeDocument/2006/relationships/notesSlide" Target="../notesSlides/notesSlide1.xml"/><Relationship Id="rId1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8301F200-8DD7-191B-2DAE-DCFE8A171A24}"/>
              </a:ext>
            </a:extLst>
          </p:cNvPr>
          <p:cNvPicPr>
            <a:picLocks noChangeAspect="1"/>
          </p:cNvPicPr>
          <p:nvPr/>
        </p:nvPicPr>
        <p:blipFill>
          <a:blip r:embed="rId5"/>
          <a:stretch>
            <a:fillRect/>
          </a:stretch>
        </p:blipFill>
        <p:spPr>
          <a:xfrm>
            <a:off x="1703259" y="868458"/>
            <a:ext cx="4511431" cy="5121084"/>
          </a:xfrm>
          <a:prstGeom prst="rect">
            <a:avLst/>
          </a:prstGeom>
        </p:spPr>
      </p:pic>
    </p:spTree>
    <p:extLst>
      <p:ext uri="{BB962C8B-B14F-4D97-AF65-F5344CB8AC3E}">
        <p14:creationId xmlns:p14="http://schemas.microsoft.com/office/powerpoint/2010/main" val="2767385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Hoàn thành bảng sau (theo mẫu)</a:t>
            </a:r>
          </a:p>
        </p:txBody>
      </p:sp>
      <p:sp>
        <p:nvSpPr>
          <p:cNvPr id="44" name="TextBox 43">
            <a:extLst>
              <a:ext uri="{FF2B5EF4-FFF2-40B4-BE49-F238E27FC236}">
                <a16:creationId xmlns:a16="http://schemas.microsoft.com/office/drawing/2014/main" xmlns="" id="{183349AF-27E3-413E-AAFB-29A15560DD01}"/>
              </a:ext>
            </a:extLst>
          </p:cNvPr>
          <p:cNvSpPr txBox="1"/>
          <p:nvPr/>
        </p:nvSpPr>
        <p:spPr>
          <a:xfrm>
            <a:off x="1674394" y="503200"/>
            <a:ext cx="9958806" cy="6155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3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Hoàn</a:t>
            </a:r>
            <a:r>
              <a:rPr kumimoji="0" lang="fr-FR"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fr-FR" sz="3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thành</a:t>
            </a:r>
            <a:r>
              <a:rPr kumimoji="0" lang="fr-FR"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fr-FR" sz="3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bảng</a:t>
            </a:r>
            <a:r>
              <a:rPr kumimoji="0" lang="fr-FR"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fr-FR" sz="3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sau</a:t>
            </a:r>
            <a:r>
              <a:rPr kumimoji="0" lang="fr-FR"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fr-FR" sz="3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theo</a:t>
            </a:r>
            <a:r>
              <a:rPr kumimoji="0" lang="fr-FR"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fr-FR" sz="3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mẫu</a:t>
            </a:r>
            <a:r>
              <a:rPr kumimoji="0" lang="fr-FR"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2</a:t>
              </a:r>
            </a:p>
          </p:txBody>
        </p:sp>
      </p:grpSp>
      <p:graphicFrame>
        <p:nvGraphicFramePr>
          <p:cNvPr id="3" name="Table 2">
            <a:extLst>
              <a:ext uri="{FF2B5EF4-FFF2-40B4-BE49-F238E27FC236}">
                <a16:creationId xmlns:a16="http://schemas.microsoft.com/office/drawing/2014/main" xmlns="" id="{84364ADB-E4E5-7529-406F-5E76E595FAA3}"/>
              </a:ext>
            </a:extLst>
          </p:cNvPr>
          <p:cNvGraphicFramePr>
            <a:graphicFrameLocks noGrp="1"/>
          </p:cNvGraphicFramePr>
          <p:nvPr>
            <p:extLst>
              <p:ext uri="{D42A27DB-BD31-4B8C-83A1-F6EECF244321}">
                <p14:modId xmlns:p14="http://schemas.microsoft.com/office/powerpoint/2010/main" val="1683973544"/>
              </p:ext>
            </p:extLst>
          </p:nvPr>
        </p:nvGraphicFramePr>
        <p:xfrm>
          <a:off x="914401" y="1373564"/>
          <a:ext cx="10746769" cy="2828567"/>
        </p:xfrm>
        <a:graphic>
          <a:graphicData uri="http://schemas.openxmlformats.org/drawingml/2006/table">
            <a:tbl>
              <a:tblPr/>
              <a:tblGrid>
                <a:gridCol w="1756835">
                  <a:extLst>
                    <a:ext uri="{9D8B030D-6E8A-4147-A177-3AD203B41FA5}">
                      <a16:colId xmlns:a16="http://schemas.microsoft.com/office/drawing/2014/main" xmlns="" val="2232088337"/>
                    </a:ext>
                  </a:extLst>
                </a:gridCol>
                <a:gridCol w="1345325">
                  <a:extLst>
                    <a:ext uri="{9D8B030D-6E8A-4147-A177-3AD203B41FA5}">
                      <a16:colId xmlns:a16="http://schemas.microsoft.com/office/drawing/2014/main" xmlns="" val="3347885549"/>
                    </a:ext>
                  </a:extLst>
                </a:gridCol>
                <a:gridCol w="1345325">
                  <a:extLst>
                    <a:ext uri="{9D8B030D-6E8A-4147-A177-3AD203B41FA5}">
                      <a16:colId xmlns:a16="http://schemas.microsoft.com/office/drawing/2014/main" xmlns="" val="2466191987"/>
                    </a:ext>
                  </a:extLst>
                </a:gridCol>
                <a:gridCol w="1345325">
                  <a:extLst>
                    <a:ext uri="{9D8B030D-6E8A-4147-A177-3AD203B41FA5}">
                      <a16:colId xmlns:a16="http://schemas.microsoft.com/office/drawing/2014/main" xmlns="" val="1637226481"/>
                    </a:ext>
                  </a:extLst>
                </a:gridCol>
                <a:gridCol w="4953959">
                  <a:extLst>
                    <a:ext uri="{9D8B030D-6E8A-4147-A177-3AD203B41FA5}">
                      <a16:colId xmlns:a16="http://schemas.microsoft.com/office/drawing/2014/main" xmlns="" val="1627686763"/>
                    </a:ext>
                  </a:extLst>
                </a:gridCol>
              </a:tblGrid>
              <a:tr h="577259">
                <a:tc>
                  <a:txBody>
                    <a:bodyPr/>
                    <a:lstStyle/>
                    <a:p>
                      <a:pPr algn="ctr"/>
                      <a:r>
                        <a:rPr lang="en-US" sz="2400" dirty="0">
                          <a:solidFill>
                            <a:srgbClr val="000000"/>
                          </a:solidFill>
                          <a:effectLst/>
                        </a:rPr>
                        <a:t> </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b="1" dirty="0" err="1">
                          <a:solidFill>
                            <a:srgbClr val="000000"/>
                          </a:solidFill>
                          <a:effectLst/>
                        </a:rPr>
                        <a:t>Đo</a:t>
                      </a:r>
                      <a:r>
                        <a:rPr lang="en-US" sz="2400" b="1" dirty="0">
                          <a:solidFill>
                            <a:srgbClr val="000000"/>
                          </a:solidFill>
                          <a:effectLst/>
                        </a:rPr>
                        <a:t> </a:t>
                      </a:r>
                      <a:r>
                        <a:rPr lang="en-US" sz="2400" b="1" dirty="0" err="1">
                          <a:solidFill>
                            <a:srgbClr val="000000"/>
                          </a:solidFill>
                          <a:effectLst/>
                        </a:rPr>
                        <a:t>lần</a:t>
                      </a:r>
                      <a:r>
                        <a:rPr lang="en-US" sz="2400" b="1" dirty="0">
                          <a:solidFill>
                            <a:srgbClr val="000000"/>
                          </a:solidFill>
                          <a:effectLst/>
                        </a:rPr>
                        <a:t> 1</a:t>
                      </a:r>
                      <a:endParaRPr lang="en-US" sz="2400" dirty="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b="1">
                          <a:solidFill>
                            <a:srgbClr val="000000"/>
                          </a:solidFill>
                          <a:effectLst/>
                        </a:rPr>
                        <a:t>Đo lần 2</a:t>
                      </a:r>
                      <a:endParaRPr lang="en-US" sz="240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b="1" dirty="0" err="1">
                          <a:solidFill>
                            <a:srgbClr val="000000"/>
                          </a:solidFill>
                          <a:effectLst/>
                        </a:rPr>
                        <a:t>Đo</a:t>
                      </a:r>
                      <a:r>
                        <a:rPr lang="en-US" sz="2400" b="1" dirty="0">
                          <a:solidFill>
                            <a:srgbClr val="000000"/>
                          </a:solidFill>
                          <a:effectLst/>
                        </a:rPr>
                        <a:t> </a:t>
                      </a:r>
                      <a:r>
                        <a:rPr lang="en-US" sz="2400" b="1" dirty="0" err="1">
                          <a:solidFill>
                            <a:srgbClr val="000000"/>
                          </a:solidFill>
                          <a:effectLst/>
                        </a:rPr>
                        <a:t>lần</a:t>
                      </a:r>
                      <a:r>
                        <a:rPr lang="en-US" sz="2400" b="1" dirty="0">
                          <a:solidFill>
                            <a:srgbClr val="000000"/>
                          </a:solidFill>
                          <a:effectLst/>
                        </a:rPr>
                        <a:t> 3</a:t>
                      </a:r>
                      <a:endParaRPr lang="en-US" sz="2400" dirty="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vi-VN" sz="2400" b="1" dirty="0">
                          <a:solidFill>
                            <a:srgbClr val="000000"/>
                          </a:solidFill>
                          <a:effectLst/>
                        </a:rPr>
                        <a:t>Lượng mưa trung bình</a:t>
                      </a:r>
                      <a:endParaRPr lang="vi-VN" sz="2400" dirty="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10509544"/>
                  </a:ext>
                </a:extLst>
              </a:tr>
              <a:tr h="750436">
                <a:tc>
                  <a:txBody>
                    <a:bodyPr/>
                    <a:lstStyle/>
                    <a:p>
                      <a:pPr algn="ctr"/>
                      <a:r>
                        <a:rPr lang="en-US" sz="2400" b="1" dirty="0" err="1">
                          <a:solidFill>
                            <a:srgbClr val="000000"/>
                          </a:solidFill>
                          <a:effectLst/>
                        </a:rPr>
                        <a:t>Tháng</a:t>
                      </a:r>
                      <a:r>
                        <a:rPr lang="en-US" sz="2400" b="1" dirty="0">
                          <a:solidFill>
                            <a:srgbClr val="000000"/>
                          </a:solidFill>
                          <a:effectLst/>
                        </a:rPr>
                        <a:t> </a:t>
                      </a:r>
                      <a:r>
                        <a:rPr lang="en-US" sz="2400" b="1" dirty="0" err="1">
                          <a:solidFill>
                            <a:srgbClr val="000000"/>
                          </a:solidFill>
                          <a:effectLst/>
                        </a:rPr>
                        <a:t>Một</a:t>
                      </a:r>
                      <a:endParaRPr lang="en-US" sz="2400" dirty="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a:solidFill>
                            <a:srgbClr val="000000"/>
                          </a:solidFill>
                          <a:effectLst/>
                        </a:rPr>
                        <a:t>15,4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rPr>
                        <a:t>22,1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rPr>
                        <a:t>12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rPr>
                        <a:t>16,5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440571884"/>
                  </a:ext>
                </a:extLst>
              </a:tr>
              <a:tr h="750436">
                <a:tc>
                  <a:txBody>
                    <a:bodyPr/>
                    <a:lstStyle/>
                    <a:p>
                      <a:pPr algn="ctr"/>
                      <a:r>
                        <a:rPr lang="en-US" sz="2400" b="1" dirty="0" err="1">
                          <a:solidFill>
                            <a:srgbClr val="000000"/>
                          </a:solidFill>
                          <a:effectLst/>
                        </a:rPr>
                        <a:t>Tháng</a:t>
                      </a:r>
                      <a:r>
                        <a:rPr lang="en-US" sz="2400" b="1" dirty="0">
                          <a:solidFill>
                            <a:srgbClr val="000000"/>
                          </a:solidFill>
                          <a:effectLst/>
                        </a:rPr>
                        <a:t> Hai</a:t>
                      </a:r>
                      <a:endParaRPr lang="en-US" sz="2400" dirty="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a:solidFill>
                            <a:srgbClr val="000000"/>
                          </a:solidFill>
                          <a:effectLst/>
                        </a:rPr>
                        <a:t>15,6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rPr>
                        <a:t>18,9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rPr>
                        <a:t>12,3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rPr>
                        <a:t>?</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070501710"/>
                  </a:ext>
                </a:extLst>
              </a:tr>
              <a:tr h="750436">
                <a:tc>
                  <a:txBody>
                    <a:bodyPr/>
                    <a:lstStyle/>
                    <a:p>
                      <a:pPr algn="ctr"/>
                      <a:r>
                        <a:rPr lang="en-US" sz="2400" b="1" dirty="0" err="1">
                          <a:solidFill>
                            <a:srgbClr val="000000"/>
                          </a:solidFill>
                          <a:effectLst/>
                        </a:rPr>
                        <a:t>Tháng</a:t>
                      </a:r>
                      <a:r>
                        <a:rPr lang="en-US" sz="2400" b="1" dirty="0">
                          <a:solidFill>
                            <a:srgbClr val="000000"/>
                          </a:solidFill>
                          <a:effectLst/>
                        </a:rPr>
                        <a:t> Ba</a:t>
                      </a:r>
                      <a:endParaRPr lang="en-US" sz="2400" dirty="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a:solidFill>
                            <a:srgbClr val="000000"/>
                          </a:solidFill>
                          <a:effectLst/>
                        </a:rPr>
                        <a:t>23,5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rPr>
                        <a:t>32,7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rPr>
                        <a:t>21,8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rPr>
                        <a:t>?</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573732606"/>
                  </a:ext>
                </a:extLst>
              </a:tr>
            </a:tbl>
          </a:graphicData>
        </a:graphic>
      </p:graphicFrame>
      <p:sp>
        <p:nvSpPr>
          <p:cNvPr id="11" name="Rectangle: Rounded Corners 10">
            <a:extLst>
              <a:ext uri="{FF2B5EF4-FFF2-40B4-BE49-F238E27FC236}">
                <a16:creationId xmlns:a16="http://schemas.microsoft.com/office/drawing/2014/main" xmlns="" id="{92B7EF04-528E-30F5-C840-58429BEB80B0}"/>
              </a:ext>
            </a:extLst>
          </p:cNvPr>
          <p:cNvSpPr/>
          <p:nvPr/>
        </p:nvSpPr>
        <p:spPr>
          <a:xfrm>
            <a:off x="7900827" y="2774024"/>
            <a:ext cx="2383605" cy="5137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mbria" panose="02040503050406030204" pitchFamily="18" charset="0"/>
                <a:ea typeface="Cambria" panose="02040503050406030204" pitchFamily="18" charset="0"/>
              </a:rPr>
              <a:t>15,6 mm</a:t>
            </a:r>
          </a:p>
        </p:txBody>
      </p:sp>
      <p:sp>
        <p:nvSpPr>
          <p:cNvPr id="12" name="TextBox 11">
            <a:extLst>
              <a:ext uri="{FF2B5EF4-FFF2-40B4-BE49-F238E27FC236}">
                <a16:creationId xmlns:a16="http://schemas.microsoft.com/office/drawing/2014/main" xmlns="" id="{F619ED70-4A9D-8B7B-22B3-D23C7DAD9C22}"/>
              </a:ext>
            </a:extLst>
          </p:cNvPr>
          <p:cNvSpPr txBox="1"/>
          <p:nvPr/>
        </p:nvSpPr>
        <p:spPr>
          <a:xfrm>
            <a:off x="1448657" y="4181583"/>
            <a:ext cx="9873466" cy="1131785"/>
          </a:xfrm>
          <a:prstGeom prst="rect">
            <a:avLst/>
          </a:prstGeom>
          <a:noFill/>
        </p:spPr>
        <p:txBody>
          <a:bodyPr wrap="square" rtlCol="0">
            <a:spAutoFit/>
          </a:bodyPr>
          <a:lstStyle/>
          <a:p>
            <a:pPr algn="ctr">
              <a:lnSpc>
                <a:spcPct val="150000"/>
              </a:lnSpc>
            </a:pPr>
            <a:r>
              <a:rPr lang="vi-VN" sz="2400" i="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Lượng mưa trung bình của tháng Hai là:</a:t>
            </a:r>
          </a:p>
          <a:p>
            <a:pPr algn="ctr">
              <a:lnSpc>
                <a:spcPct val="150000"/>
              </a:lnSpc>
            </a:pPr>
            <a:r>
              <a:rPr lang="vi-VN" sz="2400" i="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(15,6 + 18,9 + 12,3) : 3 = 15,6 (mm)</a:t>
            </a:r>
          </a:p>
        </p:txBody>
      </p:sp>
      <p:sp>
        <p:nvSpPr>
          <p:cNvPr id="13" name="TextBox 12">
            <a:extLst>
              <a:ext uri="{FF2B5EF4-FFF2-40B4-BE49-F238E27FC236}">
                <a16:creationId xmlns:a16="http://schemas.microsoft.com/office/drawing/2014/main" xmlns="" id="{BBD9EB1F-AA95-C1A6-F7BD-0C4097F0262F}"/>
              </a:ext>
            </a:extLst>
          </p:cNvPr>
          <p:cNvSpPr txBox="1"/>
          <p:nvPr/>
        </p:nvSpPr>
        <p:spPr>
          <a:xfrm>
            <a:off x="1500028" y="5219273"/>
            <a:ext cx="9873466" cy="1131785"/>
          </a:xfrm>
          <a:prstGeom prst="rect">
            <a:avLst/>
          </a:prstGeom>
          <a:noFill/>
        </p:spPr>
        <p:txBody>
          <a:bodyPr wrap="square" rtlCol="0">
            <a:spAutoFit/>
          </a:bodyPr>
          <a:lstStyle/>
          <a:p>
            <a:pPr algn="ctr">
              <a:lnSpc>
                <a:spcPct val="150000"/>
              </a:lnSpc>
            </a:pPr>
            <a:r>
              <a:rPr lang="vi-VN" sz="2400" i="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Lượng mưa trung bình của tháng Ba là:</a:t>
            </a:r>
          </a:p>
          <a:p>
            <a:pPr algn="ctr">
              <a:lnSpc>
                <a:spcPct val="150000"/>
              </a:lnSpc>
            </a:pPr>
            <a:r>
              <a:rPr lang="vi-VN" sz="2400" i="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(23,5 + 32,7 + 21,8) : 3 = 26 (mm)</a:t>
            </a:r>
          </a:p>
        </p:txBody>
      </p:sp>
      <p:sp>
        <p:nvSpPr>
          <p:cNvPr id="14" name="Rectangle: Rounded Corners 13">
            <a:extLst>
              <a:ext uri="{FF2B5EF4-FFF2-40B4-BE49-F238E27FC236}">
                <a16:creationId xmlns:a16="http://schemas.microsoft.com/office/drawing/2014/main" xmlns="" id="{FA62B9B4-4155-B36B-E299-C4226B7D8DEF}"/>
              </a:ext>
            </a:extLst>
          </p:cNvPr>
          <p:cNvSpPr/>
          <p:nvPr/>
        </p:nvSpPr>
        <p:spPr>
          <a:xfrm>
            <a:off x="7952198" y="3554860"/>
            <a:ext cx="2383605" cy="5137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mbria" panose="02040503050406030204" pitchFamily="18" charset="0"/>
                <a:ea typeface="Cambria" panose="02040503050406030204" pitchFamily="18" charset="0"/>
              </a:rPr>
              <a:t>26 mm</a:t>
            </a:r>
          </a:p>
        </p:txBody>
      </p:sp>
    </p:spTree>
    <p:extLst>
      <p:ext uri="{BB962C8B-B14F-4D97-AF65-F5344CB8AC3E}">
        <p14:creationId xmlns:p14="http://schemas.microsoft.com/office/powerpoint/2010/main" val="2170387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barn(inVertical)">
                                      <p:cBhvr>
                                        <p:cTn id="18" dur="500"/>
                                        <p:tgtEl>
                                          <p:spTgt spid="1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barn(inVertical)">
                                      <p:cBhvr>
                                        <p:cTn id="23" dur="500"/>
                                        <p:tgtEl>
                                          <p:spTgt spid="1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barn(inVertical)">
                                      <p:cBhvr>
                                        <p:cTn id="33" dur="500"/>
                                        <p:tgtEl>
                                          <p:spTgt spid="1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3">
                                            <p:txEl>
                                              <p:pRg st="1" end="1"/>
                                            </p:txEl>
                                          </p:spTgt>
                                        </p:tgtEl>
                                        <p:attrNameLst>
                                          <p:attrName>style.visibility</p:attrName>
                                        </p:attrNameLst>
                                      </p:cBhvr>
                                      <p:to>
                                        <p:strVal val="visible"/>
                                      </p:to>
                                    </p:set>
                                    <p:animEffect transition="in" filter="barn(inVertical)">
                                      <p:cBhvr>
                                        <p:cTn id="38" dur="500"/>
                                        <p:tgtEl>
                                          <p:spTgt spid="1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1"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Hoàn thành bảng sau (theo mẫu)</a:t>
            </a:r>
          </a:p>
        </p:txBody>
      </p:sp>
      <p:sp>
        <p:nvSpPr>
          <p:cNvPr id="44" name="TextBox 43">
            <a:extLst>
              <a:ext uri="{FF2B5EF4-FFF2-40B4-BE49-F238E27FC236}">
                <a16:creationId xmlns:a16="http://schemas.microsoft.com/office/drawing/2014/main" xmlns="" id="{183349AF-27E3-413E-AAFB-29A15560DD01}"/>
              </a:ext>
            </a:extLst>
          </p:cNvPr>
          <p:cNvSpPr txBox="1"/>
          <p:nvPr/>
        </p:nvSpPr>
        <p:spPr>
          <a:xfrm>
            <a:off x="1499733" y="349087"/>
            <a:ext cx="9958806" cy="1384995"/>
          </a:xfrm>
          <a:prstGeom prst="rect">
            <a:avLst/>
          </a:prstGeom>
          <a:noFill/>
        </p:spPr>
        <p:txBody>
          <a:bodyPr wrap="square" rtlCol="0">
            <a:spAutoFit/>
          </a:bodyPr>
          <a:lstStyle/>
          <a:p>
            <a:pPr lvl="0" algn="just">
              <a:defRP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Khu vườn trồng cây ăn quả dạng hình chữ nhật có diện tích 83,52 </a:t>
            </a:r>
            <a:r>
              <a:rPr lang="en-US" sz="2800" b="1" dirty="0">
                <a:solidFill>
                  <a:srgbClr val="002060"/>
                </a:solidFill>
                <a:latin typeface="Cambria" panose="02040503050406030204" pitchFamily="18" charset="0"/>
                <a:ea typeface="Cambria" panose="02040503050406030204" pitchFamily="18" charset="0"/>
              </a:rPr>
              <a:t>m</a:t>
            </a:r>
            <a:r>
              <a:rPr lang="en-US" sz="2800" b="1" baseline="30000" dirty="0">
                <a:solidFill>
                  <a:srgbClr val="002060"/>
                </a:solidFill>
                <a:latin typeface="Cambria" panose="02040503050406030204" pitchFamily="18" charset="0"/>
                <a:ea typeface="Cambria" panose="02040503050406030204" pitchFamily="18" charset="0"/>
              </a:rPr>
              <a:t>2</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 và chiều rộng 8,7 m. Hỏi chu vi khu vườn đó là bao nhiêu mét?</a:t>
            </a:r>
            <a:endParaRPr kumimoji="0" lang="fr-FR"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08344" y="18258"/>
            <a:ext cx="819002" cy="1100495"/>
            <a:chOff x="502155" y="89490"/>
            <a:chExt cx="819002"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3" name="Rectangle 32"/>
            <p:cNvSpPr/>
            <p:nvPr/>
          </p:nvSpPr>
          <p:spPr>
            <a:xfrm>
              <a:off x="502155" y="89490"/>
              <a:ext cx="819002"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3</a:t>
              </a: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F0BA4D5E-2120-5EDA-8417-9A1588407AE6}"/>
                  </a:ext>
                </a:extLst>
              </p:cNvPr>
              <p:cNvSpPr txBox="1"/>
              <p:nvPr/>
            </p:nvSpPr>
            <p:spPr>
              <a:xfrm>
                <a:off x="2825393" y="2188396"/>
                <a:ext cx="6760396" cy="3890360"/>
              </a:xfrm>
              <a:prstGeom prst="rect">
                <a:avLst/>
              </a:prstGeom>
              <a:noFill/>
            </p:spPr>
            <p:txBody>
              <a:bodyPr wrap="square" rtlCol="0">
                <a:spAutoFit/>
              </a:bodyPr>
              <a:lstStyle/>
              <a:p>
                <a:pPr marL="0" marR="0" algn="ctr">
                  <a:lnSpc>
                    <a:spcPct val="150000"/>
                  </a:lnSpc>
                  <a:spcBef>
                    <a:spcPts val="0"/>
                  </a:spcBef>
                  <a:spcAft>
                    <a:spcPts val="0"/>
                  </a:spcAft>
                </a:pPr>
                <a:r>
                  <a:rPr lang="en-US" sz="2800" b="1" i="1" u="sng"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Bài </a:t>
                </a:r>
                <a:r>
                  <a:rPr lang="en-US" sz="2800" b="1" i="1" u="sng"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giải</a:t>
                </a:r>
                <a:endPar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Chiều</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dài</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khu</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vườn</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83,52 : 8,7 = 9,6 (m)</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Chu vi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khu</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vườn</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(9,6 + 8,7) </a:t>
                </a:r>
                <a14:m>
                  <m:oMath xmlns:m="http://schemas.openxmlformats.org/officeDocument/2006/math">
                    <m:r>
                      <a:rPr lang="en-US" sz="28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m:t>
                    </m:r>
                  </m:oMath>
                </a14:m>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2 = 36,6 (m)</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r">
                  <a:lnSpc>
                    <a:spcPct val="150000"/>
                  </a:lnSpc>
                  <a:spcBef>
                    <a:spcPts val="0"/>
                  </a:spcBef>
                  <a:spcAft>
                    <a:spcPts val="0"/>
                  </a:spcAft>
                </a:pPr>
                <a:r>
                  <a:rPr lang="en-US" sz="2800" i="1" u="sng"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Đáp</a:t>
                </a:r>
                <a:r>
                  <a:rPr lang="en-US" sz="2800" i="1" u="sng"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u="sng"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i="1" u="sng"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36,6 m.</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F0BA4D5E-2120-5EDA-8417-9A1588407AE6}"/>
                  </a:ext>
                </a:extLst>
              </p:cNvPr>
              <p:cNvSpPr txBox="1">
                <a:spLocks noRot="1" noChangeAspect="1" noMove="1" noResize="1" noEditPoints="1" noAdjustHandles="1" noChangeArrowheads="1" noChangeShapeType="1" noTextEdit="1"/>
              </p:cNvSpPr>
              <p:nvPr/>
            </p:nvSpPr>
            <p:spPr>
              <a:xfrm>
                <a:off x="2825393" y="2188396"/>
                <a:ext cx="6760396" cy="3890360"/>
              </a:xfrm>
              <a:prstGeom prst="rect">
                <a:avLst/>
              </a:prstGeom>
              <a:blipFill>
                <a:blip r:embed="rId2"/>
                <a:stretch>
                  <a:fillRect r="-1894" b="-3448"/>
                </a:stretch>
              </a:blipFill>
            </p:spPr>
            <p:txBody>
              <a:bodyPr/>
              <a:lstStyle/>
              <a:p>
                <a:r>
                  <a:rPr lang="en-US">
                    <a:noFill/>
                  </a:rPr>
                  <a:t> </a:t>
                </a:r>
              </a:p>
            </p:txBody>
          </p:sp>
        </mc:Fallback>
      </mc:AlternateContent>
    </p:spTree>
    <p:extLst>
      <p:ext uri="{BB962C8B-B14F-4D97-AF65-F5344CB8AC3E}">
        <p14:creationId xmlns:p14="http://schemas.microsoft.com/office/powerpoint/2010/main" val="4052046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Hoàn thành bảng sau (theo mẫu)</a:t>
            </a:r>
          </a:p>
        </p:txBody>
      </p:sp>
      <p:sp>
        <p:nvSpPr>
          <p:cNvPr id="44" name="TextBox 43">
            <a:extLst>
              <a:ext uri="{FF2B5EF4-FFF2-40B4-BE49-F238E27FC236}">
                <a16:creationId xmlns:a16="http://schemas.microsoft.com/office/drawing/2014/main" xmlns="" id="{183349AF-27E3-413E-AAFB-29A15560DD01}"/>
              </a:ext>
            </a:extLst>
          </p:cNvPr>
          <p:cNvSpPr txBox="1"/>
          <p:nvPr/>
        </p:nvSpPr>
        <p:spPr>
          <a:xfrm>
            <a:off x="1499733" y="349087"/>
            <a:ext cx="9958806" cy="2246769"/>
          </a:xfrm>
          <a:prstGeom prst="rect">
            <a:avLst/>
          </a:prstGeom>
          <a:noFill/>
        </p:spPr>
        <p:txBody>
          <a:bodyPr wrap="square" rtlCol="0">
            <a:spAutoFit/>
          </a:bodyPr>
          <a:lstStyle/>
          <a:p>
            <a:r>
              <a:rPr lang="vi-VN" sz="2800" dirty="0">
                <a:latin typeface="Cambria" panose="02040503050406030204" pitchFamily="18" charset="0"/>
                <a:ea typeface="Cambria" panose="02040503050406030204" pitchFamily="18" charset="0"/>
              </a:rPr>
              <a:t>Ông Sơn Hà sử dụng một nửa diện tích mảnh đất dạng hình chữ nhật để xây một nhà máy sản xuất Rô-bốt</a:t>
            </a:r>
          </a:p>
          <a:p>
            <a:r>
              <a:rPr lang="vi-VN" sz="2800" dirty="0">
                <a:latin typeface="Cambria" panose="02040503050406030204" pitchFamily="18" charset="0"/>
                <a:ea typeface="Cambria" panose="02040503050406030204" pitchFamily="18" charset="0"/>
              </a:rPr>
              <a:t>a) Chọn câu trả lời đúng.</a:t>
            </a:r>
          </a:p>
          <a:p>
            <a:r>
              <a:rPr lang="vi-VN" sz="2800" dirty="0">
                <a:latin typeface="Cambria" panose="02040503050406030204" pitchFamily="18" charset="0"/>
                <a:ea typeface="Cambria" panose="02040503050406030204" pitchFamily="18" charset="0"/>
              </a:rPr>
              <a:t>Biết phần đất để xây nhà máy được tô màu xanh trong hình vẽ. Hỏi phần đất đó ở hình nào trong các hình dưới đây?</a:t>
            </a:r>
          </a:p>
        </p:txBody>
      </p:sp>
      <p:grpSp>
        <p:nvGrpSpPr>
          <p:cNvPr id="2" name="Group 1"/>
          <p:cNvGrpSpPr/>
          <p:nvPr/>
        </p:nvGrpSpPr>
        <p:grpSpPr>
          <a:xfrm>
            <a:off x="708344" y="18258"/>
            <a:ext cx="819002" cy="1100495"/>
            <a:chOff x="502155" y="89490"/>
            <a:chExt cx="819002"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3" name="Rectangle 32"/>
            <p:cNvSpPr/>
            <p:nvPr/>
          </p:nvSpPr>
          <p:spPr>
            <a:xfrm>
              <a:off x="502155" y="89490"/>
              <a:ext cx="819002"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4</a:t>
              </a:r>
            </a:p>
          </p:txBody>
        </p:sp>
      </p:grpSp>
      <p:pic>
        <p:nvPicPr>
          <p:cNvPr id="6" name="Picture 5">
            <a:extLst>
              <a:ext uri="{FF2B5EF4-FFF2-40B4-BE49-F238E27FC236}">
                <a16:creationId xmlns:a16="http://schemas.microsoft.com/office/drawing/2014/main" xmlns="" id="{6788DB9D-5B19-0F65-E534-6FC4BE1BF1F1}"/>
              </a:ext>
            </a:extLst>
          </p:cNvPr>
          <p:cNvPicPr>
            <a:picLocks noChangeAspect="1"/>
          </p:cNvPicPr>
          <p:nvPr/>
        </p:nvPicPr>
        <p:blipFill>
          <a:blip r:embed="rId2"/>
          <a:stretch>
            <a:fillRect/>
          </a:stretch>
        </p:blipFill>
        <p:spPr>
          <a:xfrm>
            <a:off x="1877706" y="3010328"/>
            <a:ext cx="9191040" cy="1976812"/>
          </a:xfrm>
          <a:prstGeom prst="rect">
            <a:avLst/>
          </a:prstGeom>
        </p:spPr>
      </p:pic>
    </p:spTree>
    <p:extLst>
      <p:ext uri="{BB962C8B-B14F-4D97-AF65-F5344CB8AC3E}">
        <p14:creationId xmlns:p14="http://schemas.microsoft.com/office/powerpoint/2010/main" val="1352894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Hoàn thành bảng sau (theo mẫu)</a:t>
            </a:r>
          </a:p>
        </p:txBody>
      </p:sp>
      <p:pic>
        <p:nvPicPr>
          <p:cNvPr id="6" name="Picture 5">
            <a:extLst>
              <a:ext uri="{FF2B5EF4-FFF2-40B4-BE49-F238E27FC236}">
                <a16:creationId xmlns:a16="http://schemas.microsoft.com/office/drawing/2014/main" xmlns="" id="{6788DB9D-5B19-0F65-E534-6FC4BE1BF1F1}"/>
              </a:ext>
            </a:extLst>
          </p:cNvPr>
          <p:cNvPicPr>
            <a:picLocks noChangeAspect="1"/>
          </p:cNvPicPr>
          <p:nvPr/>
        </p:nvPicPr>
        <p:blipFill>
          <a:blip r:embed="rId3"/>
          <a:stretch>
            <a:fillRect/>
          </a:stretch>
        </p:blipFill>
        <p:spPr>
          <a:xfrm>
            <a:off x="1713320" y="585627"/>
            <a:ext cx="9191040" cy="1976812"/>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xmlns="" id="{F86F9DE8-03AF-AB97-8EEE-6483F89EBCCD}"/>
                  </a:ext>
                </a:extLst>
              </p:cNvPr>
              <p:cNvSpPr txBox="1"/>
              <p:nvPr/>
            </p:nvSpPr>
            <p:spPr>
              <a:xfrm>
                <a:off x="1068513" y="3267182"/>
                <a:ext cx="10253609" cy="2469266"/>
              </a:xfrm>
              <a:prstGeom prst="rect">
                <a:avLst/>
              </a:prstGeom>
              <a:noFill/>
            </p:spPr>
            <p:txBody>
              <a:bodyPr wrap="square" rtlCol="0">
                <a:spAutoFit/>
              </a:bodyPr>
              <a:lstStyle/>
              <a:p>
                <a:pPr marL="0" marR="0" algn="ctr">
                  <a:lnSpc>
                    <a:spcPct val="150000"/>
                  </a:lnSpc>
                  <a:spcBef>
                    <a:spcPts val="0"/>
                  </a:spcBef>
                  <a:spcAft>
                    <a:spcPts val="0"/>
                  </a:spcAft>
                </a:pPr>
                <a:r>
                  <a:rPr lang="vi-VN" sz="24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Mảnh đất nhà ông Sơn Hà được chia thành 12 phần bằng nhau.</a:t>
                </a:r>
                <a:endParaRPr lang="en-US" sz="24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24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 A đã tô màu bảy phần; hình B đã tô màu 5 phần; hình C đã tô màu 6 phần.</a:t>
                </a:r>
                <a:endParaRPr lang="en-US" sz="24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24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Phân số chỉ phần đất dùng để xây nhà máy là: </a:t>
                </a:r>
                <a14:m>
                  <m:oMath xmlns:m="http://schemas.openxmlformats.org/officeDocument/2006/math">
                    <m:f>
                      <m:fPr>
                        <m:ctrlPr>
                          <a:rPr lang="en-US"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vi-VN"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1</m:t>
                        </m:r>
                      </m:num>
                      <m:den>
                        <m:r>
                          <a:rPr lang="vi-VN"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2</m:t>
                        </m:r>
                      </m:den>
                    </m:f>
                    <m:r>
                      <a:rPr lang="vi-VN"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vi-VN"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6</m:t>
                        </m:r>
                      </m:num>
                      <m:den>
                        <m:r>
                          <a:rPr lang="vi-VN"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12</m:t>
                        </m:r>
                      </m:den>
                    </m:f>
                  </m:oMath>
                </a14:m>
                <a:endParaRPr lang="en-US" sz="24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algn="ctr">
                  <a:lnSpc>
                    <a:spcPct val="150000"/>
                  </a:lnSpc>
                </a:pP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Vậy</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phần</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đất</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để</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xây</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nhà</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máy</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sản</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xuất</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rô</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bốt</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ở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hình</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C.</a:t>
                </a:r>
                <a:endParaRPr lang="en-US" sz="24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F86F9DE8-03AF-AB97-8EEE-6483F89EBCCD}"/>
                  </a:ext>
                </a:extLst>
              </p:cNvPr>
              <p:cNvSpPr txBox="1">
                <a:spLocks noRot="1" noChangeAspect="1" noMove="1" noResize="1" noEditPoints="1" noAdjustHandles="1" noChangeArrowheads="1" noChangeShapeType="1" noTextEdit="1"/>
              </p:cNvSpPr>
              <p:nvPr/>
            </p:nvSpPr>
            <p:spPr>
              <a:xfrm>
                <a:off x="1068513" y="3267182"/>
                <a:ext cx="10253609" cy="2469266"/>
              </a:xfrm>
              <a:prstGeom prst="rect">
                <a:avLst/>
              </a:prstGeom>
              <a:blipFill>
                <a:blip r:embed="rId4"/>
                <a:stretch>
                  <a:fillRect l="-476" r="-476" b="-4691"/>
                </a:stretch>
              </a:blipFill>
            </p:spPr>
            <p:txBody>
              <a:bodyPr/>
              <a:lstStyle/>
              <a:p>
                <a:r>
                  <a:rPr lang="en-US">
                    <a:noFill/>
                  </a:rPr>
                  <a:t> </a:t>
                </a:r>
              </a:p>
            </p:txBody>
          </p:sp>
        </mc:Fallback>
      </mc:AlternateContent>
      <p:sp>
        <p:nvSpPr>
          <p:cNvPr id="12" name="Oval 11">
            <a:extLst>
              <a:ext uri="{FF2B5EF4-FFF2-40B4-BE49-F238E27FC236}">
                <a16:creationId xmlns:a16="http://schemas.microsoft.com/office/drawing/2014/main" xmlns="" id="{AE94F49D-6B86-4315-2E5D-9F1094230961}"/>
              </a:ext>
            </a:extLst>
          </p:cNvPr>
          <p:cNvSpPr/>
          <p:nvPr/>
        </p:nvSpPr>
        <p:spPr>
          <a:xfrm>
            <a:off x="7715892" y="883578"/>
            <a:ext cx="513708" cy="472611"/>
          </a:xfrm>
          <a:prstGeom prst="ellipse">
            <a:avLst/>
          </a:prstGeom>
          <a:noFill/>
          <a:ln w="762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3879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Hoàn thành bảng sau (theo mẫu)</a:t>
            </a:r>
          </a:p>
        </p:txBody>
      </p:sp>
      <p:sp>
        <p:nvSpPr>
          <p:cNvPr id="3" name="TextBox 2">
            <a:extLst>
              <a:ext uri="{FF2B5EF4-FFF2-40B4-BE49-F238E27FC236}">
                <a16:creationId xmlns:a16="http://schemas.microsoft.com/office/drawing/2014/main" xmlns="" id="{02C0D46B-3C44-110C-A4F6-0DFC0439AEFE}"/>
              </a:ext>
            </a:extLst>
          </p:cNvPr>
          <p:cNvSpPr txBox="1"/>
          <p:nvPr/>
        </p:nvSpPr>
        <p:spPr>
          <a:xfrm>
            <a:off x="449494" y="293082"/>
            <a:ext cx="2221787" cy="646331"/>
          </a:xfrm>
          <a:prstGeom prst="rect">
            <a:avLst/>
          </a:prstGeom>
          <a:noFill/>
        </p:spPr>
        <p:txBody>
          <a:bodyPr wrap="square">
            <a:spAutoFit/>
          </a:bodyPr>
          <a:lstStyle/>
          <a:p>
            <a:r>
              <a:rPr lang="en-US" sz="3600" b="1" dirty="0">
                <a:latin typeface="Cambria" panose="02040503050406030204" pitchFamily="18" charset="0"/>
                <a:ea typeface="Cambria" panose="02040503050406030204" pitchFamily="18" charset="0"/>
              </a:rPr>
              <a:t>b) Đ, S?</a:t>
            </a:r>
            <a:endParaRPr lang="vi-VN" sz="3600" b="1"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9A1414C2-ED01-913C-34C9-C39B4BFCA454}"/>
                  </a:ext>
                </a:extLst>
              </p:cNvPr>
              <p:cNvSpPr txBox="1"/>
              <p:nvPr/>
            </p:nvSpPr>
            <p:spPr>
              <a:xfrm>
                <a:off x="490590" y="1084192"/>
                <a:ext cx="10636322" cy="892552"/>
              </a:xfrm>
              <a:prstGeom prst="rect">
                <a:avLst/>
              </a:prstGeom>
              <a:noFill/>
            </p:spPr>
            <p:txBody>
              <a:bodyPr wrap="square">
                <a:spAutoFit/>
              </a:bodyPr>
              <a:lstStyle/>
              <a:p>
                <a:r>
                  <a:rPr lang="vi-VN" sz="3600" b="1" dirty="0">
                    <a:solidFill>
                      <a:srgbClr val="002060"/>
                    </a:solidFill>
                    <a:latin typeface="Cambria" panose="02040503050406030204" pitchFamily="18" charset="0"/>
                    <a:ea typeface="Cambria" panose="02040503050406030204" pitchFamily="18" charset="0"/>
                  </a:rPr>
                  <a:t>Diện tích của nhà máy lớn hơn</a:t>
                </a:r>
                <a:r>
                  <a:rPr lang="en-US" sz="3600" b="1" dirty="0">
                    <a:solidFill>
                      <a:srgbClr val="002060"/>
                    </a:solidFill>
                    <a:latin typeface="Cambria" panose="02040503050406030204" pitchFamily="18" charset="0"/>
                    <a:ea typeface="Cambria" panose="02040503050406030204" pitchFamily="18" charset="0"/>
                  </a:rPr>
                  <a:t> </a:t>
                </a:r>
                <a14:m>
                  <m:oMath xmlns:m="http://schemas.openxmlformats.org/officeDocument/2006/math">
                    <m:f>
                      <m:fPr>
                        <m:ctrlPr>
                          <a:rPr lang="en-US" sz="3600" b="1" i="1" kern="100" smtClean="0">
                            <a:solidFill>
                              <a:srgbClr val="002060"/>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vi-VN" sz="3600" b="1" i="1" kern="100">
                            <a:solidFill>
                              <a:srgbClr val="002060"/>
                            </a:solidFill>
                            <a:effectLst/>
                            <a:latin typeface="Cambria Math" panose="02040503050406030204" pitchFamily="18" charset="0"/>
                            <a:ea typeface="Yu Mincho" panose="02020400000000000000" pitchFamily="18" charset="-128"/>
                            <a:cs typeface="Times New Roman" panose="02020603050405020304" pitchFamily="18" charset="0"/>
                          </a:rPr>
                          <m:t>𝟏</m:t>
                        </m:r>
                      </m:num>
                      <m:den>
                        <m:r>
                          <a:rPr lang="en-US" sz="3600" b="1" i="1" kern="100" smtClean="0">
                            <a:solidFill>
                              <a:srgbClr val="002060"/>
                            </a:solidFill>
                            <a:effectLst/>
                            <a:latin typeface="Cambria Math" panose="02040503050406030204" pitchFamily="18" charset="0"/>
                            <a:ea typeface="Yu Mincho" panose="02020400000000000000" pitchFamily="18" charset="-128"/>
                            <a:cs typeface="Times New Roman" panose="02020603050405020304" pitchFamily="18" charset="0"/>
                          </a:rPr>
                          <m:t>𝟏𝟎𝟎</m:t>
                        </m:r>
                      </m:den>
                    </m:f>
                    <m:r>
                      <a:rPr lang="en-US" sz="3600" b="1" i="1" kern="100" smtClean="0">
                        <a:solidFill>
                          <a:srgbClr val="002060"/>
                        </a:solidFill>
                        <a:effectLst/>
                        <a:latin typeface="Cambria Math" panose="02040503050406030204" pitchFamily="18" charset="0"/>
                        <a:ea typeface="Yu Mincho" panose="02020400000000000000" pitchFamily="18" charset="-128"/>
                        <a:cs typeface="Times New Roman" panose="02020603050405020304" pitchFamily="18" charset="0"/>
                      </a:rPr>
                      <m:t> </m:t>
                    </m:r>
                    <m:r>
                      <a:rPr lang="en-US" sz="3600" b="1" i="1" kern="100" smtClean="0">
                        <a:solidFill>
                          <a:srgbClr val="002060"/>
                        </a:solidFill>
                        <a:effectLst/>
                        <a:latin typeface="Cambria Math" panose="02040503050406030204" pitchFamily="18" charset="0"/>
                        <a:ea typeface="Yu Mincho" panose="02020400000000000000" pitchFamily="18" charset="-128"/>
                        <a:cs typeface="Times New Roman" panose="02020603050405020304" pitchFamily="18" charset="0"/>
                      </a:rPr>
                      <m:t>𝒉𝒂</m:t>
                    </m:r>
                    <m:r>
                      <a:rPr lang="en-US" sz="3600" b="1" i="1" kern="100" smtClean="0">
                        <a:solidFill>
                          <a:srgbClr val="002060"/>
                        </a:solidFill>
                        <a:effectLst/>
                        <a:latin typeface="Cambria Math" panose="02040503050406030204" pitchFamily="18" charset="0"/>
                        <a:ea typeface="Yu Mincho" panose="02020400000000000000" pitchFamily="18" charset="-128"/>
                        <a:cs typeface="Times New Roman" panose="02020603050405020304" pitchFamily="18" charset="0"/>
                      </a:rPr>
                      <m:t>.</m:t>
                    </m:r>
                  </m:oMath>
                </a14:m>
                <a:endParaRPr lang="vi-VN" sz="3600" b="1" dirty="0">
                  <a:solidFill>
                    <a:srgbClr val="002060"/>
                  </a:solidFill>
                  <a:latin typeface="Cambria" panose="02040503050406030204" pitchFamily="18" charset="0"/>
                  <a:ea typeface="Cambria" panose="02040503050406030204" pitchFamily="18" charset="0"/>
                </a:endParaRPr>
              </a:p>
            </p:txBody>
          </p:sp>
        </mc:Choice>
        <mc:Fallback xmlns="">
          <p:sp>
            <p:nvSpPr>
              <p:cNvPr id="5" name="TextBox 4">
                <a:extLst>
                  <a:ext uri="{FF2B5EF4-FFF2-40B4-BE49-F238E27FC236}">
                    <a16:creationId xmlns:a16="http://schemas.microsoft.com/office/drawing/2014/main" id="{9A1414C2-ED01-913C-34C9-C39B4BFCA454}"/>
                  </a:ext>
                </a:extLst>
              </p:cNvPr>
              <p:cNvSpPr txBox="1">
                <a:spLocks noRot="1" noChangeAspect="1" noMove="1" noResize="1" noEditPoints="1" noAdjustHandles="1" noChangeArrowheads="1" noChangeShapeType="1" noTextEdit="1"/>
              </p:cNvSpPr>
              <p:nvPr/>
            </p:nvSpPr>
            <p:spPr>
              <a:xfrm>
                <a:off x="490590" y="1084192"/>
                <a:ext cx="10636322" cy="892552"/>
              </a:xfrm>
              <a:prstGeom prst="rect">
                <a:avLst/>
              </a:prstGeom>
              <a:blipFill>
                <a:blip r:embed="rId2"/>
                <a:stretch>
                  <a:fillRect l="-1719" b="-10959"/>
                </a:stretch>
              </a:blipFill>
            </p:spPr>
            <p:txBody>
              <a:bodyPr/>
              <a:lstStyle/>
              <a:p>
                <a:r>
                  <a:rPr lang="en-US">
                    <a:noFill/>
                  </a:rPr>
                  <a:t> </a:t>
                </a:r>
              </a:p>
            </p:txBody>
          </p:sp>
        </mc:Fallback>
      </mc:AlternateContent>
      <p:sp>
        <p:nvSpPr>
          <p:cNvPr id="7" name="Rectangle: Rounded Corners 6">
            <a:extLst>
              <a:ext uri="{FF2B5EF4-FFF2-40B4-BE49-F238E27FC236}">
                <a16:creationId xmlns:a16="http://schemas.microsoft.com/office/drawing/2014/main" xmlns="" id="{A0C84B40-2DFC-7AB7-6DA7-F6D9F1D23049}"/>
              </a:ext>
            </a:extLst>
          </p:cNvPr>
          <p:cNvSpPr/>
          <p:nvPr/>
        </p:nvSpPr>
        <p:spPr>
          <a:xfrm>
            <a:off x="8618305" y="1220913"/>
            <a:ext cx="813371" cy="61644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002060"/>
                </a:solidFill>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49D0E7F5-3492-5FC3-D110-0902A24AD9A9}"/>
                  </a:ext>
                </a:extLst>
              </p:cNvPr>
              <p:cNvSpPr txBox="1"/>
              <p:nvPr/>
            </p:nvSpPr>
            <p:spPr>
              <a:xfrm>
                <a:off x="965771" y="2404153"/>
                <a:ext cx="10500189" cy="3899786"/>
              </a:xfrm>
              <a:prstGeom prst="rect">
                <a:avLst/>
              </a:prstGeom>
              <a:noFill/>
            </p:spPr>
            <p:txBody>
              <a:bodyPr wrap="square" rtlCol="0">
                <a:spAutoFit/>
              </a:bodyPr>
              <a:lstStyle/>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Diện tích mảnh đất là:</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40,4 </a:t>
                </a:r>
                <a14:m>
                  <m:oMath xmlns:m="http://schemas.openxmlformats.org/officeDocument/2006/math">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m:t>
                    </m:r>
                  </m:oMath>
                </a14:m>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30 = 1 212 (m</a:t>
                </a:r>
                <a:r>
                  <a:rPr lang="vi-VN" sz="2800" i="1" kern="100" baseline="300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2</a:t>
                </a: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Diện tích nhà máy sản xuất rô – bốt là:</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1 212 : 2 = 606 (m</a:t>
                </a:r>
                <a:r>
                  <a:rPr lang="vi-VN" sz="2800" i="1" kern="100" baseline="300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2</a:t>
                </a: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Vì 1 ha = 10 000 m</a:t>
                </a:r>
                <a:r>
                  <a:rPr lang="vi-VN" sz="2800" i="1" kern="100" baseline="300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2</a:t>
                </a: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nên </a:t>
                </a:r>
                <a14:m>
                  <m:oMath xmlns:m="http://schemas.openxmlformats.org/officeDocument/2006/math">
                    <m:f>
                      <m:fPr>
                        <m:ctrlPr>
                          <a:rPr lang="en-US"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1</m:t>
                        </m:r>
                      </m:num>
                      <m:den>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100</m:t>
                        </m:r>
                      </m:den>
                    </m:f>
                  </m:oMath>
                </a14:m>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ha = </a:t>
                </a:r>
                <a14:m>
                  <m:oMath xmlns:m="http://schemas.openxmlformats.org/officeDocument/2006/math">
                    <m:f>
                      <m:fPr>
                        <m:ctrlPr>
                          <a:rPr lang="en-US"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1</m:t>
                        </m:r>
                      </m:num>
                      <m:den>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100</m:t>
                        </m:r>
                      </m:den>
                    </m:f>
                  </m:oMath>
                </a14:m>
                <a:r>
                  <a:rPr lang="en-US"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m:t>
                    </m:r>
                  </m:oMath>
                </a14:m>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10 000 = 100 m</a:t>
                </a:r>
                <a:r>
                  <a:rPr lang="vi-VN" sz="2800" i="1" kern="100" baseline="300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2</a:t>
                </a: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Ta có: 606 m</a:t>
                </a:r>
                <a:r>
                  <a:rPr lang="vi-VN" sz="2800" i="1" kern="100" baseline="300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2</a:t>
                </a: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&gt; 100 m</a:t>
                </a:r>
                <a:r>
                  <a:rPr lang="vi-VN" sz="2800" i="1" kern="100" baseline="300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2</a:t>
                </a: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Vậy diện tích của nhà máy lớn hơn </a:t>
                </a:r>
                <a14:m>
                  <m:oMath xmlns:m="http://schemas.openxmlformats.org/officeDocument/2006/math">
                    <m:f>
                      <m:fPr>
                        <m:ctrlPr>
                          <a:rPr lang="en-US"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1</m:t>
                        </m:r>
                      </m:num>
                      <m:den>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100</m:t>
                        </m:r>
                      </m:den>
                    </m:f>
                  </m:oMath>
                </a14:m>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ha. </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49D0E7F5-3492-5FC3-D110-0902A24AD9A9}"/>
                  </a:ext>
                </a:extLst>
              </p:cNvPr>
              <p:cNvSpPr txBox="1">
                <a:spLocks noRot="1" noChangeAspect="1" noMove="1" noResize="1" noEditPoints="1" noAdjustHandles="1" noChangeArrowheads="1" noChangeShapeType="1" noTextEdit="1"/>
              </p:cNvSpPr>
              <p:nvPr/>
            </p:nvSpPr>
            <p:spPr>
              <a:xfrm>
                <a:off x="965771" y="2404153"/>
                <a:ext cx="10500189" cy="3899786"/>
              </a:xfrm>
              <a:prstGeom prst="rect">
                <a:avLst/>
              </a:prstGeom>
              <a:blipFill>
                <a:blip r:embed="rId3"/>
                <a:stretch>
                  <a:fillRect t="-1563" b="-781"/>
                </a:stretch>
              </a:blipFill>
            </p:spPr>
            <p:txBody>
              <a:bodyPr/>
              <a:lstStyle/>
              <a:p>
                <a:r>
                  <a:rPr lang="en-US">
                    <a:noFill/>
                  </a:rPr>
                  <a:t> </a:t>
                </a:r>
              </a:p>
            </p:txBody>
          </p:sp>
        </mc:Fallback>
      </mc:AlternateContent>
      <p:sp>
        <p:nvSpPr>
          <p:cNvPr id="9" name="Rectangle: Rounded Corners 8">
            <a:extLst>
              <a:ext uri="{FF2B5EF4-FFF2-40B4-BE49-F238E27FC236}">
                <a16:creationId xmlns:a16="http://schemas.microsoft.com/office/drawing/2014/main" xmlns="" id="{D27F5E26-52B3-8523-A966-470994E1FE05}"/>
              </a:ext>
            </a:extLst>
          </p:cNvPr>
          <p:cNvSpPr/>
          <p:nvPr/>
        </p:nvSpPr>
        <p:spPr>
          <a:xfrm>
            <a:off x="8616593" y="1229475"/>
            <a:ext cx="813371" cy="61644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66"/>
                </a:solidFill>
              </a:rPr>
              <a:t>Đ</a:t>
            </a:r>
          </a:p>
        </p:txBody>
      </p:sp>
    </p:spTree>
    <p:extLst>
      <p:ext uri="{BB962C8B-B14F-4D97-AF65-F5344CB8AC3E}">
        <p14:creationId xmlns:p14="http://schemas.microsoft.com/office/powerpoint/2010/main" val="3922179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P spid="8"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een and red text on a black background&#10;&#10;Description automatically generated">
            <a:extLst>
              <a:ext uri="{FF2B5EF4-FFF2-40B4-BE49-F238E27FC236}">
                <a16:creationId xmlns:a16="http://schemas.microsoft.com/office/drawing/2014/main" xmlns="" id="{FA065FA4-4EA1-64E0-4AAA-DD3C457D1D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92745"/>
            <a:ext cx="6637398" cy="5343668"/>
          </a:xfrm>
          <a:prstGeom prst="rect">
            <a:avLst/>
          </a:prstGeom>
        </p:spPr>
      </p:pic>
    </p:spTree>
    <p:extLst>
      <p:ext uri="{BB962C8B-B14F-4D97-AF65-F5344CB8AC3E}">
        <p14:creationId xmlns:p14="http://schemas.microsoft.com/office/powerpoint/2010/main" val="33508792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Hoàn thành bảng sau (theo mẫu)</a:t>
            </a:r>
          </a:p>
        </p:txBody>
      </p:sp>
      <p:sp>
        <p:nvSpPr>
          <p:cNvPr id="44" name="TextBox 43">
            <a:extLst>
              <a:ext uri="{FF2B5EF4-FFF2-40B4-BE49-F238E27FC236}">
                <a16:creationId xmlns:a16="http://schemas.microsoft.com/office/drawing/2014/main" xmlns="" id="{183349AF-27E3-413E-AAFB-29A15560DD01}"/>
              </a:ext>
            </a:extLst>
          </p:cNvPr>
          <p:cNvSpPr txBox="1"/>
          <p:nvPr/>
        </p:nvSpPr>
        <p:spPr>
          <a:xfrm>
            <a:off x="1499733" y="349087"/>
            <a:ext cx="9958806"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Chọn</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đúng</a:t>
            </a:r>
            <a:r>
              <a:rPr lang="en-US" sz="2800" dirty="0">
                <a:solidFill>
                  <a:prstClr val="black"/>
                </a:solidFill>
                <a:latin typeface="Cambria" panose="02040503050406030204" pitchFamily="18" charset="0"/>
                <a:ea typeface="Cambria" panose="020405030504060302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2800" dirty="0">
                <a:solidFill>
                  <a:prstClr val="black"/>
                </a:solidFill>
                <a:latin typeface="Cambria" panose="02040503050406030204" pitchFamily="18" charset="0"/>
                <a:ea typeface="Cambria" panose="02040503050406030204" pitchFamily="18" charset="0"/>
              </a:rPr>
              <a:t>Bạn Tú có 25 quả bóng, mỗi quả nặng 5,7 g. Tú bỏ tất cả số bóng đó vào chiếc hộp xanh và chiếc hộp đỏ. Khi đó, Tú nhận thấy cân nặng của hộp xanh tăng thêm 62,7 g. Hỏi cân nặng của hộp màu đỏ tăng thêm bao nhiêu gam?</a:t>
            </a:r>
            <a:endParaRPr lang="en-US" sz="2800" dirty="0">
              <a:solidFill>
                <a:prstClr val="black"/>
              </a:solidFill>
              <a:latin typeface="Cambria" panose="02040503050406030204" pitchFamily="18" charset="0"/>
              <a:ea typeface="Cambria" panose="02040503050406030204" pitchFamily="18" charset="0"/>
            </a:endParaRPr>
          </a:p>
          <a:p>
            <a:pPr lvl="0"/>
            <a:r>
              <a:rPr lang="nn-NO" sz="2800" dirty="0">
                <a:solidFill>
                  <a:prstClr val="black"/>
                </a:solidFill>
                <a:latin typeface="Cambria" panose="02040503050406030204" pitchFamily="18" charset="0"/>
                <a:ea typeface="Cambria" panose="02040503050406030204" pitchFamily="18" charset="0"/>
              </a:rPr>
              <a:t>A. 142,5 g                                  B. 74,1 g                                    C. 79,8 g</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p:cNvGrpSpPr/>
          <p:nvPr/>
        </p:nvGrpSpPr>
        <p:grpSpPr>
          <a:xfrm>
            <a:off x="708344" y="18258"/>
            <a:ext cx="819002" cy="1100495"/>
            <a:chOff x="502155" y="89490"/>
            <a:chExt cx="819002"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3" name="Rectangle 32"/>
            <p:cNvSpPr/>
            <p:nvPr/>
          </p:nvSpPr>
          <p:spPr>
            <a:xfrm>
              <a:off x="502155" y="89490"/>
              <a:ext cx="819002"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5</a:t>
              </a:r>
            </a:p>
          </p:txBody>
        </p:sp>
      </p:grpSp>
      <p:pic>
        <p:nvPicPr>
          <p:cNvPr id="5" name="Picture 4">
            <a:extLst>
              <a:ext uri="{FF2B5EF4-FFF2-40B4-BE49-F238E27FC236}">
                <a16:creationId xmlns:a16="http://schemas.microsoft.com/office/drawing/2014/main" xmlns="" id="{0F9B09FE-C78B-D97E-C2A4-50912617F55E}"/>
              </a:ext>
            </a:extLst>
          </p:cNvPr>
          <p:cNvPicPr>
            <a:picLocks noChangeAspect="1"/>
          </p:cNvPicPr>
          <p:nvPr/>
        </p:nvPicPr>
        <p:blipFill>
          <a:blip r:embed="rId3"/>
          <a:stretch>
            <a:fillRect/>
          </a:stretch>
        </p:blipFill>
        <p:spPr>
          <a:xfrm>
            <a:off x="7486757" y="3239142"/>
            <a:ext cx="3752850" cy="3009900"/>
          </a:xfrm>
          <a:prstGeom prst="rect">
            <a:avLst/>
          </a:prstGeom>
        </p:spPr>
      </p:pic>
      <p:sp>
        <p:nvSpPr>
          <p:cNvPr id="7" name="TextBox 6">
            <a:extLst>
              <a:ext uri="{FF2B5EF4-FFF2-40B4-BE49-F238E27FC236}">
                <a16:creationId xmlns:a16="http://schemas.microsoft.com/office/drawing/2014/main" xmlns="" id="{8189412D-1ECA-A804-AE8C-B19C576E6AE2}"/>
              </a:ext>
            </a:extLst>
          </p:cNvPr>
          <p:cNvSpPr txBox="1"/>
          <p:nvPr/>
        </p:nvSpPr>
        <p:spPr>
          <a:xfrm>
            <a:off x="873303" y="3369924"/>
            <a:ext cx="6123398" cy="3147080"/>
          </a:xfrm>
          <a:prstGeom prst="rect">
            <a:avLst/>
          </a:prstGeom>
          <a:noFill/>
        </p:spPr>
        <p:txBody>
          <a:bodyPr wrap="square" rtlCol="0">
            <a:spAutoFit/>
          </a:bodyPr>
          <a:lstStyle/>
          <a:p>
            <a:pPr marL="0" marR="0" algn="ctr">
              <a:lnSpc>
                <a:spcPct val="120000"/>
              </a:lnSpc>
              <a:spcBef>
                <a:spcPts val="0"/>
              </a:spcBef>
              <a:spcAft>
                <a:spcPts val="0"/>
              </a:spcAft>
            </a:pPr>
            <a:r>
              <a:rPr lang="vi-VN" sz="2800" b="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Bài giải</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vi-VN"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Cân nặng của tất cả số bóng là:</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vi-VN"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5,7 × 25 = 142,5 (g)</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vi-VN"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Cân nặng của túi màu đỏ tăng thêm là:</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vi-VN"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142,5 – 62,7 = 79,8 (g)</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r">
              <a:lnSpc>
                <a:spcPct val="120000"/>
              </a:lnSpc>
              <a:spcBef>
                <a:spcPts val="0"/>
              </a:spcBef>
              <a:spcAft>
                <a:spcPts val="0"/>
              </a:spcAft>
            </a:pPr>
            <a:r>
              <a:rPr lang="vi-VN"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Đáp số: 79,8 (g)</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xmlns="" id="{6D35FBA1-4E80-2AF3-3C51-CB2E7331C211}"/>
              </a:ext>
            </a:extLst>
          </p:cNvPr>
          <p:cNvSpPr/>
          <p:nvPr/>
        </p:nvSpPr>
        <p:spPr>
          <a:xfrm>
            <a:off x="9657707" y="2517169"/>
            <a:ext cx="513708" cy="472611"/>
          </a:xfrm>
          <a:prstGeom prst="ellipse">
            <a:avLst/>
          </a:prstGeom>
          <a:noFill/>
          <a:ln w="762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168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7"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20472106">
            <a:off x="-38490" y="25839"/>
            <a:ext cx="1272725" cy="1303766"/>
          </a:xfrm>
          <a:prstGeom prst="rect">
            <a:avLst/>
          </a:prstGeom>
        </p:spPr>
      </p:pic>
      <p:pic>
        <p:nvPicPr>
          <p:cNvPr id="13" name="Picture 4" descr="Shape&#10;&#10;Description automatically generated with medium confidence">
            <a:extLst>
              <a:ext uri="{FF2B5EF4-FFF2-40B4-BE49-F238E27FC236}">
                <a16:creationId xmlns:a16="http://schemas.microsoft.com/office/drawing/2014/main" xmlns="" id="{579C29C5-BC9D-989C-21DC-6F493EEA3C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5672" y="-269793"/>
            <a:ext cx="2778847" cy="2837475"/>
          </a:xfrm>
          <a:prstGeom prst="rect">
            <a:avLst/>
          </a:prstGeom>
        </p:spPr>
      </p:pic>
      <p:pic>
        <p:nvPicPr>
          <p:cNvPr id="14" name="Picture 12" descr="Shape&#10;&#10;Description automatically generated with medium confidence">
            <a:extLst>
              <a:ext uri="{FF2B5EF4-FFF2-40B4-BE49-F238E27FC236}">
                <a16:creationId xmlns:a16="http://schemas.microsoft.com/office/drawing/2014/main" xmlns="" id="{07CBC44A-0B94-73A1-37C3-F9F2B76394E3}"/>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870763" y="953589"/>
            <a:ext cx="2619656" cy="2831319"/>
          </a:xfrm>
          <a:prstGeom prst="rect">
            <a:avLst/>
          </a:prstGeom>
        </p:spPr>
      </p:pic>
      <p:pic>
        <p:nvPicPr>
          <p:cNvPr id="22" name="Ngay-Tet-Thieu-Nhi-Beat-Hanh-Dung-Tue-Minh-Bach-L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19407" y="5853952"/>
            <a:ext cx="609600" cy="609600"/>
          </a:xfrm>
          <a:prstGeom prst="rect">
            <a:avLst/>
          </a:prstGeom>
        </p:spPr>
      </p:pic>
      <p:pic>
        <p:nvPicPr>
          <p:cNvPr id="2" name="Picture 1">
            <a:extLst>
              <a:ext uri="{FF2B5EF4-FFF2-40B4-BE49-F238E27FC236}">
                <a16:creationId xmlns:a16="http://schemas.microsoft.com/office/drawing/2014/main" xmlns="" id="{D5E033D5-A1CF-E651-9F9B-347DCF1BE777}"/>
              </a:ext>
            </a:extLst>
          </p:cNvPr>
          <p:cNvPicPr>
            <a:picLocks noChangeAspect="1"/>
          </p:cNvPicPr>
          <p:nvPr/>
        </p:nvPicPr>
        <p:blipFill>
          <a:blip r:embed="rId9"/>
          <a:stretch>
            <a:fillRect/>
          </a:stretch>
        </p:blipFill>
        <p:spPr>
          <a:xfrm>
            <a:off x="1213220" y="749085"/>
            <a:ext cx="8388823" cy="3243353"/>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xmlns="" id="{1ECA386B-BCB8-FF24-85D5-8CEDB7D4B58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61846" y="1383812"/>
            <a:ext cx="1453982" cy="1453982"/>
          </a:xfrm>
          <a:prstGeom prst="rect">
            <a:avLst/>
          </a:prstGeom>
        </p:spPr>
      </p:pic>
    </p:spTree>
    <p:extLst>
      <p:ext uri="{BB962C8B-B14F-4D97-AF65-F5344CB8AC3E}">
        <p14:creationId xmlns:p14="http://schemas.microsoft.com/office/powerpoint/2010/main" val="426982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1" presetClass="mediacall" presetSubtype="0" fill="hold" nodeType="withEffect">
                                  <p:stCondLst>
                                    <p:cond delay="0"/>
                                  </p:stCondLst>
                                  <p:childTnLst>
                                    <p:cmd type="call" cmd="playFrom(0.0)">
                                      <p:cBhvr>
                                        <p:cTn id="12" dur="167784" fill="hold"/>
                                        <p:tgtEl>
                                          <p:spTgt spid="22"/>
                                        </p:tgtEl>
                                      </p:cBhvr>
                                    </p:cmd>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0">
                  <p:stCondLst>
                    <p:cond delay="indefinite"/>
                  </p:stCondLst>
                  <p:endCondLst>
                    <p:cond evt="onStopAudio" delay="0">
                      <p:tgtEl>
                        <p:sldTgt/>
                      </p:tgtEl>
                    </p:cond>
                  </p:endCondLst>
                </p:cTn>
                <p:tgtEl>
                  <p:spTgt spid="2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3"/>
          <p:cNvPicPr>
            <a:picLocks noChangeAspect="1"/>
          </p:cNvPicPr>
          <p:nvPr/>
        </p:nvPicPr>
        <p:blipFill>
          <a:blip r:embed="rId5"/>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5"/>
          <a:srcRect/>
          <a:stretch>
            <a:fillRect/>
          </a:stretch>
        </p:blipFill>
        <p:spPr>
          <a:xfrm>
            <a:off x="685800" y="1039759"/>
            <a:ext cx="5775158" cy="5486400"/>
          </a:xfrm>
          <a:prstGeom prst="rect">
            <a:avLst/>
          </a:prstGeom>
        </p:spPr>
      </p:pic>
      <p:sp>
        <p:nvSpPr>
          <p:cNvPr id="7" name="Freeform 2">
            <a:extLst>
              <a:ext uri="{FF2B5EF4-FFF2-40B4-BE49-F238E27FC236}">
                <a16:creationId xmlns:a16="http://schemas.microsoft.com/office/drawing/2014/main" xmlns=""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2">
            <a:extLst>
              <a:ext uri="{FF2B5EF4-FFF2-40B4-BE49-F238E27FC236}">
                <a16:creationId xmlns:a16="http://schemas.microsoft.com/office/drawing/2014/main" xmlns="" id="{7DCC5236-6A99-785F-2EFC-5F19F708D21C}"/>
              </a:ext>
            </a:extLst>
          </p:cNvPr>
          <p:cNvPicPr>
            <a:picLocks noChangeAspect="1"/>
          </p:cNvPicPr>
          <p:nvPr/>
        </p:nvPicPr>
        <p:blipFill>
          <a:blip r:embed="rId8"/>
          <a:srcRect/>
          <a:stretch>
            <a:fillRect/>
          </a:stretch>
        </p:blipFill>
        <p:spPr>
          <a:xfrm>
            <a:off x="4419600" y="2209800"/>
            <a:ext cx="5294376" cy="5486400"/>
          </a:xfrm>
          <a:prstGeom prst="rect">
            <a:avLst/>
          </a:prstGeom>
        </p:spPr>
      </p:pic>
      <p:pic>
        <p:nvPicPr>
          <p:cNvPr id="9" name="Picture 2">
            <a:extLst>
              <a:ext uri="{FF2B5EF4-FFF2-40B4-BE49-F238E27FC236}">
                <a16:creationId xmlns:a16="http://schemas.microsoft.com/office/drawing/2014/main" xmlns="" id="{831D6589-16F8-9838-C0F8-C43B8BF4E31E}"/>
              </a:ext>
            </a:extLst>
          </p:cNvPr>
          <p:cNvPicPr>
            <a:picLocks noChangeAspect="1"/>
          </p:cNvPicPr>
          <p:nvPr/>
        </p:nvPicPr>
        <p:blipFill>
          <a:blip r:embed="rId8"/>
          <a:srcRect/>
          <a:stretch>
            <a:fillRect/>
          </a:stretch>
        </p:blipFill>
        <p:spPr>
          <a:xfrm>
            <a:off x="4521200" y="2311400"/>
            <a:ext cx="5294376" cy="5486400"/>
          </a:xfrm>
          <a:prstGeom prst="rect">
            <a:avLst/>
          </a:prstGeom>
        </p:spPr>
      </p:pic>
      <p:pic>
        <p:nvPicPr>
          <p:cNvPr id="10" name="Picture 2">
            <a:extLst>
              <a:ext uri="{FF2B5EF4-FFF2-40B4-BE49-F238E27FC236}">
                <a16:creationId xmlns:a16="http://schemas.microsoft.com/office/drawing/2014/main" xmlns="" id="{0690EAB7-870F-53F5-E917-266669A074C9}"/>
              </a:ext>
            </a:extLst>
          </p:cNvPr>
          <p:cNvPicPr>
            <a:picLocks noChangeAspect="1"/>
          </p:cNvPicPr>
          <p:nvPr/>
        </p:nvPicPr>
        <p:blipFill>
          <a:blip r:embed="rId8"/>
          <a:srcRect/>
          <a:stretch>
            <a:fillRect/>
          </a:stretch>
        </p:blipFill>
        <p:spPr>
          <a:xfrm>
            <a:off x="609600" y="2463800"/>
            <a:ext cx="5294376" cy="5486400"/>
          </a:xfrm>
          <a:prstGeom prst="rect">
            <a:avLst/>
          </a:prstGeom>
        </p:spPr>
      </p:pic>
      <p:pic>
        <p:nvPicPr>
          <p:cNvPr id="11" name="Picture 10">
            <a:extLst>
              <a:ext uri="{FF2B5EF4-FFF2-40B4-BE49-F238E27FC236}">
                <a16:creationId xmlns:a16="http://schemas.microsoft.com/office/drawing/2014/main" xmlns="" id="{7189A806-C5EE-7890-E3A8-5DFD40434E14}"/>
              </a:ext>
            </a:extLst>
          </p:cNvPr>
          <p:cNvPicPr>
            <a:picLocks noChangeAspect="1"/>
          </p:cNvPicPr>
          <p:nvPr/>
        </p:nvPicPr>
        <p:blipFill>
          <a:blip r:embed="rId9"/>
          <a:stretch>
            <a:fillRect/>
          </a:stretch>
        </p:blipFill>
        <p:spPr>
          <a:xfrm>
            <a:off x="152400" y="482600"/>
            <a:ext cx="10769600" cy="3885938"/>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xmlns=""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482600"/>
            <a:ext cx="552345" cy="552345"/>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xmlns="" id="{D363CD2A-C274-BC64-32CC-A4EDA2B80D4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63200" y="5213648"/>
            <a:ext cx="1497032" cy="14970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xmlns="" id="{78CD4E91-7596-B8B7-A249-12A315743A99}"/>
              </a:ext>
            </a:extLst>
          </p:cNvPr>
          <p:cNvSpPr txBox="1"/>
          <p:nvPr/>
        </p:nvSpPr>
        <p:spPr>
          <a:xfrm>
            <a:off x="2924628" y="1164771"/>
            <a:ext cx="6197600" cy="1641731"/>
          </a:xfrm>
          <a:prstGeom prst="rect">
            <a:avLst/>
          </a:prstGeom>
          <a:noFill/>
        </p:spPr>
        <p:txBody>
          <a:bodyPr wrap="square" lIns="0" tIns="0" rIns="0" bIns="0"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pt-BR" sz="5334"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Câu 1: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pt-BR" sz="5334"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Tính: 4,67 + 16,8 = ?</a:t>
            </a:r>
            <a:endParaRPr kumimoji="0" lang="en-US" sz="5334"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p:txBody>
      </p:sp>
      <p:grpSp>
        <p:nvGrpSpPr>
          <p:cNvPr id="11" name="Group 10">
            <a:extLst>
              <a:ext uri="{FF2B5EF4-FFF2-40B4-BE49-F238E27FC236}">
                <a16:creationId xmlns:a16="http://schemas.microsoft.com/office/drawing/2014/main" xmlns=""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xmlns=""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xmlns="" id="{802D908A-6A0B-478E-DFAE-F2C8CBC85A06}"/>
                </a:ext>
              </a:extLst>
            </p:cNvPr>
            <p:cNvSpPr txBox="1"/>
            <p:nvPr/>
          </p:nvSpPr>
          <p:spPr>
            <a:xfrm>
              <a:off x="2523373" y="5253184"/>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21,57</a:t>
              </a:r>
            </a:p>
          </p:txBody>
        </p:sp>
      </p:grpSp>
      <p:grpSp>
        <p:nvGrpSpPr>
          <p:cNvPr id="14" name="Group 13">
            <a:extLst>
              <a:ext uri="{FF2B5EF4-FFF2-40B4-BE49-F238E27FC236}">
                <a16:creationId xmlns:a16="http://schemas.microsoft.com/office/drawing/2014/main" xmlns=""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xmlns=""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xmlns="" id="{33ABB540-30DF-FF2C-773D-EEF35068621D}"/>
                </a:ext>
              </a:extLst>
            </p:cNvPr>
            <p:cNvSpPr txBox="1"/>
            <p:nvPr/>
          </p:nvSpPr>
          <p:spPr>
            <a:xfrm>
              <a:off x="2523373" y="5253184"/>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22,47</a:t>
              </a:r>
            </a:p>
          </p:txBody>
        </p:sp>
      </p:grpSp>
      <p:grpSp>
        <p:nvGrpSpPr>
          <p:cNvPr id="17" name="Group 16">
            <a:extLst>
              <a:ext uri="{FF2B5EF4-FFF2-40B4-BE49-F238E27FC236}">
                <a16:creationId xmlns:a16="http://schemas.microsoft.com/office/drawing/2014/main" xmlns=""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xmlns=""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xmlns="" id="{4612DDAC-9A53-5447-C549-97ED81A11282}"/>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21,58</a:t>
              </a:r>
            </a:p>
          </p:txBody>
        </p:sp>
      </p:grpSp>
      <p:sp>
        <p:nvSpPr>
          <p:cNvPr id="23" name="Freeform 2">
            <a:extLst>
              <a:ext uri="{FF2B5EF4-FFF2-40B4-BE49-F238E27FC236}">
                <a16:creationId xmlns:a16="http://schemas.microsoft.com/office/drawing/2014/main" xmlns=""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xmlns=""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xmlns=""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xmlns="" id="{8D6BC3F7-BC3E-9A9F-EC3F-551FA3F8B374}"/>
                </a:ext>
              </a:extLst>
            </p:cNvPr>
            <p:cNvSpPr txBox="1"/>
            <p:nvPr/>
          </p:nvSpPr>
          <p:spPr>
            <a:xfrm>
              <a:off x="2523373" y="3506302"/>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21,47</a:t>
              </a:r>
            </a:p>
          </p:txBody>
        </p:sp>
      </p:grpSp>
      <p:pic>
        <p:nvPicPr>
          <p:cNvPr id="27" name="y2mate.com - Incorrect sound effect">
            <a:hlinkClick r:id="" action="ppaction://media"/>
            <a:extLst>
              <a:ext uri="{FF2B5EF4-FFF2-40B4-BE49-F238E27FC236}">
                <a16:creationId xmlns:a16="http://schemas.microsoft.com/office/drawing/2014/main" xmlns=""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xmlns=""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xmlns=""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xmlns=""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xmlns=""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2">
            <a:extLst>
              <a:ext uri="{FF2B5EF4-FFF2-40B4-BE49-F238E27FC236}">
                <a16:creationId xmlns:a16="http://schemas.microsoft.com/office/drawing/2014/main" xmlns="" id="{A0C1278A-10CF-4F4F-1ADC-FC28274E670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4">
            <a:extLst>
              <a:ext uri="{FF2B5EF4-FFF2-40B4-BE49-F238E27FC236}">
                <a16:creationId xmlns:a16="http://schemas.microsoft.com/office/drawing/2014/main" xmlns=""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5">
            <a:extLst>
              <a:ext uri="{FF2B5EF4-FFF2-40B4-BE49-F238E27FC236}">
                <a16:creationId xmlns:a16="http://schemas.microsoft.com/office/drawing/2014/main" xmlns=""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6">
            <a:extLst>
              <a:ext uri="{FF2B5EF4-FFF2-40B4-BE49-F238E27FC236}">
                <a16:creationId xmlns:a16="http://schemas.microsoft.com/office/drawing/2014/main" xmlns="" id="{DDB637FC-0CB1-158D-5561-4BFC13AB2EA0}"/>
              </a:ext>
            </a:extLst>
          </p:cNvPr>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5">
            <a:extLst>
              <a:ext uri="{FF2B5EF4-FFF2-40B4-BE49-F238E27FC236}">
                <a16:creationId xmlns:a16="http://schemas.microsoft.com/office/drawing/2014/main" xmlns="" id="{15EEE8F0-6FBB-B84E-8B0D-12DF3F990318}"/>
              </a:ext>
            </a:extLst>
          </p:cNvPr>
          <p:cNvSpPr txBox="1"/>
          <p:nvPr/>
        </p:nvSpPr>
        <p:spPr>
          <a:xfrm>
            <a:off x="2902857" y="1567543"/>
            <a:ext cx="6197600" cy="820866"/>
          </a:xfrm>
          <a:prstGeom prst="rect">
            <a:avLst/>
          </a:prstGeom>
          <a:noFill/>
        </p:spPr>
        <p:txBody>
          <a:bodyPr wrap="square" lIns="0" tIns="0" rIns="0" bIns="0"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pt-BR" sz="5334" b="0" i="0" u="none" strike="noStrike" kern="1200" cap="none" spc="0" normalizeH="0" baseline="0" noProof="0">
                <a:ln>
                  <a:noFill/>
                </a:ln>
                <a:solidFill>
                  <a:srgbClr val="15F4FD"/>
                </a:solidFill>
                <a:effectLst/>
                <a:uLnTx/>
                <a:uFillTx/>
                <a:latin typeface="Cambria" panose="02040503050406030204" pitchFamily="18" charset="0"/>
                <a:ea typeface="Cambria" panose="02040503050406030204" pitchFamily="18" charset="0"/>
                <a:cs typeface="+mn-cs"/>
              </a:rPr>
              <a:t>Câu 2: 0,65 x 7,5 = ?</a:t>
            </a:r>
            <a:endParaRPr kumimoji="0" lang="en-US" sz="5334"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p:txBody>
      </p:sp>
      <p:grpSp>
        <p:nvGrpSpPr>
          <p:cNvPr id="37" name="Group 36">
            <a:extLst>
              <a:ext uri="{FF2B5EF4-FFF2-40B4-BE49-F238E27FC236}">
                <a16:creationId xmlns:a16="http://schemas.microsoft.com/office/drawing/2014/main" xmlns="" id="{76FF2DA1-6D98-3EE6-F55A-DD70FB39B2A2}"/>
              </a:ext>
            </a:extLst>
          </p:cNvPr>
          <p:cNvGrpSpPr/>
          <p:nvPr/>
        </p:nvGrpSpPr>
        <p:grpSpPr>
          <a:xfrm>
            <a:off x="7467600" y="5308600"/>
            <a:ext cx="3352800" cy="1270000"/>
            <a:chOff x="1775751" y="4816549"/>
            <a:chExt cx="4038600" cy="1368075"/>
          </a:xfrm>
        </p:grpSpPr>
        <p:sp>
          <p:nvSpPr>
            <p:cNvPr id="38" name="Freeform 3">
              <a:extLst>
                <a:ext uri="{FF2B5EF4-FFF2-40B4-BE49-F238E27FC236}">
                  <a16:creationId xmlns:a16="http://schemas.microsoft.com/office/drawing/2014/main" xmlns=""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TextBox 38">
              <a:extLst>
                <a:ext uri="{FF2B5EF4-FFF2-40B4-BE49-F238E27FC236}">
                  <a16:creationId xmlns:a16="http://schemas.microsoft.com/office/drawing/2014/main" xmlns="" id="{239BC1B2-0E3B-FBEB-A6AF-C46F4AE76CA2}"/>
                </a:ext>
              </a:extLst>
            </p:cNvPr>
            <p:cNvSpPr txBox="1"/>
            <p:nvPr/>
          </p:nvSpPr>
          <p:spPr>
            <a:xfrm>
              <a:off x="2523373" y="5253184"/>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4,855</a:t>
              </a:r>
            </a:p>
          </p:txBody>
        </p:sp>
      </p:grpSp>
      <p:grpSp>
        <p:nvGrpSpPr>
          <p:cNvPr id="40" name="Group 39">
            <a:extLst>
              <a:ext uri="{FF2B5EF4-FFF2-40B4-BE49-F238E27FC236}">
                <a16:creationId xmlns:a16="http://schemas.microsoft.com/office/drawing/2014/main" xmlns="" id="{B0AB1E13-A6F2-1E22-4C19-12C1887463BE}"/>
              </a:ext>
            </a:extLst>
          </p:cNvPr>
          <p:cNvGrpSpPr/>
          <p:nvPr/>
        </p:nvGrpSpPr>
        <p:grpSpPr>
          <a:xfrm>
            <a:off x="7416800" y="3784600"/>
            <a:ext cx="3352800" cy="1270000"/>
            <a:chOff x="1775751" y="4816549"/>
            <a:chExt cx="4038600" cy="1368075"/>
          </a:xfrm>
        </p:grpSpPr>
        <p:sp>
          <p:nvSpPr>
            <p:cNvPr id="41" name="Freeform 3">
              <a:extLst>
                <a:ext uri="{FF2B5EF4-FFF2-40B4-BE49-F238E27FC236}">
                  <a16:creationId xmlns:a16="http://schemas.microsoft.com/office/drawing/2014/main" xmlns=""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TextBox 41">
              <a:extLst>
                <a:ext uri="{FF2B5EF4-FFF2-40B4-BE49-F238E27FC236}">
                  <a16:creationId xmlns:a16="http://schemas.microsoft.com/office/drawing/2014/main" xmlns="" id="{51D964AC-6A17-31AF-5A64-DDC31955F4BC}"/>
                </a:ext>
              </a:extLst>
            </p:cNvPr>
            <p:cNvSpPr txBox="1"/>
            <p:nvPr/>
          </p:nvSpPr>
          <p:spPr>
            <a:xfrm>
              <a:off x="2523373" y="5253184"/>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4,885</a:t>
              </a:r>
            </a:p>
          </p:txBody>
        </p:sp>
      </p:grpSp>
      <p:grpSp>
        <p:nvGrpSpPr>
          <p:cNvPr id="43" name="Group 42">
            <a:extLst>
              <a:ext uri="{FF2B5EF4-FFF2-40B4-BE49-F238E27FC236}">
                <a16:creationId xmlns:a16="http://schemas.microsoft.com/office/drawing/2014/main" xmlns="" id="{7EF4037D-735A-3655-4D38-C6D31E9EE010}"/>
              </a:ext>
            </a:extLst>
          </p:cNvPr>
          <p:cNvGrpSpPr/>
          <p:nvPr/>
        </p:nvGrpSpPr>
        <p:grpSpPr>
          <a:xfrm>
            <a:off x="609600" y="5410200"/>
            <a:ext cx="3352800" cy="1270000"/>
            <a:chOff x="1775751" y="4816549"/>
            <a:chExt cx="4038600" cy="1368075"/>
          </a:xfrm>
        </p:grpSpPr>
        <p:sp>
          <p:nvSpPr>
            <p:cNvPr id="44" name="Freeform 3">
              <a:extLst>
                <a:ext uri="{FF2B5EF4-FFF2-40B4-BE49-F238E27FC236}">
                  <a16:creationId xmlns:a16="http://schemas.microsoft.com/office/drawing/2014/main" xmlns=""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TextBox 44">
              <a:extLst>
                <a:ext uri="{FF2B5EF4-FFF2-40B4-BE49-F238E27FC236}">
                  <a16:creationId xmlns:a16="http://schemas.microsoft.com/office/drawing/2014/main" xmlns="" id="{DFA4CA41-D64D-343C-9B16-D607AA6D4EE8}"/>
                </a:ext>
              </a:extLst>
            </p:cNvPr>
            <p:cNvSpPr txBox="1"/>
            <p:nvPr/>
          </p:nvSpPr>
          <p:spPr>
            <a:xfrm>
              <a:off x="2523373" y="5253184"/>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4,857</a:t>
              </a:r>
            </a:p>
          </p:txBody>
        </p:sp>
      </p:grpSp>
      <p:sp>
        <p:nvSpPr>
          <p:cNvPr id="46" name="Freeform 2">
            <a:extLst>
              <a:ext uri="{FF2B5EF4-FFF2-40B4-BE49-F238E27FC236}">
                <a16:creationId xmlns:a16="http://schemas.microsoft.com/office/drawing/2014/main" xmlns=""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7" name="Group 46">
            <a:extLst>
              <a:ext uri="{FF2B5EF4-FFF2-40B4-BE49-F238E27FC236}">
                <a16:creationId xmlns:a16="http://schemas.microsoft.com/office/drawing/2014/main" xmlns="" id="{47999321-D37E-2B92-3E4D-E4E75AAF43F0}"/>
              </a:ext>
            </a:extLst>
          </p:cNvPr>
          <p:cNvGrpSpPr/>
          <p:nvPr/>
        </p:nvGrpSpPr>
        <p:grpSpPr>
          <a:xfrm>
            <a:off x="609600" y="3683000"/>
            <a:ext cx="3302000" cy="1270000"/>
            <a:chOff x="1773821" y="3053257"/>
            <a:chExt cx="4038600" cy="1368075"/>
          </a:xfrm>
        </p:grpSpPr>
        <p:sp>
          <p:nvSpPr>
            <p:cNvPr id="48" name="Freeform 3">
              <a:extLst>
                <a:ext uri="{FF2B5EF4-FFF2-40B4-BE49-F238E27FC236}">
                  <a16:creationId xmlns:a16="http://schemas.microsoft.com/office/drawing/2014/main" xmlns=""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9" name="TextBox 48">
              <a:extLst>
                <a:ext uri="{FF2B5EF4-FFF2-40B4-BE49-F238E27FC236}">
                  <a16:creationId xmlns:a16="http://schemas.microsoft.com/office/drawing/2014/main" xmlns="" id="{6AABE36F-2B98-1E85-57FF-F88D656497D5}"/>
                </a:ext>
              </a:extLst>
            </p:cNvPr>
            <p:cNvSpPr txBox="1"/>
            <p:nvPr/>
          </p:nvSpPr>
          <p:spPr>
            <a:xfrm>
              <a:off x="2523373" y="3506302"/>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4,875</a:t>
              </a:r>
            </a:p>
          </p:txBody>
        </p:sp>
      </p:grpSp>
      <p:pic>
        <p:nvPicPr>
          <p:cNvPr id="50" name="y2mate.com - Incorrect sound effect">
            <a:hlinkClick r:id="" action="ppaction://media"/>
            <a:extLst>
              <a:ext uri="{FF2B5EF4-FFF2-40B4-BE49-F238E27FC236}">
                <a16:creationId xmlns:a16="http://schemas.microsoft.com/office/drawing/2014/main" xmlns=""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55600" y="533400"/>
            <a:ext cx="312209" cy="312209"/>
          </a:xfrm>
          <a:prstGeom prst="rect">
            <a:avLst/>
          </a:prstGeom>
        </p:spPr>
      </p:pic>
      <p:pic>
        <p:nvPicPr>
          <p:cNvPr id="51" name="y2mate.com - Incorrect sound effect">
            <a:hlinkClick r:id="" action="ppaction://media"/>
            <a:extLst>
              <a:ext uri="{FF2B5EF4-FFF2-40B4-BE49-F238E27FC236}">
                <a16:creationId xmlns:a16="http://schemas.microsoft.com/office/drawing/2014/main" xmlns=""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12209" y="1041400"/>
            <a:ext cx="312209" cy="312209"/>
          </a:xfrm>
          <a:prstGeom prst="rect">
            <a:avLst/>
          </a:prstGeom>
        </p:spPr>
      </p:pic>
      <p:pic>
        <p:nvPicPr>
          <p:cNvPr id="52" name="Yeah">
            <a:hlinkClick r:id="" action="ppaction://media"/>
            <a:extLst>
              <a:ext uri="{FF2B5EF4-FFF2-40B4-BE49-F238E27FC236}">
                <a16:creationId xmlns:a16="http://schemas.microsoft.com/office/drawing/2014/main" xmlns=""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06400" y="1447800"/>
            <a:ext cx="312209" cy="312209"/>
          </a:xfrm>
          <a:prstGeom prst="rect">
            <a:avLst/>
          </a:prstGeom>
        </p:spPr>
      </p:pic>
      <p:pic>
        <p:nvPicPr>
          <p:cNvPr id="53" name="y2mate.com - nhạc chơi rung chuông vàng">
            <a:hlinkClick r:id="" action="ppaction://media"/>
            <a:extLst>
              <a:ext uri="{FF2B5EF4-FFF2-40B4-BE49-F238E27FC236}">
                <a16:creationId xmlns:a16="http://schemas.microsoft.com/office/drawing/2014/main" xmlns=""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324909" y="0"/>
            <a:ext cx="324909" cy="324909"/>
          </a:xfrm>
          <a:prstGeom prst="rect">
            <a:avLst/>
          </a:prstGeom>
        </p:spPr>
      </p:pic>
      <p:pic>
        <p:nvPicPr>
          <p:cNvPr id="54" name="Picture 3">
            <a:hlinkClick r:id="" action="ppaction://media"/>
            <a:extLst>
              <a:ext uri="{FF2B5EF4-FFF2-40B4-BE49-F238E27FC236}">
                <a16:creationId xmlns:a16="http://schemas.microsoft.com/office/drawing/2014/main" xmlns=""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xmlns="" id="{78CD4E91-7596-B8B7-A249-12A315743A99}"/>
              </a:ext>
            </a:extLst>
          </p:cNvPr>
          <p:cNvSpPr txBox="1"/>
          <p:nvPr/>
        </p:nvSpPr>
        <p:spPr>
          <a:xfrm>
            <a:off x="2902857" y="1480457"/>
            <a:ext cx="6197600" cy="820866"/>
          </a:xfrm>
          <a:prstGeom prst="rect">
            <a:avLst/>
          </a:prstGeom>
          <a:noFill/>
        </p:spPr>
        <p:txBody>
          <a:bodyPr wrap="square" lIns="0" tIns="0" rIns="0" bIns="0"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Câu</a:t>
            </a:r>
            <a:r>
              <a:rPr kumimoji="0" lang="en-US" sz="5334"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3: 85,8 : 7,5 = ?</a:t>
            </a:r>
          </a:p>
        </p:txBody>
      </p:sp>
      <p:grpSp>
        <p:nvGrpSpPr>
          <p:cNvPr id="11" name="Group 10">
            <a:extLst>
              <a:ext uri="{FF2B5EF4-FFF2-40B4-BE49-F238E27FC236}">
                <a16:creationId xmlns:a16="http://schemas.microsoft.com/office/drawing/2014/main" xmlns=""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xmlns=""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xmlns="" id="{802D908A-6A0B-478E-DFAE-F2C8CBC85A06}"/>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11,33</a:t>
              </a:r>
            </a:p>
          </p:txBody>
        </p:sp>
      </p:grpSp>
      <p:grpSp>
        <p:nvGrpSpPr>
          <p:cNvPr id="14" name="Group 13">
            <a:extLst>
              <a:ext uri="{FF2B5EF4-FFF2-40B4-BE49-F238E27FC236}">
                <a16:creationId xmlns:a16="http://schemas.microsoft.com/office/drawing/2014/main" xmlns=""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xmlns=""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xmlns="" id="{33ABB540-30DF-FF2C-773D-EEF35068621D}"/>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11,54</a:t>
              </a:r>
            </a:p>
          </p:txBody>
        </p:sp>
      </p:grpSp>
      <p:grpSp>
        <p:nvGrpSpPr>
          <p:cNvPr id="17" name="Group 16">
            <a:extLst>
              <a:ext uri="{FF2B5EF4-FFF2-40B4-BE49-F238E27FC236}">
                <a16:creationId xmlns:a16="http://schemas.microsoft.com/office/drawing/2014/main" xmlns=""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xmlns=""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xmlns="" id="{4612DDAC-9A53-5447-C549-97ED81A11282}"/>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11,4</a:t>
              </a:r>
            </a:p>
          </p:txBody>
        </p:sp>
      </p:grpSp>
      <p:sp>
        <p:nvSpPr>
          <p:cNvPr id="23" name="Freeform 2">
            <a:extLst>
              <a:ext uri="{FF2B5EF4-FFF2-40B4-BE49-F238E27FC236}">
                <a16:creationId xmlns:a16="http://schemas.microsoft.com/office/drawing/2014/main" xmlns=""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xmlns=""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xmlns=""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xmlns="" id="{8D6BC3F7-BC3E-9A9F-EC3F-551FA3F8B374}"/>
                </a:ext>
              </a:extLst>
            </p:cNvPr>
            <p:cNvSpPr txBox="1"/>
            <p:nvPr/>
          </p:nvSpPr>
          <p:spPr>
            <a:xfrm>
              <a:off x="2523373" y="3506302"/>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11,44</a:t>
              </a:r>
            </a:p>
          </p:txBody>
        </p:sp>
      </p:grpSp>
      <p:pic>
        <p:nvPicPr>
          <p:cNvPr id="27" name="y2mate.com - Incorrect sound effect">
            <a:hlinkClick r:id="" action="ppaction://media"/>
            <a:extLst>
              <a:ext uri="{FF2B5EF4-FFF2-40B4-BE49-F238E27FC236}">
                <a16:creationId xmlns:a16="http://schemas.microsoft.com/office/drawing/2014/main" xmlns=""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xmlns=""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xmlns=""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xmlns=""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xmlns=""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xmlns="" id="{78CD4E91-7596-B8B7-A249-12A315743A99}"/>
              </a:ext>
            </a:extLst>
          </p:cNvPr>
          <p:cNvSpPr txBox="1"/>
          <p:nvPr/>
        </p:nvSpPr>
        <p:spPr>
          <a:xfrm>
            <a:off x="2587171" y="1208314"/>
            <a:ext cx="6916058" cy="1354217"/>
          </a:xfrm>
          <a:prstGeom prst="rect">
            <a:avLst/>
          </a:prstGeom>
          <a:noFill/>
        </p:spPr>
        <p:txBody>
          <a:bodyPr wrap="square" lIns="0" tIns="0" rIns="0" bIns="0"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Câu</a:t>
            </a:r>
            <a:r>
              <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4: </a:t>
            </a:r>
            <a:r>
              <a:rPr kumimoji="0" lang="en-US" sz="4400"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Tính</a:t>
            </a:r>
            <a:r>
              <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bằng</a:t>
            </a:r>
            <a:r>
              <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cách</a:t>
            </a:r>
            <a:r>
              <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thuận</a:t>
            </a:r>
            <a:r>
              <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tiện</a:t>
            </a:r>
            <a:r>
              <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2,5 x 5,6 x 4 = ?</a:t>
            </a:r>
          </a:p>
        </p:txBody>
      </p:sp>
      <p:grpSp>
        <p:nvGrpSpPr>
          <p:cNvPr id="11" name="Group 10">
            <a:extLst>
              <a:ext uri="{FF2B5EF4-FFF2-40B4-BE49-F238E27FC236}">
                <a16:creationId xmlns:a16="http://schemas.microsoft.com/office/drawing/2014/main" xmlns="" id="{9677A31A-3919-6D50-35ED-457D66A6E0A5}"/>
              </a:ext>
            </a:extLst>
          </p:cNvPr>
          <p:cNvGrpSpPr/>
          <p:nvPr/>
        </p:nvGrpSpPr>
        <p:grpSpPr>
          <a:xfrm>
            <a:off x="457200" y="3784600"/>
            <a:ext cx="3352800" cy="1270000"/>
            <a:chOff x="1775751" y="4816549"/>
            <a:chExt cx="4038600" cy="1368075"/>
          </a:xfrm>
        </p:grpSpPr>
        <p:sp>
          <p:nvSpPr>
            <p:cNvPr id="12" name="Freeform 3">
              <a:extLst>
                <a:ext uri="{FF2B5EF4-FFF2-40B4-BE49-F238E27FC236}">
                  <a16:creationId xmlns:a16="http://schemas.microsoft.com/office/drawing/2014/main" xmlns=""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xmlns="" id="{802D908A-6A0B-478E-DFAE-F2C8CBC85A06}"/>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46</a:t>
              </a:r>
            </a:p>
          </p:txBody>
        </p:sp>
      </p:grpSp>
      <p:grpSp>
        <p:nvGrpSpPr>
          <p:cNvPr id="14" name="Group 13">
            <a:extLst>
              <a:ext uri="{FF2B5EF4-FFF2-40B4-BE49-F238E27FC236}">
                <a16:creationId xmlns:a16="http://schemas.microsoft.com/office/drawing/2014/main" xmlns=""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xmlns=""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xmlns="" id="{33ABB540-30DF-FF2C-773D-EEF35068621D}"/>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66</a:t>
              </a:r>
            </a:p>
          </p:txBody>
        </p:sp>
      </p:grpSp>
      <p:grpSp>
        <p:nvGrpSpPr>
          <p:cNvPr id="17" name="Group 16">
            <a:extLst>
              <a:ext uri="{FF2B5EF4-FFF2-40B4-BE49-F238E27FC236}">
                <a16:creationId xmlns:a16="http://schemas.microsoft.com/office/drawing/2014/main" xmlns="" id="{57755804-3515-2F42-25CA-8C919F229060}"/>
              </a:ext>
            </a:extLst>
          </p:cNvPr>
          <p:cNvGrpSpPr/>
          <p:nvPr/>
        </p:nvGrpSpPr>
        <p:grpSpPr>
          <a:xfrm>
            <a:off x="7366000" y="5410200"/>
            <a:ext cx="3352800" cy="1270000"/>
            <a:chOff x="1775751" y="4816549"/>
            <a:chExt cx="4038600" cy="1368075"/>
          </a:xfrm>
        </p:grpSpPr>
        <p:sp>
          <p:nvSpPr>
            <p:cNvPr id="18" name="Freeform 3">
              <a:extLst>
                <a:ext uri="{FF2B5EF4-FFF2-40B4-BE49-F238E27FC236}">
                  <a16:creationId xmlns:a16="http://schemas.microsoft.com/office/drawing/2014/main" xmlns=""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xmlns="" id="{4612DDAC-9A53-5447-C549-97ED81A11282}"/>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45</a:t>
              </a:r>
            </a:p>
          </p:txBody>
        </p:sp>
      </p:grpSp>
      <p:sp>
        <p:nvSpPr>
          <p:cNvPr id="23" name="Freeform 2">
            <a:extLst>
              <a:ext uri="{FF2B5EF4-FFF2-40B4-BE49-F238E27FC236}">
                <a16:creationId xmlns:a16="http://schemas.microsoft.com/office/drawing/2014/main" xmlns=""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xmlns="" id="{F37299F3-DD02-54B1-6BB4-91C46DB4BBE5}"/>
              </a:ext>
            </a:extLst>
          </p:cNvPr>
          <p:cNvGrpSpPr/>
          <p:nvPr/>
        </p:nvGrpSpPr>
        <p:grpSpPr>
          <a:xfrm>
            <a:off x="406400" y="5410200"/>
            <a:ext cx="3302000" cy="1270000"/>
            <a:chOff x="1773821" y="3053257"/>
            <a:chExt cx="4038600" cy="1368075"/>
          </a:xfrm>
        </p:grpSpPr>
        <p:sp>
          <p:nvSpPr>
            <p:cNvPr id="25" name="Freeform 3">
              <a:extLst>
                <a:ext uri="{FF2B5EF4-FFF2-40B4-BE49-F238E27FC236}">
                  <a16:creationId xmlns:a16="http://schemas.microsoft.com/office/drawing/2014/main" xmlns=""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xmlns="" id="{8D6BC3F7-BC3E-9A9F-EC3F-551FA3F8B374}"/>
                </a:ext>
              </a:extLst>
            </p:cNvPr>
            <p:cNvSpPr txBox="1"/>
            <p:nvPr/>
          </p:nvSpPr>
          <p:spPr>
            <a:xfrm>
              <a:off x="2523373" y="3506302"/>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56</a:t>
              </a:r>
            </a:p>
          </p:txBody>
        </p:sp>
      </p:grpSp>
      <p:pic>
        <p:nvPicPr>
          <p:cNvPr id="27" name="y2mate.com - Incorrect sound effect">
            <a:hlinkClick r:id="" action="ppaction://media"/>
            <a:extLst>
              <a:ext uri="{FF2B5EF4-FFF2-40B4-BE49-F238E27FC236}">
                <a16:creationId xmlns:a16="http://schemas.microsoft.com/office/drawing/2014/main" xmlns=""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xmlns=""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xmlns=""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xmlns=""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xmlns=""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19350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20472106">
            <a:off x="-38490" y="25839"/>
            <a:ext cx="1272725" cy="1303766"/>
          </a:xfrm>
          <a:prstGeom prst="rect">
            <a:avLst/>
          </a:prstGeom>
        </p:spPr>
      </p:pic>
      <p:pic>
        <p:nvPicPr>
          <p:cNvPr id="3" name="Picture 2">
            <a:extLst>
              <a:ext uri="{FF2B5EF4-FFF2-40B4-BE49-F238E27FC236}">
                <a16:creationId xmlns:a16="http://schemas.microsoft.com/office/drawing/2014/main" xmlns="" id="{5A1854EB-1DCB-1D31-A3FD-57A3FA897538}"/>
              </a:ext>
            </a:extLst>
          </p:cNvPr>
          <p:cNvPicPr>
            <a:picLocks noChangeAspect="1"/>
          </p:cNvPicPr>
          <p:nvPr/>
        </p:nvPicPr>
        <p:blipFill>
          <a:blip r:embed="rId3"/>
          <a:stretch>
            <a:fillRect/>
          </a:stretch>
        </p:blipFill>
        <p:spPr>
          <a:xfrm>
            <a:off x="9247169" y="0"/>
            <a:ext cx="2780017" cy="2840982"/>
          </a:xfrm>
          <a:prstGeom prst="rect">
            <a:avLst/>
          </a:prstGeom>
        </p:spPr>
      </p:pic>
      <p:pic>
        <p:nvPicPr>
          <p:cNvPr id="4" name="Picture 3">
            <a:extLst>
              <a:ext uri="{FF2B5EF4-FFF2-40B4-BE49-F238E27FC236}">
                <a16:creationId xmlns:a16="http://schemas.microsoft.com/office/drawing/2014/main" xmlns="" id="{3F0A91A5-EC31-89C0-BE01-52F8DD7901F3}"/>
              </a:ext>
            </a:extLst>
          </p:cNvPr>
          <p:cNvPicPr>
            <a:picLocks noChangeAspect="1"/>
          </p:cNvPicPr>
          <p:nvPr/>
        </p:nvPicPr>
        <p:blipFill>
          <a:blip r:embed="rId4"/>
          <a:stretch>
            <a:fillRect/>
          </a:stretch>
        </p:blipFill>
        <p:spPr>
          <a:xfrm>
            <a:off x="1194077" y="1465487"/>
            <a:ext cx="8583912" cy="1457070"/>
          </a:xfrm>
          <a:prstGeom prst="rect">
            <a:avLst/>
          </a:prstGeom>
        </p:spPr>
      </p:pic>
      <p:pic>
        <p:nvPicPr>
          <p:cNvPr id="7" name="Picture 6">
            <a:extLst>
              <a:ext uri="{FF2B5EF4-FFF2-40B4-BE49-F238E27FC236}">
                <a16:creationId xmlns:a16="http://schemas.microsoft.com/office/drawing/2014/main" xmlns="" id="{B33A7CA2-FE9B-C4D7-6F52-5436B417AC7E}"/>
              </a:ext>
            </a:extLst>
          </p:cNvPr>
          <p:cNvPicPr>
            <a:picLocks noChangeAspect="1"/>
          </p:cNvPicPr>
          <p:nvPr/>
        </p:nvPicPr>
        <p:blipFill>
          <a:blip r:embed="rId5"/>
          <a:stretch>
            <a:fillRect/>
          </a:stretch>
        </p:blipFill>
        <p:spPr>
          <a:xfrm>
            <a:off x="2922047" y="3132999"/>
            <a:ext cx="4560203" cy="1639966"/>
          </a:xfrm>
          <a:prstGeom prst="rect">
            <a:avLst/>
          </a:prstGeom>
        </p:spPr>
      </p:pic>
    </p:spTree>
    <p:extLst>
      <p:ext uri="{BB962C8B-B14F-4D97-AF65-F5344CB8AC3E}">
        <p14:creationId xmlns:p14="http://schemas.microsoft.com/office/powerpoint/2010/main" val="1184339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059A42C7-1768-5A8A-8A2A-DAEA96AB6CED}"/>
              </a:ext>
            </a:extLst>
          </p:cNvPr>
          <p:cNvPicPr>
            <a:picLocks noChangeAspect="1"/>
          </p:cNvPicPr>
          <p:nvPr/>
        </p:nvPicPr>
        <p:blipFill>
          <a:blip r:embed="rId5"/>
          <a:stretch>
            <a:fillRect/>
          </a:stretch>
        </p:blipFill>
        <p:spPr>
          <a:xfrm>
            <a:off x="2002329" y="1201958"/>
            <a:ext cx="3974937" cy="4310246"/>
          </a:xfrm>
          <a:prstGeom prst="rect">
            <a:avLst/>
          </a:prstGeom>
        </p:spPr>
      </p:pic>
    </p:spTree>
    <p:extLst>
      <p:ext uri="{BB962C8B-B14F-4D97-AF65-F5344CB8AC3E}">
        <p14:creationId xmlns:p14="http://schemas.microsoft.com/office/powerpoint/2010/main" val="2758777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xmlns="" id="{183349AF-27E3-413E-AAFB-29A15560DD01}"/>
              </a:ext>
            </a:extLst>
          </p:cNvPr>
          <p:cNvSpPr txBox="1"/>
          <p:nvPr/>
        </p:nvSpPr>
        <p:spPr>
          <a:xfrm>
            <a:off x="1674394" y="503200"/>
            <a:ext cx="9958806" cy="615553"/>
          </a:xfrm>
          <a:prstGeom prst="rect">
            <a:avLst/>
          </a:prstGeom>
          <a:noFill/>
        </p:spPr>
        <p:txBody>
          <a:bodyPr wrap="square" rtlCol="0">
            <a:spAutoFit/>
          </a:bodyPr>
          <a:lstStyle/>
          <a:p>
            <a:pPr algn="just"/>
            <a:r>
              <a:rPr lang="fr-FR" sz="3400" b="1" dirty="0" err="1">
                <a:solidFill>
                  <a:srgbClr val="C00000"/>
                </a:solidFill>
                <a:latin typeface="Arial" panose="020B0604020202020204" pitchFamily="34" charset="0"/>
                <a:cs typeface="Arial" panose="020B0604020202020204" pitchFamily="34" charset="0"/>
              </a:rPr>
              <a:t>Số</a:t>
            </a:r>
            <a:r>
              <a:rPr lang="fr-FR" sz="3400" b="1" dirty="0">
                <a:solidFill>
                  <a:srgbClr val="C00000"/>
                </a:solidFill>
                <a:latin typeface="Arial" panose="020B0604020202020204" pitchFamily="34" charset="0"/>
                <a:cs typeface="Arial" panose="020B0604020202020204" pitchFamily="34" charset="0"/>
              </a:rPr>
              <a:t>?</a:t>
            </a: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algn="ctr"/>
              <a:r>
                <a:rPr lang="en-US" sz="3000" b="1"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a:t>
              </a:r>
              <a:endParaRPr lang="en-US" sz="30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pSp>
      <p:pic>
        <p:nvPicPr>
          <p:cNvPr id="5" name="Picture 4" descr="A cartoon of a cow&#10;&#10;Description automatically generated">
            <a:extLst>
              <a:ext uri="{FF2B5EF4-FFF2-40B4-BE49-F238E27FC236}">
                <a16:creationId xmlns:a16="http://schemas.microsoft.com/office/drawing/2014/main" xmlns="" id="{301E60E4-B7BC-F362-B5CD-61D760037B2C}"/>
              </a:ext>
            </a:extLst>
          </p:cNvPr>
          <p:cNvPicPr>
            <a:picLocks noChangeAspect="1"/>
          </p:cNvPicPr>
          <p:nvPr/>
        </p:nvPicPr>
        <p:blipFill>
          <a:blip r:embed="rId2" cstate="print">
            <a:clrChange>
              <a:clrFrom>
                <a:srgbClr val="BCEFFF"/>
              </a:clrFrom>
              <a:clrTo>
                <a:srgbClr val="BCEFFF">
                  <a:alpha val="0"/>
                </a:srgbClr>
              </a:clrTo>
            </a:clrChange>
            <a:extLst>
              <a:ext uri="{28A0092B-C50C-407E-A947-70E740481C1C}">
                <a14:useLocalDpi xmlns:a14="http://schemas.microsoft.com/office/drawing/2010/main" val="0"/>
              </a:ext>
            </a:extLst>
          </a:blip>
          <a:stretch>
            <a:fillRect/>
          </a:stretch>
        </p:blipFill>
        <p:spPr>
          <a:xfrm>
            <a:off x="-887278" y="3443858"/>
            <a:ext cx="3698212" cy="3698212"/>
          </a:xfrm>
          <a:prstGeom prst="rect">
            <a:avLst/>
          </a:prstGeom>
        </p:spPr>
      </p:pic>
      <p:sp>
        <p:nvSpPr>
          <p:cNvPr id="3" name="TextBox 2">
            <a:extLst>
              <a:ext uri="{FF2B5EF4-FFF2-40B4-BE49-F238E27FC236}">
                <a16:creationId xmlns:a16="http://schemas.microsoft.com/office/drawing/2014/main" xmlns="" id="{6894FF94-1803-D636-D4F1-F03F83DBB4DD}"/>
              </a:ext>
            </a:extLst>
          </p:cNvPr>
          <p:cNvSpPr txBox="1"/>
          <p:nvPr/>
        </p:nvSpPr>
        <p:spPr>
          <a:xfrm>
            <a:off x="996593" y="1366463"/>
            <a:ext cx="6246688"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a) 51,23 + </a:t>
            </a:r>
            <a:r>
              <a:rPr lang="en-US" sz="3600" b="1" i="0" dirty="0">
                <a:solidFill>
                  <a:srgbClr val="FF0000"/>
                </a:solidFill>
                <a:effectLst/>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74,9    </a:t>
            </a:r>
            <a:endParaRPr lang="en-US" sz="36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0DE201D1-103D-B266-9058-412E52BA9E30}"/>
              </a:ext>
            </a:extLst>
          </p:cNvPr>
          <p:cNvSpPr txBox="1"/>
          <p:nvPr/>
        </p:nvSpPr>
        <p:spPr>
          <a:xfrm>
            <a:off x="5342560" y="2640460"/>
            <a:ext cx="6030931"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 b)            : 3,8 = 21,34</a:t>
            </a:r>
            <a:endParaRPr lang="en-US" sz="36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xmlns="" id="{AE2C2609-8508-3E20-D2D9-0FDB902E66A7}"/>
              </a:ext>
            </a:extLst>
          </p:cNvPr>
          <p:cNvSpPr/>
          <p:nvPr/>
        </p:nvSpPr>
        <p:spPr>
          <a:xfrm>
            <a:off x="3143891" y="1345915"/>
            <a:ext cx="945223" cy="61644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sp>
        <p:nvSpPr>
          <p:cNvPr id="9" name="Rectangle: Rounded Corners 8">
            <a:extLst>
              <a:ext uri="{FF2B5EF4-FFF2-40B4-BE49-F238E27FC236}">
                <a16:creationId xmlns:a16="http://schemas.microsoft.com/office/drawing/2014/main" xmlns="" id="{A15C0D01-7AD6-08AA-02E6-66B8DF6ABC3A}"/>
              </a:ext>
            </a:extLst>
          </p:cNvPr>
          <p:cNvSpPr/>
          <p:nvPr/>
        </p:nvSpPr>
        <p:spPr>
          <a:xfrm>
            <a:off x="5959010" y="2650733"/>
            <a:ext cx="996593" cy="61644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sp>
        <p:nvSpPr>
          <p:cNvPr id="10" name="TextBox 9">
            <a:extLst>
              <a:ext uri="{FF2B5EF4-FFF2-40B4-BE49-F238E27FC236}">
                <a16:creationId xmlns:a16="http://schemas.microsoft.com/office/drawing/2014/main" xmlns="" id="{C0B1C101-9CFA-5F2A-F484-B2C21725ED17}"/>
              </a:ext>
            </a:extLst>
          </p:cNvPr>
          <p:cNvSpPr txBox="1"/>
          <p:nvPr/>
        </p:nvSpPr>
        <p:spPr>
          <a:xfrm>
            <a:off x="678094" y="2558265"/>
            <a:ext cx="4839128" cy="954107"/>
          </a:xfrm>
          <a:prstGeom prst="rect">
            <a:avLst/>
          </a:prstGeom>
          <a:noFill/>
        </p:spPr>
        <p:txBody>
          <a:bodyPr wrap="square" rtlCol="0">
            <a:spAutoFit/>
          </a:bodyPr>
          <a:lstStyle/>
          <a:p>
            <a:pPr algn="just"/>
            <a:r>
              <a:rPr lang="es-ES" sz="2800" b="0" i="0" dirty="0">
                <a:solidFill>
                  <a:srgbClr val="000000"/>
                </a:solidFill>
                <a:effectLst/>
                <a:latin typeface="Cambria" panose="02040503050406030204" pitchFamily="18" charset="0"/>
                <a:ea typeface="Cambria" panose="02040503050406030204" pitchFamily="18" charset="0"/>
              </a:rPr>
              <a:t>74,9 – 51,23 = 23,67</a:t>
            </a:r>
          </a:p>
          <a:p>
            <a:pPr algn="just"/>
            <a:r>
              <a:rPr lang="es-ES" sz="2800" b="0" i="0" dirty="0" err="1">
                <a:solidFill>
                  <a:srgbClr val="000000"/>
                </a:solidFill>
                <a:effectLst/>
                <a:latin typeface="Cambria" panose="02040503050406030204" pitchFamily="18" charset="0"/>
                <a:ea typeface="Cambria" panose="02040503050406030204" pitchFamily="18" charset="0"/>
              </a:rPr>
              <a:t>Vậy</a:t>
            </a:r>
            <a:r>
              <a:rPr lang="es-ES" sz="2800" b="0" i="0" dirty="0">
                <a:solidFill>
                  <a:srgbClr val="000000"/>
                </a:solidFill>
                <a:effectLst/>
                <a:latin typeface="Cambria" panose="02040503050406030204" pitchFamily="18" charset="0"/>
                <a:ea typeface="Cambria" panose="02040503050406030204" pitchFamily="18" charset="0"/>
              </a:rPr>
              <a:t> 51,23 + </a:t>
            </a:r>
            <a:r>
              <a:rPr lang="es-ES" sz="2800" b="1" i="0" dirty="0">
                <a:solidFill>
                  <a:srgbClr val="FF0000"/>
                </a:solidFill>
                <a:effectLst/>
                <a:latin typeface="Cambria" panose="02040503050406030204" pitchFamily="18" charset="0"/>
                <a:ea typeface="Cambria" panose="02040503050406030204" pitchFamily="18" charset="0"/>
              </a:rPr>
              <a:t>23,67</a:t>
            </a:r>
            <a:r>
              <a:rPr lang="es-ES" sz="2800" b="1" i="0" dirty="0">
                <a:solidFill>
                  <a:srgbClr val="000000"/>
                </a:solidFill>
                <a:effectLst/>
                <a:latin typeface="Cambria" panose="02040503050406030204" pitchFamily="18" charset="0"/>
                <a:ea typeface="Cambria" panose="02040503050406030204" pitchFamily="18" charset="0"/>
              </a:rPr>
              <a:t> </a:t>
            </a:r>
            <a:r>
              <a:rPr lang="es-ES" sz="2800" b="0" i="0" dirty="0">
                <a:solidFill>
                  <a:srgbClr val="000000"/>
                </a:solidFill>
                <a:effectLst/>
                <a:latin typeface="Cambria" panose="02040503050406030204" pitchFamily="18" charset="0"/>
                <a:ea typeface="Cambria" panose="02040503050406030204" pitchFamily="18" charset="0"/>
              </a:rPr>
              <a:t>= 74,9     </a:t>
            </a:r>
          </a:p>
        </p:txBody>
      </p:sp>
      <p:sp>
        <p:nvSpPr>
          <p:cNvPr id="11" name="Rectangle: Rounded Corners 10">
            <a:extLst>
              <a:ext uri="{FF2B5EF4-FFF2-40B4-BE49-F238E27FC236}">
                <a16:creationId xmlns:a16="http://schemas.microsoft.com/office/drawing/2014/main" xmlns="" id="{0E9BB561-A625-AE83-4FB7-0834E25E5983}"/>
              </a:ext>
            </a:extLst>
          </p:cNvPr>
          <p:cNvSpPr/>
          <p:nvPr/>
        </p:nvSpPr>
        <p:spPr>
          <a:xfrm>
            <a:off x="3142179" y="1344202"/>
            <a:ext cx="945223" cy="61644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rPr>
              <a:t>23,67</a:t>
            </a:r>
          </a:p>
        </p:txBody>
      </p:sp>
      <p:sp>
        <p:nvSpPr>
          <p:cNvPr id="12" name="TextBox 11">
            <a:extLst>
              <a:ext uri="{FF2B5EF4-FFF2-40B4-BE49-F238E27FC236}">
                <a16:creationId xmlns:a16="http://schemas.microsoft.com/office/drawing/2014/main" xmlns="" id="{7A75A1CC-1EA6-2E18-A98F-F31DCA54372F}"/>
              </a:ext>
            </a:extLst>
          </p:cNvPr>
          <p:cNvSpPr txBox="1"/>
          <p:nvPr/>
        </p:nvSpPr>
        <p:spPr>
          <a:xfrm>
            <a:off x="5671334" y="3606229"/>
            <a:ext cx="4839128" cy="954107"/>
          </a:xfrm>
          <a:prstGeom prst="rect">
            <a:avLst/>
          </a:prstGeom>
          <a:noFill/>
        </p:spPr>
        <p:txBody>
          <a:bodyPr wrap="square" rtlCol="0">
            <a:spAutoFit/>
          </a:bodyPr>
          <a:lstStyle/>
          <a:p>
            <a:r>
              <a:rPr lang="es-ES" sz="2800" dirty="0">
                <a:latin typeface="Cambria" panose="02040503050406030204" pitchFamily="18" charset="0"/>
                <a:ea typeface="Cambria" panose="02040503050406030204" pitchFamily="18" charset="0"/>
              </a:rPr>
              <a:t>21,34 × 3,8 = 81,092</a:t>
            </a:r>
          </a:p>
          <a:p>
            <a:r>
              <a:rPr lang="es-ES" sz="2800" dirty="0" err="1">
                <a:latin typeface="Cambria" panose="02040503050406030204" pitchFamily="18" charset="0"/>
                <a:ea typeface="Cambria" panose="02040503050406030204" pitchFamily="18" charset="0"/>
              </a:rPr>
              <a:t>Vậy</a:t>
            </a:r>
            <a:r>
              <a:rPr lang="es-ES" sz="2800" dirty="0">
                <a:latin typeface="Cambria" panose="02040503050406030204" pitchFamily="18" charset="0"/>
                <a:ea typeface="Cambria" panose="02040503050406030204" pitchFamily="18" charset="0"/>
              </a:rPr>
              <a:t> </a:t>
            </a:r>
            <a:r>
              <a:rPr lang="es-ES" sz="2800" b="1" dirty="0">
                <a:solidFill>
                  <a:srgbClr val="FF0000"/>
                </a:solidFill>
                <a:latin typeface="Cambria" panose="02040503050406030204" pitchFamily="18" charset="0"/>
                <a:ea typeface="Cambria" panose="02040503050406030204" pitchFamily="18" charset="0"/>
              </a:rPr>
              <a:t>81,092</a:t>
            </a:r>
            <a:r>
              <a:rPr lang="es-ES" sz="2800" dirty="0">
                <a:latin typeface="Cambria" panose="02040503050406030204" pitchFamily="18" charset="0"/>
                <a:ea typeface="Cambria" panose="02040503050406030204" pitchFamily="18" charset="0"/>
              </a:rPr>
              <a:t> : 3,8 = 21,34</a:t>
            </a:r>
          </a:p>
        </p:txBody>
      </p:sp>
      <p:sp>
        <p:nvSpPr>
          <p:cNvPr id="13" name="Rectangle: Rounded Corners 12">
            <a:extLst>
              <a:ext uri="{FF2B5EF4-FFF2-40B4-BE49-F238E27FC236}">
                <a16:creationId xmlns:a16="http://schemas.microsoft.com/office/drawing/2014/main" xmlns="" id="{077572DA-F8B3-34CA-781F-2137A8A15B09}"/>
              </a:ext>
            </a:extLst>
          </p:cNvPr>
          <p:cNvSpPr/>
          <p:nvPr/>
        </p:nvSpPr>
        <p:spPr>
          <a:xfrm>
            <a:off x="5967572" y="2638746"/>
            <a:ext cx="1101047" cy="659258"/>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rPr>
              <a:t>81,092</a:t>
            </a:r>
          </a:p>
        </p:txBody>
      </p:sp>
    </p:spTree>
    <p:extLst>
      <p:ext uri="{BB962C8B-B14F-4D97-AF65-F5344CB8AC3E}">
        <p14:creationId xmlns:p14="http://schemas.microsoft.com/office/powerpoint/2010/main" val="3086295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xEl>
                                              <p:pRg st="1" end="1"/>
                                            </p:txEl>
                                          </p:spTgt>
                                        </p:tgtEl>
                                        <p:attrNameLst>
                                          <p:attrName>style.visibility</p:attrName>
                                        </p:attrNameLst>
                                      </p:cBhvr>
                                      <p:to>
                                        <p:strVal val="visible"/>
                                      </p:to>
                                    </p:set>
                                    <p:animEffect transition="in" filter="wipe(down)">
                                      <p:cBhvr>
                                        <p:cTn id="42" dur="500"/>
                                        <p:tgtEl>
                                          <p:spTgt spid="1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 grpId="0"/>
      <p:bldP spid="7" grpId="0"/>
      <p:bldP spid="8" grpId="0" animBg="1"/>
      <p:bldP spid="9" grpId="0" animBg="1"/>
      <p:bldP spid="10" grpId="0"/>
      <p:bldP spid="11" grpId="0" animBg="1"/>
      <p:bldP spid="12" grpId="0"/>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1182</TotalTime>
  <Words>621</Words>
  <Application>Microsoft Office PowerPoint</Application>
  <PresentationFormat>Widescreen</PresentationFormat>
  <Paragraphs>107</Paragraphs>
  <Slides>17</Slides>
  <Notes>1</Notes>
  <HiddenSlides>0</HiddenSlides>
  <MMClips>22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Arial</vt:lpstr>
      <vt:lpstr>Calibri</vt:lpstr>
      <vt:lpstr>Calibri Light</vt:lpstr>
      <vt:lpstr>Cambria</vt:lpstr>
      <vt:lpstr>Cambria Math</vt:lpstr>
      <vt:lpstr>Times New Roman</vt:lpstr>
      <vt:lpstr>Yu Mincho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cp:lastModifiedBy>
  <cp:revision>17</cp:revision>
  <dcterms:created xsi:type="dcterms:W3CDTF">2023-12-15T11:40:22Z</dcterms:created>
  <dcterms:modified xsi:type="dcterms:W3CDTF">2024-11-28T08:40:00Z</dcterms:modified>
  <cp:category>9Slide.vn</cp:category>
</cp:coreProperties>
</file>