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27" r:id="rId2"/>
    <p:sldId id="439" r:id="rId3"/>
    <p:sldId id="453" r:id="rId4"/>
    <p:sldId id="427" r:id="rId5"/>
    <p:sldId id="428" r:id="rId6"/>
    <p:sldId id="426" r:id="rId7"/>
    <p:sldId id="443" r:id="rId8"/>
    <p:sldId id="447" r:id="rId9"/>
    <p:sldId id="449" r:id="rId10"/>
    <p:sldId id="451" r:id="rId11"/>
    <p:sldId id="433" r:id="rId12"/>
    <p:sldId id="440" r:id="rId13"/>
    <p:sldId id="452" r:id="rId14"/>
    <p:sldId id="340" r:id="rId15"/>
  </p:sldIdLst>
  <p:sldSz cx="16276638" cy="9144000"/>
  <p:notesSz cx="6858000" cy="9144000"/>
  <p:custDataLst>
    <p:tags r:id="rId17"/>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0000CC"/>
    <a:srgbClr val="3333FF"/>
    <a:srgbClr val="FF0066"/>
    <a:srgbClr val="FF7C80"/>
    <a:srgbClr val="FF66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58" d="100"/>
          <a:sy n="58" d="100"/>
        </p:scale>
        <p:origin x="108" y="4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14</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hyperlink" Target="Cau%20hoi/Cau%201.pptx" TargetMode="External"/><Relationship Id="rId3" Type="http://schemas.openxmlformats.org/officeDocument/2006/relationships/image" Target="../media/image10.jpg"/><Relationship Id="rId7" Type="http://schemas.openxmlformats.org/officeDocument/2006/relationships/hyperlink" Target="bai%20tap/bai%20tap%204.ppt" TargetMode="Externa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bai%20tap/bai%20tap%203.ppt" TargetMode="External"/><Relationship Id="rId11" Type="http://schemas.openxmlformats.org/officeDocument/2006/relationships/hyperlink" Target="Cau%20hoi/Cau%204.pptx" TargetMode="External"/><Relationship Id="rId5" Type="http://schemas.openxmlformats.org/officeDocument/2006/relationships/hyperlink" Target="bai%20tap/bai%20tap%202.ppt" TargetMode="External"/><Relationship Id="rId10" Type="http://schemas.openxmlformats.org/officeDocument/2006/relationships/hyperlink" Target="Cau%20hoi/Cau%203.pptx" TargetMode="External"/><Relationship Id="rId4" Type="http://schemas.openxmlformats.org/officeDocument/2006/relationships/hyperlink" Target="bai%20tap/bai%20tap%201.ppt" TargetMode="External"/><Relationship Id="rId9" Type="http://schemas.openxmlformats.org/officeDocument/2006/relationships/hyperlink" Target="Cau%20hoi/Cau%202.ppt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Tu%20ngu/Truong.pptx" TargetMode="External"/><Relationship Id="rId2" Type="http://schemas.openxmlformats.org/officeDocument/2006/relationships/hyperlink" Target="Tu%20ngu/Co.ppt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a:t>
            </a:r>
            <a:r>
              <a:rPr lang="en-US" altLang="en-US" sz="3500" b="1" smtClean="0">
                <a:solidFill>
                  <a:srgbClr val="FF0066"/>
                </a:solidFill>
                <a:latin typeface="Times New Roman" pitchFamily="18" charset="0"/>
              </a:rPr>
              <a:t>HỌCQUỐC TUẤN</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927832"/>
            <a:ext cx="1661573" cy="215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280319" y="4343401"/>
            <a:ext cx="132588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25: NHỮNG BẬC ĐÁ </a:t>
            </a:r>
            <a:r>
              <a:rPr lang="en-US" sz="5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CHẠM</a:t>
            </a:r>
            <a:r>
              <a:rPr lang="en-US" sz="48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MÂY (</a:t>
            </a: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T1,2)</a:t>
            </a:r>
            <a:endPar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a:t>
            </a:r>
            <a:r>
              <a:rPr lang="en-US" altLang="en-US" sz="2400" b="1" i="1" smtClean="0">
                <a:solidFill>
                  <a:srgbClr val="FF0066"/>
                </a:solidFill>
                <a:latin typeface="Times New Roman" pitchFamily="18" charset="0"/>
              </a:rPr>
              <a:t>viênThân Thị Hằng:</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a:t>
            </a:r>
            <a:r>
              <a:rPr lang="en-US" altLang="en-US" sz="2400" b="1" i="1" smtClean="0">
                <a:solidFill>
                  <a:srgbClr val="FF0066"/>
                </a:solidFill>
                <a:latin typeface="Times New Roman" pitchFamily="18" charset="0"/>
              </a:rPr>
              <a:t>3C</a:t>
            </a:r>
            <a:endParaRPr lang="en-US" altLang="en-US" sz="2400" b="1" i="1">
              <a:solidFill>
                <a:srgbClr val="FF0066"/>
              </a:solidFill>
              <a:latin typeface="Times New Roman" pitchFamily="18" charset="0"/>
            </a:endParaRP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557919" y="5927831"/>
            <a:ext cx="2856833" cy="255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dirty="0" err="1" smtClean="0">
                    <a:solidFill>
                      <a:srgbClr val="0000CC"/>
                    </a:solidFill>
                    <a:latin typeface="Times New Roman" pitchFamily="18" charset="0"/>
                    <a:cs typeface="Times New Roman" pitchFamily="18" charset="0"/>
                  </a:rPr>
                  <a:t>Thứ</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ngày</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tháng</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năm</a:t>
                </a:r>
                <a:r>
                  <a:rPr lang="en-US" sz="3600" dirty="0" smtClean="0">
                    <a:solidFill>
                      <a:srgbClr val="0000CC"/>
                    </a:solidFill>
                    <a:latin typeface="Times New Roman" pitchFamily="18" charset="0"/>
                    <a:cs typeface="Times New Roman" pitchFamily="18" charset="0"/>
                  </a:rPr>
                  <a:t>…….</a:t>
                </a:r>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646331"/>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endParaRPr lang="en-US" sz="3600" b="1" dirty="0" smtClean="0">
              <a:solidFill>
                <a:srgbClr val="0000FF"/>
              </a:solidFill>
              <a:latin typeface="Times New Roman" pitchFamily="18" charset="0"/>
              <a:cs typeface="Times New Roman" pitchFamily="18" charset="0"/>
            </a:endParaRPr>
          </a:p>
        </p:txBody>
      </p:sp>
      <p:sp>
        <p:nvSpPr>
          <p:cNvPr id="25" name="Text Box 14"/>
          <p:cNvSpPr txBox="1">
            <a:spLocks noChangeArrowheads="1"/>
          </p:cNvSpPr>
          <p:nvPr/>
        </p:nvSpPr>
        <p:spPr bwMode="auto">
          <a:xfrm>
            <a:off x="3413919" y="1266918"/>
            <a:ext cx="9067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Tiết</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1,2)</a:t>
            </a:r>
          </a:p>
        </p:txBody>
      </p:sp>
      <p:sp>
        <p:nvSpPr>
          <p:cNvPr id="6" name="Rectangle 5"/>
          <p:cNvSpPr/>
          <p:nvPr/>
        </p:nvSpPr>
        <p:spPr>
          <a:xfrm>
            <a:off x="8357962" y="2635831"/>
            <a:ext cx="3581400" cy="707886"/>
          </a:xfrm>
          <a:prstGeom prst="rect">
            <a:avLst/>
          </a:prstGeom>
        </p:spPr>
        <p:txBody>
          <a:bodyPr wrap="square">
            <a:spAutoFit/>
          </a:bodyPr>
          <a:lstStyle/>
          <a:p>
            <a:pPr algn="ctr" eaLnBrk="1" hangingPunct="1"/>
            <a:r>
              <a:rPr lang="en-US" altLang="en-US" sz="4000" b="1" dirty="0">
                <a:solidFill>
                  <a:srgbClr val="FF0000"/>
                </a:solidFill>
                <a:latin typeface="Times New Roman" pitchFamily="18" charset="0"/>
                <a:cs typeface="Times New Roman" pitchFamily="18" charset="0"/>
              </a:rPr>
              <a:t>NỘI DUNG</a:t>
            </a:r>
          </a:p>
        </p:txBody>
      </p:sp>
      <p:grpSp>
        <p:nvGrpSpPr>
          <p:cNvPr id="33" name="Group 32"/>
          <p:cNvGrpSpPr/>
          <p:nvPr/>
        </p:nvGrpSpPr>
        <p:grpSpPr>
          <a:xfrm>
            <a:off x="5984900" y="3608105"/>
            <a:ext cx="9465420" cy="4199300"/>
            <a:chOff x="5924821" y="3696144"/>
            <a:chExt cx="9525001" cy="5011793"/>
          </a:xfrm>
        </p:grpSpPr>
        <p:pic>
          <p:nvPicPr>
            <p:cNvPr id="34"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181425" y="1439540"/>
              <a:ext cx="5011793" cy="952500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6710101" y="4627502"/>
              <a:ext cx="7899464" cy="3342668"/>
            </a:xfrm>
            <a:prstGeom prst="rect">
              <a:avLst/>
            </a:prstGeom>
          </p:spPr>
          <p:txBody>
            <a:bodyPr wrap="square">
              <a:spAutoFit/>
            </a:bodyPr>
            <a:lstStyle/>
            <a:p>
              <a:pPr algn="just"/>
              <a:r>
                <a:rPr lang="en-US" sz="4400" b="1" smtClean="0">
                  <a:solidFill>
                    <a:srgbClr val="FF0000"/>
                  </a:solidFill>
                  <a:latin typeface="Times New Roman" pitchFamily="18" charset="0"/>
                  <a:cs typeface="Times New Roman" pitchFamily="18" charset="0"/>
                </a:rPr>
                <a:t>    Bài văn ca ngợi cố Đương, một người rất </a:t>
              </a:r>
              <a:r>
                <a:rPr lang="en-US" sz="4400" b="1" dirty="0" err="1" smtClean="0">
                  <a:solidFill>
                    <a:srgbClr val="FF0000"/>
                  </a:solidFill>
                  <a:latin typeface="Times New Roman" pitchFamily="18" charset="0"/>
                  <a:cs typeface="Times New Roman" pitchFamily="18" charset="0"/>
                </a:rPr>
                <a:t>đáng</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trân</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trọng</a:t>
              </a:r>
              <a:r>
                <a:rPr lang="en-US" sz="4400" b="1" dirty="0" smtClean="0">
                  <a:solidFill>
                    <a:srgbClr val="FF0000"/>
                  </a:solidFill>
                  <a:latin typeface="Times New Roman" pitchFamily="18" charset="0"/>
                  <a:cs typeface="Times New Roman" pitchFamily="18" charset="0"/>
                </a:rPr>
                <a:t> </a:t>
              </a:r>
              <a:r>
                <a:rPr lang="en-US" sz="4400" b="1" err="1" smtClean="0">
                  <a:solidFill>
                    <a:srgbClr val="FF0000"/>
                  </a:solidFill>
                  <a:latin typeface="Times New Roman" pitchFamily="18" charset="0"/>
                  <a:cs typeface="Times New Roman" pitchFamily="18" charset="0"/>
                </a:rPr>
                <a:t>vì</a:t>
              </a:r>
              <a:r>
                <a:rPr lang="en-US" sz="4400" b="1" smtClean="0">
                  <a:solidFill>
                    <a:srgbClr val="FF0000"/>
                  </a:solidFill>
                  <a:latin typeface="Times New Roman" pitchFamily="18" charset="0"/>
                  <a:cs typeface="Times New Roman" pitchFamily="18" charset="0"/>
                </a:rPr>
                <a:t> cố là người biết </a:t>
              </a:r>
              <a:r>
                <a:rPr lang="en-US" sz="4400" b="1" dirty="0" err="1" smtClean="0">
                  <a:solidFill>
                    <a:srgbClr val="FF0000"/>
                  </a:solidFill>
                  <a:latin typeface="Times New Roman" pitchFamily="18" charset="0"/>
                  <a:cs typeface="Times New Roman" pitchFamily="18" charset="0"/>
                </a:rPr>
                <a:t>sống</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vì</a:t>
              </a:r>
              <a:r>
                <a:rPr lang="en-US" sz="4400" b="1" dirty="0" smtClean="0">
                  <a:solidFill>
                    <a:srgbClr val="FF0000"/>
                  </a:solidFill>
                  <a:latin typeface="Times New Roman" pitchFamily="18" charset="0"/>
                  <a:cs typeface="Times New Roman" pitchFamily="18" charset="0"/>
                </a:rPr>
                <a:t> </a:t>
              </a:r>
              <a:r>
                <a:rPr lang="en-US" sz="4400" b="1" err="1" smtClean="0">
                  <a:solidFill>
                    <a:srgbClr val="FF0000"/>
                  </a:solidFill>
                  <a:latin typeface="Times New Roman" pitchFamily="18" charset="0"/>
                  <a:cs typeface="Times New Roman" pitchFamily="18" charset="0"/>
                </a:rPr>
                <a:t>cộng</a:t>
              </a:r>
              <a:r>
                <a:rPr lang="en-US" sz="4400" b="1" smtClean="0">
                  <a:solidFill>
                    <a:srgbClr val="FF0000"/>
                  </a:solidFill>
                  <a:latin typeface="Times New Roman" pitchFamily="18" charset="0"/>
                  <a:cs typeface="Times New Roman" pitchFamily="18" charset="0"/>
                </a:rPr>
                <a:t> đồng.</a:t>
              </a:r>
              <a:endParaRPr lang="en-US" sz="4400" b="1" dirty="0">
                <a:solidFill>
                  <a:srgbClr val="FF0000"/>
                </a:solidFill>
                <a:latin typeface="Times New Roman" pitchFamily="18" charset="0"/>
                <a:cs typeface="Times New Roman" pitchFamily="18" charset="0"/>
              </a:endParaRPr>
            </a:p>
          </p:txBody>
        </p:sp>
      </p:grpSp>
      <p:sp>
        <p:nvSpPr>
          <p:cNvPr id="36" name="Rectangle 35"/>
          <p:cNvSpPr/>
          <p:nvPr/>
        </p:nvSpPr>
        <p:spPr>
          <a:xfrm>
            <a:off x="498649" y="2820144"/>
            <a:ext cx="2291012" cy="584775"/>
          </a:xfrm>
          <a:prstGeom prst="rect">
            <a:avLst/>
          </a:prstGeom>
        </p:spPr>
        <p:txBody>
          <a:bodyPr wrap="none">
            <a:spAutoFit/>
          </a:bodyPr>
          <a:lstStyle/>
          <a:p>
            <a:pPr algn="just"/>
            <a:r>
              <a:rPr lang="en-US" sz="3200" b="1" i="1" dirty="0" err="1" smtClean="0">
                <a:solidFill>
                  <a:srgbClr val="0000CC"/>
                </a:solidFill>
                <a:latin typeface="Times New Roman" pitchFamily="18" charset="0"/>
                <a:cs typeface="Times New Roman" pitchFamily="18" charset="0"/>
              </a:rPr>
              <a:t>c</a:t>
            </a:r>
            <a:r>
              <a:rPr lang="en-US" sz="3200" b="1" i="1" dirty="0" err="1" smtClean="0">
                <a:solidFill>
                  <a:srgbClr val="FF0000"/>
                </a:solidFill>
                <a:latin typeface="Times New Roman" pitchFamily="18" charset="0"/>
                <a:cs typeface="Times New Roman" pitchFamily="18" charset="0"/>
              </a:rPr>
              <a:t>uốn</a:t>
            </a:r>
            <a:r>
              <a:rPr lang="en-US" sz="3200" b="1" i="1" dirty="0" smtClean="0">
                <a:solidFill>
                  <a:srgbClr val="0000CC"/>
                </a:solidFill>
                <a:latin typeface="Times New Roman" pitchFamily="18" charset="0"/>
                <a:cs typeface="Times New Roman" pitchFamily="18" charset="0"/>
              </a:rPr>
              <a:t> </a:t>
            </a:r>
            <a:r>
              <a:rPr lang="en-US" sz="3200" b="1" i="1" dirty="0" err="1" smtClean="0">
                <a:solidFill>
                  <a:srgbClr val="0000CC"/>
                </a:solidFill>
                <a:latin typeface="Times New Roman" pitchFamily="18" charset="0"/>
                <a:cs typeface="Times New Roman" pitchFamily="18" charset="0"/>
              </a:rPr>
              <a:t>ph</a:t>
            </a:r>
            <a:r>
              <a:rPr lang="en-US" sz="3200" b="1" i="1" dirty="0" err="1" smtClean="0">
                <a:solidFill>
                  <a:srgbClr val="FF0000"/>
                </a:solidFill>
                <a:latin typeface="Times New Roman" pitchFamily="18" charset="0"/>
                <a:cs typeface="Times New Roman" pitchFamily="18" charset="0"/>
              </a:rPr>
              <a:t>ăng</a:t>
            </a:r>
            <a:r>
              <a:rPr lang="en-US" sz="2800" b="1" i="1" dirty="0" smtClean="0">
                <a:solidFill>
                  <a:srgbClr val="0000CC"/>
                </a:solidFill>
                <a:latin typeface="Times New Roman" pitchFamily="18" charset="0"/>
                <a:cs typeface="Times New Roman" pitchFamily="18" charset="0"/>
              </a:rPr>
              <a:t>,</a:t>
            </a:r>
            <a:endParaRPr lang="en-US" sz="2800" b="1" dirty="0">
              <a:solidFill>
                <a:srgbClr val="0000CC"/>
              </a:solidFill>
              <a:latin typeface="Times New Roman" pitchFamily="18" charset="0"/>
              <a:cs typeface="Times New Roman" pitchFamily="18" charset="0"/>
            </a:endParaRPr>
          </a:p>
        </p:txBody>
      </p:sp>
      <p:sp>
        <p:nvSpPr>
          <p:cNvPr id="37" name="Rectangle 36"/>
          <p:cNvSpPr/>
          <p:nvPr/>
        </p:nvSpPr>
        <p:spPr>
          <a:xfrm>
            <a:off x="3074789" y="2831004"/>
            <a:ext cx="2042547" cy="584775"/>
          </a:xfrm>
          <a:prstGeom prst="rect">
            <a:avLst/>
          </a:prstGeom>
        </p:spPr>
        <p:txBody>
          <a:bodyPr wrap="none">
            <a:spAutoFit/>
          </a:bodyPr>
          <a:lstStyle/>
          <a:p>
            <a:r>
              <a:rPr lang="en-US" sz="3200" b="1" i="1" dirty="0" err="1">
                <a:solidFill>
                  <a:srgbClr val="0000FF"/>
                </a:solidFill>
                <a:latin typeface="Times New Roman" pitchFamily="18" charset="0"/>
                <a:cs typeface="Times New Roman" pitchFamily="18" charset="0"/>
              </a:rPr>
              <a:t>th</a:t>
            </a:r>
            <a:r>
              <a:rPr lang="en-US" sz="3200" b="1" i="1" dirty="0" err="1">
                <a:solidFill>
                  <a:srgbClr val="FF0000"/>
                </a:solidFill>
                <a:latin typeface="Times New Roman" pitchFamily="18" charset="0"/>
                <a:cs typeface="Times New Roman" pitchFamily="18" charset="0"/>
              </a:rPr>
              <a:t>uyền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bè</a:t>
            </a:r>
            <a:r>
              <a:rPr lang="en-US" sz="3200" b="1" i="1" dirty="0">
                <a:solidFill>
                  <a:srgbClr val="0000CC"/>
                </a:solidFill>
                <a:latin typeface="Times New Roman" pitchFamily="18" charset="0"/>
                <a:cs typeface="Times New Roman" pitchFamily="18" charset="0"/>
              </a:rPr>
              <a:t>, </a:t>
            </a:r>
            <a:endParaRPr lang="en-US" sz="3200" dirty="0"/>
          </a:p>
        </p:txBody>
      </p:sp>
      <p:sp>
        <p:nvSpPr>
          <p:cNvPr id="38" name="Rectangle 37"/>
          <p:cNvSpPr/>
          <p:nvPr/>
        </p:nvSpPr>
        <p:spPr>
          <a:xfrm>
            <a:off x="213519" y="3358754"/>
            <a:ext cx="1914307" cy="584775"/>
          </a:xfrm>
          <a:prstGeom prst="rect">
            <a:avLst/>
          </a:prstGeom>
        </p:spPr>
        <p:txBody>
          <a:bodyPr wrap="none">
            <a:spAutoFit/>
          </a:bodyPr>
          <a:lstStyle/>
          <a:p>
            <a:pPr algn="just"/>
            <a:r>
              <a:rPr lang="en-US" sz="3200" b="1" i="1" dirty="0" err="1">
                <a:solidFill>
                  <a:srgbClr val="FF0000"/>
                </a:solidFill>
                <a:latin typeface="Times New Roman" pitchFamily="18" charset="0"/>
                <a:cs typeface="Times New Roman" pitchFamily="18" charset="0"/>
              </a:rPr>
              <a:t>ch</a:t>
            </a:r>
            <a:r>
              <a:rPr lang="en-US" sz="3200" b="1" i="1" dirty="0" err="1">
                <a:solidFill>
                  <a:srgbClr val="0000FF"/>
                </a:solidFill>
                <a:latin typeface="Times New Roman" pitchFamily="18" charset="0"/>
                <a:cs typeface="Times New Roman" pitchFamily="18" charset="0"/>
              </a:rPr>
              <a:t>ài</a:t>
            </a:r>
            <a:r>
              <a:rPr lang="en-US" sz="3200" b="1" i="1" dirty="0">
                <a:solidFill>
                  <a:srgbClr val="0000FF"/>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a:t>
            </a:r>
            <a:r>
              <a:rPr lang="en-US" sz="3200" b="1" i="1" dirty="0" err="1">
                <a:solidFill>
                  <a:srgbClr val="0000FF"/>
                </a:solidFill>
                <a:latin typeface="Times New Roman" pitchFamily="18" charset="0"/>
                <a:cs typeface="Times New Roman" pitchFamily="18" charset="0"/>
              </a:rPr>
              <a:t>ưới</a:t>
            </a:r>
            <a:r>
              <a:rPr lang="en-US" sz="3200" b="1" i="1" dirty="0">
                <a:solidFill>
                  <a:srgbClr val="0000CC"/>
                </a:solidFill>
                <a:latin typeface="Times New Roman" pitchFamily="18" charset="0"/>
                <a:cs typeface="Times New Roman" pitchFamily="18" charset="0"/>
              </a:rPr>
              <a:t>, </a:t>
            </a:r>
            <a:endParaRPr lang="en-US" sz="3200" b="1" dirty="0">
              <a:solidFill>
                <a:srgbClr val="0000CC"/>
              </a:solidFill>
              <a:latin typeface="Times New Roman" pitchFamily="18" charset="0"/>
              <a:cs typeface="Times New Roman" pitchFamily="18" charset="0"/>
            </a:endParaRPr>
          </a:p>
        </p:txBody>
      </p:sp>
      <p:sp>
        <p:nvSpPr>
          <p:cNvPr id="39" name="Rectangle 38"/>
          <p:cNvSpPr/>
          <p:nvPr/>
        </p:nvSpPr>
        <p:spPr>
          <a:xfrm>
            <a:off x="2042319" y="3371426"/>
            <a:ext cx="1962397" cy="584775"/>
          </a:xfrm>
          <a:prstGeom prst="rect">
            <a:avLst/>
          </a:prstGeom>
        </p:spPr>
        <p:txBody>
          <a:bodyPr wrap="none">
            <a:spAutoFit/>
          </a:bodyPr>
          <a:lstStyle/>
          <a:p>
            <a:pPr algn="just"/>
            <a:r>
              <a:rPr lang="en-US" sz="3200" b="1" i="1" dirty="0" err="1" smtClean="0">
                <a:solidFill>
                  <a:srgbClr val="0000FF"/>
                </a:solidFill>
                <a:latin typeface="Times New Roman" pitchFamily="18" charset="0"/>
                <a:cs typeface="Times New Roman" pitchFamily="18" charset="0"/>
              </a:rPr>
              <a:t>khó</a:t>
            </a:r>
            <a:r>
              <a:rPr lang="en-US" sz="3200" b="1" i="1" dirty="0" smtClean="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kh</a:t>
            </a:r>
            <a:r>
              <a:rPr lang="en-US" sz="3200" b="1" i="1" dirty="0" err="1" smtClean="0">
                <a:solidFill>
                  <a:srgbClr val="FF0000"/>
                </a:solidFill>
                <a:latin typeface="Times New Roman" pitchFamily="18" charset="0"/>
                <a:cs typeface="Times New Roman" pitchFamily="18" charset="0"/>
              </a:rPr>
              <a:t>ăn</a:t>
            </a:r>
            <a:r>
              <a:rPr lang="en-US" sz="3200" b="1" i="1" dirty="0" smtClean="0">
                <a:solidFill>
                  <a:srgbClr val="0000CC"/>
                </a:solidFill>
                <a:latin typeface="Times New Roman" pitchFamily="18" charset="0"/>
                <a:cs typeface="Times New Roman" pitchFamily="18" charset="0"/>
              </a:rPr>
              <a:t>,</a:t>
            </a:r>
            <a:endParaRPr lang="en-US" sz="3200" b="1" dirty="0">
              <a:solidFill>
                <a:srgbClr val="0000CC"/>
              </a:solidFill>
              <a:latin typeface="Times New Roman" pitchFamily="18" charset="0"/>
              <a:cs typeface="Times New Roman" pitchFamily="18" charset="0"/>
            </a:endParaRPr>
          </a:p>
        </p:txBody>
      </p:sp>
      <p:sp>
        <p:nvSpPr>
          <p:cNvPr id="43" name="Rectangle 42"/>
          <p:cNvSpPr/>
          <p:nvPr/>
        </p:nvSpPr>
        <p:spPr>
          <a:xfrm>
            <a:off x="213519" y="4572000"/>
            <a:ext cx="5029200" cy="2308324"/>
          </a:xfrm>
          <a:prstGeom prst="rect">
            <a:avLst/>
          </a:prstGeom>
        </p:spPr>
        <p:txBody>
          <a:bodyPr wrap="square">
            <a:spAutoFit/>
          </a:bodyPr>
          <a:lstStyle/>
          <a:p>
            <a:pPr algn="just"/>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Người</a:t>
            </a:r>
            <a:r>
              <a:rPr lang="en-US" sz="3600" dirty="0" smtClean="0">
                <a:solidFill>
                  <a:srgbClr val="0000CC"/>
                </a:solidFill>
                <a:latin typeface="Times New Roman" pitchFamily="18" charset="0"/>
                <a:cs typeface="Times New Roman" pitchFamily="18" charset="0"/>
              </a:rPr>
              <a:t> ta </a:t>
            </a:r>
            <a:r>
              <a:rPr lang="en-US" sz="3600" dirty="0" err="1" smtClean="0">
                <a:solidFill>
                  <a:srgbClr val="0000CC"/>
                </a:solidFill>
                <a:latin typeface="Times New Roman" pitchFamily="18" charset="0"/>
                <a:cs typeface="Times New Roman" pitchFamily="18" charset="0"/>
              </a:rPr>
              <a:t>gọi</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ông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là</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cố</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Đương</a:t>
            </a:r>
            <a:r>
              <a:rPr lang="en-US" sz="3600" b="1" dirty="0">
                <a:solidFill>
                  <a:srgbClr val="FF0000"/>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vì</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hễ</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gặp</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việc</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gì</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khó</a:t>
            </a:r>
            <a:r>
              <a:rPr lang="en-US" sz="3600"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ông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đều</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đảm</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đương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gánh</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vác</a:t>
            </a:r>
            <a:r>
              <a:rPr lang="en-US" sz="3600"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92631809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4328319" y="1266918"/>
            <a:ext cx="8229600"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800" b="1" dirty="0" smtClean="0">
                <a:solidFill>
                  <a:srgbClr val="0000CC"/>
                </a:solidFill>
                <a:effectLst>
                  <a:outerShdw blurRad="38100" dist="38100" dir="2700000" algn="tl">
                    <a:srgbClr val="000000">
                      <a:alpha val="43137"/>
                    </a:srgbClr>
                  </a:outerShdw>
                </a:effectLst>
                <a:latin typeface="Times New Roman" pitchFamily="18" charset="0"/>
              </a:rPr>
              <a:t>NHỮNG BẬC ĐÁ CHẠM MÂY</a:t>
            </a:r>
          </a:p>
        </p:txBody>
      </p:sp>
      <p:grpSp>
        <p:nvGrpSpPr>
          <p:cNvPr id="5" name="Group 4"/>
          <p:cNvGrpSpPr/>
          <p:nvPr/>
        </p:nvGrpSpPr>
        <p:grpSpPr>
          <a:xfrm>
            <a:off x="1406914" y="203003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4. </a:t>
              </a:r>
              <a:r>
                <a:rPr lang="en-US" sz="3600" b="1" dirty="0" err="1" smtClean="0">
                  <a:solidFill>
                    <a:srgbClr val="FF0000"/>
                  </a:solidFill>
                  <a:latin typeface="Times New Roman" pitchFamily="18" charset="0"/>
                  <a:cs typeface="Times New Roman" pitchFamily="18" charset="0"/>
                </a:rPr>
                <a:t>Nói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nghe</a:t>
              </a:r>
              <a:r>
                <a:rPr lang="en-US" sz="3600" b="1" dirty="0" smtClean="0">
                  <a:solidFill>
                    <a:srgbClr val="FF0000"/>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4" y="2744244"/>
            <a:ext cx="12903605" cy="646331"/>
          </a:xfrm>
          <a:prstGeom prst="rect">
            <a:avLst/>
          </a:prstGeom>
        </p:spPr>
        <p:txBody>
          <a:bodyPr wrap="square">
            <a:spAutoFit/>
          </a:bodyPr>
          <a:lstStyle/>
          <a:p>
            <a:pPr algn="just"/>
            <a:r>
              <a:rPr lang="en-US" sz="3600" b="1" i="1" dirty="0" err="1" smtClean="0">
                <a:solidFill>
                  <a:srgbClr val="0000CC"/>
                </a:solidFill>
                <a:latin typeface="Times New Roman" pitchFamily="18" charset="0"/>
                <a:cs typeface="Times New Roman" pitchFamily="18" charset="0"/>
              </a:rPr>
              <a:t>Bài</a:t>
            </a:r>
            <a:r>
              <a:rPr lang="en-US" sz="3600" b="1" i="1" dirty="0" smtClean="0">
                <a:solidFill>
                  <a:srgbClr val="0000CC"/>
                </a:solidFill>
                <a:latin typeface="Times New Roman" pitchFamily="18" charset="0"/>
                <a:cs typeface="Times New Roman" pitchFamily="18" charset="0"/>
              </a:rPr>
              <a:t> 1. </a:t>
            </a:r>
            <a:r>
              <a:rPr lang="en-US" sz="3600" b="1" i="1" dirty="0" err="1" smtClean="0">
                <a:solidFill>
                  <a:srgbClr val="0000CC"/>
                </a:solidFill>
                <a:latin typeface="Times New Roman" pitchFamily="18" charset="0"/>
                <a:cs typeface="Times New Roman" pitchFamily="18" charset="0"/>
              </a:rPr>
              <a:t>Quan</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sát</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tranh</a:t>
            </a:r>
            <a:r>
              <a:rPr lang="en-US" sz="3600" b="1" i="1" dirty="0" smtClean="0">
                <a:solidFill>
                  <a:srgbClr val="0000CC"/>
                </a:solidFill>
                <a:latin typeface="Times New Roman" pitchFamily="18" charset="0"/>
                <a:cs typeface="Times New Roman" pitchFamily="18" charset="0"/>
              </a:rPr>
              <a:t> minh </a:t>
            </a:r>
            <a:r>
              <a:rPr lang="en-US" sz="3600" b="1" i="1" dirty="0" err="1" smtClean="0">
                <a:solidFill>
                  <a:srgbClr val="0000CC"/>
                </a:solidFill>
                <a:latin typeface="Times New Roman" pitchFamily="18" charset="0"/>
                <a:cs typeface="Times New Roman" pitchFamily="18" charset="0"/>
              </a:rPr>
              <a:t>hoạ</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nói</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về</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sự</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việc</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trong</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từng</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tranh</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Nói và nghe: Kể chuyện Những bậc đá chạm mây trang 116 Tiếng Việt lớp 3 Tập 1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260" y="3458457"/>
            <a:ext cx="13030200" cy="5456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642519" y="1266918"/>
            <a:ext cx="86106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smtClean="0">
                <a:solidFill>
                  <a:srgbClr val="0000CC"/>
                </a:solidFill>
                <a:effectLst>
                  <a:outerShdw blurRad="38100" dist="38100" dir="2700000" algn="tl">
                    <a:srgbClr val="000000">
                      <a:alpha val="43137"/>
                    </a:srgbClr>
                  </a:outerShdw>
                </a:effectLst>
                <a:latin typeface="Times New Roman" pitchFamily="18" charset="0"/>
              </a:rPr>
              <a:t>NHỮNG BẬC ĐÁ CHẠM MÂY</a:t>
            </a: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Untitled Project.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149333" y="1919692"/>
            <a:ext cx="11596971" cy="6516932"/>
          </a:xfrm>
          <a:prstGeom prst="rect">
            <a:avLst/>
          </a:prstGeom>
        </p:spPr>
      </p:pic>
    </p:spTree>
    <p:extLst>
      <p:ext uri="{BB962C8B-B14F-4D97-AF65-F5344CB8AC3E}">
        <p14:creationId xmlns:p14="http://schemas.microsoft.com/office/powerpoint/2010/main" val="3089477505"/>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642519" y="1266918"/>
            <a:ext cx="8610600" cy="72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800" b="1" dirty="0" smtClean="0">
                <a:solidFill>
                  <a:srgbClr val="0000CC"/>
                </a:solidFill>
                <a:effectLst>
                  <a:outerShdw blurRad="38100" dist="38100" dir="2700000" algn="tl">
                    <a:srgbClr val="000000">
                      <a:alpha val="43137"/>
                    </a:srgbClr>
                  </a:outerShdw>
                </a:effectLst>
                <a:latin typeface="Times New Roman" pitchFamily="18" charset="0"/>
              </a:rPr>
              <a:t>NHỮNG BẬC ĐÁ CHẠM MÂY</a:t>
            </a:r>
          </a:p>
        </p:txBody>
      </p:sp>
      <p:grpSp>
        <p:nvGrpSpPr>
          <p:cNvPr id="5" name="Group 4"/>
          <p:cNvGrpSpPr/>
          <p:nvPr/>
        </p:nvGrpSpPr>
        <p:grpSpPr>
          <a:xfrm>
            <a:off x="1406914" y="203003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4. </a:t>
              </a:r>
              <a:r>
                <a:rPr lang="en-US" sz="3600" b="1" dirty="0" err="1" smtClean="0">
                  <a:solidFill>
                    <a:srgbClr val="FF0000"/>
                  </a:solidFill>
                  <a:latin typeface="Times New Roman" pitchFamily="18" charset="0"/>
                  <a:cs typeface="Times New Roman" pitchFamily="18" charset="0"/>
                </a:rPr>
                <a:t>Nói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nghe</a:t>
              </a:r>
              <a:r>
                <a:rPr lang="en-US" sz="3600" b="1" dirty="0" smtClean="0">
                  <a:solidFill>
                    <a:srgbClr val="FF0000"/>
                  </a:solidFill>
                  <a:latin typeface="Times New Roman" pitchFamily="18" charset="0"/>
                  <a:cs typeface="Times New Roman" pitchFamily="18" charset="0"/>
                </a:rPr>
                <a:t>.	</a:t>
              </a:r>
              <a:endParaRPr lang="en-US" sz="3600" b="1" dirty="0">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 name="Picture 2" descr="Nói và nghe: Kể chuyện Những bậc đá chạm mây trang 116 Tiếng Việt lớp 3 Tập 1 | Kết nối tri thức"/>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1588260" y="3458457"/>
            <a:ext cx="5408629" cy="5456944"/>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1406914" y="2744244"/>
            <a:ext cx="12903605" cy="646331"/>
          </a:xfrm>
          <a:prstGeom prst="rect">
            <a:avLst/>
          </a:prstGeom>
        </p:spPr>
        <p:txBody>
          <a:bodyPr wrap="square">
            <a:spAutoFit/>
          </a:bodyPr>
          <a:lstStyle/>
          <a:p>
            <a:pPr algn="just"/>
            <a:r>
              <a:rPr lang="en-US" sz="3600" b="1" i="1" smtClean="0">
                <a:solidFill>
                  <a:srgbClr val="0000CC"/>
                </a:solidFill>
                <a:latin typeface="Times New Roman" pitchFamily="18" charset="0"/>
                <a:cs typeface="Times New Roman" pitchFamily="18" charset="0"/>
              </a:rPr>
              <a:t>Kể lại từng đoạn câu chuyện theo tranh.</a:t>
            </a:r>
            <a:endParaRPr lang="en-US" sz="3600" b="1" dirty="0">
              <a:solidFill>
                <a:srgbClr val="0000CC"/>
              </a:solidFill>
              <a:latin typeface="Times New Roman" pitchFamily="18" charset="0"/>
              <a:cs typeface="Times New Roman" pitchFamily="18" charset="0"/>
            </a:endParaRPr>
          </a:p>
        </p:txBody>
      </p:sp>
      <p:pic>
        <p:nvPicPr>
          <p:cNvPr id="23" name="Picture 2" descr="Nói và nghe: Kể chuyện Những bậc đá chạm mây trang 116 Tiếng Việt lớp 3 Tập 1 | Kết nối tri thức"/>
          <p:cNvPicPr>
            <a:picLocks noChangeAspect="1" noChangeArrowheads="1"/>
          </p:cNvPicPr>
          <p:nvPr/>
        </p:nvPicPr>
        <p:blipFill rotWithShape="1">
          <a:blip r:embed="rId2">
            <a:extLst>
              <a:ext uri="{28A0092B-C50C-407E-A947-70E740481C1C}">
                <a14:useLocalDpi xmlns:a14="http://schemas.microsoft.com/office/drawing/2010/main" val="0"/>
              </a:ext>
            </a:extLst>
          </a:blip>
          <a:srcRect l="49506"/>
          <a:stretch/>
        </p:blipFill>
        <p:spPr bwMode="auto">
          <a:xfrm>
            <a:off x="8391192" y="3458457"/>
            <a:ext cx="5462127" cy="5456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527354"/>
      </p:ext>
    </p:extLst>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617134" y="76200"/>
            <a:ext cx="7013458" cy="1117345"/>
            <a:chOff x="4539228" y="210532"/>
            <a:chExt cx="6895119" cy="1117345"/>
          </a:xfrm>
        </p:grpSpPr>
        <p:grpSp>
          <p:nvGrpSpPr>
            <p:cNvPr id="7" name="Group 6"/>
            <p:cNvGrpSpPr/>
            <p:nvPr/>
          </p:nvGrpSpPr>
          <p:grpSpPr>
            <a:xfrm>
              <a:off x="4539228" y="210532"/>
              <a:ext cx="6895119" cy="1117345"/>
              <a:chOff x="4539228" y="210532"/>
              <a:chExt cx="6895119" cy="1117345"/>
            </a:xfrm>
          </p:grpSpPr>
          <p:sp>
            <p:nvSpPr>
              <p:cNvPr id="9" name="TextBox 8"/>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0" name="TextBox 9"/>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8" name="Straight Connector 7"/>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2" name="Rectangle 95"/>
          <p:cNvSpPr>
            <a:spLocks noChangeArrowheads="1"/>
          </p:cNvSpPr>
          <p:nvPr/>
        </p:nvSpPr>
        <p:spPr bwMode="auto">
          <a:xfrm>
            <a:off x="4098982" y="1182688"/>
            <a:ext cx="73624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TRÒ CHƠI </a:t>
            </a:r>
            <a:r>
              <a:rPr lang="en-GB" sz="3600" b="1" smtClean="0">
                <a:solidFill>
                  <a:srgbClr val="0000CC"/>
                </a:solidFill>
                <a:latin typeface="Times New Roman" pitchFamily="18" charset="0"/>
                <a:cs typeface="Times New Roman" pitchFamily="18" charset="0"/>
              </a:rPr>
              <a:t>VÒNG QUAY KÌ DIỆU</a:t>
            </a:r>
            <a:endParaRPr lang="en-GB" sz="3600" b="1">
              <a:solidFill>
                <a:srgbClr val="0000CC"/>
              </a:solidFill>
              <a:latin typeface="Times New Roman" pitchFamily="18" charset="0"/>
              <a:cs typeface="Times New Roman" pitchFamily="18" charset="0"/>
            </a:endParaRPr>
          </a:p>
        </p:txBody>
      </p:sp>
      <p:sp>
        <p:nvSpPr>
          <p:cNvPr id="13" name="Text Box 38" descr="Water droplets"/>
          <p:cNvSpPr txBox="1">
            <a:spLocks noChangeArrowheads="1"/>
          </p:cNvSpPr>
          <p:nvPr/>
        </p:nvSpPr>
        <p:spPr bwMode="auto">
          <a:xfrm>
            <a:off x="11064875" y="7131050"/>
            <a:ext cx="3689350" cy="1022350"/>
          </a:xfrm>
          <a:prstGeom prst="rect">
            <a:avLst/>
          </a:prstGeom>
          <a:blipFill dpi="0" rotWithShape="1">
            <a:blip r:embed="rId2"/>
            <a:srcRect/>
            <a:tile tx="0" ty="0" sx="100000" sy="100000" flip="none" algn="tl"/>
          </a:blip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100" b="1">
              <a:solidFill>
                <a:srgbClr val="000099"/>
              </a:solidFill>
              <a:cs typeface="Arial" charset="0"/>
            </a:endParaRPr>
          </a:p>
          <a:p>
            <a:pPr eaLnBrk="1" hangingPunct="1"/>
            <a:r>
              <a:rPr lang="en-US" altLang="en-US" sz="3500" b="1">
                <a:solidFill>
                  <a:srgbClr val="000099"/>
                </a:solidFill>
                <a:cs typeface="Arial" charset="0"/>
              </a:rPr>
              <a:t>BẮT ĐẦU QUAY</a:t>
            </a:r>
          </a:p>
          <a:p>
            <a:pPr eaLnBrk="1" hangingPunct="1"/>
            <a:endParaRPr lang="en-US" altLang="en-US" sz="1100" b="1">
              <a:solidFill>
                <a:srgbClr val="000099"/>
              </a:solidFill>
              <a:cs typeface="Arial" charset="0"/>
            </a:endParaRPr>
          </a:p>
        </p:txBody>
      </p:sp>
      <p:grpSp>
        <p:nvGrpSpPr>
          <p:cNvPr id="14" name="Group 13"/>
          <p:cNvGrpSpPr>
            <a:grpSpLocks/>
          </p:cNvGrpSpPr>
          <p:nvPr/>
        </p:nvGrpSpPr>
        <p:grpSpPr bwMode="auto">
          <a:xfrm>
            <a:off x="10915650" y="2763838"/>
            <a:ext cx="4019550" cy="4019550"/>
            <a:chOff x="2000250" y="2819400"/>
            <a:chExt cx="4019550" cy="4019550"/>
          </a:xfrm>
          <a:blipFill>
            <a:blip r:embed="rId3"/>
            <a:stretch>
              <a:fillRect/>
            </a:stretch>
          </a:blipFill>
        </p:grpSpPr>
        <p:sp>
          <p:nvSpPr>
            <p:cNvPr id="15" name="Line 37"/>
            <p:cNvSpPr>
              <a:spLocks noChangeShapeType="1"/>
            </p:cNvSpPr>
            <p:nvPr/>
          </p:nvSpPr>
          <p:spPr bwMode="auto">
            <a:xfrm flipV="1">
              <a:off x="4264025" y="3452813"/>
              <a:ext cx="0" cy="1320800"/>
            </a:xfrm>
            <a:prstGeom prst="line">
              <a:avLst/>
            </a:prstGeom>
            <a:grpFill/>
            <a:ln w="76200">
              <a:solidFill>
                <a:srgbClr val="FFC000"/>
              </a:solidFill>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lstStyle/>
            <a:p>
              <a:pPr eaLnBrk="1" hangingPunct="1">
                <a:defRPr/>
              </a:pPr>
              <a:endParaRPr lang="en-US"/>
            </a:p>
          </p:txBody>
        </p:sp>
        <p:sp>
          <p:nvSpPr>
            <p:cNvPr id="16" name="Oval 15"/>
            <p:cNvSpPr/>
            <p:nvPr/>
          </p:nvSpPr>
          <p:spPr>
            <a:xfrm>
              <a:off x="2000250" y="2819400"/>
              <a:ext cx="4019550" cy="401955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7" name="Straight Connector 16"/>
            <p:cNvCxnSpPr>
              <a:stCxn id="16" idx="2"/>
              <a:endCxn id="16" idx="6"/>
            </p:cNvCxnSpPr>
            <p:nvPr/>
          </p:nvCxnSpPr>
          <p:spPr>
            <a:xfrm>
              <a:off x="2000250" y="4829175"/>
              <a:ext cx="4019550" cy="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cxnSp>
          <p:nvCxnSpPr>
            <p:cNvPr id="18" name="Straight Connector 17"/>
            <p:cNvCxnSpPr>
              <a:stCxn id="16" idx="0"/>
              <a:endCxn id="16" idx="4"/>
            </p:cNvCxnSpPr>
            <p:nvPr/>
          </p:nvCxnSpPr>
          <p:spPr>
            <a:xfrm>
              <a:off x="4010025" y="2819400"/>
              <a:ext cx="0" cy="401955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sp>
          <p:nvSpPr>
            <p:cNvPr id="19" name="WordArt 78" descr="Water droplets">
              <a:hlinkClick r:id="rId4" action="ppaction://hlinkpres?slideindex=1&amp;slidetitle="/>
            </p:cNvPr>
            <p:cNvSpPr>
              <a:spLocks noChangeArrowheads="1" noChangeShapeType="1" noTextEdit="1"/>
            </p:cNvSpPr>
            <p:nvPr/>
          </p:nvSpPr>
          <p:spPr bwMode="auto">
            <a:xfrm rot="3394478">
              <a:off x="4667251" y="3803992"/>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kern="10">
                  <a:ln w="9525">
                    <a:solidFill>
                      <a:srgbClr val="0000FF"/>
                    </a:solidFill>
                    <a:round/>
                    <a:headEnd/>
                    <a:tailEnd/>
                  </a:ln>
                  <a:blipFill dpi="0" rotWithShape="0">
                    <a:blip r:embed="rId2"/>
                    <a:srcRect/>
                    <a:tile tx="0" ty="0" sx="100000" sy="100000" flip="none" algn="tl"/>
                  </a:blipFill>
                  <a:latin typeface="Arial"/>
                  <a:cs typeface="Arial"/>
                </a:rPr>
                <a:t>1</a:t>
              </a:r>
            </a:p>
          </p:txBody>
        </p:sp>
        <p:sp>
          <p:nvSpPr>
            <p:cNvPr id="20" name="WordArt 79" descr="Water droplets">
              <a:hlinkClick r:id="rId5" action="ppaction://hlinkpres?slideindex=1&amp;slidetitle="/>
            </p:cNvPr>
            <p:cNvSpPr>
              <a:spLocks noChangeArrowheads="1" noChangeShapeType="1" noTextEdit="1"/>
            </p:cNvSpPr>
            <p:nvPr/>
          </p:nvSpPr>
          <p:spPr bwMode="auto">
            <a:xfrm rot="7756668">
              <a:off x="4560287" y="5454649"/>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2</a:t>
              </a:r>
            </a:p>
          </p:txBody>
        </p:sp>
        <p:sp>
          <p:nvSpPr>
            <p:cNvPr id="21" name="WordArt 80" descr="Water droplets">
              <a:hlinkClick r:id="rId6" action="ppaction://hlinkpres?slideindex=1&amp;slidetitle="/>
            </p:cNvPr>
            <p:cNvSpPr>
              <a:spLocks noChangeArrowheads="1" noChangeShapeType="1" noTextEdit="1"/>
            </p:cNvSpPr>
            <p:nvPr/>
          </p:nvSpPr>
          <p:spPr bwMode="auto">
            <a:xfrm rot="-7961444">
              <a:off x="2943093" y="5528323"/>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3</a:t>
              </a:r>
            </a:p>
          </p:txBody>
        </p:sp>
        <p:sp>
          <p:nvSpPr>
            <p:cNvPr id="22" name="WordArt 80" descr="Water droplets">
              <a:hlinkClick r:id="rId7" action="ppaction://hlinkpres?slideindex=1&amp;slidetitle="/>
            </p:cNvPr>
            <p:cNvSpPr>
              <a:spLocks noChangeArrowheads="1" noChangeShapeType="1" noTextEdit="1"/>
            </p:cNvSpPr>
            <p:nvPr/>
          </p:nvSpPr>
          <p:spPr bwMode="auto">
            <a:xfrm rot="-2735004">
              <a:off x="2998058" y="3767938"/>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2"/>
                    <a:srcRect/>
                    <a:tile tx="0" ty="0" sx="100000" sy="100000" flip="none" algn="tl"/>
                  </a:blipFill>
                  <a:latin typeface="Arial"/>
                  <a:cs typeface="Arial"/>
                </a:rPr>
                <a:t>4</a:t>
              </a:r>
            </a:p>
          </p:txBody>
        </p:sp>
      </p:grpSp>
      <p:cxnSp>
        <p:nvCxnSpPr>
          <p:cNvPr id="23" name="Straight Arrow Connector 22"/>
          <p:cNvCxnSpPr/>
          <p:nvPr/>
        </p:nvCxnSpPr>
        <p:spPr>
          <a:xfrm flipV="1">
            <a:off x="12925425" y="3505200"/>
            <a:ext cx="0" cy="1268413"/>
          </a:xfrm>
          <a:prstGeom prst="straightConnector1">
            <a:avLst/>
          </a:prstGeom>
          <a:ln w="127000">
            <a:solidFill>
              <a:srgbClr val="FFC000"/>
            </a:solidFill>
            <a:headEnd type="oval"/>
            <a:tailEnd type="stealth"/>
          </a:ln>
        </p:spPr>
        <p:style>
          <a:lnRef idx="3">
            <a:schemeClr val="accent4"/>
          </a:lnRef>
          <a:fillRef idx="0">
            <a:schemeClr val="accent4"/>
          </a:fillRef>
          <a:effectRef idx="2">
            <a:schemeClr val="accent4"/>
          </a:effectRef>
          <a:fontRef idx="minor">
            <a:schemeClr val="tx1"/>
          </a:fontRef>
        </p:style>
      </p:cxnSp>
      <p:sp>
        <p:nvSpPr>
          <p:cNvPr id="24" name="Rounded Rectangle 23">
            <a:hlinkClick r:id="rId8" action="ppaction://hlinkpres?slideindex=1&amp;slidetitle="/>
          </p:cNvPr>
          <p:cNvSpPr/>
          <p:nvPr/>
        </p:nvSpPr>
        <p:spPr>
          <a:xfrm>
            <a:off x="1160786" y="2342480"/>
            <a:ext cx="3886200" cy="2935743"/>
          </a:xfrm>
          <a:prstGeom prst="round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smtClean="0">
                <a:solidFill>
                  <a:srgbClr val="FF0000"/>
                </a:solidFill>
                <a:effectLst>
                  <a:outerShdw blurRad="38100" dist="38100" dir="2700000" algn="tl">
                    <a:srgbClr val="000000">
                      <a:alpha val="43137"/>
                    </a:srgbClr>
                  </a:outerShdw>
                </a:effectLst>
              </a:rPr>
              <a:t>1</a:t>
            </a:r>
            <a:endParaRPr lang="en-US" sz="6600" b="1">
              <a:solidFill>
                <a:srgbClr val="FF0000"/>
              </a:solidFill>
              <a:effectLst>
                <a:outerShdw blurRad="38100" dist="38100" dir="2700000" algn="tl">
                  <a:srgbClr val="000000">
                    <a:alpha val="43137"/>
                  </a:srgbClr>
                </a:outerShdw>
              </a:effectLst>
            </a:endParaRPr>
          </a:p>
        </p:txBody>
      </p:sp>
      <p:sp>
        <p:nvSpPr>
          <p:cNvPr id="25" name="Rounded Rectangle 24">
            <a:hlinkClick r:id="rId9" action="ppaction://hlinkpres?slideindex=1&amp;slidetitle="/>
          </p:cNvPr>
          <p:cNvSpPr/>
          <p:nvPr/>
        </p:nvSpPr>
        <p:spPr>
          <a:xfrm>
            <a:off x="5552452" y="2342480"/>
            <a:ext cx="3886200" cy="2935524"/>
          </a:xfrm>
          <a:prstGeom prst="round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smtClean="0">
                <a:solidFill>
                  <a:srgbClr val="FF0000"/>
                </a:solidFill>
                <a:effectLst>
                  <a:outerShdw blurRad="38100" dist="38100" dir="2700000" algn="tl">
                    <a:srgbClr val="000000">
                      <a:alpha val="43137"/>
                    </a:srgbClr>
                  </a:outerShdw>
                </a:effectLst>
              </a:rPr>
              <a:t>2</a:t>
            </a:r>
            <a:endParaRPr lang="en-US" sz="6600" b="1">
              <a:solidFill>
                <a:srgbClr val="FF0000"/>
              </a:solidFill>
              <a:effectLst>
                <a:outerShdw blurRad="38100" dist="38100" dir="2700000" algn="tl">
                  <a:srgbClr val="000000">
                    <a:alpha val="43137"/>
                  </a:srgbClr>
                </a:outerShdw>
              </a:effectLst>
            </a:endParaRPr>
          </a:p>
        </p:txBody>
      </p:sp>
      <p:sp>
        <p:nvSpPr>
          <p:cNvPr id="26" name="Rounded Rectangle 25">
            <a:hlinkClick r:id="rId10" action="ppaction://hlinkpres?slideindex=1&amp;slidetitle="/>
          </p:cNvPr>
          <p:cNvSpPr/>
          <p:nvPr/>
        </p:nvSpPr>
        <p:spPr>
          <a:xfrm>
            <a:off x="1161570" y="5690552"/>
            <a:ext cx="3886200" cy="2861614"/>
          </a:xfrm>
          <a:prstGeom prst="round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smtClean="0">
                <a:solidFill>
                  <a:srgbClr val="FF0000"/>
                </a:solidFill>
                <a:effectLst>
                  <a:outerShdw blurRad="38100" dist="38100" dir="2700000" algn="tl">
                    <a:srgbClr val="000000">
                      <a:alpha val="43137"/>
                    </a:srgbClr>
                  </a:outerShdw>
                </a:effectLst>
              </a:rPr>
              <a:t>3</a:t>
            </a:r>
            <a:endParaRPr lang="en-US" sz="6600" b="1">
              <a:solidFill>
                <a:srgbClr val="FF0000"/>
              </a:solidFill>
              <a:effectLst>
                <a:outerShdw blurRad="38100" dist="38100" dir="2700000" algn="tl">
                  <a:srgbClr val="000000">
                    <a:alpha val="43137"/>
                  </a:srgbClr>
                </a:outerShdw>
              </a:effectLst>
            </a:endParaRPr>
          </a:p>
        </p:txBody>
      </p:sp>
      <p:sp>
        <p:nvSpPr>
          <p:cNvPr id="27" name="Rounded Rectangle 26">
            <a:hlinkClick r:id="rId11" action="ppaction://hlinkpres?slideindex=1&amp;slidetitle="/>
          </p:cNvPr>
          <p:cNvSpPr/>
          <p:nvPr/>
        </p:nvSpPr>
        <p:spPr>
          <a:xfrm>
            <a:off x="5552452" y="5764226"/>
            <a:ext cx="3898354" cy="2861614"/>
          </a:xfrm>
          <a:prstGeom prst="roundRect">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smtClean="0">
                <a:solidFill>
                  <a:srgbClr val="FF0000"/>
                </a:solidFill>
                <a:effectLst>
                  <a:outerShdw blurRad="38100" dist="38100" dir="2700000" algn="tl">
                    <a:srgbClr val="000000">
                      <a:alpha val="43137"/>
                    </a:srgbClr>
                  </a:outerShdw>
                </a:effectLst>
              </a:rPr>
              <a:t>4</a:t>
            </a:r>
            <a:endParaRPr lang="en-US" sz="6600" b="1">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12843973"/>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3400000">
                                      <p:cBhvr>
                                        <p:cTn id="6" dur="2000" fill="hold"/>
                                        <p:tgtEl>
                                          <p:spTgt spid="1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7600000">
                                      <p:cBhvr>
                                        <p:cTn id="10" dur="2000" fill="hold"/>
                                        <p:tgtEl>
                                          <p:spTgt spid="1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34200000">
                                      <p:cBhvr>
                                        <p:cTn id="14" dur="2000" fill="hold"/>
                                        <p:tgtEl>
                                          <p:spTgt spid="1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37800000">
                                      <p:cBhvr>
                                        <p:cTn id="18" dur="2000" fill="hold"/>
                                        <p:tgtEl>
                                          <p:spTgt spid="14"/>
                                        </p:tgtEl>
                                        <p:attrNameLst>
                                          <p:attrName>r</p:attrName>
                                        </p:attrNameLst>
                                      </p:cBhvr>
                                    </p:animRot>
                                  </p:childTnLst>
                                </p:cTn>
                              </p:par>
                            </p:childTnLst>
                          </p:cTn>
                        </p:par>
                      </p:childTnLst>
                    </p:cTn>
                  </p:par>
                </p:childTnLst>
              </p:cTn>
              <p:nextCondLst>
                <p:cond evt="onClick" delay="0">
                  <p:tgtEl>
                    <p:spTgt spid="13"/>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24"/>
                                        </p:tgtEl>
                                      </p:cBhvr>
                                    </p:animEffect>
                                    <p:set>
                                      <p:cBhvr>
                                        <p:cTn id="24"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5" restart="whenNotActive" fill="hold" evtFilter="cancelBubble" nodeType="interactiveSeq">
                <p:stCondLst>
                  <p:cond evt="onClick" delay="0">
                    <p:tgtEl>
                      <p:spTgt spid="25"/>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25"/>
                                        </p:tgtEl>
                                      </p:cBhvr>
                                    </p:animEffect>
                                    <p:set>
                                      <p:cBhvr>
                                        <p:cTn id="30"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1" restart="whenNotActive" fill="hold" evtFilter="cancelBubble" nodeType="interactiveSeq">
                <p:stCondLst>
                  <p:cond evt="onClick" delay="0">
                    <p:tgtEl>
                      <p:spTgt spid="26"/>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26"/>
                                        </p:tgtEl>
                                      </p:cBhvr>
                                    </p:animEffect>
                                    <p:set>
                                      <p:cBhvr>
                                        <p:cTn id="36"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37" restart="whenNotActive" fill="hold" evtFilter="cancelBubble" nodeType="interactiveSeq">
                <p:stCondLst>
                  <p:cond evt="onClick" delay="0">
                    <p:tgtEl>
                      <p:spTgt spid="27"/>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27"/>
                                        </p:tgtEl>
                                      </p:cBhvr>
                                    </p:animEffect>
                                    <p:set>
                                      <p:cBhvr>
                                        <p:cTn id="42"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4" grpId="0" animBg="1"/>
      <p:bldP spid="25" grpId="0" animBg="1"/>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Đọc: Những bậc đá chạm mây trang 114, 115 Tiếng Việt lớp 3 Tập 1 | Kết nối tri thức"/>
          <p:cNvPicPr>
            <a:picLocks noChangeAspect="1" noChangeArrowheads="1"/>
          </p:cNvPicPr>
          <p:nvPr/>
        </p:nvPicPr>
        <p:blipFill rotWithShape="1">
          <a:blip r:embed="rId2">
            <a:extLst>
              <a:ext uri="{28A0092B-C50C-407E-A947-70E740481C1C}">
                <a14:useLocalDpi xmlns:a14="http://schemas.microsoft.com/office/drawing/2010/main" val="0"/>
              </a:ext>
            </a:extLst>
          </a:blip>
          <a:srcRect l="56575" t="9564" r="1"/>
          <a:stretch/>
        </p:blipFill>
        <p:spPr bwMode="auto">
          <a:xfrm>
            <a:off x="137319" y="1143000"/>
            <a:ext cx="7924800" cy="7467600"/>
          </a:xfrm>
          <a:prstGeom prst="rect">
            <a:avLst/>
          </a:prstGeom>
          <a:noFill/>
          <a:extLst>
            <a:ext uri="{909E8E84-426E-40DD-AFC4-6F175D3DCCD1}">
              <a14:hiddenFill xmlns:a14="http://schemas.microsoft.com/office/drawing/2010/main">
                <a:solidFill>
                  <a:srgbClr val="FFFFFF"/>
                </a:solidFill>
              </a14:hiddenFill>
            </a:ext>
          </a:extLst>
        </p:spPr>
      </p:pic>
      <p:pic>
        <p:nvPicPr>
          <p:cNvPr id="3" name="Content Placeholder 2" descr="Đọc: Những bậc đá chạm mây trang 114, 115"/>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388" r="43750"/>
          <a:stretch/>
        </p:blipFill>
        <p:spPr bwMode="auto">
          <a:xfrm>
            <a:off x="8062118" y="1143000"/>
            <a:ext cx="8001001" cy="762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261519" y="304800"/>
            <a:ext cx="8991600" cy="584775"/>
          </a:xfrm>
          <a:prstGeom prst="rect">
            <a:avLst/>
          </a:prstGeom>
        </p:spPr>
        <p:txBody>
          <a:bodyPr wrap="square">
            <a:spAutoFit/>
          </a:body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a:solidFill>
                  <a:srgbClr val="0000CC"/>
                </a:solidFill>
                <a:effectLst>
                  <a:outerShdw blurRad="38100" dist="38100" dir="2700000" algn="tl">
                    <a:srgbClr val="000000">
                      <a:alpha val="43137"/>
                    </a:srgbClr>
                  </a:outerShdw>
                </a:effectLst>
                <a:latin typeface="Times New Roman" pitchFamily="18" charset="0"/>
              </a:rPr>
              <a:t>Tiết</a:t>
            </a:r>
            <a:r>
              <a:rPr lang="en-US" sz="3200" b="1" dirty="0">
                <a:solidFill>
                  <a:srgbClr val="0000CC"/>
                </a:solidFill>
                <a:effectLst>
                  <a:outerShdw blurRad="38100" dist="38100" dir="2700000" algn="tl">
                    <a:srgbClr val="000000">
                      <a:alpha val="43137"/>
                    </a:srgbClr>
                  </a:outerShdw>
                </a:effectLst>
                <a:latin typeface="Times New Roman" pitchFamily="18" charset="0"/>
              </a:rPr>
              <a:t> 1,2)</a:t>
            </a:r>
          </a:p>
        </p:txBody>
      </p:sp>
    </p:spTree>
    <p:extLst>
      <p:ext uri="{BB962C8B-B14F-4D97-AF65-F5344CB8AC3E}">
        <p14:creationId xmlns:p14="http://schemas.microsoft.com/office/powerpoint/2010/main" val="232484201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413919" y="1266918"/>
            <a:ext cx="96011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Tiết</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1,2)</a:t>
            </a:r>
          </a:p>
        </p:txBody>
      </p:sp>
      <p:sp>
        <p:nvSpPr>
          <p:cNvPr id="2" name="Rectangle 1"/>
          <p:cNvSpPr/>
          <p:nvPr/>
        </p:nvSpPr>
        <p:spPr>
          <a:xfrm>
            <a:off x="1563435" y="2828092"/>
            <a:ext cx="13966284" cy="1261884"/>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Đọc trôi chảy toàn bài, ngắt nghỉ câu đúng, chú ý câu dài. Đọc diễn cảm các lời thoại với ngữ điệu phù hợp.</a:t>
            </a:r>
          </a:p>
        </p:txBody>
      </p:sp>
      <p:sp>
        <p:nvSpPr>
          <p:cNvPr id="3" name="Rectangle 2"/>
          <p:cNvSpPr/>
          <p:nvPr/>
        </p:nvSpPr>
        <p:spPr>
          <a:xfrm>
            <a:off x="1493838" y="5399452"/>
            <a:ext cx="13578681" cy="2431435"/>
          </a:xfrm>
          <a:prstGeom prst="rect">
            <a:avLst/>
          </a:prstGeom>
        </p:spPr>
        <p:txBody>
          <a:bodyPr wrap="square">
            <a:spAutoFit/>
          </a:bodyPr>
          <a:lstStyle/>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đi</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đường</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vòng</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rất</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xa</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2: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không</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làm</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được</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3: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đến</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làm</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cùng</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4: </a:t>
            </a:r>
            <a:r>
              <a:rPr lang="en-US" sz="3800" b="1" dirty="0" err="1">
                <a:solidFill>
                  <a:srgbClr val="0000CC"/>
                </a:solidFill>
                <a:latin typeface="Times New Roman" pitchFamily="18" charset="0"/>
                <a:cs typeface="Times New Roman" pitchFamily="18" charset="0"/>
              </a:rPr>
              <a:t>Còn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Hướng dẫn đọc.</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3434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2. Chia đoạn.</a:t>
              </a:r>
              <a:endParaRPr lang="en-US" sz="3800" b="1">
                <a:solidFill>
                  <a:srgbClr val="FF0066"/>
                </a:solidFill>
                <a:latin typeface="Times New Roman" pitchFamily="18" charset="0"/>
                <a:cs typeface="Times New Roman" pitchFamily="18" charset="0"/>
              </a:endParaRP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432719" y="3108663"/>
            <a:ext cx="4901072" cy="707886"/>
          </a:xfrm>
          <a:prstGeom prst="rect">
            <a:avLst/>
          </a:prstGeom>
        </p:spPr>
        <p:txBody>
          <a:bodyPr wrap="square">
            <a:spAutoFit/>
          </a:bodyPr>
          <a:lstStyle/>
          <a:p>
            <a:pPr algn="just"/>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c</a:t>
            </a:r>
            <a:r>
              <a:rPr lang="en-US" sz="4000" b="1" i="1" dirty="0" err="1" smtClean="0">
                <a:solidFill>
                  <a:srgbClr val="FF0000"/>
                </a:solidFill>
                <a:latin typeface="Times New Roman" pitchFamily="18" charset="0"/>
                <a:cs typeface="Times New Roman" pitchFamily="18" charset="0"/>
              </a:rPr>
              <a:t>uốn</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phăng</a:t>
            </a:r>
            <a:r>
              <a:rPr lang="en-US" sz="4000" b="1" i="1" dirty="0" smtClean="0">
                <a:solidFill>
                  <a:srgbClr val="0000CC"/>
                </a:solidFill>
                <a:latin typeface="Times New Roman" pitchFamily="18" charset="0"/>
                <a:cs typeface="Times New Roman" pitchFamily="18" charset="0"/>
              </a:rPr>
              <a:t>,</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smtClean="0">
                  <a:solidFill>
                    <a:srgbClr val="FF0000"/>
                  </a:solidFill>
                  <a:latin typeface="Times New Roman" pitchFamily="18" charset="0"/>
                  <a:cs typeface="Times New Roman" pitchFamily="18" charset="0"/>
                </a:rPr>
                <a:t>3. Luyện đọc và tìm hiểu bài.</a:t>
              </a:r>
              <a:endParaRPr lang="en-US" sz="4000" b="1">
                <a:solidFill>
                  <a:srgbClr val="FF0000"/>
                </a:solidFill>
                <a:latin typeface="Times New Roman" pitchFamily="18" charset="0"/>
                <a:cs typeface="Times New Roman" pitchFamily="18" charset="0"/>
              </a:endParaRP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204119" y="4038600"/>
            <a:ext cx="14048298" cy="1323439"/>
          </a:xfrm>
          <a:prstGeom prst="rect">
            <a:avLst/>
          </a:prstGeom>
        </p:spPr>
        <p:txBody>
          <a:bodyPr wrap="square">
            <a:spAutoFit/>
          </a:bodyPr>
          <a:lstStyle/>
          <a:p>
            <a:pPr algn="just"/>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Người</a:t>
            </a:r>
            <a:r>
              <a:rPr lang="en-US" sz="4000" b="1" dirty="0" smtClean="0">
                <a:solidFill>
                  <a:srgbClr val="0000CC"/>
                </a:solidFill>
                <a:latin typeface="Times New Roman" pitchFamily="18" charset="0"/>
                <a:cs typeface="Times New Roman" pitchFamily="18" charset="0"/>
              </a:rPr>
              <a:t> ta </a:t>
            </a:r>
            <a:r>
              <a:rPr lang="en-US" sz="4000" b="1" dirty="0" err="1" smtClean="0">
                <a:solidFill>
                  <a:srgbClr val="0000CC"/>
                </a:solidFill>
                <a:latin typeface="Times New Roman" pitchFamily="18" charset="0"/>
                <a:cs typeface="Times New Roman" pitchFamily="18" charset="0"/>
              </a:rPr>
              <a:t>gọi</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ông</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là</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cố</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Đương</a:t>
            </a:r>
            <a:r>
              <a:rPr lang="en-US" sz="4000" b="1" dirty="0">
                <a:solidFill>
                  <a:srgbClr val="FF0000"/>
                </a:solidFill>
                <a:latin typeface="Times New Roman" pitchFamily="18" charset="0"/>
                <a:cs typeface="Times New Roman" pitchFamily="18" charset="0"/>
              </a:rPr>
              <a:t>/</a:t>
            </a:r>
            <a:r>
              <a:rPr lang="en-US" sz="4000" b="1" dirty="0" err="1" smtClean="0">
                <a:solidFill>
                  <a:srgbClr val="0000CC"/>
                </a:solidFill>
                <a:latin typeface="Times New Roman" pitchFamily="18" charset="0"/>
                <a:cs typeface="Times New Roman" pitchFamily="18" charset="0"/>
              </a:rPr>
              <a:t>vì</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hễ</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gặp</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việc</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gì</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khó</a:t>
            </a:r>
            <a:r>
              <a:rPr lang="en-US" sz="4000" b="1" dirty="0" smtClean="0">
                <a:solidFill>
                  <a:srgbClr val="0000CC"/>
                </a:solidFill>
                <a:latin typeface="Times New Roman" pitchFamily="18" charset="0"/>
                <a:cs typeface="Times New Roman" pitchFamily="18" charset="0"/>
              </a:rPr>
              <a:t>,</a:t>
            </a:r>
            <a:r>
              <a:rPr lang="en-US" sz="4000" b="1" dirty="0" smtClean="0">
                <a:solidFill>
                  <a:srgbClr val="FF0000"/>
                </a:solidFill>
                <a:latin typeface="Times New Roman" pitchFamily="18" charset="0"/>
                <a:cs typeface="Times New Roman" pitchFamily="18" charset="0"/>
              </a:rPr>
              <a:t>/</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ông</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đều</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đảm</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đương</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gánh</a:t>
            </a:r>
            <a:r>
              <a:rPr lang="en-US" sz="4000" b="1" dirty="0" smtClean="0">
                <a:solidFill>
                  <a:srgbClr val="0000CC"/>
                </a:solidFill>
                <a:latin typeface="Times New Roman" pitchFamily="18" charset="0"/>
                <a:cs typeface="Times New Roman" pitchFamily="18" charset="0"/>
              </a:rPr>
              <a:t> </a:t>
            </a:r>
            <a:r>
              <a:rPr lang="en-US" sz="4000" b="1" dirty="0" err="1" smtClean="0">
                <a:solidFill>
                  <a:srgbClr val="0000CC"/>
                </a:solidFill>
                <a:latin typeface="Times New Roman" pitchFamily="18" charset="0"/>
                <a:cs typeface="Times New Roman" pitchFamily="18" charset="0"/>
              </a:rPr>
              <a:t>vác</a:t>
            </a:r>
            <a:r>
              <a:rPr lang="en-US" sz="4000" b="1" dirty="0" smtClean="0">
                <a:solidFill>
                  <a:srgbClr val="0000CC"/>
                </a:solidFill>
                <a:latin typeface="Times New Roman" pitchFamily="18" charset="0"/>
                <a:cs typeface="Times New Roman" pitchFamily="18" charset="0"/>
              </a:rPr>
              <a:t>.</a:t>
            </a:r>
            <a:r>
              <a:rPr lang="en-US" sz="4000" b="1" dirty="0" smtClean="0">
                <a:solidFill>
                  <a:srgbClr val="FF0000"/>
                </a:solidFill>
                <a:latin typeface="Times New Roman" pitchFamily="18" charset="0"/>
                <a:cs typeface="Times New Roman" pitchFamily="18" charset="0"/>
              </a:rPr>
              <a:t>//</a:t>
            </a:r>
          </a:p>
        </p:txBody>
      </p:sp>
      <p:sp>
        <p:nvSpPr>
          <p:cNvPr id="21" name="Rectangle 20"/>
          <p:cNvSpPr/>
          <p:nvPr/>
        </p:nvSpPr>
        <p:spPr>
          <a:xfrm>
            <a:off x="4328318" y="3077886"/>
            <a:ext cx="2273073" cy="707886"/>
          </a:xfrm>
          <a:prstGeom prst="rect">
            <a:avLst/>
          </a:prstGeom>
        </p:spPr>
        <p:txBody>
          <a:bodyPr wrap="square">
            <a:spAutoFit/>
          </a:bodyPr>
          <a:lstStyle/>
          <a:p>
            <a:pPr algn="just"/>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2" name="Rectangle 21"/>
          <p:cNvSpPr/>
          <p:nvPr/>
        </p:nvSpPr>
        <p:spPr>
          <a:xfrm>
            <a:off x="4740089" y="3076582"/>
            <a:ext cx="2741748" cy="707886"/>
          </a:xfrm>
          <a:prstGeom prst="rect">
            <a:avLst/>
          </a:prstGeom>
        </p:spPr>
        <p:txBody>
          <a:bodyPr wrap="square">
            <a:spAutoFit/>
          </a:bodyPr>
          <a:lstStyle/>
          <a:p>
            <a:pPr algn="just"/>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FF"/>
                </a:solidFill>
                <a:latin typeface="Times New Roman" pitchFamily="18" charset="0"/>
                <a:cs typeface="Times New Roman" pitchFamily="18" charset="0"/>
              </a:rPr>
              <a:t>th</a:t>
            </a:r>
            <a:r>
              <a:rPr lang="en-US" sz="4000" b="1" i="1" dirty="0" err="1" smtClean="0">
                <a:solidFill>
                  <a:srgbClr val="FF0000"/>
                </a:solidFill>
                <a:latin typeface="Times New Roman" pitchFamily="18" charset="0"/>
                <a:cs typeface="Times New Roman" pitchFamily="18" charset="0"/>
              </a:rPr>
              <a:t>uyền</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bè</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3" name="Rectangle 22"/>
          <p:cNvSpPr/>
          <p:nvPr/>
        </p:nvSpPr>
        <p:spPr>
          <a:xfrm>
            <a:off x="7528719" y="3089414"/>
            <a:ext cx="2796382"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c</a:t>
            </a:r>
            <a:r>
              <a:rPr lang="en-US" sz="4000" b="1" i="1" dirty="0" err="1" smtClean="0">
                <a:solidFill>
                  <a:srgbClr val="FF0000"/>
                </a:solidFill>
                <a:latin typeface="Times New Roman" pitchFamily="18" charset="0"/>
                <a:cs typeface="Times New Roman" pitchFamily="18" charset="0"/>
              </a:rPr>
              <a:t>h</a:t>
            </a:r>
            <a:r>
              <a:rPr lang="en-US" sz="4000" b="1" i="1" dirty="0" err="1" smtClean="0">
                <a:solidFill>
                  <a:srgbClr val="0000FF"/>
                </a:solidFill>
                <a:latin typeface="Times New Roman" pitchFamily="18" charset="0"/>
                <a:cs typeface="Times New Roman" pitchFamily="18" charset="0"/>
              </a:rPr>
              <a:t>ài</a:t>
            </a:r>
            <a:r>
              <a:rPr lang="en-US" sz="4000" b="1" i="1" dirty="0" smtClean="0">
                <a:solidFill>
                  <a:srgbClr val="0000FF"/>
                </a:solidFill>
                <a:latin typeface="Times New Roman" pitchFamily="18" charset="0"/>
                <a:cs typeface="Times New Roman" pitchFamily="18" charset="0"/>
              </a:rPr>
              <a:t> </a:t>
            </a:r>
            <a:r>
              <a:rPr lang="en-US" sz="4000" b="1" i="1" dirty="0" err="1" smtClean="0">
                <a:solidFill>
                  <a:srgbClr val="FF0000"/>
                </a:solidFill>
                <a:latin typeface="Times New Roman" pitchFamily="18" charset="0"/>
                <a:cs typeface="Times New Roman" pitchFamily="18" charset="0"/>
              </a:rPr>
              <a:t>l</a:t>
            </a:r>
            <a:r>
              <a:rPr lang="en-US" sz="4000" b="1" i="1" dirty="0" err="1" smtClean="0">
                <a:solidFill>
                  <a:srgbClr val="0000FF"/>
                </a:solidFill>
                <a:latin typeface="Times New Roman" pitchFamily="18" charset="0"/>
                <a:cs typeface="Times New Roman" pitchFamily="18" charset="0"/>
              </a:rPr>
              <a:t>ưới</a:t>
            </a:r>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p:cNvSpPr/>
          <p:nvPr/>
        </p:nvSpPr>
        <p:spPr>
          <a:xfrm>
            <a:off x="9738519" y="3102114"/>
            <a:ext cx="3657600" cy="707886"/>
          </a:xfrm>
          <a:prstGeom prst="rect">
            <a:avLst/>
          </a:prstGeom>
        </p:spPr>
        <p:txBody>
          <a:bodyPr wrap="square">
            <a:spAutoFit/>
          </a:bodyPr>
          <a:lstStyle/>
          <a:p>
            <a:pPr algn="just"/>
            <a:r>
              <a:rPr lang="en-US" sz="4000" b="1" i="1" dirty="0" smtClean="0">
                <a:solidFill>
                  <a:srgbClr val="FF0000"/>
                </a:solidFill>
                <a:latin typeface="Times New Roman" pitchFamily="18" charset="0"/>
                <a:cs typeface="Times New Roman" pitchFamily="18" charset="0"/>
              </a:rPr>
              <a:t>  </a:t>
            </a:r>
            <a:r>
              <a:rPr lang="en-US" sz="4000" b="1" i="1" dirty="0" err="1" smtClean="0">
                <a:solidFill>
                  <a:srgbClr val="0000FF"/>
                </a:solidFill>
                <a:latin typeface="Times New Roman" pitchFamily="18" charset="0"/>
                <a:cs typeface="Times New Roman" pitchFamily="18" charset="0"/>
              </a:rPr>
              <a:t>k</a:t>
            </a:r>
            <a:r>
              <a:rPr lang="en-US" sz="4000" b="1" i="1" dirty="0" err="1" smtClean="0">
                <a:solidFill>
                  <a:srgbClr val="0000CC"/>
                </a:solidFill>
                <a:latin typeface="Times New Roman" pitchFamily="18" charset="0"/>
                <a:cs typeface="Times New Roman" pitchFamily="18" charset="0"/>
              </a:rPr>
              <a:t>hó</a:t>
            </a:r>
            <a:r>
              <a:rPr lang="en-US" sz="4000" b="1" i="1" dirty="0" smtClean="0">
                <a:solidFill>
                  <a:srgbClr val="0000CC"/>
                </a:solidFill>
                <a:latin typeface="Times New Roman" pitchFamily="18" charset="0"/>
                <a:cs typeface="Times New Roman" pitchFamily="18" charset="0"/>
              </a:rPr>
              <a:t> </a:t>
            </a:r>
            <a:r>
              <a:rPr lang="en-US" sz="4000" b="1" i="1" dirty="0" err="1" smtClean="0">
                <a:solidFill>
                  <a:srgbClr val="0000CC"/>
                </a:solidFill>
                <a:latin typeface="Times New Roman" pitchFamily="18" charset="0"/>
                <a:cs typeface="Times New Roman" pitchFamily="18" charset="0"/>
              </a:rPr>
              <a:t>kh</a:t>
            </a:r>
            <a:r>
              <a:rPr lang="en-US" sz="4000" b="1" i="1" dirty="0" err="1" smtClean="0">
                <a:solidFill>
                  <a:srgbClr val="FF0000"/>
                </a:solidFill>
                <a:latin typeface="Times New Roman" pitchFamily="18" charset="0"/>
                <a:cs typeface="Times New Roman" pitchFamily="18" charset="0"/>
              </a:rPr>
              <a:t>ăn</a:t>
            </a:r>
            <a:r>
              <a:rPr lang="en-US" sz="4000" b="1" i="1" dirty="0" smtClean="0">
                <a:solidFill>
                  <a:srgbClr val="0000CC"/>
                </a:solidFill>
                <a:latin typeface="Times New Roman" pitchFamily="18" charset="0"/>
                <a:cs typeface="Times New Roman" pitchFamily="18" charset="0"/>
              </a:rPr>
              <a:t>,</a:t>
            </a:r>
            <a:endParaRPr lang="en-US" sz="4000" b="1" dirty="0">
              <a:solidFill>
                <a:srgbClr val="0000CC"/>
              </a:solidFill>
              <a:latin typeface="Times New Roman" pitchFamily="18" charset="0"/>
              <a:cs typeface="Times New Roman" pitchFamily="18" charset="0"/>
            </a:endParaRPr>
          </a:p>
        </p:txBody>
      </p:sp>
      <p:sp>
        <p:nvSpPr>
          <p:cNvPr id="20" name="Text Box 14"/>
          <p:cNvSpPr txBox="1">
            <a:spLocks noChangeArrowheads="1"/>
          </p:cNvSpPr>
          <p:nvPr/>
        </p:nvSpPr>
        <p:spPr bwMode="auto">
          <a:xfrm>
            <a:off x="3490119" y="1266918"/>
            <a:ext cx="90677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Tiết</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1,2)</a:t>
            </a:r>
          </a:p>
        </p:txBody>
      </p:sp>
      <p:sp>
        <p:nvSpPr>
          <p:cNvPr id="25" name="Rectangle 24"/>
          <p:cNvSpPr/>
          <p:nvPr/>
        </p:nvSpPr>
        <p:spPr>
          <a:xfrm>
            <a:off x="11630592" y="3102114"/>
            <a:ext cx="1676400" cy="707886"/>
          </a:xfrm>
          <a:prstGeom prst="rect">
            <a:avLst/>
          </a:prstGeom>
        </p:spPr>
        <p:txBody>
          <a:bodyPr wrap="square">
            <a:spAutoFit/>
          </a:bodyPr>
          <a:lstStyle/>
          <a:p>
            <a:pPr algn="just"/>
            <a:r>
              <a:rPr lang="en-US" sz="4000" b="1" i="1" dirty="0" smtClean="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19" name="Rectangle 18">
            <a:hlinkClick r:id="rId2" action="ppaction://hlinkpres?slideindex=1&amp;slidetitle="/>
          </p:cNvPr>
          <p:cNvSpPr/>
          <p:nvPr/>
        </p:nvSpPr>
        <p:spPr>
          <a:xfrm>
            <a:off x="1813719" y="5999747"/>
            <a:ext cx="9336881" cy="1323439"/>
          </a:xfrm>
          <a:prstGeom prst="rect">
            <a:avLst/>
          </a:prstGeom>
        </p:spPr>
        <p:txBody>
          <a:bodyPr wrap="square">
            <a:spAutoFit/>
          </a:bodyPr>
          <a:lstStyle/>
          <a:p>
            <a:pPr algn="just"/>
            <a:r>
              <a:rPr lang="en-US" sz="4000" b="1" smtClean="0">
                <a:solidFill>
                  <a:srgbClr val="FF0000"/>
                </a:solidFill>
                <a:latin typeface="Times New Roman" pitchFamily="18" charset="0"/>
                <a:cs typeface="Times New Roman" pitchFamily="18" charset="0"/>
              </a:rPr>
              <a:t>Từ ngữ:</a:t>
            </a:r>
          </a:p>
          <a:p>
            <a:pPr algn="just"/>
            <a:r>
              <a:rPr lang="en-US" sz="4000" b="1" smtClean="0">
                <a:solidFill>
                  <a:srgbClr val="0000CC"/>
                </a:solidFill>
                <a:latin typeface="Times New Roman" pitchFamily="18" charset="0"/>
                <a:cs typeface="Times New Roman" pitchFamily="18" charset="0"/>
              </a:rPr>
              <a:t>- Cố</a:t>
            </a:r>
          </a:p>
        </p:txBody>
      </p:sp>
      <p:sp>
        <p:nvSpPr>
          <p:cNvPr id="26" name="Rectangle 25">
            <a:hlinkClick r:id="rId3" action="ppaction://hlinkpres?slideindex=1&amp;slidetitle="/>
          </p:cNvPr>
          <p:cNvSpPr/>
          <p:nvPr/>
        </p:nvSpPr>
        <p:spPr>
          <a:xfrm>
            <a:off x="1813719" y="7521714"/>
            <a:ext cx="4001953" cy="707886"/>
          </a:xfrm>
          <a:prstGeom prst="rect">
            <a:avLst/>
          </a:prstGeom>
        </p:spPr>
        <p:txBody>
          <a:bodyPr wrap="square">
            <a:spAutoFit/>
          </a:bodyPr>
          <a:lstStyle/>
          <a:p>
            <a:pPr algn="just"/>
            <a:r>
              <a:rPr lang="en-US" sz="4000" b="1" smtClean="0">
                <a:solidFill>
                  <a:srgbClr val="0000FF"/>
                </a:solidFill>
                <a:latin typeface="Times New Roman" pitchFamily="18" charset="0"/>
                <a:cs typeface="Times New Roman" pitchFamily="18" charset="0"/>
              </a:rPr>
              <a:t>- Truông</a:t>
            </a:r>
            <a:endParaRPr lang="en-US" sz="4000" b="1" dirty="0" smtClean="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xEl>
                                              <p:pRg st="0" end="0"/>
                                            </p:txEl>
                                          </p:spTgt>
                                        </p:tgtEl>
                                        <p:attrNameLst>
                                          <p:attrName>style.visibility</p:attrName>
                                        </p:attrNameLst>
                                      </p:cBhvr>
                                      <p:to>
                                        <p:strVal val="visible"/>
                                      </p:to>
                                    </p:set>
                                    <p:animEffect transition="in" filter="fade">
                                      <p:cBhvr>
                                        <p:cTn id="32" dur="500"/>
                                        <p:tgtEl>
                                          <p:spTgt spid="2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dirty="0" err="1" smtClean="0">
                    <a:solidFill>
                      <a:srgbClr val="0000CC"/>
                    </a:solidFill>
                    <a:latin typeface="Times New Roman" pitchFamily="18" charset="0"/>
                    <a:cs typeface="Times New Roman" pitchFamily="18" charset="0"/>
                  </a:rPr>
                  <a:t>Thứ</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ngày</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tháng</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năm</a:t>
                </a:r>
                <a:r>
                  <a:rPr lang="en-US" sz="3600" dirty="0" smtClean="0">
                    <a:solidFill>
                      <a:srgbClr val="0000CC"/>
                    </a:solidFill>
                    <a:latin typeface="Times New Roman" pitchFamily="18" charset="0"/>
                    <a:cs typeface="Times New Roman" pitchFamily="18" charset="0"/>
                  </a:rPr>
                  <a:t>…….</a:t>
                </a:r>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547519" y="3651141"/>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99919" y="3633808"/>
            <a:ext cx="10233818" cy="4201150"/>
          </a:xfrm>
          <a:prstGeom prst="rect">
            <a:avLst/>
          </a:prstGeom>
        </p:spPr>
        <p:txBody>
          <a:bodyPr wrap="square">
            <a:spAutoFit/>
          </a:bodyPr>
          <a:lstStyle/>
          <a:p>
            <a:pPr algn="just">
              <a:spcBef>
                <a:spcPts val="600"/>
              </a:spcBef>
            </a:pP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1: </a:t>
            </a:r>
            <a:r>
              <a:rPr lang="vi-VN" sz="3600" b="1" dirty="0">
                <a:solidFill>
                  <a:srgbClr val="FF0000"/>
                </a:solidFill>
                <a:latin typeface="Times New Roman" panose="02020603050405020304" pitchFamily="18" charset="0"/>
                <a:cs typeface="Times New Roman" panose="02020603050405020304" pitchFamily="18" charset="0"/>
              </a:rPr>
              <a:t>Chuyện gì xảy ra khiến người dân dưới chân núi Hồng Lĩnh xưa phải bỏ nghề đánh cá, lên núi kiếm củi?</a:t>
            </a:r>
          </a:p>
          <a:p>
            <a:pPr indent="577850" algn="just">
              <a:spcBef>
                <a:spcPts val="600"/>
              </a:spcBef>
            </a:pPr>
            <a:r>
              <a:rPr lang="vi-VN" sz="3600" b="1" dirty="0">
                <a:solidFill>
                  <a:srgbClr val="0000FF"/>
                </a:solidFill>
                <a:latin typeface="Times New Roman" panose="02020603050405020304" pitchFamily="18" charset="0"/>
                <a:cs typeface="Times New Roman" panose="02020603050405020304" pitchFamily="18" charset="0"/>
              </a:rPr>
              <a:t>a. Vì lên núi kiếm củi đỡ vất vả hơn đánh cá.</a:t>
            </a:r>
          </a:p>
          <a:p>
            <a:pPr indent="577850" algn="just">
              <a:spcBef>
                <a:spcPts val="600"/>
              </a:spcBef>
            </a:pPr>
            <a:r>
              <a:rPr lang="vi-VN" sz="3600" b="1" dirty="0">
                <a:solidFill>
                  <a:srgbClr val="0000FF"/>
                </a:solidFill>
                <a:latin typeface="Times New Roman" panose="02020603050405020304" pitchFamily="18" charset="0"/>
                <a:cs typeface="Times New Roman" panose="02020603050405020304" pitchFamily="18" charset="0"/>
              </a:rPr>
              <a:t>b. Vì vùng biển gắn bó thường xuyên có bão lớn.</a:t>
            </a:r>
          </a:p>
          <a:p>
            <a:pPr indent="577850" algn="just">
              <a:spcBef>
                <a:spcPts val="600"/>
              </a:spcBef>
            </a:pPr>
            <a:r>
              <a:rPr lang="vi-VN" sz="3600" b="1" dirty="0">
                <a:solidFill>
                  <a:srgbClr val="0000FF"/>
                </a:solidFill>
                <a:latin typeface="Times New Roman" panose="02020603050405020304" pitchFamily="18" charset="0"/>
                <a:cs typeface="Times New Roman" panose="02020603050405020304" pitchFamily="18" charset="0"/>
              </a:rPr>
              <a:t>c. Vì </a:t>
            </a:r>
            <a:r>
              <a:rPr lang="vi-VN" sz="3600" b="1">
                <a:solidFill>
                  <a:srgbClr val="0000FF"/>
                </a:solidFill>
                <a:latin typeface="Times New Roman" panose="02020603050405020304" pitchFamily="18" charset="0"/>
                <a:cs typeface="Times New Roman" panose="02020603050405020304" pitchFamily="18" charset="0"/>
              </a:rPr>
              <a:t>thuyền </a:t>
            </a:r>
            <a:r>
              <a:rPr lang="vi-VN" sz="3600" b="1" smtClean="0">
                <a:solidFill>
                  <a:srgbClr val="0000FF"/>
                </a:solidFill>
                <a:latin typeface="Times New Roman" panose="02020603050405020304" pitchFamily="18" charset="0"/>
                <a:cs typeface="Times New Roman" panose="02020603050405020304" pitchFamily="18" charset="0"/>
              </a:rPr>
              <a:t>b</a:t>
            </a:r>
            <a:r>
              <a:rPr lang="en-US" sz="3600" b="1">
                <a:solidFill>
                  <a:srgbClr val="0000FF"/>
                </a:solidFill>
                <a:latin typeface="Times New Roman" panose="02020603050405020304" pitchFamily="18" charset="0"/>
                <a:cs typeface="Times New Roman" panose="02020603050405020304" pitchFamily="18" charset="0"/>
              </a:rPr>
              <a:t>è</a:t>
            </a:r>
            <a:r>
              <a:rPr lang="vi-VN" sz="3600" b="1" smtClean="0">
                <a:solidFill>
                  <a:srgbClr val="0000FF"/>
                </a:solidFill>
                <a:latin typeface="Times New Roman" panose="02020603050405020304" pitchFamily="18" charset="0"/>
                <a:cs typeface="Times New Roman" panose="02020603050405020304" pitchFamily="18" charset="0"/>
              </a:rPr>
              <a:t>, </a:t>
            </a:r>
            <a:r>
              <a:rPr lang="vi-VN" sz="3600" b="1" dirty="0">
                <a:solidFill>
                  <a:srgbClr val="0000FF"/>
                </a:solidFill>
                <a:latin typeface="Times New Roman" panose="02020603050405020304" pitchFamily="18" charset="0"/>
                <a:cs typeface="Times New Roman" panose="02020603050405020304" pitchFamily="18" charset="0"/>
              </a:rPr>
              <a:t>chài lưới của họ bị bão cuốn </a:t>
            </a:r>
            <a:r>
              <a:rPr lang="vi-VN" sz="3600" b="1">
                <a:solidFill>
                  <a:srgbClr val="0000FF"/>
                </a:solidFill>
                <a:latin typeface="Times New Roman" panose="02020603050405020304" pitchFamily="18" charset="0"/>
                <a:cs typeface="Times New Roman" panose="02020603050405020304" pitchFamily="18" charset="0"/>
              </a:rPr>
              <a:t>mất</a:t>
            </a:r>
            <a:r>
              <a:rPr lang="vi-VN" sz="3600" b="1" smtClean="0">
                <a:solidFill>
                  <a:srgbClr val="0000FF"/>
                </a:solidFill>
                <a:latin typeface="Times New Roman" panose="02020603050405020304" pitchFamily="18" charset="0"/>
                <a:cs typeface="Times New Roman" panose="02020603050405020304" pitchFamily="18" charset="0"/>
              </a:rPr>
              <a:t>.</a:t>
            </a:r>
            <a:endParaRPr lang="en-US" sz="3600" b="1" dirty="0" smtClean="0">
              <a:solidFill>
                <a:srgbClr val="0000FF"/>
              </a:solidFill>
              <a:latin typeface="Times New Roman" panose="02020603050405020304" pitchFamily="18" charset="0"/>
              <a:cs typeface="Times New Roman" panose="02020603050405020304" pitchFamily="18" charset="0"/>
            </a:endParaRPr>
          </a:p>
        </p:txBody>
      </p:sp>
      <p:sp>
        <p:nvSpPr>
          <p:cNvPr id="25" name="Text Box 14"/>
          <p:cNvSpPr txBox="1">
            <a:spLocks noChangeArrowheads="1"/>
          </p:cNvSpPr>
          <p:nvPr/>
        </p:nvSpPr>
        <p:spPr bwMode="auto">
          <a:xfrm>
            <a:off x="3413919" y="1266918"/>
            <a:ext cx="9067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Tiết</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1,2)</a:t>
            </a:r>
          </a:p>
        </p:txBody>
      </p:sp>
      <p:sp>
        <p:nvSpPr>
          <p:cNvPr id="2" name="Rectangle 1"/>
          <p:cNvSpPr/>
          <p:nvPr/>
        </p:nvSpPr>
        <p:spPr>
          <a:xfrm>
            <a:off x="498649" y="2820144"/>
            <a:ext cx="2291012" cy="584775"/>
          </a:xfrm>
          <a:prstGeom prst="rect">
            <a:avLst/>
          </a:prstGeom>
        </p:spPr>
        <p:txBody>
          <a:bodyPr wrap="none">
            <a:spAutoFit/>
          </a:bodyPr>
          <a:lstStyle/>
          <a:p>
            <a:pPr algn="just"/>
            <a:r>
              <a:rPr lang="en-US" sz="3200" b="1" i="1" dirty="0" err="1" smtClean="0">
                <a:solidFill>
                  <a:srgbClr val="0000CC"/>
                </a:solidFill>
                <a:latin typeface="Times New Roman" pitchFamily="18" charset="0"/>
                <a:cs typeface="Times New Roman" pitchFamily="18" charset="0"/>
              </a:rPr>
              <a:t>c</a:t>
            </a:r>
            <a:r>
              <a:rPr lang="en-US" sz="3200" b="1" i="1" dirty="0" err="1" smtClean="0">
                <a:solidFill>
                  <a:srgbClr val="FF0000"/>
                </a:solidFill>
                <a:latin typeface="Times New Roman" pitchFamily="18" charset="0"/>
                <a:cs typeface="Times New Roman" pitchFamily="18" charset="0"/>
              </a:rPr>
              <a:t>uốn</a:t>
            </a:r>
            <a:r>
              <a:rPr lang="en-US" sz="3200" b="1" i="1" dirty="0" smtClean="0">
                <a:solidFill>
                  <a:srgbClr val="0000CC"/>
                </a:solidFill>
                <a:latin typeface="Times New Roman" pitchFamily="18" charset="0"/>
                <a:cs typeface="Times New Roman" pitchFamily="18" charset="0"/>
              </a:rPr>
              <a:t> </a:t>
            </a:r>
            <a:r>
              <a:rPr lang="en-US" sz="3200" b="1" i="1" dirty="0" err="1" smtClean="0">
                <a:solidFill>
                  <a:srgbClr val="0000CC"/>
                </a:solidFill>
                <a:latin typeface="Times New Roman" pitchFamily="18" charset="0"/>
                <a:cs typeface="Times New Roman" pitchFamily="18" charset="0"/>
              </a:rPr>
              <a:t>ph</a:t>
            </a:r>
            <a:r>
              <a:rPr lang="en-US" sz="3200" b="1" i="1" dirty="0" err="1" smtClean="0">
                <a:solidFill>
                  <a:srgbClr val="FF0000"/>
                </a:solidFill>
                <a:latin typeface="Times New Roman" pitchFamily="18" charset="0"/>
                <a:cs typeface="Times New Roman" pitchFamily="18" charset="0"/>
              </a:rPr>
              <a:t>ăng</a:t>
            </a:r>
            <a:r>
              <a:rPr lang="en-US" sz="2800" b="1" i="1" dirty="0" smtClean="0">
                <a:solidFill>
                  <a:srgbClr val="0000CC"/>
                </a:solidFill>
                <a:latin typeface="Times New Roman" pitchFamily="18" charset="0"/>
                <a:cs typeface="Times New Roman" pitchFamily="18" charset="0"/>
              </a:rPr>
              <a:t>,</a:t>
            </a:r>
            <a:endParaRPr lang="en-US" sz="2800" b="1" dirty="0">
              <a:solidFill>
                <a:srgbClr val="0000CC"/>
              </a:solidFill>
              <a:latin typeface="Times New Roman" pitchFamily="18" charset="0"/>
              <a:cs typeface="Times New Roman" pitchFamily="18" charset="0"/>
            </a:endParaRPr>
          </a:p>
        </p:txBody>
      </p:sp>
      <p:sp>
        <p:nvSpPr>
          <p:cNvPr id="3" name="Rectangle 2"/>
          <p:cNvSpPr/>
          <p:nvPr/>
        </p:nvSpPr>
        <p:spPr>
          <a:xfrm>
            <a:off x="3074789" y="2831004"/>
            <a:ext cx="2042547" cy="584775"/>
          </a:xfrm>
          <a:prstGeom prst="rect">
            <a:avLst/>
          </a:prstGeom>
        </p:spPr>
        <p:txBody>
          <a:bodyPr wrap="none">
            <a:spAutoFit/>
          </a:bodyPr>
          <a:lstStyle/>
          <a:p>
            <a:r>
              <a:rPr lang="en-US" sz="3200" b="1" i="1" dirty="0" err="1">
                <a:solidFill>
                  <a:srgbClr val="0000FF"/>
                </a:solidFill>
                <a:latin typeface="Times New Roman" pitchFamily="18" charset="0"/>
                <a:cs typeface="Times New Roman" pitchFamily="18" charset="0"/>
              </a:rPr>
              <a:t>th</a:t>
            </a:r>
            <a:r>
              <a:rPr lang="en-US" sz="3200" b="1" i="1" dirty="0" err="1">
                <a:solidFill>
                  <a:srgbClr val="FF0000"/>
                </a:solidFill>
                <a:latin typeface="Times New Roman" pitchFamily="18" charset="0"/>
                <a:cs typeface="Times New Roman" pitchFamily="18" charset="0"/>
              </a:rPr>
              <a:t>uyền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bè</a:t>
            </a:r>
            <a:r>
              <a:rPr lang="en-US" sz="3200" b="1" i="1" dirty="0">
                <a:solidFill>
                  <a:srgbClr val="0000CC"/>
                </a:solidFill>
                <a:latin typeface="Times New Roman" pitchFamily="18" charset="0"/>
                <a:cs typeface="Times New Roman" pitchFamily="18" charset="0"/>
              </a:rPr>
              <a:t>, </a:t>
            </a:r>
            <a:endParaRPr lang="en-US" sz="3200" dirty="0"/>
          </a:p>
        </p:txBody>
      </p:sp>
      <p:sp>
        <p:nvSpPr>
          <p:cNvPr id="4" name="Rectangle 3"/>
          <p:cNvSpPr/>
          <p:nvPr/>
        </p:nvSpPr>
        <p:spPr>
          <a:xfrm>
            <a:off x="213519" y="3358754"/>
            <a:ext cx="1914307" cy="584775"/>
          </a:xfrm>
          <a:prstGeom prst="rect">
            <a:avLst/>
          </a:prstGeom>
        </p:spPr>
        <p:txBody>
          <a:bodyPr wrap="none">
            <a:spAutoFit/>
          </a:bodyPr>
          <a:lstStyle/>
          <a:p>
            <a:pPr algn="just"/>
            <a:r>
              <a:rPr lang="en-US" sz="3200" b="1" i="1" dirty="0" err="1">
                <a:solidFill>
                  <a:srgbClr val="FF0000"/>
                </a:solidFill>
                <a:latin typeface="Times New Roman" pitchFamily="18" charset="0"/>
                <a:cs typeface="Times New Roman" pitchFamily="18" charset="0"/>
              </a:rPr>
              <a:t>ch</a:t>
            </a:r>
            <a:r>
              <a:rPr lang="en-US" sz="3200" b="1" i="1" dirty="0" err="1">
                <a:solidFill>
                  <a:srgbClr val="0000FF"/>
                </a:solidFill>
                <a:latin typeface="Times New Roman" pitchFamily="18" charset="0"/>
                <a:cs typeface="Times New Roman" pitchFamily="18" charset="0"/>
              </a:rPr>
              <a:t>ài</a:t>
            </a:r>
            <a:r>
              <a:rPr lang="en-US" sz="3200" b="1" i="1" dirty="0">
                <a:solidFill>
                  <a:srgbClr val="0000FF"/>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a:t>
            </a:r>
            <a:r>
              <a:rPr lang="en-US" sz="3200" b="1" i="1" dirty="0" err="1">
                <a:solidFill>
                  <a:srgbClr val="0000FF"/>
                </a:solidFill>
                <a:latin typeface="Times New Roman" pitchFamily="18" charset="0"/>
                <a:cs typeface="Times New Roman" pitchFamily="18" charset="0"/>
              </a:rPr>
              <a:t>ưới</a:t>
            </a:r>
            <a:r>
              <a:rPr lang="en-US" sz="3200" b="1" i="1" dirty="0">
                <a:solidFill>
                  <a:srgbClr val="0000CC"/>
                </a:solidFill>
                <a:latin typeface="Times New Roman" pitchFamily="18" charset="0"/>
                <a:cs typeface="Times New Roman" pitchFamily="18" charset="0"/>
              </a:rPr>
              <a:t>, </a:t>
            </a:r>
            <a:endParaRPr lang="en-US" sz="3200" b="1" dirty="0">
              <a:solidFill>
                <a:srgbClr val="0000CC"/>
              </a:solidFill>
              <a:latin typeface="Times New Roman" pitchFamily="18" charset="0"/>
              <a:cs typeface="Times New Roman" pitchFamily="18" charset="0"/>
            </a:endParaRPr>
          </a:p>
        </p:txBody>
      </p:sp>
      <p:sp>
        <p:nvSpPr>
          <p:cNvPr id="5" name="Rectangle 4"/>
          <p:cNvSpPr/>
          <p:nvPr/>
        </p:nvSpPr>
        <p:spPr>
          <a:xfrm>
            <a:off x="2042319" y="3371426"/>
            <a:ext cx="1962397" cy="584775"/>
          </a:xfrm>
          <a:prstGeom prst="rect">
            <a:avLst/>
          </a:prstGeom>
        </p:spPr>
        <p:txBody>
          <a:bodyPr wrap="none">
            <a:spAutoFit/>
          </a:bodyPr>
          <a:lstStyle/>
          <a:p>
            <a:pPr algn="just"/>
            <a:r>
              <a:rPr lang="en-US" sz="3200" b="1" i="1" dirty="0" err="1" smtClean="0">
                <a:solidFill>
                  <a:srgbClr val="0000FF"/>
                </a:solidFill>
                <a:latin typeface="Times New Roman" pitchFamily="18" charset="0"/>
                <a:cs typeface="Times New Roman" pitchFamily="18" charset="0"/>
              </a:rPr>
              <a:t>khó</a:t>
            </a:r>
            <a:r>
              <a:rPr lang="en-US" sz="3200" b="1" i="1" dirty="0" smtClean="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kh</a:t>
            </a:r>
            <a:r>
              <a:rPr lang="en-US" sz="3200" b="1" i="1" dirty="0" err="1" smtClean="0">
                <a:solidFill>
                  <a:srgbClr val="FF0000"/>
                </a:solidFill>
                <a:latin typeface="Times New Roman" pitchFamily="18" charset="0"/>
                <a:cs typeface="Times New Roman" pitchFamily="18" charset="0"/>
              </a:rPr>
              <a:t>ăn</a:t>
            </a:r>
            <a:r>
              <a:rPr lang="en-US" sz="3200" b="1" i="1" dirty="0" smtClean="0">
                <a:solidFill>
                  <a:srgbClr val="0000CC"/>
                </a:solidFill>
                <a:latin typeface="Times New Roman" pitchFamily="18" charset="0"/>
                <a:cs typeface="Times New Roman" pitchFamily="18" charset="0"/>
              </a:rPr>
              <a:t>,</a:t>
            </a:r>
            <a:endParaRPr lang="en-US" sz="3200" b="1" dirty="0">
              <a:solidFill>
                <a:srgbClr val="0000CC"/>
              </a:solidFill>
              <a:latin typeface="Times New Roman" pitchFamily="18" charset="0"/>
              <a:cs typeface="Times New Roman" pitchFamily="18" charset="0"/>
            </a:endParaRPr>
          </a:p>
        </p:txBody>
      </p:sp>
      <p:sp>
        <p:nvSpPr>
          <p:cNvPr id="33" name="Rectangle 32"/>
          <p:cNvSpPr/>
          <p:nvPr/>
        </p:nvSpPr>
        <p:spPr>
          <a:xfrm>
            <a:off x="213519" y="4572000"/>
            <a:ext cx="5029200" cy="2308324"/>
          </a:xfrm>
          <a:prstGeom prst="rect">
            <a:avLst/>
          </a:prstGeom>
        </p:spPr>
        <p:txBody>
          <a:bodyPr wrap="square">
            <a:spAutoFit/>
          </a:bodyPr>
          <a:lstStyle/>
          <a:p>
            <a:pPr algn="just"/>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Người</a:t>
            </a:r>
            <a:r>
              <a:rPr lang="en-US" sz="3600" dirty="0" smtClean="0">
                <a:solidFill>
                  <a:srgbClr val="0000CC"/>
                </a:solidFill>
                <a:latin typeface="Times New Roman" pitchFamily="18" charset="0"/>
                <a:cs typeface="Times New Roman" pitchFamily="18" charset="0"/>
              </a:rPr>
              <a:t> ta </a:t>
            </a:r>
            <a:r>
              <a:rPr lang="en-US" sz="3600" dirty="0" err="1" smtClean="0">
                <a:solidFill>
                  <a:srgbClr val="0000CC"/>
                </a:solidFill>
                <a:latin typeface="Times New Roman" pitchFamily="18" charset="0"/>
                <a:cs typeface="Times New Roman" pitchFamily="18" charset="0"/>
              </a:rPr>
              <a:t>gọi</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ông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là</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cố</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Đương</a:t>
            </a:r>
            <a:r>
              <a:rPr lang="en-US" sz="3600" b="1" dirty="0">
                <a:solidFill>
                  <a:srgbClr val="FF0000"/>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vì</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hễ</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gặp</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việc</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gì</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khó</a:t>
            </a:r>
            <a:r>
              <a:rPr lang="en-US" sz="3600"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ông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đều</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đảm</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đương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gánh</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vác</a:t>
            </a:r>
            <a:r>
              <a:rPr lang="en-US" sz="3600"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500"/>
                                        <p:tgtEl>
                                          <p:spTgt spid="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xEl>
                                              <p:pRg st="1" end="1"/>
                                            </p:txEl>
                                          </p:spTgt>
                                        </p:tgtEl>
                                        <p:attrNameLst>
                                          <p:attrName>style.visibility</p:attrName>
                                        </p:attrNameLst>
                                      </p:cBhvr>
                                      <p:to>
                                        <p:strVal val="visible"/>
                                      </p:to>
                                    </p:set>
                                    <p:animEffect transition="in" filter="fade">
                                      <p:cBhvr>
                                        <p:cTn id="12" dur="500"/>
                                        <p:tgtEl>
                                          <p:spTgt spid="4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2">
                                            <p:txEl>
                                              <p:pRg st="2" end="2"/>
                                            </p:txEl>
                                          </p:spTgt>
                                        </p:tgtEl>
                                        <p:attrNameLst>
                                          <p:attrName>style.visibility</p:attrName>
                                        </p:attrNameLst>
                                      </p:cBhvr>
                                      <p:to>
                                        <p:strVal val="visible"/>
                                      </p:to>
                                    </p:set>
                                    <p:animEffect transition="in" filter="fade">
                                      <p:cBhvr>
                                        <p:cTn id="15" dur="500"/>
                                        <p:tgtEl>
                                          <p:spTgt spid="4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2">
                                            <p:txEl>
                                              <p:pRg st="3" end="3"/>
                                            </p:txEl>
                                          </p:spTgt>
                                        </p:tgtEl>
                                        <p:attrNameLst>
                                          <p:attrName>style.visibility</p:attrName>
                                        </p:attrNameLst>
                                      </p:cBhvr>
                                      <p:to>
                                        <p:strVal val="visible"/>
                                      </p:to>
                                    </p:set>
                                    <p:animEffect transition="in" filter="fade">
                                      <p:cBhvr>
                                        <p:cTn id="18" dur="500"/>
                                        <p:tgtEl>
                                          <p:spTgt spid="4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mph" presetSubtype="0" fill="hold" nodeType="clickEffect">
                                  <p:stCondLst>
                                    <p:cond delay="0"/>
                                  </p:stCondLst>
                                  <p:childTnLst>
                                    <p:animClr clrSpc="hsl" dir="cw">
                                      <p:cBhvr override="childStyle">
                                        <p:cTn id="22" dur="500" fill="hold"/>
                                        <p:tgtEl>
                                          <p:spTgt spid="42">
                                            <p:txEl>
                                              <p:pRg st="3" end="3"/>
                                            </p:txEl>
                                          </p:spTgt>
                                        </p:tgtEl>
                                        <p:attrNameLst>
                                          <p:attrName>style.color</p:attrName>
                                        </p:attrNameLst>
                                      </p:cBhvr>
                                      <p:by>
                                        <p:hsl h="7200000" s="0" l="0"/>
                                      </p:by>
                                    </p:animClr>
                                    <p:animClr clrSpc="hsl" dir="cw">
                                      <p:cBhvr>
                                        <p:cTn id="23" dur="500" fill="hold"/>
                                        <p:tgtEl>
                                          <p:spTgt spid="42">
                                            <p:txEl>
                                              <p:pRg st="3" end="3"/>
                                            </p:txEl>
                                          </p:spTgt>
                                        </p:tgtEl>
                                        <p:attrNameLst>
                                          <p:attrName>fillcolor</p:attrName>
                                        </p:attrNameLst>
                                      </p:cBhvr>
                                      <p:by>
                                        <p:hsl h="7200000" s="0" l="0"/>
                                      </p:by>
                                    </p:animClr>
                                    <p:animClr clrSpc="hsl" dir="cw">
                                      <p:cBhvr>
                                        <p:cTn id="24" dur="500" fill="hold"/>
                                        <p:tgtEl>
                                          <p:spTgt spid="42">
                                            <p:txEl>
                                              <p:pRg st="3" end="3"/>
                                            </p:txEl>
                                          </p:spTgt>
                                        </p:tgtEl>
                                        <p:attrNameLst>
                                          <p:attrName>stroke.color</p:attrName>
                                        </p:attrNameLst>
                                      </p:cBhvr>
                                      <p:by>
                                        <p:hsl h="7200000" s="0" l="0"/>
                                      </p:by>
                                    </p:animClr>
                                    <p:set>
                                      <p:cBhvr>
                                        <p:cTn id="25" dur="500" fill="hold"/>
                                        <p:tgtEl>
                                          <p:spTgt spid="42">
                                            <p:txEl>
                                              <p:pRg st="3" end="3"/>
                                            </p:txEl>
                                          </p:spTgt>
                                        </p:tgtEl>
                                        <p:attrNameLst>
                                          <p:attrName>fill.type</p:attrName>
                                        </p:attrNameLst>
                                      </p:cBhvr>
                                      <p:to>
                                        <p:strVal val="solid"/>
                                      </p:to>
                                    </p:set>
                                  </p:childTnLst>
                                </p:cTn>
                              </p:par>
                            </p:childTnLst>
                          </p:cTn>
                        </p:par>
                        <p:par>
                          <p:cTn id="26" fill="hold">
                            <p:stCondLst>
                              <p:cond delay="500"/>
                            </p:stCondLst>
                            <p:childTnLst>
                              <p:par>
                                <p:cTn id="27" presetID="10" presetClass="exit" presetSubtype="0" fill="hold" nodeType="afterEffect">
                                  <p:stCondLst>
                                    <p:cond delay="0"/>
                                  </p:stCondLst>
                                  <p:childTnLst>
                                    <p:animEffect transition="out" filter="fade">
                                      <p:cBhvr>
                                        <p:cTn id="28" dur="500"/>
                                        <p:tgtEl>
                                          <p:spTgt spid="42">
                                            <p:txEl>
                                              <p:pRg st="1" end="1"/>
                                            </p:txEl>
                                          </p:spTgt>
                                        </p:tgtEl>
                                      </p:cBhvr>
                                    </p:animEffect>
                                    <p:set>
                                      <p:cBhvr>
                                        <p:cTn id="29" dur="1" fill="hold">
                                          <p:stCondLst>
                                            <p:cond delay="499"/>
                                          </p:stCondLst>
                                        </p:cTn>
                                        <p:tgtEl>
                                          <p:spTgt spid="42">
                                            <p:txEl>
                                              <p:pRg st="1" end="1"/>
                                            </p:txEl>
                                          </p:spTgt>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42">
                                            <p:txEl>
                                              <p:pRg st="2" end="2"/>
                                            </p:txEl>
                                          </p:spTgt>
                                        </p:tgtEl>
                                      </p:cBhvr>
                                    </p:animEffect>
                                    <p:set>
                                      <p:cBhvr>
                                        <p:cTn id="32" dur="1" fill="hold">
                                          <p:stCondLst>
                                            <p:cond delay="499"/>
                                          </p:stCondLst>
                                        </p:cTn>
                                        <p:tgtEl>
                                          <p:spTgt spid="42">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dirty="0" err="1" smtClean="0">
                    <a:solidFill>
                      <a:srgbClr val="0000CC"/>
                    </a:solidFill>
                    <a:latin typeface="Times New Roman" pitchFamily="18" charset="0"/>
                    <a:cs typeface="Times New Roman" pitchFamily="18" charset="0"/>
                  </a:rPr>
                  <a:t>Thứ</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ngày</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tháng</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năm</a:t>
                </a:r>
                <a:r>
                  <a:rPr lang="en-US" sz="3600" dirty="0" smtClean="0">
                    <a:solidFill>
                      <a:srgbClr val="0000CC"/>
                    </a:solidFill>
                    <a:latin typeface="Times New Roman" pitchFamily="18" charset="0"/>
                    <a:cs typeface="Times New Roman" pitchFamily="18" charset="0"/>
                  </a:rPr>
                  <a:t>…….</a:t>
                </a:r>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2: </a:t>
            </a:r>
            <a:r>
              <a:rPr lang="vi-VN" sz="3600" b="1" dirty="0">
                <a:solidFill>
                  <a:srgbClr val="FF0000"/>
                </a:solidFill>
                <a:latin typeface="Times New Roman" panose="02020603050405020304" pitchFamily="18" charset="0"/>
                <a:cs typeface="Times New Roman" panose="02020603050405020304" pitchFamily="18" charset="0"/>
              </a:rPr>
              <a:t>Vì sao cố Đương có ý định ghép đá thành bậc thang lên </a:t>
            </a:r>
            <a:r>
              <a:rPr lang="vi-VN" sz="3600" b="1">
                <a:solidFill>
                  <a:srgbClr val="FF0000"/>
                </a:solidFill>
                <a:latin typeface="Times New Roman" panose="02020603050405020304" pitchFamily="18" charset="0"/>
                <a:cs typeface="Times New Roman" panose="02020603050405020304" pitchFamily="18" charset="0"/>
              </a:rPr>
              <a:t>núi</a:t>
            </a:r>
            <a:r>
              <a:rPr lang="vi-VN" sz="3600" b="1" smtClean="0">
                <a:solidFill>
                  <a:srgbClr val="FF0000"/>
                </a:solidFill>
                <a:latin typeface="Times New Roman" panose="02020603050405020304" pitchFamily="18" charset="0"/>
                <a:cs typeface="Times New Roman" panose="02020603050405020304" pitchFamily="18" charset="0"/>
              </a:rPr>
              <a:t>?</a:t>
            </a:r>
            <a:endParaRPr lang="en-US" sz="3600" dirty="0" smtClean="0"/>
          </a:p>
        </p:txBody>
      </p:sp>
      <p:sp>
        <p:nvSpPr>
          <p:cNvPr id="25" name="Text Box 14"/>
          <p:cNvSpPr txBox="1">
            <a:spLocks noChangeArrowheads="1"/>
          </p:cNvSpPr>
          <p:nvPr/>
        </p:nvSpPr>
        <p:spPr bwMode="auto">
          <a:xfrm>
            <a:off x="3413919" y="1266918"/>
            <a:ext cx="9067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Tiết</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1,2)</a:t>
            </a:r>
          </a:p>
        </p:txBody>
      </p:sp>
      <p:sp>
        <p:nvSpPr>
          <p:cNvPr id="24" name="Rectangle 23"/>
          <p:cNvSpPr/>
          <p:nvPr/>
        </p:nvSpPr>
        <p:spPr>
          <a:xfrm>
            <a:off x="498649" y="2820144"/>
            <a:ext cx="2291012" cy="584775"/>
          </a:xfrm>
          <a:prstGeom prst="rect">
            <a:avLst/>
          </a:prstGeom>
        </p:spPr>
        <p:txBody>
          <a:bodyPr wrap="none">
            <a:spAutoFit/>
          </a:bodyPr>
          <a:lstStyle/>
          <a:p>
            <a:pPr algn="just"/>
            <a:r>
              <a:rPr lang="en-US" sz="3200" b="1" i="1" dirty="0" err="1" smtClean="0">
                <a:solidFill>
                  <a:srgbClr val="0000CC"/>
                </a:solidFill>
                <a:latin typeface="Times New Roman" pitchFamily="18" charset="0"/>
                <a:cs typeface="Times New Roman" pitchFamily="18" charset="0"/>
              </a:rPr>
              <a:t>c</a:t>
            </a:r>
            <a:r>
              <a:rPr lang="en-US" sz="3200" b="1" i="1" dirty="0" err="1" smtClean="0">
                <a:solidFill>
                  <a:srgbClr val="FF0000"/>
                </a:solidFill>
                <a:latin typeface="Times New Roman" pitchFamily="18" charset="0"/>
                <a:cs typeface="Times New Roman" pitchFamily="18" charset="0"/>
              </a:rPr>
              <a:t>uốn</a:t>
            </a:r>
            <a:r>
              <a:rPr lang="en-US" sz="3200" b="1" i="1" dirty="0" smtClean="0">
                <a:solidFill>
                  <a:srgbClr val="0000CC"/>
                </a:solidFill>
                <a:latin typeface="Times New Roman" pitchFamily="18" charset="0"/>
                <a:cs typeface="Times New Roman" pitchFamily="18" charset="0"/>
              </a:rPr>
              <a:t> </a:t>
            </a:r>
            <a:r>
              <a:rPr lang="en-US" sz="3200" b="1" i="1" dirty="0" err="1" smtClean="0">
                <a:solidFill>
                  <a:srgbClr val="0000CC"/>
                </a:solidFill>
                <a:latin typeface="Times New Roman" pitchFamily="18" charset="0"/>
                <a:cs typeface="Times New Roman" pitchFamily="18" charset="0"/>
              </a:rPr>
              <a:t>ph</a:t>
            </a:r>
            <a:r>
              <a:rPr lang="en-US" sz="3200" b="1" i="1" dirty="0" err="1" smtClean="0">
                <a:solidFill>
                  <a:srgbClr val="FF0000"/>
                </a:solidFill>
                <a:latin typeface="Times New Roman" pitchFamily="18" charset="0"/>
                <a:cs typeface="Times New Roman" pitchFamily="18" charset="0"/>
              </a:rPr>
              <a:t>ăng</a:t>
            </a:r>
            <a:r>
              <a:rPr lang="en-US" sz="2800" b="1" i="1" dirty="0" smtClean="0">
                <a:solidFill>
                  <a:srgbClr val="0000CC"/>
                </a:solidFill>
                <a:latin typeface="Times New Roman" pitchFamily="18" charset="0"/>
                <a:cs typeface="Times New Roman" pitchFamily="18" charset="0"/>
              </a:rPr>
              <a:t>,</a:t>
            </a:r>
            <a:endParaRPr lang="en-US" sz="2800" b="1" dirty="0">
              <a:solidFill>
                <a:srgbClr val="0000CC"/>
              </a:solidFill>
              <a:latin typeface="Times New Roman" pitchFamily="18" charset="0"/>
              <a:cs typeface="Times New Roman" pitchFamily="18" charset="0"/>
            </a:endParaRPr>
          </a:p>
        </p:txBody>
      </p:sp>
      <p:sp>
        <p:nvSpPr>
          <p:cNvPr id="33" name="Rectangle 32"/>
          <p:cNvSpPr/>
          <p:nvPr/>
        </p:nvSpPr>
        <p:spPr>
          <a:xfrm>
            <a:off x="3074789" y="2831004"/>
            <a:ext cx="2042547" cy="584775"/>
          </a:xfrm>
          <a:prstGeom prst="rect">
            <a:avLst/>
          </a:prstGeom>
        </p:spPr>
        <p:txBody>
          <a:bodyPr wrap="none">
            <a:spAutoFit/>
          </a:bodyPr>
          <a:lstStyle/>
          <a:p>
            <a:r>
              <a:rPr lang="en-US" sz="3200" b="1" i="1" dirty="0" err="1">
                <a:solidFill>
                  <a:srgbClr val="0000FF"/>
                </a:solidFill>
                <a:latin typeface="Times New Roman" pitchFamily="18" charset="0"/>
                <a:cs typeface="Times New Roman" pitchFamily="18" charset="0"/>
              </a:rPr>
              <a:t>th</a:t>
            </a:r>
            <a:r>
              <a:rPr lang="en-US" sz="3200" b="1" i="1" dirty="0" err="1">
                <a:solidFill>
                  <a:srgbClr val="FF0000"/>
                </a:solidFill>
                <a:latin typeface="Times New Roman" pitchFamily="18" charset="0"/>
                <a:cs typeface="Times New Roman" pitchFamily="18" charset="0"/>
              </a:rPr>
              <a:t>uyền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bè</a:t>
            </a:r>
            <a:r>
              <a:rPr lang="en-US" sz="3200" b="1" i="1" dirty="0">
                <a:solidFill>
                  <a:srgbClr val="0000CC"/>
                </a:solidFill>
                <a:latin typeface="Times New Roman" pitchFamily="18" charset="0"/>
                <a:cs typeface="Times New Roman" pitchFamily="18" charset="0"/>
              </a:rPr>
              <a:t>, </a:t>
            </a:r>
            <a:endParaRPr lang="en-US" sz="3200" dirty="0"/>
          </a:p>
        </p:txBody>
      </p:sp>
      <p:sp>
        <p:nvSpPr>
          <p:cNvPr id="34" name="Rectangle 33"/>
          <p:cNvSpPr/>
          <p:nvPr/>
        </p:nvSpPr>
        <p:spPr>
          <a:xfrm>
            <a:off x="213519" y="3358754"/>
            <a:ext cx="1914307" cy="584775"/>
          </a:xfrm>
          <a:prstGeom prst="rect">
            <a:avLst/>
          </a:prstGeom>
        </p:spPr>
        <p:txBody>
          <a:bodyPr wrap="none">
            <a:spAutoFit/>
          </a:bodyPr>
          <a:lstStyle/>
          <a:p>
            <a:pPr algn="just"/>
            <a:r>
              <a:rPr lang="en-US" sz="3200" b="1" i="1" dirty="0" err="1">
                <a:solidFill>
                  <a:srgbClr val="FF0000"/>
                </a:solidFill>
                <a:latin typeface="Times New Roman" pitchFamily="18" charset="0"/>
                <a:cs typeface="Times New Roman" pitchFamily="18" charset="0"/>
              </a:rPr>
              <a:t>ch</a:t>
            </a:r>
            <a:r>
              <a:rPr lang="en-US" sz="3200" b="1" i="1" dirty="0" err="1">
                <a:solidFill>
                  <a:srgbClr val="0000FF"/>
                </a:solidFill>
                <a:latin typeface="Times New Roman" pitchFamily="18" charset="0"/>
                <a:cs typeface="Times New Roman" pitchFamily="18" charset="0"/>
              </a:rPr>
              <a:t>ài</a:t>
            </a:r>
            <a:r>
              <a:rPr lang="en-US" sz="3200" b="1" i="1" dirty="0">
                <a:solidFill>
                  <a:srgbClr val="0000FF"/>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a:t>
            </a:r>
            <a:r>
              <a:rPr lang="en-US" sz="3200" b="1" i="1" dirty="0" err="1">
                <a:solidFill>
                  <a:srgbClr val="0000FF"/>
                </a:solidFill>
                <a:latin typeface="Times New Roman" pitchFamily="18" charset="0"/>
                <a:cs typeface="Times New Roman" pitchFamily="18" charset="0"/>
              </a:rPr>
              <a:t>ưới</a:t>
            </a:r>
            <a:r>
              <a:rPr lang="en-US" sz="3200" b="1" i="1" dirty="0">
                <a:solidFill>
                  <a:srgbClr val="0000CC"/>
                </a:solidFill>
                <a:latin typeface="Times New Roman" pitchFamily="18" charset="0"/>
                <a:cs typeface="Times New Roman" pitchFamily="18" charset="0"/>
              </a:rPr>
              <a:t>, </a:t>
            </a:r>
            <a:endParaRPr lang="en-US" sz="3200" b="1" dirty="0">
              <a:solidFill>
                <a:srgbClr val="0000CC"/>
              </a:solidFill>
              <a:latin typeface="Times New Roman" pitchFamily="18" charset="0"/>
              <a:cs typeface="Times New Roman" pitchFamily="18" charset="0"/>
            </a:endParaRPr>
          </a:p>
        </p:txBody>
      </p:sp>
      <p:sp>
        <p:nvSpPr>
          <p:cNvPr id="35" name="Rectangle 34"/>
          <p:cNvSpPr/>
          <p:nvPr/>
        </p:nvSpPr>
        <p:spPr>
          <a:xfrm>
            <a:off x="2042319" y="3371426"/>
            <a:ext cx="1962397" cy="584775"/>
          </a:xfrm>
          <a:prstGeom prst="rect">
            <a:avLst/>
          </a:prstGeom>
        </p:spPr>
        <p:txBody>
          <a:bodyPr wrap="none">
            <a:spAutoFit/>
          </a:bodyPr>
          <a:lstStyle/>
          <a:p>
            <a:pPr algn="just"/>
            <a:r>
              <a:rPr lang="en-US" sz="3200" b="1" i="1" dirty="0" err="1" smtClean="0">
                <a:solidFill>
                  <a:srgbClr val="0000FF"/>
                </a:solidFill>
                <a:latin typeface="Times New Roman" pitchFamily="18" charset="0"/>
                <a:cs typeface="Times New Roman" pitchFamily="18" charset="0"/>
              </a:rPr>
              <a:t>khó</a:t>
            </a:r>
            <a:r>
              <a:rPr lang="en-US" sz="3200" b="1" i="1" dirty="0" smtClean="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kh</a:t>
            </a:r>
            <a:r>
              <a:rPr lang="en-US" sz="3200" b="1" i="1" dirty="0" err="1" smtClean="0">
                <a:solidFill>
                  <a:srgbClr val="FF0000"/>
                </a:solidFill>
                <a:latin typeface="Times New Roman" pitchFamily="18" charset="0"/>
                <a:cs typeface="Times New Roman" pitchFamily="18" charset="0"/>
              </a:rPr>
              <a:t>ăn</a:t>
            </a:r>
            <a:r>
              <a:rPr lang="en-US" sz="3200" b="1" i="1" dirty="0" smtClean="0">
                <a:solidFill>
                  <a:srgbClr val="0000CC"/>
                </a:solidFill>
                <a:latin typeface="Times New Roman" pitchFamily="18" charset="0"/>
                <a:cs typeface="Times New Roman" pitchFamily="18" charset="0"/>
              </a:rPr>
              <a:t>,</a:t>
            </a:r>
            <a:endParaRPr lang="en-US" sz="3200" b="1" dirty="0">
              <a:solidFill>
                <a:srgbClr val="0000CC"/>
              </a:solidFill>
              <a:latin typeface="Times New Roman" pitchFamily="18" charset="0"/>
              <a:cs typeface="Times New Roman" pitchFamily="18" charset="0"/>
            </a:endParaRPr>
          </a:p>
        </p:txBody>
      </p:sp>
      <p:sp>
        <p:nvSpPr>
          <p:cNvPr id="36" name="Rectangle 35"/>
          <p:cNvSpPr/>
          <p:nvPr/>
        </p:nvSpPr>
        <p:spPr>
          <a:xfrm>
            <a:off x="213519" y="4572000"/>
            <a:ext cx="5029200" cy="2308324"/>
          </a:xfrm>
          <a:prstGeom prst="rect">
            <a:avLst/>
          </a:prstGeom>
        </p:spPr>
        <p:txBody>
          <a:bodyPr wrap="square">
            <a:spAutoFit/>
          </a:bodyPr>
          <a:lstStyle/>
          <a:p>
            <a:pPr algn="just"/>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Người</a:t>
            </a:r>
            <a:r>
              <a:rPr lang="en-US" sz="3600" dirty="0" smtClean="0">
                <a:solidFill>
                  <a:srgbClr val="0000CC"/>
                </a:solidFill>
                <a:latin typeface="Times New Roman" pitchFamily="18" charset="0"/>
                <a:cs typeface="Times New Roman" pitchFamily="18" charset="0"/>
              </a:rPr>
              <a:t> ta </a:t>
            </a:r>
            <a:r>
              <a:rPr lang="en-US" sz="3600" dirty="0" err="1" smtClean="0">
                <a:solidFill>
                  <a:srgbClr val="0000CC"/>
                </a:solidFill>
                <a:latin typeface="Times New Roman" pitchFamily="18" charset="0"/>
                <a:cs typeface="Times New Roman" pitchFamily="18" charset="0"/>
              </a:rPr>
              <a:t>gọi</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ông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là</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cố</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Đương</a:t>
            </a:r>
            <a:r>
              <a:rPr lang="en-US" sz="3600" b="1" dirty="0">
                <a:solidFill>
                  <a:srgbClr val="FF0000"/>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vì</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hễ</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gặp</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việc</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gì</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khó</a:t>
            </a:r>
            <a:r>
              <a:rPr lang="en-US" sz="3600"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ông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đều</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đảm</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đương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gánh</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vác</a:t>
            </a:r>
            <a:r>
              <a:rPr lang="en-US" sz="3600"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p>
        </p:txBody>
      </p:sp>
      <p:sp>
        <p:nvSpPr>
          <p:cNvPr id="37" name="Rectangle 36"/>
          <p:cNvSpPr/>
          <p:nvPr/>
        </p:nvSpPr>
        <p:spPr>
          <a:xfrm>
            <a:off x="5699919" y="3962400"/>
            <a:ext cx="10233818" cy="2308324"/>
          </a:xfrm>
          <a:prstGeom prst="rect">
            <a:avLst/>
          </a:prstGeom>
        </p:spPr>
        <p:txBody>
          <a:bodyPr wrap="square">
            <a:spAutoFit/>
          </a:bodyPr>
          <a:lstStyle/>
          <a:p>
            <a:pPr algn="just"/>
            <a:r>
              <a:rPr lang="vi-VN" sz="3600" b="1" smtClean="0">
                <a:solidFill>
                  <a:srgbClr val="0000FF"/>
                </a:solidFill>
                <a:latin typeface="Times New Roman" panose="02020603050405020304" pitchFamily="18" charset="0"/>
                <a:cs typeface="Times New Roman" panose="02020603050405020304" pitchFamily="18" charset="0"/>
              </a:rPr>
              <a:t>-</a:t>
            </a:r>
            <a:r>
              <a:rPr lang="en-US" sz="3600" b="1" smtClean="0">
                <a:solidFill>
                  <a:srgbClr val="0000FF"/>
                </a:solidFill>
                <a:latin typeface="Times New Roman" panose="02020603050405020304" pitchFamily="18" charset="0"/>
                <a:cs typeface="Times New Roman" panose="02020603050405020304" pitchFamily="18" charset="0"/>
              </a:rPr>
              <a:t> </a:t>
            </a:r>
            <a:r>
              <a:rPr lang="nl-NL" sz="3600" b="1" smtClean="0">
                <a:solidFill>
                  <a:srgbClr val="0000FF"/>
                </a:solidFill>
                <a:latin typeface="Times New Roman" panose="02020603050405020304" pitchFamily="18" charset="0"/>
                <a:cs typeface="Times New Roman" panose="02020603050405020304" pitchFamily="18" charset="0"/>
              </a:rPr>
              <a:t>Cố </a:t>
            </a:r>
            <a:r>
              <a:rPr lang="nl-NL" sz="3600" b="1" dirty="0">
                <a:solidFill>
                  <a:srgbClr val="0000FF"/>
                </a:solidFill>
                <a:latin typeface="Times New Roman" panose="02020603050405020304" pitchFamily="18" charset="0"/>
                <a:cs typeface="Times New Roman" panose="02020603050405020304" pitchFamily="18" charset="0"/>
              </a:rPr>
              <a:t>Đương </a:t>
            </a:r>
            <a:r>
              <a:rPr lang="nl-NL" sz="3600" b="1">
                <a:solidFill>
                  <a:srgbClr val="0000FF"/>
                </a:solidFill>
                <a:latin typeface="Times New Roman" panose="02020603050405020304" pitchFamily="18" charset="0"/>
                <a:cs typeface="Times New Roman" panose="02020603050405020304" pitchFamily="18" charset="0"/>
              </a:rPr>
              <a:t>là </a:t>
            </a:r>
            <a:r>
              <a:rPr lang="nl-NL" sz="3600" b="1" smtClean="0">
                <a:solidFill>
                  <a:srgbClr val="0000FF"/>
                </a:solidFill>
                <a:latin typeface="Times New Roman" panose="02020603050405020304" pitchFamily="18" charset="0"/>
                <a:cs typeface="Times New Roman" panose="02020603050405020304" pitchFamily="18" charset="0"/>
              </a:rPr>
              <a:t>một </a:t>
            </a:r>
            <a:r>
              <a:rPr lang="nl-NL" sz="3600" b="1" dirty="0">
                <a:solidFill>
                  <a:srgbClr val="0000FF"/>
                </a:solidFill>
                <a:latin typeface="Times New Roman" panose="02020603050405020304" pitchFamily="18" charset="0"/>
                <a:cs typeface="Times New Roman" panose="02020603050405020304" pitchFamily="18" charset="0"/>
              </a:rPr>
              <a:t>người luôn sẵn lòng đương đầu với khó khăn, bất kể là việc của ai. Thương dân làng phải đi đường vòng rất xa để lên núi ông đã một mình tìm cách làm </a:t>
            </a:r>
            <a:r>
              <a:rPr lang="nl-NL" sz="3600" b="1">
                <a:solidFill>
                  <a:srgbClr val="0000FF"/>
                </a:solidFill>
                <a:latin typeface="Times New Roman" panose="02020603050405020304" pitchFamily="18" charset="0"/>
                <a:cs typeface="Times New Roman" panose="02020603050405020304" pitchFamily="18" charset="0"/>
              </a:rPr>
              <a:t>đường</a:t>
            </a:r>
            <a:r>
              <a:rPr lang="nl-NL" sz="3600" b="1" smtClean="0">
                <a:solidFill>
                  <a:srgbClr val="0000FF"/>
                </a:solidFill>
                <a:latin typeface="Times New Roman" panose="02020603050405020304" pitchFamily="18" charset="0"/>
                <a:cs typeface="Times New Roman" panose="02020603050405020304" pitchFamily="18" charset="0"/>
              </a:rPr>
              <a:t>.</a:t>
            </a:r>
            <a:endParaRPr lang="en-US" sz="3600" b="1" dirty="0" smtClean="0">
              <a:solidFill>
                <a:srgbClr val="0000FF"/>
              </a:solidFill>
              <a:latin typeface="Times New Roman" pitchFamily="18" charset="0"/>
              <a:cs typeface="Times New Roman" pitchFamily="18" charset="0"/>
            </a:endParaRPr>
          </a:p>
        </p:txBody>
      </p:sp>
      <p:sp>
        <p:nvSpPr>
          <p:cNvPr id="38" name="Rectangle 37"/>
          <p:cNvSpPr/>
          <p:nvPr/>
        </p:nvSpPr>
        <p:spPr>
          <a:xfrm>
            <a:off x="5600701" y="6277183"/>
            <a:ext cx="10233818" cy="1200329"/>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3: </a:t>
            </a:r>
            <a:r>
              <a:rPr lang="en-US" sz="3600" b="1" dirty="0" err="1" smtClean="0">
                <a:solidFill>
                  <a:srgbClr val="FF0000"/>
                </a:solidFill>
                <a:latin typeface="Times New Roman" panose="02020603050405020304" pitchFamily="18" charset="0"/>
                <a:cs typeface="Times New Roman" panose="02020603050405020304" pitchFamily="18" charset="0"/>
              </a:rPr>
              <a:t>Công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việc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làm</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đường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của</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cố</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Đương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diễn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ra</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như</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thế</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err="1" smtClean="0">
                <a:solidFill>
                  <a:srgbClr val="FF0000"/>
                </a:solidFill>
                <a:latin typeface="Times New Roman" panose="02020603050405020304" pitchFamily="18" charset="0"/>
                <a:cs typeface="Times New Roman" panose="02020603050405020304" pitchFamily="18" charset="0"/>
              </a:rPr>
              <a:t>nào</a:t>
            </a:r>
            <a:r>
              <a:rPr lang="vi-VN" sz="3600" b="1" smtClean="0">
                <a:solidFill>
                  <a:srgbClr val="FF0000"/>
                </a:solidFill>
                <a:latin typeface="Times New Roman" panose="02020603050405020304" pitchFamily="18" charset="0"/>
                <a:cs typeface="Times New Roman" panose="02020603050405020304" pitchFamily="18" charset="0"/>
              </a:rPr>
              <a:t>?</a:t>
            </a:r>
            <a:endParaRPr lang="en-US" sz="3600" dirty="0" smtClean="0"/>
          </a:p>
        </p:txBody>
      </p:sp>
      <p:sp>
        <p:nvSpPr>
          <p:cNvPr id="39" name="Rectangle 38"/>
          <p:cNvSpPr/>
          <p:nvPr/>
        </p:nvSpPr>
        <p:spPr>
          <a:xfrm>
            <a:off x="5631340" y="7486471"/>
            <a:ext cx="10233818" cy="1200329"/>
          </a:xfrm>
          <a:prstGeom prst="rect">
            <a:avLst/>
          </a:prstGeom>
        </p:spPr>
        <p:txBody>
          <a:bodyPr wrap="square">
            <a:spAutoFit/>
          </a:bodyPr>
          <a:lstStyle/>
          <a:p>
            <a:pPr algn="just"/>
            <a:r>
              <a:rPr lang="en-US" sz="3600" b="1" smtClean="0">
                <a:solidFill>
                  <a:srgbClr val="0000FF"/>
                </a:solidFill>
                <a:latin typeface="Times New Roman" panose="02020603050405020304" pitchFamily="18" charset="0"/>
                <a:cs typeface="Times New Roman" panose="02020603050405020304" pitchFamily="18" charset="0"/>
              </a:rPr>
              <a:t>    </a:t>
            </a:r>
            <a:r>
              <a:rPr lang="vi-VN" sz="3600" b="1" smtClean="0">
                <a:solidFill>
                  <a:srgbClr val="0000FF"/>
                </a:solidFill>
                <a:latin typeface="Times New Roman" panose="02020603050405020304" pitchFamily="18" charset="0"/>
                <a:cs typeface="Times New Roman" panose="02020603050405020304" pitchFamily="18" charset="0"/>
              </a:rPr>
              <a:t>-</a:t>
            </a:r>
            <a:r>
              <a:rPr lang="en-US" sz="3600" b="1" smtClean="0">
                <a:solidFill>
                  <a:srgbClr val="0000FF"/>
                </a:solidFill>
                <a:latin typeface="Times New Roman" panose="02020603050405020304" pitchFamily="18" charset="0"/>
                <a:cs typeface="Times New Roman" panose="02020603050405020304" pitchFamily="18" charset="0"/>
              </a:rPr>
              <a:t> </a:t>
            </a:r>
            <a:r>
              <a:rPr lang="nl-NL" sz="3600" b="1" smtClean="0">
                <a:solidFill>
                  <a:srgbClr val="0000FF"/>
                </a:solidFill>
                <a:latin typeface="Times New Roman" panose="02020603050405020304" pitchFamily="18" charset="0"/>
                <a:cs typeface="Times New Roman" panose="02020603050405020304" pitchFamily="18" charset="0"/>
              </a:rPr>
              <a:t>Từ </a:t>
            </a:r>
            <a:r>
              <a:rPr lang="nl-NL" sz="3600" b="1" dirty="0">
                <a:solidFill>
                  <a:srgbClr val="0000FF"/>
                </a:solidFill>
                <a:latin typeface="Times New Roman" panose="02020603050405020304" pitchFamily="18" charset="0"/>
                <a:cs typeface="Times New Roman" panose="02020603050405020304" pitchFamily="18" charset="0"/>
              </a:rPr>
              <a:t>lúc ông làm một mình, tới lúc trong xóm có nhiều người đến làm </a:t>
            </a:r>
            <a:r>
              <a:rPr lang="nl-NL" sz="3600" b="1">
                <a:solidFill>
                  <a:srgbClr val="0000FF"/>
                </a:solidFill>
                <a:latin typeface="Times New Roman" panose="02020603050405020304" pitchFamily="18" charset="0"/>
                <a:cs typeface="Times New Roman" panose="02020603050405020304" pitchFamily="18" charset="0"/>
              </a:rPr>
              <a:t>cùng</a:t>
            </a:r>
            <a:r>
              <a:rPr lang="nl-NL" sz="3600" b="1" smtClean="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438805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dirty="0" err="1" smtClean="0">
                    <a:solidFill>
                      <a:srgbClr val="0000CC"/>
                    </a:solidFill>
                    <a:latin typeface="Times New Roman" pitchFamily="18" charset="0"/>
                    <a:cs typeface="Times New Roman" pitchFamily="18" charset="0"/>
                  </a:rPr>
                  <a:t>Thứ</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ngày</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tháng</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năm</a:t>
                </a:r>
                <a:r>
                  <a:rPr lang="en-US" sz="3600" dirty="0" smtClean="0">
                    <a:solidFill>
                      <a:srgbClr val="0000CC"/>
                    </a:solidFill>
                    <a:latin typeface="Times New Roman" pitchFamily="18" charset="0"/>
                    <a:cs typeface="Times New Roman" pitchFamily="18" charset="0"/>
                  </a:rPr>
                  <a:t>…….</a:t>
                </a:r>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99919" y="2831004"/>
            <a:ext cx="10233818" cy="5078313"/>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4: </a:t>
            </a:r>
            <a:r>
              <a:rPr lang="en-US" sz="3600" b="1" dirty="0" err="1" smtClean="0">
                <a:solidFill>
                  <a:srgbClr val="FF0000"/>
                </a:solidFill>
                <a:latin typeface="Times New Roman" panose="02020603050405020304" pitchFamily="18" charset="0"/>
                <a:cs typeface="Times New Roman" panose="02020603050405020304" pitchFamily="18" charset="0"/>
              </a:rPr>
              <a:t>Hình</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ảnh</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những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bậc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đá</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chạm</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mây</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nói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lên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điều</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gì</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về</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việc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làm</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của</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cố</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Đương</a:t>
            </a:r>
            <a:r>
              <a:rPr lang="vi-VN" sz="3600" b="1" dirty="0" smtClean="0">
                <a:solidFill>
                  <a:srgbClr val="FF0000"/>
                </a:solidFill>
                <a:latin typeface="Times New Roman" panose="02020603050405020304" pitchFamily="18" charset="0"/>
                <a:cs typeface="Times New Roman" panose="02020603050405020304" pitchFamily="18" charset="0"/>
              </a:rPr>
              <a:t>?</a:t>
            </a:r>
            <a:endParaRPr lang="en-US" sz="3600" b="1" dirty="0" smtClean="0">
              <a:solidFill>
                <a:srgbClr val="FF0000"/>
              </a:solidFill>
              <a:latin typeface="Times New Roman" panose="02020603050405020304" pitchFamily="18" charset="0"/>
              <a:cs typeface="Times New Roman" panose="02020603050405020304" pitchFamily="18" charset="0"/>
            </a:endParaRPr>
          </a:p>
          <a:p>
            <a:pPr algn="just"/>
            <a:endParaRPr lang="en-US" sz="3600" b="1" smtClean="0">
              <a:solidFill>
                <a:srgbClr val="0000FF"/>
              </a:solidFill>
              <a:latin typeface="Times New Roman" panose="02020603050405020304" pitchFamily="18" charset="0"/>
              <a:cs typeface="Times New Roman" panose="02020603050405020304" pitchFamily="18" charset="0"/>
            </a:endParaRPr>
          </a:p>
          <a:p>
            <a:pPr algn="just"/>
            <a:r>
              <a:rPr lang="en-US" sz="3600" b="1" smtClean="0">
                <a:solidFill>
                  <a:srgbClr val="0000FF"/>
                </a:solidFill>
                <a:latin typeface="Times New Roman" panose="02020603050405020304" pitchFamily="18" charset="0"/>
                <a:cs typeface="Times New Roman" panose="02020603050405020304" pitchFamily="18" charset="0"/>
              </a:rPr>
              <a:t>    </a:t>
            </a:r>
            <a:r>
              <a:rPr lang="vi-VN" sz="3600" b="1" smtClean="0">
                <a:solidFill>
                  <a:srgbClr val="0000FF"/>
                </a:solidFill>
                <a:latin typeface="Times New Roman" panose="02020603050405020304" pitchFamily="18" charset="0"/>
                <a:cs typeface="Times New Roman" panose="02020603050405020304" pitchFamily="18" charset="0"/>
              </a:rPr>
              <a:t>- </a:t>
            </a:r>
            <a:r>
              <a:rPr lang="vi-VN" sz="3600" b="1" dirty="0">
                <a:solidFill>
                  <a:srgbClr val="0000FF"/>
                </a:solidFill>
                <a:latin typeface="Times New Roman" panose="02020603050405020304" pitchFamily="18" charset="0"/>
                <a:cs typeface="Times New Roman" panose="02020603050405020304" pitchFamily="18" charset="0"/>
              </a:rPr>
              <a:t>Hình ảnh “những bậc đá chạm mây” nhằm tôn vinh việc làm của cố Đương. Cố Đương đã làm một việc khiến cho người dân không còn vất vả. Điều này khiến cho người dân vui mừng, sung sướng mà ngỡ “lên tiên”, mơ ước về thứ xa vời là bậc thang đá được thành hiện </a:t>
            </a:r>
            <a:r>
              <a:rPr lang="vi-VN" sz="3600" b="1">
                <a:solidFill>
                  <a:srgbClr val="0000FF"/>
                </a:solidFill>
                <a:latin typeface="Times New Roman" panose="02020603050405020304" pitchFamily="18" charset="0"/>
                <a:cs typeface="Times New Roman" panose="02020603050405020304" pitchFamily="18" charset="0"/>
              </a:rPr>
              <a:t>thực</a:t>
            </a:r>
            <a:r>
              <a:rPr lang="vi-VN" sz="3600" b="1" smtClean="0">
                <a:solidFill>
                  <a:srgbClr val="0000FF"/>
                </a:solidFill>
                <a:latin typeface="Times New Roman" panose="02020603050405020304" pitchFamily="18" charset="0"/>
                <a:cs typeface="Times New Roman" panose="02020603050405020304" pitchFamily="18" charset="0"/>
              </a:rPr>
              <a:t>.</a:t>
            </a:r>
            <a:endParaRPr lang="en-US" sz="3600" b="1" dirty="0" smtClean="0">
              <a:solidFill>
                <a:srgbClr val="0000FF"/>
              </a:solidFill>
              <a:latin typeface="Times New Roman" pitchFamily="18" charset="0"/>
              <a:cs typeface="Times New Roman" pitchFamily="18" charset="0"/>
            </a:endParaRPr>
          </a:p>
        </p:txBody>
      </p:sp>
      <p:sp>
        <p:nvSpPr>
          <p:cNvPr id="25" name="Text Box 14"/>
          <p:cNvSpPr txBox="1">
            <a:spLocks noChangeArrowheads="1"/>
          </p:cNvSpPr>
          <p:nvPr/>
        </p:nvSpPr>
        <p:spPr bwMode="auto">
          <a:xfrm>
            <a:off x="3413919" y="1266918"/>
            <a:ext cx="9067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Tiết</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1,2)</a:t>
            </a:r>
          </a:p>
        </p:txBody>
      </p:sp>
      <p:sp>
        <p:nvSpPr>
          <p:cNvPr id="24" name="Rectangle 23"/>
          <p:cNvSpPr/>
          <p:nvPr/>
        </p:nvSpPr>
        <p:spPr>
          <a:xfrm>
            <a:off x="498649" y="2820144"/>
            <a:ext cx="2291012" cy="584775"/>
          </a:xfrm>
          <a:prstGeom prst="rect">
            <a:avLst/>
          </a:prstGeom>
        </p:spPr>
        <p:txBody>
          <a:bodyPr wrap="none">
            <a:spAutoFit/>
          </a:bodyPr>
          <a:lstStyle/>
          <a:p>
            <a:pPr algn="just"/>
            <a:r>
              <a:rPr lang="en-US" sz="3200" b="1" i="1" dirty="0" err="1" smtClean="0">
                <a:solidFill>
                  <a:srgbClr val="0000CC"/>
                </a:solidFill>
                <a:latin typeface="Times New Roman" pitchFamily="18" charset="0"/>
                <a:cs typeface="Times New Roman" pitchFamily="18" charset="0"/>
              </a:rPr>
              <a:t>c</a:t>
            </a:r>
            <a:r>
              <a:rPr lang="en-US" sz="3200" b="1" i="1" dirty="0" err="1" smtClean="0">
                <a:solidFill>
                  <a:srgbClr val="FF0000"/>
                </a:solidFill>
                <a:latin typeface="Times New Roman" pitchFamily="18" charset="0"/>
                <a:cs typeface="Times New Roman" pitchFamily="18" charset="0"/>
              </a:rPr>
              <a:t>uốn</a:t>
            </a:r>
            <a:r>
              <a:rPr lang="en-US" sz="3200" b="1" i="1" dirty="0" smtClean="0">
                <a:solidFill>
                  <a:srgbClr val="0000CC"/>
                </a:solidFill>
                <a:latin typeface="Times New Roman" pitchFamily="18" charset="0"/>
                <a:cs typeface="Times New Roman" pitchFamily="18" charset="0"/>
              </a:rPr>
              <a:t> </a:t>
            </a:r>
            <a:r>
              <a:rPr lang="en-US" sz="3200" b="1" i="1" dirty="0" err="1" smtClean="0">
                <a:solidFill>
                  <a:srgbClr val="0000CC"/>
                </a:solidFill>
                <a:latin typeface="Times New Roman" pitchFamily="18" charset="0"/>
                <a:cs typeface="Times New Roman" pitchFamily="18" charset="0"/>
              </a:rPr>
              <a:t>ph</a:t>
            </a:r>
            <a:r>
              <a:rPr lang="en-US" sz="3200" b="1" i="1" dirty="0" err="1" smtClean="0">
                <a:solidFill>
                  <a:srgbClr val="FF0000"/>
                </a:solidFill>
                <a:latin typeface="Times New Roman" pitchFamily="18" charset="0"/>
                <a:cs typeface="Times New Roman" pitchFamily="18" charset="0"/>
              </a:rPr>
              <a:t>ăng</a:t>
            </a:r>
            <a:r>
              <a:rPr lang="en-US" sz="2800" b="1" i="1" dirty="0" smtClean="0">
                <a:solidFill>
                  <a:srgbClr val="0000CC"/>
                </a:solidFill>
                <a:latin typeface="Times New Roman" pitchFamily="18" charset="0"/>
                <a:cs typeface="Times New Roman" pitchFamily="18" charset="0"/>
              </a:rPr>
              <a:t>,</a:t>
            </a:r>
            <a:endParaRPr lang="en-US" sz="2800" b="1" dirty="0">
              <a:solidFill>
                <a:srgbClr val="0000CC"/>
              </a:solidFill>
              <a:latin typeface="Times New Roman" pitchFamily="18" charset="0"/>
              <a:cs typeface="Times New Roman" pitchFamily="18" charset="0"/>
            </a:endParaRPr>
          </a:p>
        </p:txBody>
      </p:sp>
      <p:sp>
        <p:nvSpPr>
          <p:cNvPr id="33" name="Rectangle 32"/>
          <p:cNvSpPr/>
          <p:nvPr/>
        </p:nvSpPr>
        <p:spPr>
          <a:xfrm>
            <a:off x="3074789" y="2831004"/>
            <a:ext cx="2042547" cy="584775"/>
          </a:xfrm>
          <a:prstGeom prst="rect">
            <a:avLst/>
          </a:prstGeom>
        </p:spPr>
        <p:txBody>
          <a:bodyPr wrap="none">
            <a:spAutoFit/>
          </a:bodyPr>
          <a:lstStyle/>
          <a:p>
            <a:r>
              <a:rPr lang="en-US" sz="3200" b="1" i="1" dirty="0" err="1">
                <a:solidFill>
                  <a:srgbClr val="0000FF"/>
                </a:solidFill>
                <a:latin typeface="Times New Roman" pitchFamily="18" charset="0"/>
                <a:cs typeface="Times New Roman" pitchFamily="18" charset="0"/>
              </a:rPr>
              <a:t>th</a:t>
            </a:r>
            <a:r>
              <a:rPr lang="en-US" sz="3200" b="1" i="1" dirty="0" err="1">
                <a:solidFill>
                  <a:srgbClr val="FF0000"/>
                </a:solidFill>
                <a:latin typeface="Times New Roman" pitchFamily="18" charset="0"/>
                <a:cs typeface="Times New Roman" pitchFamily="18" charset="0"/>
              </a:rPr>
              <a:t>uyền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bè</a:t>
            </a:r>
            <a:r>
              <a:rPr lang="en-US" sz="3200" b="1" i="1" dirty="0">
                <a:solidFill>
                  <a:srgbClr val="0000CC"/>
                </a:solidFill>
                <a:latin typeface="Times New Roman" pitchFamily="18" charset="0"/>
                <a:cs typeface="Times New Roman" pitchFamily="18" charset="0"/>
              </a:rPr>
              <a:t>, </a:t>
            </a:r>
            <a:endParaRPr lang="en-US" sz="3200" dirty="0"/>
          </a:p>
        </p:txBody>
      </p:sp>
      <p:sp>
        <p:nvSpPr>
          <p:cNvPr id="34" name="Rectangle 33"/>
          <p:cNvSpPr/>
          <p:nvPr/>
        </p:nvSpPr>
        <p:spPr>
          <a:xfrm>
            <a:off x="213519" y="3358754"/>
            <a:ext cx="1914307" cy="584775"/>
          </a:xfrm>
          <a:prstGeom prst="rect">
            <a:avLst/>
          </a:prstGeom>
        </p:spPr>
        <p:txBody>
          <a:bodyPr wrap="none">
            <a:spAutoFit/>
          </a:bodyPr>
          <a:lstStyle/>
          <a:p>
            <a:pPr algn="just"/>
            <a:r>
              <a:rPr lang="en-US" sz="3200" b="1" i="1" dirty="0" err="1">
                <a:solidFill>
                  <a:srgbClr val="FF0000"/>
                </a:solidFill>
                <a:latin typeface="Times New Roman" pitchFamily="18" charset="0"/>
                <a:cs typeface="Times New Roman" pitchFamily="18" charset="0"/>
              </a:rPr>
              <a:t>ch</a:t>
            </a:r>
            <a:r>
              <a:rPr lang="en-US" sz="3200" b="1" i="1" dirty="0" err="1">
                <a:solidFill>
                  <a:srgbClr val="0000FF"/>
                </a:solidFill>
                <a:latin typeface="Times New Roman" pitchFamily="18" charset="0"/>
                <a:cs typeface="Times New Roman" pitchFamily="18" charset="0"/>
              </a:rPr>
              <a:t>ài</a:t>
            </a:r>
            <a:r>
              <a:rPr lang="en-US" sz="3200" b="1" i="1" dirty="0">
                <a:solidFill>
                  <a:srgbClr val="0000FF"/>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a:t>
            </a:r>
            <a:r>
              <a:rPr lang="en-US" sz="3200" b="1" i="1" dirty="0" err="1">
                <a:solidFill>
                  <a:srgbClr val="0000FF"/>
                </a:solidFill>
                <a:latin typeface="Times New Roman" pitchFamily="18" charset="0"/>
                <a:cs typeface="Times New Roman" pitchFamily="18" charset="0"/>
              </a:rPr>
              <a:t>ưới</a:t>
            </a:r>
            <a:r>
              <a:rPr lang="en-US" sz="3200" b="1" i="1" dirty="0">
                <a:solidFill>
                  <a:srgbClr val="0000CC"/>
                </a:solidFill>
                <a:latin typeface="Times New Roman" pitchFamily="18" charset="0"/>
                <a:cs typeface="Times New Roman" pitchFamily="18" charset="0"/>
              </a:rPr>
              <a:t>, </a:t>
            </a:r>
            <a:endParaRPr lang="en-US" sz="3200" b="1" dirty="0">
              <a:solidFill>
                <a:srgbClr val="0000CC"/>
              </a:solidFill>
              <a:latin typeface="Times New Roman" pitchFamily="18" charset="0"/>
              <a:cs typeface="Times New Roman" pitchFamily="18" charset="0"/>
            </a:endParaRPr>
          </a:p>
        </p:txBody>
      </p:sp>
      <p:sp>
        <p:nvSpPr>
          <p:cNvPr id="35" name="Rectangle 34"/>
          <p:cNvSpPr/>
          <p:nvPr/>
        </p:nvSpPr>
        <p:spPr>
          <a:xfrm>
            <a:off x="2042319" y="3371426"/>
            <a:ext cx="1962397" cy="584775"/>
          </a:xfrm>
          <a:prstGeom prst="rect">
            <a:avLst/>
          </a:prstGeom>
        </p:spPr>
        <p:txBody>
          <a:bodyPr wrap="none">
            <a:spAutoFit/>
          </a:bodyPr>
          <a:lstStyle/>
          <a:p>
            <a:pPr algn="just"/>
            <a:r>
              <a:rPr lang="en-US" sz="3200" b="1" i="1" dirty="0" err="1" smtClean="0">
                <a:solidFill>
                  <a:srgbClr val="0000FF"/>
                </a:solidFill>
                <a:latin typeface="Times New Roman" pitchFamily="18" charset="0"/>
                <a:cs typeface="Times New Roman" pitchFamily="18" charset="0"/>
              </a:rPr>
              <a:t>khó</a:t>
            </a:r>
            <a:r>
              <a:rPr lang="en-US" sz="3200" b="1" i="1" dirty="0" smtClean="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kh</a:t>
            </a:r>
            <a:r>
              <a:rPr lang="en-US" sz="3200" b="1" i="1" dirty="0" err="1" smtClean="0">
                <a:solidFill>
                  <a:srgbClr val="FF0000"/>
                </a:solidFill>
                <a:latin typeface="Times New Roman" pitchFamily="18" charset="0"/>
                <a:cs typeface="Times New Roman" pitchFamily="18" charset="0"/>
              </a:rPr>
              <a:t>ăn</a:t>
            </a:r>
            <a:r>
              <a:rPr lang="en-US" sz="3200" b="1" i="1" dirty="0" smtClean="0">
                <a:solidFill>
                  <a:srgbClr val="0000CC"/>
                </a:solidFill>
                <a:latin typeface="Times New Roman" pitchFamily="18" charset="0"/>
                <a:cs typeface="Times New Roman" pitchFamily="18" charset="0"/>
              </a:rPr>
              <a:t>,</a:t>
            </a:r>
            <a:endParaRPr lang="en-US" sz="3200" b="1" dirty="0">
              <a:solidFill>
                <a:srgbClr val="0000CC"/>
              </a:solidFill>
              <a:latin typeface="Times New Roman" pitchFamily="18" charset="0"/>
              <a:cs typeface="Times New Roman" pitchFamily="18" charset="0"/>
            </a:endParaRPr>
          </a:p>
        </p:txBody>
      </p:sp>
      <p:sp>
        <p:nvSpPr>
          <p:cNvPr id="36" name="Rectangle 35"/>
          <p:cNvSpPr/>
          <p:nvPr/>
        </p:nvSpPr>
        <p:spPr>
          <a:xfrm>
            <a:off x="213519" y="4572000"/>
            <a:ext cx="5029200" cy="2308324"/>
          </a:xfrm>
          <a:prstGeom prst="rect">
            <a:avLst/>
          </a:prstGeom>
        </p:spPr>
        <p:txBody>
          <a:bodyPr wrap="square">
            <a:spAutoFit/>
          </a:bodyPr>
          <a:lstStyle/>
          <a:p>
            <a:pPr algn="just"/>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Người</a:t>
            </a:r>
            <a:r>
              <a:rPr lang="en-US" sz="3600" dirty="0" smtClean="0">
                <a:solidFill>
                  <a:srgbClr val="0000CC"/>
                </a:solidFill>
                <a:latin typeface="Times New Roman" pitchFamily="18" charset="0"/>
                <a:cs typeface="Times New Roman" pitchFamily="18" charset="0"/>
              </a:rPr>
              <a:t> ta </a:t>
            </a:r>
            <a:r>
              <a:rPr lang="en-US" sz="3600" dirty="0" err="1" smtClean="0">
                <a:solidFill>
                  <a:srgbClr val="0000CC"/>
                </a:solidFill>
                <a:latin typeface="Times New Roman" pitchFamily="18" charset="0"/>
                <a:cs typeface="Times New Roman" pitchFamily="18" charset="0"/>
              </a:rPr>
              <a:t>gọi</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ông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là</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cố</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Đương</a:t>
            </a:r>
            <a:r>
              <a:rPr lang="en-US" sz="3600" b="1" dirty="0">
                <a:solidFill>
                  <a:srgbClr val="FF0000"/>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vì</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hễ</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gặp</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việc</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gì</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khó</a:t>
            </a:r>
            <a:r>
              <a:rPr lang="en-US" sz="3600"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ông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đều</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đảm</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đương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gánh</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vác</a:t>
            </a:r>
            <a:r>
              <a:rPr lang="en-US" sz="3600"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41024478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xEl>
                                              <p:pRg st="2" end="2"/>
                                            </p:txEl>
                                          </p:spTgt>
                                        </p:tgtEl>
                                        <p:attrNameLst>
                                          <p:attrName>style.visibility</p:attrName>
                                        </p:attrNameLst>
                                      </p:cBhvr>
                                      <p:to>
                                        <p:strVal val="visible"/>
                                      </p:to>
                                    </p:set>
                                    <p:animEffect transition="in" filter="fade">
                                      <p:cBhvr>
                                        <p:cTn id="7" dur="500"/>
                                        <p:tgtEl>
                                          <p:spTgt spid="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dirty="0" err="1" smtClean="0">
                    <a:solidFill>
                      <a:srgbClr val="0000CC"/>
                    </a:solidFill>
                    <a:latin typeface="Times New Roman" pitchFamily="18" charset="0"/>
                    <a:cs typeface="Times New Roman" pitchFamily="18" charset="0"/>
                  </a:rPr>
                  <a:t>Thứ</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ngày</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tháng</a:t>
                </a:r>
                <a:r>
                  <a:rPr lang="en-US" sz="3600" dirty="0" smtClean="0">
                    <a:solidFill>
                      <a:srgbClr val="0000CC"/>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năm</a:t>
                </a:r>
                <a:r>
                  <a:rPr lang="en-US" sz="3600" dirty="0" smtClean="0">
                    <a:solidFill>
                      <a:srgbClr val="0000CC"/>
                    </a:solidFill>
                    <a:latin typeface="Times New Roman" pitchFamily="18" charset="0"/>
                    <a:cs typeface="Times New Roman" pitchFamily="18" charset="0"/>
                  </a:rPr>
                  <a:t>…….</a:t>
                </a:r>
                <a:endParaRPr lang="en-US" sz="3600" dirty="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5940088"/>
          </a:xfrm>
          <a:prstGeom prst="rect">
            <a:avLst/>
          </a:prstGeom>
        </p:spPr>
        <p:txBody>
          <a:bodyPr wrap="square">
            <a:spAutoFit/>
          </a:bodyPr>
          <a:lstStyle/>
          <a:p>
            <a:pPr algn="just"/>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5: </a:t>
            </a:r>
            <a:r>
              <a:rPr lang="en-US" sz="3600" b="1" dirty="0" err="1" smtClean="0">
                <a:solidFill>
                  <a:srgbClr val="FF0000"/>
                </a:solidFill>
                <a:latin typeface="Times New Roman" pitchFamily="18" charset="0"/>
                <a:cs typeface="Times New Roman" pitchFamily="18" charset="0"/>
              </a:rPr>
              <a:t>Đóng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vai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một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người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dân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trong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xóm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giới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thiệu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về</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cố</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Đương</a:t>
            </a:r>
            <a:r>
              <a:rPr lang="en-US" sz="3600" b="1" dirty="0">
                <a:solidFill>
                  <a:srgbClr val="FF0000"/>
                </a:solidFill>
                <a:latin typeface="Times New Roman" panose="02020603050405020304" pitchFamily="18" charset="0"/>
                <a:cs typeface="Times New Roman" panose="02020603050405020304" pitchFamily="18" charset="0"/>
              </a:rPr>
              <a:t>.</a:t>
            </a:r>
            <a:endParaRPr lang="en-US" sz="3600" dirty="0" smtClean="0"/>
          </a:p>
          <a:p>
            <a:pPr algn="just"/>
            <a:endParaRPr lang="en-US" smtClean="0">
              <a:solidFill>
                <a:srgbClr val="0000FF"/>
              </a:solidFill>
              <a:latin typeface="Times New Roman" panose="02020603050405020304" pitchFamily="18" charset="0"/>
              <a:cs typeface="Times New Roman" panose="02020603050405020304" pitchFamily="18" charset="0"/>
            </a:endParaRPr>
          </a:p>
          <a:p>
            <a:pPr algn="just"/>
            <a:r>
              <a:rPr lang="en-US" sz="3600" b="1" smtClean="0">
                <a:solidFill>
                  <a:srgbClr val="0000FF"/>
                </a:solidFill>
                <a:latin typeface="Times New Roman" panose="02020603050405020304" pitchFamily="18" charset="0"/>
                <a:cs typeface="Times New Roman" panose="02020603050405020304" pitchFamily="18" charset="0"/>
              </a:rPr>
              <a:t>     </a:t>
            </a:r>
            <a:r>
              <a:rPr lang="vi-VN" sz="3600" b="1" smtClean="0">
                <a:solidFill>
                  <a:srgbClr val="0000FF"/>
                </a:solidFill>
                <a:latin typeface="Times New Roman" panose="02020603050405020304" pitchFamily="18" charset="0"/>
                <a:cs typeface="Times New Roman" panose="02020603050405020304" pitchFamily="18" charset="0"/>
              </a:rPr>
              <a:t>Tôi </a:t>
            </a:r>
            <a:r>
              <a:rPr lang="vi-VN" sz="3600" b="1" dirty="0">
                <a:solidFill>
                  <a:srgbClr val="0000FF"/>
                </a:solidFill>
                <a:latin typeface="Times New Roman" panose="02020603050405020304" pitchFamily="18" charset="0"/>
                <a:cs typeface="Times New Roman" panose="02020603050405020304" pitchFamily="18" charset="0"/>
              </a:rPr>
              <a:t>là người dân cùng làng với cô Đương. Ông là vị lão có tiếng ở vùng bởi tính cần cù, không ngại khó. Sau một lần bão cuốn mất ngư cụ, làng tôi tưởng chừng không sống nổi với nghề kiếm củi vì đường lên núi quá </a:t>
            </a:r>
            <a:r>
              <a:rPr lang="vi-VN" sz="3600" b="1" dirty="0" smtClean="0">
                <a:solidFill>
                  <a:srgbClr val="0000FF"/>
                </a:solidFill>
                <a:latin typeface="Times New Roman" panose="02020603050405020304" pitchFamily="18" charset="0"/>
                <a:cs typeface="Times New Roman" panose="02020603050405020304" pitchFamily="18" charset="0"/>
              </a:rPr>
              <a:t>xa…</a:t>
            </a:r>
            <a:r>
              <a:rPr lang="en-US" sz="3600" b="1" dirty="0" smtClean="0">
                <a:solidFill>
                  <a:srgbClr val="0000FF"/>
                </a:solidFill>
                <a:latin typeface="Times New Roman" panose="02020603050405020304" pitchFamily="18" charset="0"/>
                <a:cs typeface="Times New Roman" panose="02020603050405020304" pitchFamily="18" charset="0"/>
              </a:rPr>
              <a:t>.</a:t>
            </a:r>
            <a:r>
              <a:rPr lang="vi-VN" sz="3600" b="1" dirty="0" smtClean="0">
                <a:solidFill>
                  <a:srgbClr val="0000FF"/>
                </a:solidFill>
                <a:latin typeface="Times New Roman" panose="02020603050405020304" pitchFamily="18" charset="0"/>
                <a:cs typeface="Times New Roman" panose="02020603050405020304" pitchFamily="18" charset="0"/>
              </a:rPr>
              <a:t> Cho </a:t>
            </a:r>
            <a:r>
              <a:rPr lang="vi-VN" sz="3600" b="1" dirty="0">
                <a:solidFill>
                  <a:srgbClr val="0000FF"/>
                </a:solidFill>
                <a:latin typeface="Times New Roman" panose="02020603050405020304" pitchFamily="18" charset="0"/>
                <a:cs typeface="Times New Roman" panose="02020603050405020304" pitchFamily="18" charset="0"/>
              </a:rPr>
              <a:t>tới năm năm sau, làng tôi đã có con đường ước mơ mang tên Truông Ghép, là cách để cảm ơn với cố Đương, hay cố Ghép của làng tôi.</a:t>
            </a:r>
            <a:endParaRPr lang="en-US" sz="3600" b="1" dirty="0" smtClean="0">
              <a:solidFill>
                <a:srgbClr val="0000FF"/>
              </a:solidFill>
              <a:latin typeface="Times New Roman" pitchFamily="18" charset="0"/>
              <a:cs typeface="Times New Roman" pitchFamily="18" charset="0"/>
            </a:endParaRPr>
          </a:p>
        </p:txBody>
      </p:sp>
      <p:sp>
        <p:nvSpPr>
          <p:cNvPr id="25" name="Text Box 14"/>
          <p:cNvSpPr txBox="1">
            <a:spLocks noChangeArrowheads="1"/>
          </p:cNvSpPr>
          <p:nvPr/>
        </p:nvSpPr>
        <p:spPr bwMode="auto">
          <a:xfrm>
            <a:off x="3413919" y="1266918"/>
            <a:ext cx="9067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25: NHỮNG BẬC ĐÁ CHẠM MÂY (</a:t>
            </a:r>
            <a:r>
              <a:rPr lang="en-US" sz="3200" b="1" dirty="0" err="1" smtClean="0">
                <a:solidFill>
                  <a:srgbClr val="0000CC"/>
                </a:solidFill>
                <a:effectLst>
                  <a:outerShdw blurRad="38100" dist="38100" dir="2700000" algn="tl">
                    <a:srgbClr val="000000">
                      <a:alpha val="43137"/>
                    </a:srgbClr>
                  </a:outerShdw>
                </a:effectLst>
                <a:latin typeface="Times New Roman" pitchFamily="18" charset="0"/>
              </a:rPr>
              <a:t>Tiết</a:t>
            </a:r>
            <a:r>
              <a:rPr lang="en-US" sz="3200" b="1" dirty="0" smtClean="0">
                <a:solidFill>
                  <a:srgbClr val="0000CC"/>
                </a:solidFill>
                <a:effectLst>
                  <a:outerShdw blurRad="38100" dist="38100" dir="2700000" algn="tl">
                    <a:srgbClr val="000000">
                      <a:alpha val="43137"/>
                    </a:srgbClr>
                  </a:outerShdw>
                </a:effectLst>
                <a:latin typeface="Times New Roman" pitchFamily="18" charset="0"/>
              </a:rPr>
              <a:t> 1,2)</a:t>
            </a:r>
          </a:p>
        </p:txBody>
      </p:sp>
      <p:sp>
        <p:nvSpPr>
          <p:cNvPr id="24" name="Rectangle 23"/>
          <p:cNvSpPr/>
          <p:nvPr/>
        </p:nvSpPr>
        <p:spPr>
          <a:xfrm>
            <a:off x="498649" y="2820144"/>
            <a:ext cx="2291012" cy="584775"/>
          </a:xfrm>
          <a:prstGeom prst="rect">
            <a:avLst/>
          </a:prstGeom>
        </p:spPr>
        <p:txBody>
          <a:bodyPr wrap="none">
            <a:spAutoFit/>
          </a:bodyPr>
          <a:lstStyle/>
          <a:p>
            <a:pPr algn="just"/>
            <a:r>
              <a:rPr lang="en-US" sz="3200" b="1" i="1" dirty="0" err="1" smtClean="0">
                <a:solidFill>
                  <a:srgbClr val="0000CC"/>
                </a:solidFill>
                <a:latin typeface="Times New Roman" pitchFamily="18" charset="0"/>
                <a:cs typeface="Times New Roman" pitchFamily="18" charset="0"/>
              </a:rPr>
              <a:t>c</a:t>
            </a:r>
            <a:r>
              <a:rPr lang="en-US" sz="3200" b="1" i="1" dirty="0" err="1" smtClean="0">
                <a:solidFill>
                  <a:srgbClr val="FF0000"/>
                </a:solidFill>
                <a:latin typeface="Times New Roman" pitchFamily="18" charset="0"/>
                <a:cs typeface="Times New Roman" pitchFamily="18" charset="0"/>
              </a:rPr>
              <a:t>uốn</a:t>
            </a:r>
            <a:r>
              <a:rPr lang="en-US" sz="3200" b="1" i="1" dirty="0" smtClean="0">
                <a:solidFill>
                  <a:srgbClr val="0000CC"/>
                </a:solidFill>
                <a:latin typeface="Times New Roman" pitchFamily="18" charset="0"/>
                <a:cs typeface="Times New Roman" pitchFamily="18" charset="0"/>
              </a:rPr>
              <a:t> </a:t>
            </a:r>
            <a:r>
              <a:rPr lang="en-US" sz="3200" b="1" i="1" dirty="0" err="1" smtClean="0">
                <a:solidFill>
                  <a:srgbClr val="0000CC"/>
                </a:solidFill>
                <a:latin typeface="Times New Roman" pitchFamily="18" charset="0"/>
                <a:cs typeface="Times New Roman" pitchFamily="18" charset="0"/>
              </a:rPr>
              <a:t>ph</a:t>
            </a:r>
            <a:r>
              <a:rPr lang="en-US" sz="3200" b="1" i="1" dirty="0" err="1" smtClean="0">
                <a:solidFill>
                  <a:srgbClr val="FF0000"/>
                </a:solidFill>
                <a:latin typeface="Times New Roman" pitchFamily="18" charset="0"/>
                <a:cs typeface="Times New Roman" pitchFamily="18" charset="0"/>
              </a:rPr>
              <a:t>ăng</a:t>
            </a:r>
            <a:r>
              <a:rPr lang="en-US" sz="2800" b="1" i="1" dirty="0" smtClean="0">
                <a:solidFill>
                  <a:srgbClr val="0000CC"/>
                </a:solidFill>
                <a:latin typeface="Times New Roman" pitchFamily="18" charset="0"/>
                <a:cs typeface="Times New Roman" pitchFamily="18" charset="0"/>
              </a:rPr>
              <a:t>,</a:t>
            </a:r>
            <a:endParaRPr lang="en-US" sz="2800" b="1" dirty="0">
              <a:solidFill>
                <a:srgbClr val="0000CC"/>
              </a:solidFill>
              <a:latin typeface="Times New Roman" pitchFamily="18" charset="0"/>
              <a:cs typeface="Times New Roman" pitchFamily="18" charset="0"/>
            </a:endParaRPr>
          </a:p>
        </p:txBody>
      </p:sp>
      <p:sp>
        <p:nvSpPr>
          <p:cNvPr id="33" name="Rectangle 32"/>
          <p:cNvSpPr/>
          <p:nvPr/>
        </p:nvSpPr>
        <p:spPr>
          <a:xfrm>
            <a:off x="3074789" y="2831004"/>
            <a:ext cx="2042547" cy="584775"/>
          </a:xfrm>
          <a:prstGeom prst="rect">
            <a:avLst/>
          </a:prstGeom>
        </p:spPr>
        <p:txBody>
          <a:bodyPr wrap="none">
            <a:spAutoFit/>
          </a:bodyPr>
          <a:lstStyle/>
          <a:p>
            <a:r>
              <a:rPr lang="en-US" sz="3200" b="1" i="1" dirty="0" err="1">
                <a:solidFill>
                  <a:srgbClr val="0000FF"/>
                </a:solidFill>
                <a:latin typeface="Times New Roman" pitchFamily="18" charset="0"/>
                <a:cs typeface="Times New Roman" pitchFamily="18" charset="0"/>
              </a:rPr>
              <a:t>th</a:t>
            </a:r>
            <a:r>
              <a:rPr lang="en-US" sz="3200" b="1" i="1" dirty="0" err="1">
                <a:solidFill>
                  <a:srgbClr val="FF0000"/>
                </a:solidFill>
                <a:latin typeface="Times New Roman" pitchFamily="18" charset="0"/>
                <a:cs typeface="Times New Roman" pitchFamily="18" charset="0"/>
              </a:rPr>
              <a:t>uyền</a:t>
            </a:r>
            <a:r>
              <a:rPr lang="en-US" sz="3200" b="1" i="1" dirty="0">
                <a:solidFill>
                  <a:srgbClr val="0000CC"/>
                </a:solidFill>
                <a:latin typeface="Times New Roman" pitchFamily="18" charset="0"/>
                <a:cs typeface="Times New Roman" pitchFamily="18" charset="0"/>
              </a:rPr>
              <a:t> </a:t>
            </a:r>
            <a:r>
              <a:rPr lang="en-US" sz="3200" b="1" i="1" dirty="0" err="1">
                <a:solidFill>
                  <a:srgbClr val="0000CC"/>
                </a:solidFill>
                <a:latin typeface="Times New Roman" pitchFamily="18" charset="0"/>
                <a:cs typeface="Times New Roman" pitchFamily="18" charset="0"/>
              </a:rPr>
              <a:t>bè</a:t>
            </a:r>
            <a:r>
              <a:rPr lang="en-US" sz="3200" b="1" i="1" dirty="0">
                <a:solidFill>
                  <a:srgbClr val="0000CC"/>
                </a:solidFill>
                <a:latin typeface="Times New Roman" pitchFamily="18" charset="0"/>
                <a:cs typeface="Times New Roman" pitchFamily="18" charset="0"/>
              </a:rPr>
              <a:t>, </a:t>
            </a:r>
            <a:endParaRPr lang="en-US" sz="3200" dirty="0"/>
          </a:p>
        </p:txBody>
      </p:sp>
      <p:sp>
        <p:nvSpPr>
          <p:cNvPr id="34" name="Rectangle 33"/>
          <p:cNvSpPr/>
          <p:nvPr/>
        </p:nvSpPr>
        <p:spPr>
          <a:xfrm>
            <a:off x="213519" y="3358754"/>
            <a:ext cx="1914307" cy="584775"/>
          </a:xfrm>
          <a:prstGeom prst="rect">
            <a:avLst/>
          </a:prstGeom>
        </p:spPr>
        <p:txBody>
          <a:bodyPr wrap="none">
            <a:spAutoFit/>
          </a:bodyPr>
          <a:lstStyle/>
          <a:p>
            <a:pPr algn="just"/>
            <a:r>
              <a:rPr lang="en-US" sz="3200" b="1" i="1" dirty="0" err="1">
                <a:solidFill>
                  <a:srgbClr val="FF0000"/>
                </a:solidFill>
                <a:latin typeface="Times New Roman" pitchFamily="18" charset="0"/>
                <a:cs typeface="Times New Roman" pitchFamily="18" charset="0"/>
              </a:rPr>
              <a:t>ch</a:t>
            </a:r>
            <a:r>
              <a:rPr lang="en-US" sz="3200" b="1" i="1" dirty="0" err="1">
                <a:solidFill>
                  <a:srgbClr val="0000FF"/>
                </a:solidFill>
                <a:latin typeface="Times New Roman" pitchFamily="18" charset="0"/>
                <a:cs typeface="Times New Roman" pitchFamily="18" charset="0"/>
              </a:rPr>
              <a:t>ài</a:t>
            </a:r>
            <a:r>
              <a:rPr lang="en-US" sz="3200" b="1" i="1" dirty="0">
                <a:solidFill>
                  <a:srgbClr val="0000FF"/>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l</a:t>
            </a:r>
            <a:r>
              <a:rPr lang="en-US" sz="3200" b="1" i="1" dirty="0" err="1">
                <a:solidFill>
                  <a:srgbClr val="0000FF"/>
                </a:solidFill>
                <a:latin typeface="Times New Roman" pitchFamily="18" charset="0"/>
                <a:cs typeface="Times New Roman" pitchFamily="18" charset="0"/>
              </a:rPr>
              <a:t>ưới</a:t>
            </a:r>
            <a:r>
              <a:rPr lang="en-US" sz="3200" b="1" i="1" dirty="0">
                <a:solidFill>
                  <a:srgbClr val="0000CC"/>
                </a:solidFill>
                <a:latin typeface="Times New Roman" pitchFamily="18" charset="0"/>
                <a:cs typeface="Times New Roman" pitchFamily="18" charset="0"/>
              </a:rPr>
              <a:t>, </a:t>
            </a:r>
            <a:endParaRPr lang="en-US" sz="3200" b="1" dirty="0">
              <a:solidFill>
                <a:srgbClr val="0000CC"/>
              </a:solidFill>
              <a:latin typeface="Times New Roman" pitchFamily="18" charset="0"/>
              <a:cs typeface="Times New Roman" pitchFamily="18" charset="0"/>
            </a:endParaRPr>
          </a:p>
        </p:txBody>
      </p:sp>
      <p:sp>
        <p:nvSpPr>
          <p:cNvPr id="35" name="Rectangle 34"/>
          <p:cNvSpPr/>
          <p:nvPr/>
        </p:nvSpPr>
        <p:spPr>
          <a:xfrm>
            <a:off x="2042319" y="3371426"/>
            <a:ext cx="1962397" cy="584775"/>
          </a:xfrm>
          <a:prstGeom prst="rect">
            <a:avLst/>
          </a:prstGeom>
        </p:spPr>
        <p:txBody>
          <a:bodyPr wrap="none">
            <a:spAutoFit/>
          </a:bodyPr>
          <a:lstStyle/>
          <a:p>
            <a:pPr algn="just"/>
            <a:r>
              <a:rPr lang="en-US" sz="3200" b="1" i="1" dirty="0" err="1" smtClean="0">
                <a:solidFill>
                  <a:srgbClr val="0000FF"/>
                </a:solidFill>
                <a:latin typeface="Times New Roman" pitchFamily="18" charset="0"/>
                <a:cs typeface="Times New Roman" pitchFamily="18" charset="0"/>
              </a:rPr>
              <a:t>khó</a:t>
            </a:r>
            <a:r>
              <a:rPr lang="en-US" sz="3200" b="1" i="1" dirty="0" smtClean="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kh</a:t>
            </a:r>
            <a:r>
              <a:rPr lang="en-US" sz="3200" b="1" i="1" dirty="0" err="1" smtClean="0">
                <a:solidFill>
                  <a:srgbClr val="FF0000"/>
                </a:solidFill>
                <a:latin typeface="Times New Roman" pitchFamily="18" charset="0"/>
                <a:cs typeface="Times New Roman" pitchFamily="18" charset="0"/>
              </a:rPr>
              <a:t>ăn</a:t>
            </a:r>
            <a:r>
              <a:rPr lang="en-US" sz="3200" b="1" i="1" dirty="0" smtClean="0">
                <a:solidFill>
                  <a:srgbClr val="0000CC"/>
                </a:solidFill>
                <a:latin typeface="Times New Roman" pitchFamily="18" charset="0"/>
                <a:cs typeface="Times New Roman" pitchFamily="18" charset="0"/>
              </a:rPr>
              <a:t>,</a:t>
            </a:r>
            <a:endParaRPr lang="en-US" sz="3200" b="1" dirty="0">
              <a:solidFill>
                <a:srgbClr val="0000CC"/>
              </a:solidFill>
              <a:latin typeface="Times New Roman" pitchFamily="18" charset="0"/>
              <a:cs typeface="Times New Roman" pitchFamily="18" charset="0"/>
            </a:endParaRPr>
          </a:p>
        </p:txBody>
      </p:sp>
      <p:sp>
        <p:nvSpPr>
          <p:cNvPr id="36" name="Rectangle 35"/>
          <p:cNvSpPr/>
          <p:nvPr/>
        </p:nvSpPr>
        <p:spPr>
          <a:xfrm>
            <a:off x="213519" y="4572000"/>
            <a:ext cx="5029200" cy="2308324"/>
          </a:xfrm>
          <a:prstGeom prst="rect">
            <a:avLst/>
          </a:prstGeom>
        </p:spPr>
        <p:txBody>
          <a:bodyPr wrap="square">
            <a:spAutoFit/>
          </a:bodyPr>
          <a:lstStyle/>
          <a:p>
            <a:pPr algn="just"/>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Người</a:t>
            </a:r>
            <a:r>
              <a:rPr lang="en-US" sz="3600" dirty="0" smtClean="0">
                <a:solidFill>
                  <a:srgbClr val="0000CC"/>
                </a:solidFill>
                <a:latin typeface="Times New Roman" pitchFamily="18" charset="0"/>
                <a:cs typeface="Times New Roman" pitchFamily="18" charset="0"/>
              </a:rPr>
              <a:t> ta </a:t>
            </a:r>
            <a:r>
              <a:rPr lang="en-US" sz="3600" dirty="0" err="1" smtClean="0">
                <a:solidFill>
                  <a:srgbClr val="0000CC"/>
                </a:solidFill>
                <a:latin typeface="Times New Roman" pitchFamily="18" charset="0"/>
                <a:cs typeface="Times New Roman" pitchFamily="18" charset="0"/>
              </a:rPr>
              <a:t>gọi</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ông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là</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cố</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Đương</a:t>
            </a:r>
            <a:r>
              <a:rPr lang="en-US" sz="3600" b="1" dirty="0">
                <a:solidFill>
                  <a:srgbClr val="FF0000"/>
                </a:solidFill>
                <a:latin typeface="Times New Roman" pitchFamily="18" charset="0"/>
                <a:cs typeface="Times New Roman" pitchFamily="18" charset="0"/>
              </a:rPr>
              <a:t>/</a:t>
            </a:r>
            <a:r>
              <a:rPr lang="en-US" sz="3600" dirty="0" err="1" smtClean="0">
                <a:solidFill>
                  <a:srgbClr val="0000CC"/>
                </a:solidFill>
                <a:latin typeface="Times New Roman" pitchFamily="18" charset="0"/>
                <a:cs typeface="Times New Roman" pitchFamily="18" charset="0"/>
              </a:rPr>
              <a:t>vì</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hễ</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gặp</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việc</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gì</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khó</a:t>
            </a:r>
            <a:r>
              <a:rPr lang="en-US" sz="3600"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ông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đều</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đảm</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đương</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gánh</a:t>
            </a:r>
            <a:r>
              <a:rPr lang="en-US" sz="3600" dirty="0" smtClean="0">
                <a:solidFill>
                  <a:srgbClr val="0000CC"/>
                </a:solidFill>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vác</a:t>
            </a:r>
            <a:r>
              <a:rPr lang="en-US" sz="3600" dirty="0" smtClean="0">
                <a:solidFill>
                  <a:srgbClr val="0000CC"/>
                </a:solidFill>
                <a:latin typeface="Times New Roman" pitchFamily="18" charset="0"/>
                <a:cs typeface="Times New Roman" pitchFamily="18" charset="0"/>
              </a:rPr>
              <a:t>.</a:t>
            </a:r>
            <a:r>
              <a:rPr lang="en-US" sz="3600" b="1" dirty="0" smtClean="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879961128"/>
      </p:ext>
    </p:extLst>
  </p:cSld>
  <p:clrMapOvr>
    <a:masterClrMapping/>
  </p:clrMapOvr>
  <p:transition spd="slow">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9647</TotalTime>
  <Words>1051</Words>
  <Application>Microsoft Office PowerPoint</Application>
  <PresentationFormat>Custom</PresentationFormat>
  <Paragraphs>128</Paragraphs>
  <Slides>14</Slides>
  <Notes>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STD</cp:lastModifiedBy>
  <cp:revision>1082</cp:revision>
  <dcterms:created xsi:type="dcterms:W3CDTF">2008-09-09T22:52:10Z</dcterms:created>
  <dcterms:modified xsi:type="dcterms:W3CDTF">2024-11-28T15:19:36Z</dcterms:modified>
</cp:coreProperties>
</file>