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89" r:id="rId3"/>
    <p:sldMasterId id="2147483701" r:id="rId4"/>
    <p:sldMasterId id="2147483703" r:id="rId5"/>
  </p:sldMasterIdLst>
  <p:notesMasterIdLst>
    <p:notesMasterId r:id="rId24"/>
  </p:notesMasterIdLst>
  <p:sldIdLst>
    <p:sldId id="325" r:id="rId6"/>
    <p:sldId id="319" r:id="rId7"/>
    <p:sldId id="284" r:id="rId8"/>
    <p:sldId id="256" r:id="rId9"/>
    <p:sldId id="315" r:id="rId10"/>
    <p:sldId id="320" r:id="rId11"/>
    <p:sldId id="321" r:id="rId12"/>
    <p:sldId id="264" r:id="rId13"/>
    <p:sldId id="304" r:id="rId14"/>
    <p:sldId id="322" r:id="rId15"/>
    <p:sldId id="323" r:id="rId16"/>
    <p:sldId id="324" r:id="rId17"/>
    <p:sldId id="288" r:id="rId18"/>
    <p:sldId id="308" r:id="rId19"/>
    <p:sldId id="317" r:id="rId20"/>
    <p:sldId id="260" r:id="rId21"/>
    <p:sldId id="306" r:id="rId22"/>
    <p:sldId id="299" r:id="rId23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98" y="96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21/11/2024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022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21/11/2024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21/11/2024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  <a:prstGeom prst="rect">
            <a:avLst/>
          </a:prstGeom>
        </p:spPr>
        <p:txBody>
          <a:bodyPr anchor="b"/>
          <a:lstStyle>
            <a:lvl1pPr algn="ctr">
              <a:defRPr sz="562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59" y="1709739"/>
            <a:ext cx="9858375" cy="2852737"/>
          </a:xfrm>
          <a:prstGeom prst="rect">
            <a:avLst/>
          </a:prstGeom>
        </p:spPr>
        <p:txBody>
          <a:bodyPr anchor="b"/>
          <a:lstStyle>
            <a:lvl1pPr>
              <a:defRPr sz="562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859" y="4589464"/>
            <a:ext cx="985837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9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3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defTabSz="857250">
              <a:defRPr/>
            </a:pPr>
            <a:fld id="{817BF24B-B275-4625-93F4-04643E5B619A}" type="datetimeFigureOut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defTabSz="857250">
                <a:defRPr/>
              </a:pPr>
              <a:t>2024/11/21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pPr algn="ctr" defTabSz="857250">
              <a:defRPr/>
            </a:pPr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pPr algn="r" defTabSz="857250">
              <a:defRPr/>
            </a:pPr>
            <a:fld id="{7F419F92-05A8-4EE9-BAF3-A549B62CE410}" type="slidenum">
              <a:rPr lang="zh-CN" altLang="en-US" sz="1125" smtClean="0">
                <a:solidFill>
                  <a:prstClr val="black">
                    <a:tint val="75000"/>
                  </a:prstClr>
                </a:solidFill>
              </a:rPr>
              <a:pPr algn="r" defTabSz="857250">
                <a:defRPr/>
              </a:pPr>
              <a:t>‹#›</a:t>
            </a:fld>
            <a:endParaRPr lang="zh-CN" altLang="en-US" sz="112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5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571500" y="1600200"/>
            <a:ext cx="102870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 spd="slow" advClick="0" advTm="0">
    <p:random/>
  </p:transition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37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214313"/>
            <a:ext cx="11430000" cy="6429375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zh-CN" altLang="en-US" sz="1688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119063"/>
            <a:ext cx="11703844" cy="676275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229196" y="1531655"/>
            <a:ext cx="3878461" cy="41773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zh-CN" altLang="en-US" sz="2250" dirty="0">
              <a:solidFill>
                <a:prstClr val="white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28" y="1716826"/>
            <a:ext cx="3546403" cy="354640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083279" y="4906911"/>
            <a:ext cx="4424393" cy="46434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42938">
              <a:defRPr/>
            </a:pPr>
            <a:endParaRPr lang="en-US" sz="1266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33177" y="4896543"/>
            <a:ext cx="4166366" cy="451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42938">
              <a:defRPr/>
            </a:pPr>
            <a:r>
              <a:rPr lang="en-US" sz="225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: </a:t>
            </a:r>
            <a:r>
              <a:rPr lang="en-US" sz="225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LƯƠNG</a:t>
            </a:r>
            <a:r>
              <a:rPr lang="en-US" sz="225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25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THỊ</a:t>
            </a:r>
            <a:r>
              <a:rPr lang="en-US" sz="225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25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VÂN</a:t>
            </a:r>
            <a:r>
              <a:rPr lang="en-US" sz="225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25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ANH</a:t>
            </a:r>
            <a:endParaRPr lang="en-US" sz="225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8917" y="534899"/>
            <a:ext cx="5931432" cy="5252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42938">
              <a:defRPr/>
            </a:pPr>
            <a:r>
              <a:rPr lang="en-US" sz="2813" b="1" dirty="0">
                <a:ln/>
                <a:solidFill>
                  <a:prstClr val="black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2813" b="1" dirty="0">
              <a:ln/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67619" y="3639837"/>
            <a:ext cx="56557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750"/>
              </a:spcBef>
            </a:pPr>
            <a:r>
              <a:rPr lang="en-US" sz="44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sz="4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47</a:t>
            </a: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44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SG" sz="54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54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vi-VN" sz="54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54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SG" sz="54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54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54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0" name="Tiêu đề 1"/>
          <p:cNvSpPr txBox="1">
            <a:spLocks/>
          </p:cNvSpPr>
          <p:nvPr/>
        </p:nvSpPr>
        <p:spPr>
          <a:xfrm>
            <a:off x="3810000" y="1804264"/>
            <a:ext cx="7162800" cy="2209800"/>
          </a:xfrm>
          <a:prstGeom prst="rect">
            <a:avLst/>
          </a:prstGeom>
          <a:noFill/>
          <a:ln w="9525">
            <a:noFill/>
          </a:ln>
        </p:spPr>
        <p:txBody>
          <a:bodyPr spcFirstLastPara="1" numCol="1" anchor="ctr">
            <a:prstTxWarp prst="textArchUp">
              <a:avLst/>
            </a:prstTxWarp>
            <a:normAutofit fontScale="3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625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9800" b="1" kern="1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9800" b="1" kern="1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9800" b="1" kern="1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MỪNG</a:t>
            </a:r>
            <a:r>
              <a:rPr lang="en-US" sz="9800" b="1" kern="1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9800" b="1" kern="1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9800" b="1" kern="1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EM </a:t>
            </a:r>
            <a:r>
              <a:rPr lang="en-US" sz="9800" b="1" kern="1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ĐẾN</a:t>
            </a:r>
            <a:r>
              <a:rPr lang="en-US" sz="9800" b="1" kern="1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9800" b="1" kern="1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VỚI</a:t>
            </a:r>
            <a:r>
              <a:rPr lang="en-US" sz="9800" b="1" kern="1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9800" b="1" kern="1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9800" b="1" kern="1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9800" b="1" kern="1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</a:br>
            <a:endParaRPr lang="en-US" altLang="vi-VN" sz="9800" b="1" kern="10" dirty="0">
              <a:ln w="22225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4196464" y="2305282"/>
            <a:ext cx="6623936" cy="11325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114095" tIns="57047" rIns="114095" bIns="57047" anchor="ctr"/>
          <a:lstStyle/>
          <a:p>
            <a:pPr marL="0" marR="0" lvl="0" indent="0" algn="ctr" defTabSz="11404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125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Môn</a:t>
            </a:r>
            <a:r>
              <a:rPr kumimoji="0" lang="en-US" altLang="zh-CN" sz="4125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: TIẾNG </a:t>
            </a:r>
            <a:r>
              <a:rPr kumimoji="0" lang="en-US" altLang="zh-CN" sz="4125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VIỆT</a:t>
            </a:r>
            <a:r>
              <a:rPr kumimoji="0" lang="en-US" altLang="zh-CN" sz="4125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 </a:t>
            </a:r>
            <a:endParaRPr kumimoji="0" lang="en-US" altLang="zh-CN" sz="4125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SimHei" panose="02010609060101010101" pitchFamily="49" charset="-122"/>
              <a:cs typeface="Times New Roman" panose="02020603050405020304" charset="0"/>
            </a:endParaRPr>
          </a:p>
          <a:p>
            <a:pPr marL="0" marR="0" lvl="0" indent="0" algn="ctr" defTabSz="11404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125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Lớp</a:t>
            </a:r>
            <a:r>
              <a:rPr kumimoji="0" lang="en-US" altLang="zh-CN" sz="4125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 1 D</a:t>
            </a:r>
            <a:endParaRPr kumimoji="0" lang="zh-CN" altLang="en-US" sz="4125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SimHei" panose="02010609060101010101" pitchFamily="49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20" grpId="0"/>
      <p:bldP spid="20" grpId="1"/>
      <p:bldP spid="20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04558"/>
            <a:ext cx="26336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3404558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2993" y="25589"/>
            <a:ext cx="8302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z="4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 Ai đoán nhanh? </a:t>
            </a:r>
            <a:endParaRPr lang="en-US" sz="4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1" y="1236716"/>
            <a:ext cx="762000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750" y="1702676"/>
            <a:ext cx="10679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0139" y="1681655"/>
            <a:ext cx="47801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1395" y="5029200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</a:t>
            </a: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c 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1707931"/>
            <a:ext cx="18630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</a:t>
            </a: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c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6400" y="5048383"/>
            <a:ext cx="18630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ư</a:t>
            </a: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c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10" y="819047"/>
            <a:ext cx="353819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75982" y="4125053"/>
            <a:ext cx="7713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oc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4434" y="2604984"/>
            <a:ext cx="7713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</a:t>
            </a:r>
            <a:r>
              <a:rPr lang="en-US" sz="66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4390922"/>
            <a:ext cx="93807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uc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21189" y="2342447"/>
            <a:ext cx="93807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ư</a:t>
            </a:r>
            <a:r>
              <a:rPr lang="en-US" sz="66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52400"/>
            <a:ext cx="83089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2225"/>
            <a:ext cx="288925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644650"/>
            <a:ext cx="3468688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292225"/>
            <a:ext cx="29448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9"/>
          <a:stretch/>
        </p:blipFill>
        <p:spPr bwMode="auto">
          <a:xfrm>
            <a:off x="265113" y="5049672"/>
            <a:ext cx="2590800" cy="180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2983" y="2966541"/>
            <a:ext cx="25458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Hoa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cúc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7478" y="3276600"/>
            <a:ext cx="273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Nước</a:t>
            </a:r>
            <a:r>
              <a:rPr lang="en-US" sz="5400" b="1" kern="0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lọc</a:t>
            </a:r>
            <a:endParaRPr lang="vi-VN" sz="2400" b="1" kern="0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10" y="5333999"/>
            <a:ext cx="2619375" cy="149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11869"/>
          <a:stretch/>
        </p:blipFill>
        <p:spPr bwMode="auto">
          <a:xfrm>
            <a:off x="8229600" y="5049672"/>
            <a:ext cx="2143125" cy="16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29867" y="2966541"/>
            <a:ext cx="22669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Cúc</a:t>
            </a:r>
            <a:r>
              <a:rPr lang="en-US" sz="5400" b="1" kern="0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áo</a:t>
            </a:r>
            <a:endParaRPr lang="vi-VN" sz="24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447800" y="167640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6688" y="1696064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9525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5302" y="2428981"/>
            <a:ext cx="6672098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60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oc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SG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SG" sz="6000" b="1" i="0" u="none" strike="noStrike" kern="1200" cap="none" spc="30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ôc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</a:t>
            </a:r>
            <a:r>
              <a:rPr kumimoji="0" lang="en-SG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uc</a:t>
            </a:r>
            <a:r>
              <a:rPr kumimoji="0" lang="en-SG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</a:t>
            </a:r>
            <a:r>
              <a:rPr kumimoji="0" lang="en-SG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ưc</a:t>
            </a:r>
            <a:r>
              <a:rPr kumimoji="0" lang="en-SG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     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4352" y="3468414"/>
            <a:ext cx="7338848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6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s</a:t>
            </a:r>
            <a:r>
              <a:rPr lang="en-SG" sz="60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óc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</a:t>
            </a:r>
            <a:r>
              <a:rPr kumimoji="0" lang="en-SG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r>
              <a:rPr kumimoji="0" lang="en-SG" sz="6000" b="1" i="0" u="none" strike="noStrike" kern="1200" cap="none" spc="30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ốc</a:t>
            </a:r>
            <a:r>
              <a:rPr kumimoji="0" lang="en-SG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</a:t>
            </a:r>
            <a:r>
              <a:rPr kumimoji="0" lang="en-SG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xúc</a:t>
            </a:r>
            <a:r>
              <a:rPr kumimoji="0" lang="en-SG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</a:t>
            </a:r>
            <a:r>
              <a:rPr kumimoji="0" lang="en-SG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mực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ưc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363" y="1614488"/>
            <a:ext cx="5564187" cy="362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7"/>
          <p:cNvPicPr>
            <a:picLocks noChangeAspect="1"/>
          </p:cNvPicPr>
          <p:nvPr/>
        </p:nvPicPr>
        <p:blipFill>
          <a:blip r:embed="rId3"/>
          <a:srcRect l="19765" t="5074" r="12177" b="15106"/>
          <a:stretch>
            <a:fillRect/>
          </a:stretch>
        </p:blipFill>
        <p:spPr>
          <a:xfrm flipH="1">
            <a:off x="2116138" y="2420938"/>
            <a:ext cx="2982912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849783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fontAlgn="base"/>
            <a:r>
              <a:rPr lang="en-US" sz="6000" b="1" strike="noStrike" cap="none" spc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 2</a:t>
            </a:r>
            <a:endParaRPr lang="en-US" sz="6000" b="1" strike="noStrike" cap="none" spc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507" t="10990" r="13476" b="21816"/>
          <a:stretch/>
        </p:blipFill>
        <p:spPr>
          <a:xfrm>
            <a:off x="304800" y="0"/>
            <a:ext cx="10668000" cy="426720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342145" y="4800600"/>
            <a:ext cx="571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267200" y="54102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96200" y="5417127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05800" y="48006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5800" y="54102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28600" y="4255303"/>
            <a:ext cx="1120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ọc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ực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rỡ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cắm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ngay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ngắn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tấm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tắc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khen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khéo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Đi học về 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34000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47314" y="148590"/>
            <a:ext cx="990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8083" y="14859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076"/>
          <a:stretch/>
        </p:blipFill>
        <p:spPr>
          <a:xfrm>
            <a:off x="1524635" y="1634836"/>
            <a:ext cx="8973185" cy="5067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440797"/>
            <a:ext cx="2430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Say </a:t>
            </a:r>
            <a:r>
              <a:rPr lang="en-US" sz="48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mê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0" y="914400"/>
            <a:ext cx="11430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oc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uc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ưc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521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5484"/>
            <a:ext cx="533400" cy="83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27" y="59603"/>
            <a:ext cx="381000" cy="91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743200"/>
            <a:ext cx="533400" cy="5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003697"/>
            <a:ext cx="533400" cy="68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" y="2405712"/>
            <a:ext cx="6096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90" y="2850212"/>
            <a:ext cx="533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7" y="1988560"/>
            <a:ext cx="457200" cy="71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381000" cy="7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0139"/>
            <a:ext cx="2807493" cy="8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344" y="-28447"/>
            <a:ext cx="1905000" cy="260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27" y="0"/>
            <a:ext cx="914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996511"/>
            <a:ext cx="19081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985" y="1587390"/>
            <a:ext cx="1048544" cy="184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loud Callout 19">
            <a:extLst>
              <a:ext uri="{FF2B5EF4-FFF2-40B4-BE49-F238E27FC236}">
                <a16:creationId xmlns:a16="http://schemas.microsoft.com/office/drawing/2014/main" id="{F03D52CF-9AFF-4B06-9D21-059368E0B917}"/>
              </a:ext>
            </a:extLst>
          </p:cNvPr>
          <p:cNvSpPr/>
          <p:nvPr/>
        </p:nvSpPr>
        <p:spPr>
          <a:xfrm>
            <a:off x="4447309" y="1988560"/>
            <a:ext cx="6096000" cy="472440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 smtClean="0">
                <a:solidFill>
                  <a:srgbClr val="FF3300"/>
                </a:solidFill>
                <a:cs typeface="Arial"/>
              </a:rPr>
              <a:t>Viết</a:t>
            </a:r>
            <a:r>
              <a:rPr lang="en-US" sz="4800" b="1" dirty="0" smtClean="0">
                <a:solidFill>
                  <a:srgbClr val="FF3300"/>
                </a:solidFill>
                <a:cs typeface="Arial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cs typeface="Arial"/>
              </a:rPr>
              <a:t>bảng</a:t>
            </a:r>
            <a:endParaRPr lang="en-US" sz="4800" b="1" dirty="0" smtClean="0">
              <a:solidFill>
                <a:srgbClr val="FF3300"/>
              </a:solidFill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3300"/>
                </a:solidFill>
                <a:cs typeface="Arial"/>
              </a:rPr>
              <a:t>a</a:t>
            </a:r>
            <a:r>
              <a:rPr lang="en-US" sz="6600" b="1" dirty="0" smtClean="0">
                <a:solidFill>
                  <a:srgbClr val="FF3300"/>
                </a:solidFill>
                <a:cs typeface="Arial"/>
              </a:rPr>
              <a:t>c  </a:t>
            </a:r>
            <a:r>
              <a:rPr lang="en-US" sz="6600" b="1" dirty="0" err="1" smtClean="0">
                <a:solidFill>
                  <a:srgbClr val="FF3300"/>
                </a:solidFill>
                <a:cs typeface="Arial"/>
              </a:rPr>
              <a:t>ăc</a:t>
            </a:r>
            <a:r>
              <a:rPr lang="en-US" sz="6600" b="1" dirty="0" smtClean="0">
                <a:solidFill>
                  <a:srgbClr val="FF3300"/>
                </a:solidFill>
                <a:cs typeface="Arial"/>
              </a:rPr>
              <a:t>  </a:t>
            </a:r>
            <a:r>
              <a:rPr lang="en-US" sz="6600" b="1" dirty="0" err="1" smtClean="0">
                <a:solidFill>
                  <a:srgbClr val="FF3300"/>
                </a:solidFill>
                <a:cs typeface="Arial"/>
              </a:rPr>
              <a:t>âc</a:t>
            </a:r>
            <a:r>
              <a:rPr lang="en-US" sz="6600" b="1" dirty="0" smtClean="0">
                <a:solidFill>
                  <a:srgbClr val="FF3300"/>
                </a:solidFill>
                <a:cs typeface="Arial"/>
              </a:rPr>
              <a:t> </a:t>
            </a:r>
            <a:endParaRPr lang="en-US" sz="6600" b="1" dirty="0">
              <a:solidFill>
                <a:srgbClr val="FF3300"/>
              </a:solidFill>
              <a:cs typeface="Arial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09" y="1574223"/>
            <a:ext cx="6132513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85" y="1579358"/>
            <a:ext cx="6132513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5922817"/>
            <a:ext cx="782638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64" y="5904226"/>
            <a:ext cx="801579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93" y="6234428"/>
            <a:ext cx="1002507" cy="5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6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04333 1.01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7" y="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1098 0.0243 0.02931 0.02175 0.04556 0.02986 C 0.05514 0.03958 0.06139 0.03958 0.07306 0.04143 C 0.08792 0.04976 0.1082 0.05162 0.12417 0.05532 C 0.18528 0.05462 0.24653 0.05509 0.30764 0.053 C 0.32098 0.05254 0.33445 0.04467 0.34764 0.04143 C 0.37556 0.03449 0.40361 0.02546 0.43167 0.02083 C 0.45986 0.00902 0.4882 0.00254 0.51723 -0.00232 C 0.53806 -0.01065 0.55959 -0.01366 0.5807 -0.01829 C 0.59403 -0.0213 0.60611 -0.03241 0.61931 -0.03681 C 0.6257 -0.0419 0.63181 -0.04306 0.63861 -0.04584 C 0.64764 -0.05602 0.65861 -0.06065 0.66889 -0.06667 C 0.67042 -0.0676 0.67153 -0.06991 0.67306 -0.07107 C 0.68028 -0.07686 0.68723 -0.08033 0.69514 -0.08264 C 0.70181 -0.09005 0.70973 -0.0919 0.71723 -0.09653 C 0.72584 -0.10186 0.73445 -0.10857 0.74209 -0.11713 C 0.74403 -0.122 0.74695 -0.12593 0.74889 -0.13102 C 0.74973 -0.13311 0.74959 -0.13565 0.75028 -0.13774 C 0.75139 -0.14098 0.75306 -0.14399 0.75445 -0.147 C 0.75723 -0.16112 0.76153 -0.17524 0.76556 -0.18843 C 0.76709 -0.19329 0.76695 -0.19931 0.7682 -0.2044 C 0.77153 -0.21783 0.77375 -0.22963 0.77653 -0.24352 C 0.78098 -0.26575 0.78459 -0.2875 0.78764 -0.31019 C 0.78834 -0.31575 0.79 -0.32084 0.79028 -0.32639 C 0.79084 -0.33542 0.79028 -0.34468 0.79028 -0.35394 " pathEditMode="relative" ptsTypes="ffffffffffffffffffffffff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05764 0.684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6.2963E-6 C 0.0018 0.00231 0.0036 0.00509 0.00555 0.00694 C 0.0068 0.00809 0.00847 0.00786 0.00958 0.00925 C 0.01791 0.02059 0.00666 0.01342 0.01652 0.01828 C 0.02055 0.02499 0.02347 0.02916 0.02888 0.03217 C 0.03235 0.04073 0.03819 0.04513 0.04416 0.04837 C 0.05666 0.06388 0.07235 0.07615 0.08819 0.08055 C 0.10374 0.09282 0.12222 0.09328 0.1393 0.09652 C 0.24791 0.09536 0.31597 0.10277 0.40819 0.08055 C 0.4161 0.07615 0.4236 0.07245 0.43166 0.06897 C 0.43444 0.06782 0.43708 0.06504 0.43999 0.06434 C 0.44666 0.06272 0.4493 0.06272 0.45513 0.05971 C 0.4661 0.05416 0.47708 0.04837 0.48819 0.04374 C 0.49791 0.03981 0.50749 0.03587 0.51722 0.03217 C 0.52083 0.03078 0.52819 0.02754 0.52819 0.02754 C 0.53624 0.01851 0.53069 0.02337 0.54624 0.01828 C 0.56527 0.01203 0.58485 0.00694 0.60416 0.00231 C 0.60999 -0.00116 0.6161 -0.00163 0.62208 -0.00464 C 0.63069 -0.00904 0.63805 -0.01343 0.64694 -0.01598 C 0.65458 -0.02478 0.66527 -0.02917 0.67444 -0.03218 C 0.69222 -0.05001 0.67124 -0.03079 0.68819 -0.04144 C 0.69513 -0.04584 0.70055 -0.05579 0.70749 -0.05973 C 0.71944 -0.07478 0.73485 -0.08959 0.74333 -0.11042 C 0.7518 -0.13079 0.73985 -0.10116 0.74874 -0.1264 C 0.75055 -0.13126 0.75444 -0.14029 0.75444 -0.14029 C 0.7543 -0.14376 0.75472 -0.19306 0.74624 -0.19306 " pathEditMode="relative" ptsTypes="fffffffffffffffffffffffff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15375 0.614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4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22 -0.02338 C 0.17361 0.01111 0.30083 -0.00579 0.41444 -0.00486 C 0.45083 0.01042 0.4993 0.00069 0.53305 -0.00023 C 0.53486 -0.00093 0.53666 -0.00208 0.53861 -0.00255 C 0.54319 -0.0037 0.54778 -0.00347 0.55236 -0.00486 C 0.55528 -0.00579 0.56069 -0.00949 0.56069 -0.00926 C 0.56625 -0.01597 0.57222 -0.01829 0.57861 -0.02106 C 0.58319 -0.025 0.58778 -0.0287 0.59236 -0.03241 C 0.59778 -0.03681 0.60208 -0.04398 0.6075 -0.04861 C 0.61514 -0.06759 0.60514 -0.04583 0.61444 -0.05787 C 0.6175 -0.06181 0.62264 -0.07153 0.62264 -0.0713 C 0.62653 -0.0912 0.62639 -0.0831 0.63375 -0.09907 C 0.63666 -0.11875 0.63514 -0.10509 0.63514 -0.14051 " pathEditMode="relative" rAng="0" ptsTypes="ffffffffffff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2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219200" y="2028035"/>
            <a:ext cx="969137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54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47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54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19854"/>
            <a:ext cx="29813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24" y="3124200"/>
            <a:ext cx="556577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35854" y="4684468"/>
            <a:ext cx="2071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 descr="D:\Users\TV1-T1\1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85"/>
          <a:stretch/>
        </p:blipFill>
        <p:spPr bwMode="auto">
          <a:xfrm>
            <a:off x="0" y="0"/>
            <a:ext cx="11430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4267200"/>
            <a:ext cx="9677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Ở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gốc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cau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hoa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vàng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rực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7073" y="4228368"/>
            <a:ext cx="876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4382" y="4277312"/>
            <a:ext cx="830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</a:t>
            </a:r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4944309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3759" y="4944309"/>
            <a:ext cx="885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Ở góc vườn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5825" y="571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0" y="0"/>
            <a:ext cx="20574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114300" y="126191"/>
            <a:ext cx="18288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2</a:t>
            </a:r>
            <a:r>
              <a:rPr sz="4000" b="1" dirty="0">
                <a:latin typeface="UTM Avo" panose="02040603050506020204" charset="0"/>
                <a:cs typeface="UTM Avo" panose="02040603050506020204" charset="0"/>
              </a:rPr>
              <a:t>.Đọc</a:t>
            </a:r>
            <a:endParaRPr sz="4000" dirty="0">
              <a:latin typeface="UTM Avo" panose="02040603050506020204" charset="0"/>
              <a:ea typeface="Times New Roman" panose="02020603050405020304" charset="0"/>
              <a:cs typeface="UTM Avo" panose="02040603050506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700" y="832946"/>
            <a:ext cx="918210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    ôc    uc    ưc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34" y="2330798"/>
            <a:ext cx="513873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1387" y="2514600"/>
            <a:ext cx="7168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endParaRPr lang="en-US" sz="66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7730" y="2514600"/>
            <a:ext cx="11737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1036" y="4038600"/>
            <a:ext cx="16914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r>
              <a:rPr lang="en-US" sz="66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óc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kern="1200" dirty="0" err="1"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sz="7200" kern="1200" dirty="0"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sóc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cốc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7200" kern="1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lộc</a:t>
            </a:r>
            <a:r>
              <a:rPr lang="en-US" sz="7200" kern="12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endParaRPr lang="en-US" sz="7200" kern="1200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chục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 </a:t>
            </a: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cúc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đức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7200" kern="1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en-US" sz="7200" kern="1200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20605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19875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8680" y="1560784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vi-VN" sz="1400" dirty="0"/>
          </a:p>
        </p:txBody>
      </p:sp>
      <p:sp>
        <p:nvSpPr>
          <p:cNvPr id="5" name="Rectangle 4"/>
          <p:cNvSpPr/>
          <p:nvPr/>
        </p:nvSpPr>
        <p:spPr>
          <a:xfrm>
            <a:off x="1499322" y="2705724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vi-VN" sz="1400" dirty="0"/>
          </a:p>
        </p:txBody>
      </p:sp>
      <p:sp>
        <p:nvSpPr>
          <p:cNvPr id="6" name="Rectangle 5"/>
          <p:cNvSpPr/>
          <p:nvPr/>
        </p:nvSpPr>
        <p:spPr>
          <a:xfrm>
            <a:off x="4267200" y="2705725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vi-VN" sz="1400" dirty="0"/>
          </a:p>
        </p:txBody>
      </p:sp>
      <p:sp>
        <p:nvSpPr>
          <p:cNvPr id="7" name="Rectangle 6"/>
          <p:cNvSpPr/>
          <p:nvPr/>
        </p:nvSpPr>
        <p:spPr>
          <a:xfrm>
            <a:off x="6773917" y="2705722"/>
            <a:ext cx="12650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ưc</a:t>
            </a:r>
            <a:endParaRPr lang="vi-VN" sz="1400" dirty="0"/>
          </a:p>
        </p:txBody>
      </p:sp>
      <p:sp>
        <p:nvSpPr>
          <p:cNvPr id="8" name="Rectangle 7"/>
          <p:cNvSpPr/>
          <p:nvPr/>
        </p:nvSpPr>
        <p:spPr>
          <a:xfrm>
            <a:off x="9548648" y="2680216"/>
            <a:ext cx="12650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ưc</a:t>
            </a:r>
            <a:endParaRPr lang="vi-VN" sz="1400" dirty="0"/>
          </a:p>
        </p:txBody>
      </p:sp>
      <p:sp>
        <p:nvSpPr>
          <p:cNvPr id="9" name="Rectangle 8"/>
          <p:cNvSpPr/>
          <p:nvPr/>
        </p:nvSpPr>
        <p:spPr>
          <a:xfrm>
            <a:off x="3484179" y="1560784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vi-VN" sz="1400" dirty="0"/>
          </a:p>
        </p:txBody>
      </p:sp>
      <p:sp>
        <p:nvSpPr>
          <p:cNvPr id="10" name="Rectangle 9"/>
          <p:cNvSpPr/>
          <p:nvPr/>
        </p:nvSpPr>
        <p:spPr>
          <a:xfrm>
            <a:off x="6737131" y="1592391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ôc</a:t>
            </a:r>
            <a:endParaRPr lang="vi-VN" sz="1400" dirty="0"/>
          </a:p>
        </p:txBody>
      </p:sp>
      <p:sp>
        <p:nvSpPr>
          <p:cNvPr id="11" name="Rectangle 10"/>
          <p:cNvSpPr/>
          <p:nvPr/>
        </p:nvSpPr>
        <p:spPr>
          <a:xfrm>
            <a:off x="9654446" y="1570603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ôc</a:t>
            </a:r>
            <a:endParaRPr lang="vi-VN" sz="1400" dirty="0"/>
          </a:p>
        </p:txBody>
      </p:sp>
    </p:spTree>
    <p:extLst>
      <p:ext uri="{BB962C8B-B14F-4D97-AF65-F5344CB8AC3E}">
        <p14:creationId xmlns:p14="http://schemas.microsoft.com/office/powerpoint/2010/main" val="34912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28600"/>
            <a:ext cx="982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88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" y="0"/>
            <a:ext cx="131323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4031" y="173721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2.Đọc</a:t>
            </a:r>
            <a:endParaRPr lang="en-US" sz="3600" dirty="0">
              <a:solidFill>
                <a:srgbClr val="000000"/>
              </a:solidFill>
              <a:latin typeface="UTM Avo" panose="02040603050506020204" charset="0"/>
              <a:ea typeface="Times New Roman" panose="02020603050405020304" charset="0"/>
              <a:cs typeface="UTM Avo" panose="0204060305050602020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59" y="1574761"/>
            <a:ext cx="513873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9467" y="1680405"/>
            <a:ext cx="7168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6134100" y="1747083"/>
            <a:ext cx="11737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7254" y="3027402"/>
            <a:ext cx="16914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óc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159" y="4495800"/>
            <a:ext cx="106338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ọc</a:t>
            </a:r>
            <a:r>
              <a:rPr lang="en-US" sz="6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s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óc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ộc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endParaRPr lang="en-US" sz="6000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lvl="0"/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ch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ục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úc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đ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ức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ực</a:t>
            </a:r>
            <a:endParaRPr lang="en-US" sz="60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2895600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15010" y="25463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5368" y="169545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372" r="75689" b="31450"/>
          <a:stretch/>
        </p:blipFill>
        <p:spPr>
          <a:xfrm>
            <a:off x="2142978" y="217849"/>
            <a:ext cx="2962422" cy="174471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6" r="5489"/>
          <a:stretch/>
        </p:blipFill>
        <p:spPr bwMode="auto">
          <a:xfrm>
            <a:off x="7328338" y="3244095"/>
            <a:ext cx="2818644" cy="203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t="4323" r="56879" b="7010"/>
          <a:stretch/>
        </p:blipFill>
        <p:spPr bwMode="auto">
          <a:xfrm>
            <a:off x="6629400" y="169545"/>
            <a:ext cx="3886200" cy="179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 r="28221"/>
          <a:stretch/>
        </p:blipFill>
        <p:spPr bwMode="auto">
          <a:xfrm>
            <a:off x="1392207" y="3535909"/>
            <a:ext cx="258554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993" y="2143035"/>
            <a:ext cx="33650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kern="0" dirty="0"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7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on </a:t>
            </a:r>
            <a:r>
              <a:rPr kumimoji="0" lang="en-US" sz="7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sóc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9735" y="1969374"/>
            <a:ext cx="3057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ái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cốc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9169" y="5386297"/>
            <a:ext cx="36215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áy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xúc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7001" y="5244989"/>
            <a:ext cx="37785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624189" y="3169703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9040211" y="29718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>
            <a:off x="3165940" y="644373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Straight Connector 15"/>
          <p:cNvCxnSpPr/>
          <p:nvPr/>
        </p:nvCxnSpPr>
        <p:spPr>
          <a:xfrm>
            <a:off x="9372600" y="6248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976" t="58182" r="74359" b="16950"/>
          <a:stretch/>
        </p:blipFill>
        <p:spPr>
          <a:xfrm>
            <a:off x="23648" y="4156727"/>
            <a:ext cx="1702675" cy="139065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t="16692" r="59296"/>
          <a:stretch/>
        </p:blipFill>
        <p:spPr bwMode="auto">
          <a:xfrm>
            <a:off x="3563005" y="4156727"/>
            <a:ext cx="851338" cy="131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4" t="6667" r="28920" b="-1"/>
          <a:stretch/>
        </p:blipFill>
        <p:spPr bwMode="auto">
          <a:xfrm>
            <a:off x="6086509" y="3817208"/>
            <a:ext cx="2112580" cy="14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9" t="21490" r="7924"/>
          <a:stretch/>
        </p:blipFill>
        <p:spPr bwMode="auto">
          <a:xfrm>
            <a:off x="8991600" y="3837764"/>
            <a:ext cx="1608082" cy="123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D:\Users\TV1-T1\1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38361" r="75742" b="57336"/>
          <a:stretch/>
        </p:blipFill>
        <p:spPr bwMode="auto">
          <a:xfrm>
            <a:off x="126125" y="34159"/>
            <a:ext cx="1781503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313" y="236483"/>
            <a:ext cx="7308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54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70" y="1380530"/>
            <a:ext cx="2819400" cy="1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9093" y="1400452"/>
            <a:ext cx="5725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endParaRPr lang="en-US" sz="48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3" y="1436132"/>
            <a:ext cx="904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oc</a:t>
            </a:r>
            <a:endParaRPr lang="en-US" sz="48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5389" y="2251372"/>
            <a:ext cx="12811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r>
              <a:rPr lang="en-US" sz="48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óc</a:t>
            </a:r>
            <a:endParaRPr lang="en-US" sz="48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32378"/>
            <a:ext cx="1143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s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óc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ộc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ch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ục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úc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đ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ức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ực</a:t>
            </a:r>
            <a:endParaRPr lang="en-US" sz="48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lvl="0"/>
            <a:r>
              <a:rPr lang="en-US" sz="4800" b="1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endParaRPr lang="en-US" sz="48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48" y="5585720"/>
            <a:ext cx="2308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sóc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5447" y="5585720"/>
            <a:ext cx="2101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cốc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3517" y="5585720"/>
            <a:ext cx="2478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máy</a:t>
            </a: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xúc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86800" y="5467346"/>
            <a:ext cx="2582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70" y="6237224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21" y="626007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61" y="6258135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932" y="6092489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249</Words>
  <Application>Microsoft Office PowerPoint</Application>
  <PresentationFormat>Custom</PresentationFormat>
  <Paragraphs>87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.VnAvant</vt:lpstr>
      <vt:lpstr>Arial</vt:lpstr>
      <vt:lpstr>Calibri</vt:lpstr>
      <vt:lpstr>Chivo Light</vt:lpstr>
      <vt:lpstr>等线</vt:lpstr>
      <vt:lpstr>等线 Light</vt:lpstr>
      <vt:lpstr>Euphemia</vt:lpstr>
      <vt:lpstr>HP001 4 hàng</vt:lpstr>
      <vt:lpstr>HP001 4H Normal</vt:lpstr>
      <vt:lpstr>SimHei</vt:lpstr>
      <vt:lpstr>Tahoma</vt:lpstr>
      <vt:lpstr>Time nes New Roman</vt:lpstr>
      <vt:lpstr>Times New Roman</vt:lpstr>
      <vt:lpstr>UTM Avo</vt:lpstr>
      <vt:lpstr>Wingdings</vt:lpstr>
      <vt:lpstr>字魂151号-联盟综艺体</vt:lpstr>
      <vt:lpstr>Office Theme</vt:lpstr>
      <vt:lpstr>Trẻ em Vui vẻ 16x9</vt:lpstr>
      <vt:lpstr>3_Default Design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oc, ôc, uc, ưc.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NHATMINH</cp:lastModifiedBy>
  <cp:revision>117</cp:revision>
  <dcterms:created xsi:type="dcterms:W3CDTF">2020-07-22T10:07:00Z</dcterms:created>
  <dcterms:modified xsi:type="dcterms:W3CDTF">2024-11-20T18:04:51Z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