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1"/>
    <p:sldMasterId id="2147483698" r:id="rId2"/>
  </p:sldMasterIdLst>
  <p:notesMasterIdLst>
    <p:notesMasterId r:id="rId29"/>
  </p:notesMasterIdLst>
  <p:sldIdLst>
    <p:sldId id="372" r:id="rId3"/>
    <p:sldId id="357" r:id="rId4"/>
    <p:sldId id="377" r:id="rId5"/>
    <p:sldId id="378" r:id="rId6"/>
    <p:sldId id="379" r:id="rId7"/>
    <p:sldId id="380" r:id="rId8"/>
    <p:sldId id="256" r:id="rId9"/>
    <p:sldId id="350" r:id="rId10"/>
    <p:sldId id="368" r:id="rId11"/>
    <p:sldId id="344" r:id="rId12"/>
    <p:sldId id="369" r:id="rId13"/>
    <p:sldId id="388" r:id="rId14"/>
    <p:sldId id="381" r:id="rId15"/>
    <p:sldId id="375" r:id="rId16"/>
    <p:sldId id="376" r:id="rId17"/>
    <p:sldId id="384" r:id="rId18"/>
    <p:sldId id="383" r:id="rId19"/>
    <p:sldId id="385" r:id="rId20"/>
    <p:sldId id="360" r:id="rId21"/>
    <p:sldId id="386" r:id="rId22"/>
    <p:sldId id="257" r:id="rId23"/>
    <p:sldId id="258" r:id="rId24"/>
    <p:sldId id="259" r:id="rId25"/>
    <p:sldId id="260" r:id="rId26"/>
    <p:sldId id="387" r:id="rId27"/>
    <p:sldId id="261"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65440"/>
    <a:srgbClr val="1E421E"/>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EAA453-DE7E-46AA-947D-58791EEF6214}">
  <a:tblStyle styleId="{C1EAA453-DE7E-46AA-947D-58791EEF62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626"/>
  </p:normalViewPr>
  <p:slideViewPr>
    <p:cSldViewPr snapToGrid="0">
      <p:cViewPr varScale="1">
        <p:scale>
          <a:sx n="81" d="100"/>
          <a:sy n="81" d="100"/>
        </p:scale>
        <p:origin x="4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21588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125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13a8ab849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13a8ab849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80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45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1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44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45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360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54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0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637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03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96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6_2_1_1">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3738025" y="2395742"/>
            <a:ext cx="4645200" cy="630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4154447" y="-663071"/>
            <a:ext cx="6874487" cy="21298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42"/>
          <p:cNvGrpSpPr/>
          <p:nvPr/>
        </p:nvGrpSpPr>
        <p:grpSpPr>
          <a:xfrm>
            <a:off x="588860" y="3919190"/>
            <a:ext cx="548532" cy="572686"/>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202099" y="4491875"/>
            <a:ext cx="151025" cy="151025"/>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42"/>
          <p:cNvGrpSpPr/>
          <p:nvPr/>
        </p:nvGrpSpPr>
        <p:grpSpPr>
          <a:xfrm rot="-2023058">
            <a:off x="-1781216" y="-1680353"/>
            <a:ext cx="4155021" cy="3663981"/>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42"/>
          <p:cNvGrpSpPr/>
          <p:nvPr/>
        </p:nvGrpSpPr>
        <p:grpSpPr>
          <a:xfrm rot="10800000">
            <a:off x="8338735" y="1283140"/>
            <a:ext cx="548532" cy="572686"/>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42"/>
          <p:cNvSpPr/>
          <p:nvPr/>
        </p:nvSpPr>
        <p:spPr>
          <a:xfrm>
            <a:off x="0" y="4041066"/>
            <a:ext cx="9144214" cy="107906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4508422" y="3344311"/>
            <a:ext cx="566322" cy="699327"/>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txBox="1">
            <a:spLocks noGrp="1"/>
          </p:cNvSpPr>
          <p:nvPr>
            <p:ph type="title"/>
          </p:nvPr>
        </p:nvSpPr>
        <p:spPr>
          <a:xfrm>
            <a:off x="3738025" y="1247875"/>
            <a:ext cx="4647000" cy="1139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1500">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245"/>
        <p:cNvGrpSpPr/>
        <p:nvPr/>
      </p:nvGrpSpPr>
      <p:grpSpPr>
        <a:xfrm>
          <a:off x="0" y="0"/>
          <a:ext cx="0" cy="0"/>
          <a:chOff x="0" y="0"/>
          <a:chExt cx="0" cy="0"/>
        </a:xfrm>
      </p:grpSpPr>
      <p:grpSp>
        <p:nvGrpSpPr>
          <p:cNvPr id="1246" name="Google Shape;1246;p47"/>
          <p:cNvGrpSpPr/>
          <p:nvPr/>
        </p:nvGrpSpPr>
        <p:grpSpPr>
          <a:xfrm>
            <a:off x="-4470013" y="-668750"/>
            <a:ext cx="15657196" cy="7403078"/>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274"/>
        <p:cNvGrpSpPr/>
        <p:nvPr/>
      </p:nvGrpSpPr>
      <p:grpSpPr>
        <a:xfrm>
          <a:off x="0" y="0"/>
          <a:ext cx="0" cy="0"/>
          <a:chOff x="0" y="0"/>
          <a:chExt cx="0" cy="0"/>
        </a:xfrm>
      </p:grpSpPr>
      <p:grpSp>
        <p:nvGrpSpPr>
          <p:cNvPr id="1275" name="Google Shape;1275;p48"/>
          <p:cNvGrpSpPr/>
          <p:nvPr/>
        </p:nvGrpSpPr>
        <p:grpSpPr>
          <a:xfrm>
            <a:off x="-1614447" y="-668745"/>
            <a:ext cx="12693753" cy="6889485"/>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868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30/11/2024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613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0.xml"/><Relationship Id="rId7" Type="http://schemas.openxmlformats.org/officeDocument/2006/relationships/tags" Target="../tags/tag1.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59" r:id="rId4"/>
    <p:sldLayoutId id="2147483688"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30/11/2024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97706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3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9.png"/><Relationship Id="rId5" Type="http://schemas.microsoft.com/office/2007/relationships/media" Target="../media/media4.mp4"/><Relationship Id="rId10" Type="http://schemas.openxmlformats.org/officeDocument/2006/relationships/image" Target="../media/image28.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3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9.png"/><Relationship Id="rId5" Type="http://schemas.microsoft.com/office/2007/relationships/media" Target="../media/media4.mp4"/><Relationship Id="rId10" Type="http://schemas.openxmlformats.org/officeDocument/2006/relationships/image" Target="../media/image28.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3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9.png"/><Relationship Id="rId5" Type="http://schemas.microsoft.com/office/2007/relationships/media" Target="../media/media4.mp4"/><Relationship Id="rId10" Type="http://schemas.openxmlformats.org/officeDocument/2006/relationships/image" Target="../media/image28.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3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9.png"/><Relationship Id="rId5" Type="http://schemas.microsoft.com/office/2007/relationships/media" Target="../media/media4.mp4"/><Relationship Id="rId10" Type="http://schemas.openxmlformats.org/officeDocument/2006/relationships/image" Target="../media/image28.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8.xml"/><Relationship Id="rId7" Type="http://schemas.openxmlformats.org/officeDocument/2006/relationships/image" Target="../media/image2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387;p53">
            <a:extLst>
              <a:ext uri="{FF2B5EF4-FFF2-40B4-BE49-F238E27FC236}">
                <a16:creationId xmlns:a16="http://schemas.microsoft.com/office/drawing/2014/main" xmlns="" id="{660F3426-3879-2CAB-41E0-E149342EB4E2}"/>
              </a:ext>
            </a:extLst>
          </p:cNvPr>
          <p:cNvGrpSpPr/>
          <p:nvPr/>
        </p:nvGrpSpPr>
        <p:grpSpPr>
          <a:xfrm rot="10800000" flipH="1">
            <a:off x="2067505" y="4654390"/>
            <a:ext cx="3829050" cy="936056"/>
            <a:chOff x="238125" y="1984300"/>
            <a:chExt cx="7143750" cy="1746375"/>
          </a:xfrm>
        </p:grpSpPr>
        <p:sp>
          <p:nvSpPr>
            <p:cNvPr id="6" name="Google Shape;1388;p53">
              <a:extLst>
                <a:ext uri="{FF2B5EF4-FFF2-40B4-BE49-F238E27FC236}">
                  <a16:creationId xmlns:a16="http://schemas.microsoft.com/office/drawing/2014/main" xmlns="" id="{A8CD925B-86ED-2738-1722-D7DDA4AB0978}"/>
                </a:ext>
              </a:extLst>
            </p:cNvPr>
            <p:cNvSpPr/>
            <p:nvPr/>
          </p:nvSpPr>
          <p:spPr>
            <a:xfrm>
              <a:off x="238125" y="1984300"/>
              <a:ext cx="7143750" cy="1746375"/>
            </a:xfrm>
            <a:custGeom>
              <a:avLst/>
              <a:gdLst/>
              <a:ahLst/>
              <a:cxnLst/>
              <a:rect l="l" t="t" r="r" b="b"/>
              <a:pathLst>
                <a:path w="285750" h="69855" extrusionOk="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89;p53">
              <a:extLst>
                <a:ext uri="{FF2B5EF4-FFF2-40B4-BE49-F238E27FC236}">
                  <a16:creationId xmlns:a16="http://schemas.microsoft.com/office/drawing/2014/main" xmlns="" id="{FBBDB877-8BC9-FF54-9E37-446331BE2077}"/>
                </a:ext>
              </a:extLst>
            </p:cNvPr>
            <p:cNvSpPr/>
            <p:nvPr/>
          </p:nvSpPr>
          <p:spPr>
            <a:xfrm>
              <a:off x="392325" y="2533300"/>
              <a:ext cx="18600" cy="14575"/>
            </a:xfrm>
            <a:custGeom>
              <a:avLst/>
              <a:gdLst/>
              <a:ahLst/>
              <a:cxnLst/>
              <a:rect l="l" t="t" r="r" b="b"/>
              <a:pathLst>
                <a:path w="744" h="583" extrusionOk="0">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90;p53">
              <a:extLst>
                <a:ext uri="{FF2B5EF4-FFF2-40B4-BE49-F238E27FC236}">
                  <a16:creationId xmlns:a16="http://schemas.microsoft.com/office/drawing/2014/main" xmlns="" id="{EF86C87C-ABD9-6153-8DBD-E28AE64B7BA7}"/>
                </a:ext>
              </a:extLst>
            </p:cNvPr>
            <p:cNvSpPr/>
            <p:nvPr/>
          </p:nvSpPr>
          <p:spPr>
            <a:xfrm>
              <a:off x="905825" y="2129625"/>
              <a:ext cx="16175" cy="11325"/>
            </a:xfrm>
            <a:custGeom>
              <a:avLst/>
              <a:gdLst/>
              <a:ahLst/>
              <a:cxnLst/>
              <a:rect l="l" t="t" r="r" b="b"/>
              <a:pathLst>
                <a:path w="647" h="453" extrusionOk="0">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91;p53">
              <a:extLst>
                <a:ext uri="{FF2B5EF4-FFF2-40B4-BE49-F238E27FC236}">
                  <a16:creationId xmlns:a16="http://schemas.microsoft.com/office/drawing/2014/main" xmlns="" id="{E0D2A47F-87E0-8175-A301-AE8C69272621}"/>
                </a:ext>
              </a:extLst>
            </p:cNvPr>
            <p:cNvSpPr/>
            <p:nvPr/>
          </p:nvSpPr>
          <p:spPr>
            <a:xfrm>
              <a:off x="935700" y="2058575"/>
              <a:ext cx="16175" cy="9700"/>
            </a:xfrm>
            <a:custGeom>
              <a:avLst/>
              <a:gdLst/>
              <a:ahLst/>
              <a:cxnLst/>
              <a:rect l="l" t="t" r="r" b="b"/>
              <a:pathLst>
                <a:path w="647" h="388" extrusionOk="0">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92;p53">
              <a:extLst>
                <a:ext uri="{FF2B5EF4-FFF2-40B4-BE49-F238E27FC236}">
                  <a16:creationId xmlns:a16="http://schemas.microsoft.com/office/drawing/2014/main" xmlns="" id="{6AF885E9-8F40-C222-CE27-C8AE182D3388}"/>
                </a:ext>
              </a:extLst>
            </p:cNvPr>
            <p:cNvSpPr/>
            <p:nvPr/>
          </p:nvSpPr>
          <p:spPr>
            <a:xfrm>
              <a:off x="946200" y="2107000"/>
              <a:ext cx="12125" cy="12150"/>
            </a:xfrm>
            <a:custGeom>
              <a:avLst/>
              <a:gdLst/>
              <a:ahLst/>
              <a:cxnLst/>
              <a:rect l="l" t="t" r="r" b="b"/>
              <a:pathLst>
                <a:path w="485" h="486" extrusionOk="0">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93;p53">
              <a:extLst>
                <a:ext uri="{FF2B5EF4-FFF2-40B4-BE49-F238E27FC236}">
                  <a16:creationId xmlns:a16="http://schemas.microsoft.com/office/drawing/2014/main" xmlns="" id="{988683AF-C944-A1AC-CA88-84A2C5415B70}"/>
                </a:ext>
              </a:extLst>
            </p:cNvPr>
            <p:cNvSpPr/>
            <p:nvPr/>
          </p:nvSpPr>
          <p:spPr>
            <a:xfrm>
              <a:off x="963150" y="2050500"/>
              <a:ext cx="10525" cy="15350"/>
            </a:xfrm>
            <a:custGeom>
              <a:avLst/>
              <a:gdLst/>
              <a:ahLst/>
              <a:cxnLst/>
              <a:rect l="l" t="t" r="r" b="b"/>
              <a:pathLst>
                <a:path w="421" h="614" extrusionOk="0">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94;p53">
              <a:extLst>
                <a:ext uri="{FF2B5EF4-FFF2-40B4-BE49-F238E27FC236}">
                  <a16:creationId xmlns:a16="http://schemas.microsoft.com/office/drawing/2014/main" xmlns="" id="{4340AB63-83B9-F688-3958-EC150E54E0B0}"/>
                </a:ext>
              </a:extLst>
            </p:cNvPr>
            <p:cNvSpPr/>
            <p:nvPr/>
          </p:nvSpPr>
          <p:spPr>
            <a:xfrm>
              <a:off x="970400" y="2025475"/>
              <a:ext cx="16175" cy="8100"/>
            </a:xfrm>
            <a:custGeom>
              <a:avLst/>
              <a:gdLst/>
              <a:ahLst/>
              <a:cxnLst/>
              <a:rect l="l" t="t" r="r" b="b"/>
              <a:pathLst>
                <a:path w="647" h="324" extrusionOk="0">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95;p53">
              <a:extLst>
                <a:ext uri="{FF2B5EF4-FFF2-40B4-BE49-F238E27FC236}">
                  <a16:creationId xmlns:a16="http://schemas.microsoft.com/office/drawing/2014/main" xmlns="" id="{B4F909E5-A21D-9620-5717-FC3FD7F4B32C}"/>
                </a:ext>
              </a:extLst>
            </p:cNvPr>
            <p:cNvSpPr/>
            <p:nvPr/>
          </p:nvSpPr>
          <p:spPr>
            <a:xfrm>
              <a:off x="933275" y="2207125"/>
              <a:ext cx="7300" cy="18600"/>
            </a:xfrm>
            <a:custGeom>
              <a:avLst/>
              <a:gdLst/>
              <a:ahLst/>
              <a:cxnLst/>
              <a:rect l="l" t="t" r="r" b="b"/>
              <a:pathLst>
                <a:path w="292" h="744" extrusionOk="0">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96;p53">
              <a:extLst>
                <a:ext uri="{FF2B5EF4-FFF2-40B4-BE49-F238E27FC236}">
                  <a16:creationId xmlns:a16="http://schemas.microsoft.com/office/drawing/2014/main" xmlns="" id="{8B52D090-C469-A1A7-8959-6690185F34E4}"/>
                </a:ext>
              </a:extLst>
            </p:cNvPr>
            <p:cNvSpPr/>
            <p:nvPr/>
          </p:nvSpPr>
          <p:spPr>
            <a:xfrm>
              <a:off x="969600" y="2090850"/>
              <a:ext cx="15375" cy="25875"/>
            </a:xfrm>
            <a:custGeom>
              <a:avLst/>
              <a:gdLst/>
              <a:ahLst/>
              <a:cxnLst/>
              <a:rect l="l" t="t" r="r" b="b"/>
              <a:pathLst>
                <a:path w="615" h="1035" extrusionOk="0">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97;p53">
              <a:extLst>
                <a:ext uri="{FF2B5EF4-FFF2-40B4-BE49-F238E27FC236}">
                  <a16:creationId xmlns:a16="http://schemas.microsoft.com/office/drawing/2014/main" xmlns="" id="{AE4FCCA8-4ABC-2056-2CB9-24B5E1A4A104}"/>
                </a:ext>
              </a:extLst>
            </p:cNvPr>
            <p:cNvSpPr/>
            <p:nvPr/>
          </p:nvSpPr>
          <p:spPr>
            <a:xfrm>
              <a:off x="949425" y="2212775"/>
              <a:ext cx="36350" cy="14550"/>
            </a:xfrm>
            <a:custGeom>
              <a:avLst/>
              <a:gdLst/>
              <a:ahLst/>
              <a:cxnLst/>
              <a:rect l="l" t="t" r="r" b="b"/>
              <a:pathLst>
                <a:path w="1454" h="582" extrusionOk="0">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98;p53">
              <a:extLst>
                <a:ext uri="{FF2B5EF4-FFF2-40B4-BE49-F238E27FC236}">
                  <a16:creationId xmlns:a16="http://schemas.microsoft.com/office/drawing/2014/main" xmlns="" id="{08BFB8D7-375E-0E6A-8D87-6467AFFE2815}"/>
                </a:ext>
              </a:extLst>
            </p:cNvPr>
            <p:cNvSpPr/>
            <p:nvPr/>
          </p:nvSpPr>
          <p:spPr>
            <a:xfrm>
              <a:off x="1002700" y="2040000"/>
              <a:ext cx="37975" cy="7300"/>
            </a:xfrm>
            <a:custGeom>
              <a:avLst/>
              <a:gdLst/>
              <a:ahLst/>
              <a:cxnLst/>
              <a:rect l="l" t="t" r="r" b="b"/>
              <a:pathLst>
                <a:path w="1519" h="292" extrusionOk="0">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99;p53">
              <a:extLst>
                <a:ext uri="{FF2B5EF4-FFF2-40B4-BE49-F238E27FC236}">
                  <a16:creationId xmlns:a16="http://schemas.microsoft.com/office/drawing/2014/main" xmlns="" id="{10392F28-33F9-2E30-3247-64A8890BA236}"/>
                </a:ext>
              </a:extLst>
            </p:cNvPr>
            <p:cNvSpPr/>
            <p:nvPr/>
          </p:nvSpPr>
          <p:spPr>
            <a:xfrm>
              <a:off x="970400" y="2165950"/>
              <a:ext cx="14575" cy="13750"/>
            </a:xfrm>
            <a:custGeom>
              <a:avLst/>
              <a:gdLst/>
              <a:ahLst/>
              <a:cxnLst/>
              <a:rect l="l" t="t" r="r" b="b"/>
              <a:pathLst>
                <a:path w="583" h="550" extrusionOk="0">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0;p53">
              <a:extLst>
                <a:ext uri="{FF2B5EF4-FFF2-40B4-BE49-F238E27FC236}">
                  <a16:creationId xmlns:a16="http://schemas.microsoft.com/office/drawing/2014/main" xmlns="" id="{8FF33D4B-32F3-538A-BB1E-6DE71BBAC1DE}"/>
                </a:ext>
              </a:extLst>
            </p:cNvPr>
            <p:cNvSpPr/>
            <p:nvPr/>
          </p:nvSpPr>
          <p:spPr>
            <a:xfrm>
              <a:off x="977675" y="2142525"/>
              <a:ext cx="16975" cy="10525"/>
            </a:xfrm>
            <a:custGeom>
              <a:avLst/>
              <a:gdLst/>
              <a:ahLst/>
              <a:cxnLst/>
              <a:rect l="l" t="t" r="r" b="b"/>
              <a:pathLst>
                <a:path w="679" h="421" extrusionOk="0">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1;p53">
              <a:extLst>
                <a:ext uri="{FF2B5EF4-FFF2-40B4-BE49-F238E27FC236}">
                  <a16:creationId xmlns:a16="http://schemas.microsoft.com/office/drawing/2014/main" xmlns="" id="{1B7B6E04-D909-23C8-7CAF-065F205F411F}"/>
                </a:ext>
              </a:extLst>
            </p:cNvPr>
            <p:cNvSpPr/>
            <p:nvPr/>
          </p:nvSpPr>
          <p:spPr>
            <a:xfrm>
              <a:off x="1015625" y="2072300"/>
              <a:ext cx="16975" cy="8100"/>
            </a:xfrm>
            <a:custGeom>
              <a:avLst/>
              <a:gdLst/>
              <a:ahLst/>
              <a:cxnLst/>
              <a:rect l="l" t="t" r="r" b="b"/>
              <a:pathLst>
                <a:path w="679" h="324" extrusionOk="0">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2;p53">
              <a:extLst>
                <a:ext uri="{FF2B5EF4-FFF2-40B4-BE49-F238E27FC236}">
                  <a16:creationId xmlns:a16="http://schemas.microsoft.com/office/drawing/2014/main" xmlns="" id="{07C189D6-EA04-76C9-B3F9-F793A6E646FB}"/>
                </a:ext>
              </a:extLst>
            </p:cNvPr>
            <p:cNvSpPr/>
            <p:nvPr/>
          </p:nvSpPr>
          <p:spPr>
            <a:xfrm>
              <a:off x="935700" y="2377475"/>
              <a:ext cx="32325" cy="24250"/>
            </a:xfrm>
            <a:custGeom>
              <a:avLst/>
              <a:gdLst/>
              <a:ahLst/>
              <a:cxnLst/>
              <a:rect l="l" t="t" r="r" b="b"/>
              <a:pathLst>
                <a:path w="1293" h="970" extrusionOk="0">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3;p53">
              <a:extLst>
                <a:ext uri="{FF2B5EF4-FFF2-40B4-BE49-F238E27FC236}">
                  <a16:creationId xmlns:a16="http://schemas.microsoft.com/office/drawing/2014/main" xmlns="" id="{2B3938DD-65F4-ADE5-91DD-FDF838C93915}"/>
                </a:ext>
              </a:extLst>
            </p:cNvPr>
            <p:cNvSpPr/>
            <p:nvPr/>
          </p:nvSpPr>
          <p:spPr>
            <a:xfrm>
              <a:off x="1040650" y="2035150"/>
              <a:ext cx="23450" cy="7300"/>
            </a:xfrm>
            <a:custGeom>
              <a:avLst/>
              <a:gdLst/>
              <a:ahLst/>
              <a:cxnLst/>
              <a:rect l="l" t="t" r="r" b="b"/>
              <a:pathLst>
                <a:path w="938" h="292" extrusionOk="0">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4;p53">
              <a:extLst>
                <a:ext uri="{FF2B5EF4-FFF2-40B4-BE49-F238E27FC236}">
                  <a16:creationId xmlns:a16="http://schemas.microsoft.com/office/drawing/2014/main" xmlns="" id="{24A2CF56-2207-201E-2E1A-293FACC1EB47}"/>
                </a:ext>
              </a:extLst>
            </p:cNvPr>
            <p:cNvSpPr/>
            <p:nvPr/>
          </p:nvSpPr>
          <p:spPr>
            <a:xfrm>
              <a:off x="1049525" y="2076325"/>
              <a:ext cx="23450" cy="18600"/>
            </a:xfrm>
            <a:custGeom>
              <a:avLst/>
              <a:gdLst/>
              <a:ahLst/>
              <a:cxnLst/>
              <a:rect l="l" t="t" r="r" b="b"/>
              <a:pathLst>
                <a:path w="938" h="744" extrusionOk="0">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p53">
              <a:extLst>
                <a:ext uri="{FF2B5EF4-FFF2-40B4-BE49-F238E27FC236}">
                  <a16:creationId xmlns:a16="http://schemas.microsoft.com/office/drawing/2014/main" xmlns="" id="{D744B5B6-132A-4C37-7746-1CAF90FB8747}"/>
                </a:ext>
              </a:extLst>
            </p:cNvPr>
            <p:cNvSpPr/>
            <p:nvPr/>
          </p:nvSpPr>
          <p:spPr>
            <a:xfrm>
              <a:off x="1127050" y="2037575"/>
              <a:ext cx="7275" cy="12950"/>
            </a:xfrm>
            <a:custGeom>
              <a:avLst/>
              <a:gdLst/>
              <a:ahLst/>
              <a:cxnLst/>
              <a:rect l="l" t="t" r="r" b="b"/>
              <a:pathLst>
                <a:path w="291" h="518" extrusionOk="0">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6;p53">
              <a:extLst>
                <a:ext uri="{FF2B5EF4-FFF2-40B4-BE49-F238E27FC236}">
                  <a16:creationId xmlns:a16="http://schemas.microsoft.com/office/drawing/2014/main" xmlns="" id="{6D40FA88-C0CF-883F-ABAF-1BBBF99E43DF}"/>
                </a:ext>
              </a:extLst>
            </p:cNvPr>
            <p:cNvSpPr/>
            <p:nvPr/>
          </p:nvSpPr>
          <p:spPr>
            <a:xfrm>
              <a:off x="1139975" y="2025475"/>
              <a:ext cx="49275" cy="13750"/>
            </a:xfrm>
            <a:custGeom>
              <a:avLst/>
              <a:gdLst/>
              <a:ahLst/>
              <a:cxnLst/>
              <a:rect l="l" t="t" r="r" b="b"/>
              <a:pathLst>
                <a:path w="1971" h="550" extrusionOk="0">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7;p53">
              <a:extLst>
                <a:ext uri="{FF2B5EF4-FFF2-40B4-BE49-F238E27FC236}">
                  <a16:creationId xmlns:a16="http://schemas.microsoft.com/office/drawing/2014/main" xmlns="" id="{3218003E-9DBD-FEEA-FD26-559225B4BBCF}"/>
                </a:ext>
              </a:extLst>
            </p:cNvPr>
            <p:cNvSpPr/>
            <p:nvPr/>
          </p:nvSpPr>
          <p:spPr>
            <a:xfrm>
              <a:off x="2062800" y="2052100"/>
              <a:ext cx="28300" cy="8925"/>
            </a:xfrm>
            <a:custGeom>
              <a:avLst/>
              <a:gdLst/>
              <a:ahLst/>
              <a:cxnLst/>
              <a:rect l="l" t="t" r="r" b="b"/>
              <a:pathLst>
                <a:path w="1132" h="357" extrusionOk="0">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8;p53">
              <a:extLst>
                <a:ext uri="{FF2B5EF4-FFF2-40B4-BE49-F238E27FC236}">
                  <a16:creationId xmlns:a16="http://schemas.microsoft.com/office/drawing/2014/main" xmlns="" id="{3C58DD6D-2FE1-178B-ED4C-06FC4407AE74}"/>
                </a:ext>
              </a:extLst>
            </p:cNvPr>
            <p:cNvSpPr/>
            <p:nvPr/>
          </p:nvSpPr>
          <p:spPr>
            <a:xfrm>
              <a:off x="7196175" y="2279800"/>
              <a:ext cx="13750" cy="14550"/>
            </a:xfrm>
            <a:custGeom>
              <a:avLst/>
              <a:gdLst/>
              <a:ahLst/>
              <a:cxnLst/>
              <a:rect l="l" t="t" r="r" b="b"/>
              <a:pathLst>
                <a:path w="550" h="582" extrusionOk="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410;p53">
            <a:extLst>
              <a:ext uri="{FF2B5EF4-FFF2-40B4-BE49-F238E27FC236}">
                <a16:creationId xmlns:a16="http://schemas.microsoft.com/office/drawing/2014/main" xmlns="" id="{393AD71C-8EEF-E5B9-62CA-C0A9FF1786C0}"/>
              </a:ext>
            </a:extLst>
          </p:cNvPr>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1413;p53">
            <a:extLst>
              <a:ext uri="{FF2B5EF4-FFF2-40B4-BE49-F238E27FC236}">
                <a16:creationId xmlns:a16="http://schemas.microsoft.com/office/drawing/2014/main" xmlns="" id="{9EC91B52-1088-78D7-D748-1367C3AD5ED4}"/>
              </a:ext>
            </a:extLst>
          </p:cNvPr>
          <p:cNvGrpSpPr/>
          <p:nvPr/>
        </p:nvGrpSpPr>
        <p:grpSpPr>
          <a:xfrm rot="3366779" flipH="1">
            <a:off x="7651099" y="40051"/>
            <a:ext cx="1782424" cy="1363331"/>
            <a:chOff x="2939750" y="4553425"/>
            <a:chExt cx="759150" cy="580675"/>
          </a:xfrm>
        </p:grpSpPr>
        <p:sp>
          <p:nvSpPr>
            <p:cNvPr id="31" name="Google Shape;1414;p53">
              <a:extLst>
                <a:ext uri="{FF2B5EF4-FFF2-40B4-BE49-F238E27FC236}">
                  <a16:creationId xmlns:a16="http://schemas.microsoft.com/office/drawing/2014/main" xmlns="" id="{C000B045-8FA4-DB5D-83A2-5CBBFD94A2F6}"/>
                </a:ext>
              </a:extLst>
            </p:cNvPr>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15;p53">
              <a:extLst>
                <a:ext uri="{FF2B5EF4-FFF2-40B4-BE49-F238E27FC236}">
                  <a16:creationId xmlns:a16="http://schemas.microsoft.com/office/drawing/2014/main" xmlns="" id="{239BBB59-5CF5-D1D5-9235-E7C870E31A44}"/>
                </a:ext>
              </a:extLst>
            </p:cNvPr>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16;p53">
              <a:extLst>
                <a:ext uri="{FF2B5EF4-FFF2-40B4-BE49-F238E27FC236}">
                  <a16:creationId xmlns:a16="http://schemas.microsoft.com/office/drawing/2014/main" xmlns="" id="{86986980-68BC-25A0-8325-AC80C46206D7}"/>
                </a:ext>
              </a:extLst>
            </p:cNvPr>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17;p53">
              <a:extLst>
                <a:ext uri="{FF2B5EF4-FFF2-40B4-BE49-F238E27FC236}">
                  <a16:creationId xmlns:a16="http://schemas.microsoft.com/office/drawing/2014/main" xmlns="" id="{7FA8605A-FB89-15D8-8F23-3D32CFE93E1F}"/>
                </a:ext>
              </a:extLst>
            </p:cNvPr>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418;p53">
            <a:extLst>
              <a:ext uri="{FF2B5EF4-FFF2-40B4-BE49-F238E27FC236}">
                <a16:creationId xmlns:a16="http://schemas.microsoft.com/office/drawing/2014/main" xmlns="" id="{4D00F8E3-6D1B-5040-CCCE-F8F5DCB78735}"/>
              </a:ext>
            </a:extLst>
          </p:cNvPr>
          <p:cNvGrpSpPr/>
          <p:nvPr/>
        </p:nvGrpSpPr>
        <p:grpSpPr>
          <a:xfrm rot="4216966">
            <a:off x="-1650132" y="3732785"/>
            <a:ext cx="2732656" cy="1843211"/>
            <a:chOff x="965100" y="1428788"/>
            <a:chExt cx="1354200" cy="913425"/>
          </a:xfrm>
        </p:grpSpPr>
        <p:sp>
          <p:nvSpPr>
            <p:cNvPr id="36" name="Google Shape;1419;p53">
              <a:extLst>
                <a:ext uri="{FF2B5EF4-FFF2-40B4-BE49-F238E27FC236}">
                  <a16:creationId xmlns:a16="http://schemas.microsoft.com/office/drawing/2014/main" xmlns="" id="{E9DE4DD6-5DD4-4D0B-246A-2C84E3FA54AA}"/>
                </a:ext>
              </a:extLst>
            </p:cNvPr>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20;p53">
              <a:extLst>
                <a:ext uri="{FF2B5EF4-FFF2-40B4-BE49-F238E27FC236}">
                  <a16:creationId xmlns:a16="http://schemas.microsoft.com/office/drawing/2014/main" xmlns="" id="{1CF7CCD3-E252-94F5-F24C-8F2283F9B476}"/>
                </a:ext>
              </a:extLst>
            </p:cNvPr>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21;p53">
              <a:extLst>
                <a:ext uri="{FF2B5EF4-FFF2-40B4-BE49-F238E27FC236}">
                  <a16:creationId xmlns:a16="http://schemas.microsoft.com/office/drawing/2014/main" xmlns="" id="{A646644B-E748-62E2-98E0-E161AA48268C}"/>
                </a:ext>
              </a:extLst>
            </p:cNvPr>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22;p53">
              <a:extLst>
                <a:ext uri="{FF2B5EF4-FFF2-40B4-BE49-F238E27FC236}">
                  <a16:creationId xmlns:a16="http://schemas.microsoft.com/office/drawing/2014/main" xmlns="" id="{23754027-2C30-8E13-9323-49E38BEBD6D5}"/>
                </a:ext>
              </a:extLst>
            </p:cNvPr>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23;p53">
              <a:extLst>
                <a:ext uri="{FF2B5EF4-FFF2-40B4-BE49-F238E27FC236}">
                  <a16:creationId xmlns:a16="http://schemas.microsoft.com/office/drawing/2014/main" xmlns="" id="{D19A7CCC-68E0-C0D2-10C3-CB22EC20C40C}"/>
                </a:ext>
              </a:extLst>
            </p:cNvPr>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430;p53">
            <a:extLst>
              <a:ext uri="{FF2B5EF4-FFF2-40B4-BE49-F238E27FC236}">
                <a16:creationId xmlns:a16="http://schemas.microsoft.com/office/drawing/2014/main" xmlns="" id="{8B9DF1CE-4173-2384-D4D3-8D7C4478F202}"/>
              </a:ext>
            </a:extLst>
          </p:cNvPr>
          <p:cNvGrpSpPr/>
          <p:nvPr/>
        </p:nvGrpSpPr>
        <p:grpSpPr>
          <a:xfrm flipH="1">
            <a:off x="8604541" y="4831249"/>
            <a:ext cx="270464" cy="117823"/>
            <a:chOff x="2903262" y="4795769"/>
            <a:chExt cx="373776" cy="162828"/>
          </a:xfrm>
        </p:grpSpPr>
        <p:sp>
          <p:nvSpPr>
            <p:cNvPr id="42" name="Google Shape;1431;p53">
              <a:extLst>
                <a:ext uri="{FF2B5EF4-FFF2-40B4-BE49-F238E27FC236}">
                  <a16:creationId xmlns:a16="http://schemas.microsoft.com/office/drawing/2014/main" xmlns="" id="{33217383-9C06-07DE-7127-238C7F3A83E2}"/>
                </a:ext>
              </a:extLst>
            </p:cNvPr>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32;p53">
              <a:extLst>
                <a:ext uri="{FF2B5EF4-FFF2-40B4-BE49-F238E27FC236}">
                  <a16:creationId xmlns:a16="http://schemas.microsoft.com/office/drawing/2014/main" xmlns="" id="{FB3027D5-7B4E-50BB-F40C-0DED668A7F43}"/>
                </a:ext>
              </a:extLst>
            </p:cNvPr>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33;p53">
              <a:extLst>
                <a:ext uri="{FF2B5EF4-FFF2-40B4-BE49-F238E27FC236}">
                  <a16:creationId xmlns:a16="http://schemas.microsoft.com/office/drawing/2014/main" xmlns="" id="{4C7FAF4A-3994-4D79-3891-0183CD99D855}"/>
                </a:ext>
              </a:extLst>
            </p:cNvPr>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 name="Graphic 44">
            <a:extLst>
              <a:ext uri="{FF2B5EF4-FFF2-40B4-BE49-F238E27FC236}">
                <a16:creationId xmlns:a16="http://schemas.microsoft.com/office/drawing/2014/main" xmlns="" id="{F98ED0AD-95D5-2CE0-8ED7-85FE4D14AE1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896313" y="2912654"/>
            <a:ext cx="3171404" cy="2067286"/>
          </a:xfrm>
          <a:prstGeom prst="rect">
            <a:avLst/>
          </a:prstGeom>
        </p:spPr>
      </p:pic>
      <p:pic>
        <p:nvPicPr>
          <p:cNvPr id="46" name="Picture 45">
            <a:extLst>
              <a:ext uri="{FF2B5EF4-FFF2-40B4-BE49-F238E27FC236}">
                <a16:creationId xmlns:a16="http://schemas.microsoft.com/office/drawing/2014/main" xmlns="" id="{93B5674D-0964-7144-BCE7-BE82B21C0815}"/>
              </a:ext>
            </a:extLst>
          </p:cNvPr>
          <p:cNvPicPr>
            <a:picLocks noChangeAspect="1"/>
          </p:cNvPicPr>
          <p:nvPr/>
        </p:nvPicPr>
        <p:blipFill>
          <a:blip r:embed="rId4"/>
          <a:stretch>
            <a:fillRect/>
          </a:stretch>
        </p:blipFill>
        <p:spPr>
          <a:xfrm>
            <a:off x="-90123" y="1642533"/>
            <a:ext cx="6333958" cy="1565288"/>
          </a:xfrm>
          <a:prstGeom prst="rect">
            <a:avLst/>
          </a:prstGeom>
        </p:spPr>
      </p:pic>
    </p:spTree>
    <p:extLst>
      <p:ext uri="{BB962C8B-B14F-4D97-AF65-F5344CB8AC3E}">
        <p14:creationId xmlns:p14="http://schemas.microsoft.com/office/powerpoint/2010/main" val="2230518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412;p53">
            <a:extLst>
              <a:ext uri="{FF2B5EF4-FFF2-40B4-BE49-F238E27FC236}">
                <a16:creationId xmlns:a16="http://schemas.microsoft.com/office/drawing/2014/main" xmlns=""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200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xmlns="" id="{413905CE-3DCF-C38A-793D-FEF8146D8A81}"/>
              </a:ext>
            </a:extLst>
          </p:cNvPr>
          <p:cNvSpPr/>
          <p:nvPr/>
        </p:nvSpPr>
        <p:spPr>
          <a:xfrm>
            <a:off x="193820" y="122258"/>
            <a:ext cx="8136864" cy="238387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412" name="Google Shape;1412;p53"/>
          <p:cNvSpPr txBox="1">
            <a:spLocks/>
          </p:cNvSpPr>
          <p:nvPr/>
        </p:nvSpPr>
        <p:spPr>
          <a:xfrm>
            <a:off x="323398" y="117400"/>
            <a:ext cx="8004710" cy="16171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b="1" dirty="0">
                <a:solidFill>
                  <a:srgbClr val="1E421E"/>
                </a:solidFill>
                <a:latin typeface="Cambria" panose="02040503050406030204" pitchFamily="18" charset="0"/>
                <a:ea typeface="Assistant"/>
                <a:cs typeface="Assistant"/>
                <a:sym typeface="Assistant"/>
              </a:rPr>
              <a:t>Đ</a:t>
            </a:r>
            <a:r>
              <a:rPr lang="vi-VN" sz="2800" b="1" dirty="0">
                <a:solidFill>
                  <a:srgbClr val="1E421E"/>
                </a:solidFill>
                <a:latin typeface="Cambria" panose="02040503050406030204" pitchFamily="18" charset="0"/>
                <a:ea typeface="Assistant"/>
                <a:cs typeface="Assistant"/>
                <a:sym typeface="Assistant"/>
              </a:rPr>
              <a:t>ọc thông tin trong SGK và trả lời câu hỏi: </a:t>
            </a:r>
          </a:p>
          <a:p>
            <a:pPr algn="just"/>
            <a:r>
              <a:rPr lang="vi-VN" sz="2800" dirty="0">
                <a:solidFill>
                  <a:srgbClr val="1E421E"/>
                </a:solidFill>
                <a:latin typeface="Cambria" panose="02040503050406030204" pitchFamily="18" charset="0"/>
                <a:ea typeface="Assistant"/>
                <a:cs typeface="Assistant"/>
                <a:sym typeface="Assistant"/>
              </a:rPr>
              <a:t>- Nêu những nét chính về tình hình đất nước dưới thời Trần.</a:t>
            </a:r>
          </a:p>
          <a:p>
            <a:pPr algn="just"/>
            <a:r>
              <a:rPr lang="vi-VN" sz="2800" dirty="0">
                <a:solidFill>
                  <a:srgbClr val="1E421E"/>
                </a:solidFill>
                <a:latin typeface="Cambria" panose="02040503050406030204" pitchFamily="18" charset="0"/>
                <a:ea typeface="Assistant"/>
                <a:cs typeface="Assistant"/>
                <a:sym typeface="Assistant"/>
              </a:rPr>
              <a:t>- Kể về một nhân vật lịch sử của Triều Trần và đóng góp của nhân vật đó đối với lịch sử dân tộc.</a:t>
            </a:r>
          </a:p>
        </p:txBody>
      </p:sp>
      <p:pic>
        <p:nvPicPr>
          <p:cNvPr id="12" name="Picture 11">
            <a:extLst>
              <a:ext uri="{FF2B5EF4-FFF2-40B4-BE49-F238E27FC236}">
                <a16:creationId xmlns:a16="http://schemas.microsoft.com/office/drawing/2014/main" xmlns="" id="{D3448122-930E-67F9-A5CD-1F83E6F54199}"/>
              </a:ext>
            </a:extLst>
          </p:cNvPr>
          <p:cNvPicPr>
            <a:picLocks noChangeAspect="1"/>
          </p:cNvPicPr>
          <p:nvPr/>
        </p:nvPicPr>
        <p:blipFill>
          <a:blip r:embed="rId3"/>
          <a:stretch>
            <a:fillRect/>
          </a:stretch>
        </p:blipFill>
        <p:spPr>
          <a:xfrm>
            <a:off x="3225799" y="2661873"/>
            <a:ext cx="1854729" cy="2213868"/>
          </a:xfrm>
          <a:prstGeom prst="rect">
            <a:avLst/>
          </a:prstGeom>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1000"/>
                                        <p:tgtEl>
                                          <p:spTgt spid="1412"/>
                                        </p:tgtEl>
                                      </p:cBhvr>
                                    </p:animEffect>
                                    <p:anim calcmode="lin" valueType="num">
                                      <p:cBhvr>
                                        <p:cTn id="8" dur="1000" fill="hold"/>
                                        <p:tgtEl>
                                          <p:spTgt spid="1412"/>
                                        </p:tgtEl>
                                        <p:attrNameLst>
                                          <p:attrName>ppt_x</p:attrName>
                                        </p:attrNameLst>
                                      </p:cBhvr>
                                      <p:tavLst>
                                        <p:tav tm="0">
                                          <p:val>
                                            <p:strVal val="#ppt_x"/>
                                          </p:val>
                                        </p:tav>
                                        <p:tav tm="100000">
                                          <p:val>
                                            <p:strVal val="#ppt_x"/>
                                          </p:val>
                                        </p:tav>
                                      </p:tavLst>
                                    </p:anim>
                                    <p:anim calcmode="lin" valueType="num">
                                      <p:cBhvr>
                                        <p:cTn id="9" dur="1000" fill="hold"/>
                                        <p:tgtEl>
                                          <p:spTgt spid="14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xmlns="" id="{A7C22B46-6261-7457-BAC0-96888608FC38}"/>
              </a:ext>
            </a:extLst>
          </p:cNvPr>
          <p:cNvSpPr txBox="1"/>
          <p:nvPr/>
        </p:nvSpPr>
        <p:spPr>
          <a:xfrm>
            <a:off x="480282" y="688729"/>
            <a:ext cx="8527983" cy="3539430"/>
          </a:xfrm>
          <a:prstGeom prst="rect">
            <a:avLst/>
          </a:prstGeom>
          <a:noFill/>
        </p:spPr>
        <p:txBody>
          <a:bodyPr wrap="square">
            <a:spAutoFit/>
          </a:bodyPr>
          <a:lstStyle/>
          <a:p>
            <a:pPr algn="just"/>
            <a:r>
              <a:rPr lang="vi-VN" sz="2800" b="1" dirty="0">
                <a:latin typeface="Cambria" panose="02040503050406030204" pitchFamily="18" charset="0"/>
                <a:ea typeface="Cambria" panose="02040503050406030204" pitchFamily="18" charset="0"/>
              </a:rPr>
              <a:t>- Những nét chính về tình hình đất nước dưới thời Trần:</a:t>
            </a:r>
          </a:p>
          <a:p>
            <a:pPr algn="just"/>
            <a:r>
              <a:rPr lang="vi-VN" sz="2800" dirty="0">
                <a:latin typeface="Cambria" panose="02040503050406030204" pitchFamily="18" charset="0"/>
                <a:ea typeface="Cambria" panose="02040503050406030204" pitchFamily="18" charset="0"/>
              </a:rPr>
              <a:t>+ Bộ máy nhà nước được tổ chức chặt chẽ.</a:t>
            </a:r>
          </a:p>
          <a:p>
            <a:pPr algn="just"/>
            <a:r>
              <a:rPr lang="vi-VN" sz="2800" dirty="0">
                <a:latin typeface="Cambria" panose="02040503050406030204" pitchFamily="18" charset="0"/>
                <a:ea typeface="Cambria" panose="02040503050406030204" pitchFamily="18" charset="0"/>
              </a:rPr>
              <a:t>+ Quân đội được tổ chức quy củ, chặt chẽ, nhiều tướng giỏi đã có công lớn trong kháng chiến chống ngoại xâm.</a:t>
            </a:r>
          </a:p>
          <a:p>
            <a:pPr algn="just"/>
            <a:r>
              <a:rPr lang="vi-VN" sz="2800" dirty="0">
                <a:latin typeface="Cambria" panose="02040503050406030204" pitchFamily="18" charset="0"/>
                <a:ea typeface="Cambria" panose="02040503050406030204" pitchFamily="18" charset="0"/>
              </a:rPr>
              <a:t>+ Giáo dục, khoa cử được chú trọng, trường học được mở ở nhiều địa phương, đào tạo được nhiều nhân tài cho đất nước.</a:t>
            </a:r>
          </a:p>
        </p:txBody>
      </p:sp>
    </p:spTree>
    <p:extLst>
      <p:ext uri="{BB962C8B-B14F-4D97-AF65-F5344CB8AC3E}">
        <p14:creationId xmlns:p14="http://schemas.microsoft.com/office/powerpoint/2010/main" val="42167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0FC7B4EA-5599-30FD-D88F-8F090EDD0ADB}"/>
              </a:ext>
            </a:extLst>
          </p:cNvPr>
          <p:cNvPicPr>
            <a:picLocks noChangeAspect="1"/>
          </p:cNvPicPr>
          <p:nvPr/>
        </p:nvPicPr>
        <p:blipFill>
          <a:blip r:embed="rId2"/>
          <a:stretch>
            <a:fillRect/>
          </a:stretch>
        </p:blipFill>
        <p:spPr>
          <a:xfrm>
            <a:off x="450321" y="710142"/>
            <a:ext cx="4357688" cy="3413125"/>
          </a:xfrm>
          <a:prstGeom prst="rect">
            <a:avLst/>
          </a:prstGeom>
        </p:spPr>
      </p:pic>
      <p:pic>
        <p:nvPicPr>
          <p:cNvPr id="1026" name="Picture 2" descr="Yết Kiêu từ chối tình yêu của 3 nàng công chúa">
            <a:extLst>
              <a:ext uri="{FF2B5EF4-FFF2-40B4-BE49-F238E27FC236}">
                <a16:creationId xmlns:a16="http://schemas.microsoft.com/office/drawing/2014/main" xmlns="" id="{CBFE4BE8-59E0-ED96-34BA-20C6E61EC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077" y="482599"/>
            <a:ext cx="3520465" cy="416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3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TextBox 2">
            <a:extLst>
              <a:ext uri="{FF2B5EF4-FFF2-40B4-BE49-F238E27FC236}">
                <a16:creationId xmlns:a16="http://schemas.microsoft.com/office/drawing/2014/main" xmlns="" id="{A7C22B46-6261-7457-BAC0-96888608FC38}"/>
              </a:ext>
            </a:extLst>
          </p:cNvPr>
          <p:cNvSpPr txBox="1"/>
          <p:nvPr/>
        </p:nvSpPr>
        <p:spPr>
          <a:xfrm>
            <a:off x="505682" y="239995"/>
            <a:ext cx="8527983" cy="4524315"/>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 Câu chuyện về nhân vật Chu Văn An:</a:t>
            </a:r>
          </a:p>
          <a:p>
            <a:r>
              <a:rPr lang="vi-VN" sz="2400" dirty="0">
                <a:latin typeface="Cambria" panose="02040503050406030204" pitchFamily="18" charset="0"/>
                <a:ea typeface="Cambria" panose="02040503050406030204" pitchFamily="18" charset="0"/>
              </a:rPr>
              <a:t>+ Chu Văn An là người có tính cương trực, học vấn tinh thông, ông được mời ra làm quan nhưng từ chối để về quê mở trường học.</a:t>
            </a:r>
          </a:p>
          <a:p>
            <a:r>
              <a:rPr lang="vi-VN" sz="2400" dirty="0">
                <a:latin typeface="Cambria" panose="02040503050406030204" pitchFamily="18" charset="0"/>
                <a:ea typeface="Cambria" panose="02040503050406030204" pitchFamily="18" charset="0"/>
              </a:rPr>
              <a:t>+ Học trò của ông đỗ đạt cao, có công giúp nước. Nhờ đó, Chu Văn An được mời làm người đứng đầu Quốc Tử Giám, trực tiếp dạy học cho các hoàng tử.</a:t>
            </a:r>
          </a:p>
          <a:p>
            <a:r>
              <a:rPr lang="vi-VN" sz="2400" dirty="0">
                <a:latin typeface="Cambria" panose="02040503050406030204" pitchFamily="18" charset="0"/>
                <a:ea typeface="Cambria" panose="02040503050406030204" pitchFamily="18" charset="0"/>
              </a:rPr>
              <a:t>+ Dưới thời vua Trần Dụ Tông, Chu Văn An đã dâng sớ đòi chém 7 viên quan nịnh thần nhưng vua không nghe, ông liền từ quan và về Hải Dương dạy học, viết sách.</a:t>
            </a:r>
          </a:p>
          <a:p>
            <a:r>
              <a:rPr lang="vi-VN" sz="2400" dirty="0">
                <a:latin typeface="Cambria" panose="02040503050406030204" pitchFamily="18" charset="0"/>
                <a:ea typeface="Cambria" panose="02040503050406030204" pitchFamily="18" charset="0"/>
              </a:rPr>
              <a:t>- Đóng góp của Chu Văn An đối với lịch sử dân tộc: đóng góp to lớn với sự nghiệp giáo dục nước nhà suốt theo chiều dài lịch sử.</a:t>
            </a:r>
          </a:p>
        </p:txBody>
      </p:sp>
    </p:spTree>
    <p:extLst>
      <p:ext uri="{BB962C8B-B14F-4D97-AF65-F5344CB8AC3E}">
        <p14:creationId xmlns:p14="http://schemas.microsoft.com/office/powerpoint/2010/main" val="36980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xmlns=""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xmlns="" id="{7DE7ACEB-9AAC-DF7F-138D-8A6FC373894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4014" r="47621"/>
          <a:stretch/>
        </p:blipFill>
        <p:spPr>
          <a:xfrm>
            <a:off x="6917683" y="2538761"/>
            <a:ext cx="2348277" cy="2779200"/>
          </a:xfrm>
          <a:prstGeom prst="rect">
            <a:avLst/>
          </a:prstGeom>
        </p:spPr>
      </p:pic>
      <p:sp>
        <p:nvSpPr>
          <p:cNvPr id="7" name="圆角矩形 17">
            <a:extLst>
              <a:ext uri="{FF2B5EF4-FFF2-40B4-BE49-F238E27FC236}">
                <a16:creationId xmlns:a16="http://schemas.microsoft.com/office/drawing/2014/main" xmlns="" id="{413905CE-3DCF-C38A-793D-FEF8146D8A81}"/>
              </a:ext>
            </a:extLst>
          </p:cNvPr>
          <p:cNvSpPr/>
          <p:nvPr/>
        </p:nvSpPr>
        <p:spPr>
          <a:xfrm>
            <a:off x="76833" y="179832"/>
            <a:ext cx="8136864" cy="143730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248744" y="124173"/>
            <a:ext cx="8004710" cy="16171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n-US" sz="2800" b="1" dirty="0" err="1">
                <a:solidFill>
                  <a:srgbClr val="1E421E"/>
                </a:solidFill>
                <a:latin typeface="Cambria" panose="02040503050406030204" pitchFamily="18" charset="0"/>
                <a:ea typeface="Assistant"/>
                <a:cs typeface="Assistant"/>
                <a:sym typeface="Assistant"/>
              </a:rPr>
              <a:t>Đọc</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đoạn</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thông</a:t>
            </a:r>
            <a:r>
              <a:rPr lang="en-US" sz="2800" b="1" dirty="0">
                <a:solidFill>
                  <a:srgbClr val="1E421E"/>
                </a:solidFill>
                <a:latin typeface="Cambria" panose="02040503050406030204" pitchFamily="18" charset="0"/>
                <a:ea typeface="Assistant"/>
                <a:cs typeface="Assistant"/>
                <a:sym typeface="Assistant"/>
              </a:rPr>
              <a:t> tin </a:t>
            </a:r>
            <a:r>
              <a:rPr lang="en-US" sz="2800" b="1" dirty="0" err="1">
                <a:solidFill>
                  <a:srgbClr val="1E421E"/>
                </a:solidFill>
                <a:latin typeface="Cambria" panose="02040503050406030204" pitchFamily="18" charset="0"/>
                <a:ea typeface="Assistant"/>
                <a:cs typeface="Assistant"/>
                <a:sym typeface="Assistant"/>
              </a:rPr>
              <a:t>về</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giáo</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dục</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và</a:t>
            </a:r>
            <a:r>
              <a:rPr lang="en-US" sz="2800" b="1" dirty="0">
                <a:solidFill>
                  <a:srgbClr val="1E421E"/>
                </a:solidFill>
                <a:latin typeface="Cambria" panose="02040503050406030204" pitchFamily="18" charset="0"/>
                <a:ea typeface="Assistant"/>
                <a:cs typeface="Assistant"/>
                <a:sym typeface="Assistant"/>
              </a:rPr>
              <a:t> khoa </a:t>
            </a:r>
            <a:r>
              <a:rPr lang="en-US" sz="2800" b="1" dirty="0" err="1">
                <a:solidFill>
                  <a:srgbClr val="1E421E"/>
                </a:solidFill>
                <a:latin typeface="Cambria" panose="02040503050406030204" pitchFamily="18" charset="0"/>
                <a:ea typeface="Assistant"/>
                <a:cs typeface="Assistant"/>
                <a:sym typeface="Assistant"/>
              </a:rPr>
              <a:t>cử</a:t>
            </a:r>
            <a:r>
              <a:rPr lang="en-US" sz="2800" b="1" dirty="0">
                <a:solidFill>
                  <a:srgbClr val="1E421E"/>
                </a:solidFill>
                <a:latin typeface="Cambria" panose="02040503050406030204" pitchFamily="18" charset="0"/>
                <a:ea typeface="Assistant"/>
                <a:cs typeface="Assistant"/>
                <a:sym typeface="Assistant"/>
              </a:rPr>
              <a:t>.</a:t>
            </a:r>
          </a:p>
          <a:p>
            <a:pPr marL="457200" lvl="0" indent="-457200" algn="just">
              <a:buFont typeface="Arial" panose="020B0604020202020204" pitchFamily="34" charset="0"/>
              <a:buChar char="•"/>
            </a:pPr>
            <a:r>
              <a:rPr lang="en-US" sz="2800" b="1" dirty="0">
                <a:solidFill>
                  <a:srgbClr val="1E421E"/>
                </a:solidFill>
                <a:latin typeface="Cambria" panose="02040503050406030204" pitchFamily="18" charset="0"/>
                <a:ea typeface="Assistant"/>
                <a:cs typeface="Assistant"/>
                <a:sym typeface="Assistant"/>
              </a:rPr>
              <a:t> </a:t>
            </a:r>
            <a:r>
              <a:rPr lang="vi-VN" sz="2800" dirty="0">
                <a:solidFill>
                  <a:srgbClr val="1E421E"/>
                </a:solidFill>
                <a:latin typeface="Cambria" panose="02040503050406030204" pitchFamily="18" charset="0"/>
                <a:ea typeface="Assistant"/>
                <a:cs typeface="Assistant"/>
                <a:sym typeface="Assistant"/>
              </a:rPr>
              <a:t>Trạng nguyên nhỏ tuổi nhất Việt Nam là ai?</a:t>
            </a:r>
          </a:p>
          <a:p>
            <a:pPr marL="457200" lvl="0" indent="-457200" algn="just">
              <a:buFont typeface="Arial" panose="020B0604020202020204" pitchFamily="34" charset="0"/>
              <a:buChar char="•"/>
            </a:pPr>
            <a:r>
              <a:rPr lang="vi-VN" sz="2800" dirty="0">
                <a:solidFill>
                  <a:srgbClr val="1E421E"/>
                </a:solidFill>
                <a:latin typeface="Cambria" panose="02040503050406030204" pitchFamily="18" charset="0"/>
                <a:ea typeface="Assistant"/>
                <a:cs typeface="Assistant"/>
                <a:sym typeface="Assistant"/>
              </a:rPr>
              <a:t>Ai là Người thầy lưu danh muôn đời?</a:t>
            </a:r>
          </a:p>
        </p:txBody>
      </p:sp>
      <p:pic>
        <p:nvPicPr>
          <p:cNvPr id="6" name="Picture 5">
            <a:extLst>
              <a:ext uri="{FF2B5EF4-FFF2-40B4-BE49-F238E27FC236}">
                <a16:creationId xmlns:a16="http://schemas.microsoft.com/office/drawing/2014/main" xmlns="" id="{713706A6-D0C1-CB61-88D2-E82AB4B74756}"/>
              </a:ext>
            </a:extLst>
          </p:cNvPr>
          <p:cNvPicPr>
            <a:picLocks noChangeAspect="1"/>
          </p:cNvPicPr>
          <p:nvPr/>
        </p:nvPicPr>
        <p:blipFill>
          <a:blip r:embed="rId5"/>
          <a:stretch>
            <a:fillRect/>
          </a:stretch>
        </p:blipFill>
        <p:spPr>
          <a:xfrm>
            <a:off x="0" y="2123809"/>
            <a:ext cx="6815667" cy="1399818"/>
          </a:xfrm>
          <a:prstGeom prst="rect">
            <a:avLst/>
          </a:prstGeom>
        </p:spPr>
      </p:pic>
    </p:spTree>
    <p:extLst>
      <p:ext uri="{BB962C8B-B14F-4D97-AF65-F5344CB8AC3E}">
        <p14:creationId xmlns:p14="http://schemas.microsoft.com/office/powerpoint/2010/main" val="2221895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a:extLst>
              <a:ext uri="{FF2B5EF4-FFF2-40B4-BE49-F238E27FC236}">
                <a16:creationId xmlns:a16="http://schemas.microsoft.com/office/drawing/2014/main" xmlns="" id="{F364748E-8982-1F4B-F8D8-EC295DA069E3}"/>
              </a:ext>
            </a:extLst>
          </p:cNvPr>
          <p:cNvGrpSpPr/>
          <p:nvPr/>
        </p:nvGrpSpPr>
        <p:grpSpPr>
          <a:xfrm>
            <a:off x="403031" y="319344"/>
            <a:ext cx="8115300" cy="4151353"/>
            <a:chOff x="0" y="0"/>
            <a:chExt cx="21640800" cy="11070274"/>
          </a:xfrm>
        </p:grpSpPr>
        <p:grpSp>
          <p:nvGrpSpPr>
            <p:cNvPr id="22" name="Group 3">
              <a:extLst>
                <a:ext uri="{FF2B5EF4-FFF2-40B4-BE49-F238E27FC236}">
                  <a16:creationId xmlns:a16="http://schemas.microsoft.com/office/drawing/2014/main" xmlns="" id="{B4833B03-DEBF-84DB-8AC4-C78D142BD20F}"/>
                </a:ext>
              </a:extLst>
            </p:cNvPr>
            <p:cNvGrpSpPr/>
            <p:nvPr/>
          </p:nvGrpSpPr>
          <p:grpSpPr>
            <a:xfrm>
              <a:off x="1368062" y="1907071"/>
              <a:ext cx="19081623" cy="7355293"/>
              <a:chOff x="0" y="0"/>
              <a:chExt cx="9464596" cy="3648268"/>
            </a:xfrm>
          </p:grpSpPr>
          <p:sp>
            <p:nvSpPr>
              <p:cNvPr id="26" name="Freeform 4">
                <a:extLst>
                  <a:ext uri="{FF2B5EF4-FFF2-40B4-BE49-F238E27FC236}">
                    <a16:creationId xmlns:a16="http://schemas.microsoft.com/office/drawing/2014/main" xmlns="" id="{B3A2D502-4C20-8E27-1FDF-36AA11BFCE40}"/>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457200">
                  <a:buClrTx/>
                </a:pPr>
                <a:endParaRPr lang="en-US" sz="900" kern="1200">
                  <a:solidFill>
                    <a:prstClr val="black"/>
                  </a:solidFill>
                  <a:latin typeface="Calibri"/>
                  <a:ea typeface="+mn-ea"/>
                  <a:cs typeface="+mn-cs"/>
                </a:endParaRPr>
              </a:p>
            </p:txBody>
          </p:sp>
        </p:grpSp>
        <p:sp>
          <p:nvSpPr>
            <p:cNvPr id="23" name="AutoShape 5">
              <a:extLst>
                <a:ext uri="{FF2B5EF4-FFF2-40B4-BE49-F238E27FC236}">
                  <a16:creationId xmlns:a16="http://schemas.microsoft.com/office/drawing/2014/main" xmlns="" id="{B83EC7D2-93AD-F1A8-B2C8-D15C4E060E39}"/>
                </a:ext>
              </a:extLst>
            </p:cNvPr>
            <p:cNvSpPr/>
            <p:nvPr/>
          </p:nvSpPr>
          <p:spPr>
            <a:xfrm>
              <a:off x="1017755" y="1957871"/>
              <a:ext cx="19431930" cy="7183607"/>
            </a:xfrm>
            <a:prstGeom prst="rect">
              <a:avLst/>
            </a:prstGeom>
            <a:solidFill>
              <a:srgbClr val="DFD4BA"/>
            </a:solidFill>
          </p:spPr>
          <p:txBody>
            <a:bodyPr/>
            <a:lstStyle/>
            <a:p>
              <a:pPr defTabSz="457200">
                <a:buClrTx/>
              </a:pPr>
              <a:endParaRPr lang="en-US" sz="900" kern="1200">
                <a:solidFill>
                  <a:prstClr val="black"/>
                </a:solidFill>
                <a:latin typeface="Calibri"/>
                <a:ea typeface="+mn-ea"/>
                <a:cs typeface="+mn-cs"/>
              </a:endParaRPr>
            </a:p>
          </p:txBody>
        </p:sp>
        <p:sp>
          <p:nvSpPr>
            <p:cNvPr id="24" name="Freeform 6">
              <a:extLst>
                <a:ext uri="{FF2B5EF4-FFF2-40B4-BE49-F238E27FC236}">
                  <a16:creationId xmlns:a16="http://schemas.microsoft.com/office/drawing/2014/main" xmlns="" id="{838582BF-28F9-8866-8804-07218FADA6C6}"/>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defTabSz="457200">
                <a:buClrTx/>
              </a:pPr>
              <a:endParaRPr lang="en-US" sz="900" kern="1200">
                <a:solidFill>
                  <a:prstClr val="black"/>
                </a:solidFill>
                <a:latin typeface="Calibri"/>
                <a:ea typeface="+mn-ea"/>
                <a:cs typeface="+mn-cs"/>
              </a:endParaRPr>
            </a:p>
          </p:txBody>
        </p:sp>
        <p:sp>
          <p:nvSpPr>
            <p:cNvPr id="25" name="Freeform 7">
              <a:extLst>
                <a:ext uri="{FF2B5EF4-FFF2-40B4-BE49-F238E27FC236}">
                  <a16:creationId xmlns:a16="http://schemas.microsoft.com/office/drawing/2014/main" xmlns="" id="{FB378BB7-69BC-612E-A3AB-3D1C208C77E7}"/>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defTabSz="457200">
                <a:buClrTx/>
              </a:pPr>
              <a:endParaRPr lang="en-US" sz="900" kern="1200">
                <a:solidFill>
                  <a:prstClr val="black"/>
                </a:solidFill>
                <a:latin typeface="Calibri"/>
                <a:ea typeface="+mn-ea"/>
                <a:cs typeface="+mn-cs"/>
              </a:endParaRPr>
            </a:p>
          </p:txBody>
        </p:sp>
      </p:grpSp>
      <p:sp>
        <p:nvSpPr>
          <p:cNvPr id="27" name="TextBox 26">
            <a:extLst>
              <a:ext uri="{FF2B5EF4-FFF2-40B4-BE49-F238E27FC236}">
                <a16:creationId xmlns:a16="http://schemas.microsoft.com/office/drawing/2014/main" xmlns="" id="{7961788D-3E66-DB85-F458-512CBCE369EB}"/>
              </a:ext>
            </a:extLst>
          </p:cNvPr>
          <p:cNvSpPr txBox="1"/>
          <p:nvPr/>
        </p:nvSpPr>
        <p:spPr>
          <a:xfrm>
            <a:off x="1240403" y="1280160"/>
            <a:ext cx="6663194" cy="2062103"/>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N</a:t>
            </a:r>
            <a:r>
              <a:rPr lang="vi-VN" sz="3200" b="1" dirty="0">
                <a:solidFill>
                  <a:srgbClr val="002060"/>
                </a:solidFill>
                <a:latin typeface="Cambria" panose="02040503050406030204" pitchFamily="18" charset="0"/>
                <a:ea typeface="Cambria" panose="02040503050406030204" pitchFamily="18" charset="0"/>
              </a:rPr>
              <a:t>guyễn Hiền (</a:t>
            </a:r>
            <a:r>
              <a:rPr lang="en-US" altLang="ja-JP" sz="3200" b="1" dirty="0">
                <a:solidFill>
                  <a:srgbClr val="002060"/>
                </a:solidFill>
                <a:latin typeface="Cambria" panose="02040503050406030204" pitchFamily="18" charset="0"/>
                <a:ea typeface="Cambria" panose="02040503050406030204" pitchFamily="18" charset="0"/>
              </a:rPr>
              <a:t>11 </a:t>
            </a:r>
            <a:r>
              <a:rPr lang="vi-VN" sz="3200" b="1" dirty="0">
                <a:solidFill>
                  <a:srgbClr val="002060"/>
                </a:solidFill>
                <a:latin typeface="Cambria" panose="02040503050406030204" pitchFamily="18" charset="0"/>
                <a:ea typeface="Cambria" panose="02040503050406030204" pitchFamily="18" charset="0"/>
              </a:rPr>
              <a:t>tháng 3, 1234 - 05 tháng 9, 1256) là trạng nguyên trẻ nhất trong lịch sử khoa cử Việt Nam, khi mới mười ba tuổi.</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fltVal val="0.5"/>
                                          </p:val>
                                        </p:tav>
                                        <p:tav tm="100000">
                                          <p:val>
                                            <p:strVal val="#ppt_x"/>
                                          </p:val>
                                        </p:tav>
                                      </p:tavLst>
                                    </p:anim>
                                    <p:anim calcmode="lin" valueType="num">
                                      <p:cBhvr>
                                        <p:cTn id="18"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80F8DEE8-80D8-11AE-AD84-69E0C6BFD907}"/>
              </a:ext>
            </a:extLst>
          </p:cNvPr>
          <p:cNvPicPr>
            <a:picLocks noChangeAspect="1"/>
          </p:cNvPicPr>
          <p:nvPr/>
        </p:nvPicPr>
        <p:blipFill>
          <a:blip r:embed="rId2"/>
          <a:stretch>
            <a:fillRect/>
          </a:stretch>
        </p:blipFill>
        <p:spPr>
          <a:xfrm>
            <a:off x="458946" y="0"/>
            <a:ext cx="8226107" cy="5143500"/>
          </a:xfrm>
          <a:prstGeom prst="rect">
            <a:avLst/>
          </a:prstGeom>
        </p:spPr>
      </p:pic>
    </p:spTree>
    <p:extLst>
      <p:ext uri="{BB962C8B-B14F-4D97-AF65-F5344CB8AC3E}">
        <p14:creationId xmlns:p14="http://schemas.microsoft.com/office/powerpoint/2010/main" val="209299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a:extLst>
              <a:ext uri="{FF2B5EF4-FFF2-40B4-BE49-F238E27FC236}">
                <a16:creationId xmlns:a16="http://schemas.microsoft.com/office/drawing/2014/main" xmlns="" id="{F364748E-8982-1F4B-F8D8-EC295DA069E3}"/>
              </a:ext>
            </a:extLst>
          </p:cNvPr>
          <p:cNvGrpSpPr/>
          <p:nvPr/>
        </p:nvGrpSpPr>
        <p:grpSpPr>
          <a:xfrm>
            <a:off x="403031" y="319344"/>
            <a:ext cx="8115300" cy="4151353"/>
            <a:chOff x="0" y="0"/>
            <a:chExt cx="21640800" cy="11070274"/>
          </a:xfrm>
        </p:grpSpPr>
        <p:grpSp>
          <p:nvGrpSpPr>
            <p:cNvPr id="22" name="Group 3">
              <a:extLst>
                <a:ext uri="{FF2B5EF4-FFF2-40B4-BE49-F238E27FC236}">
                  <a16:creationId xmlns:a16="http://schemas.microsoft.com/office/drawing/2014/main" xmlns="" id="{B4833B03-DEBF-84DB-8AC4-C78D142BD20F}"/>
                </a:ext>
              </a:extLst>
            </p:cNvPr>
            <p:cNvGrpSpPr/>
            <p:nvPr/>
          </p:nvGrpSpPr>
          <p:grpSpPr>
            <a:xfrm>
              <a:off x="1368062" y="1907071"/>
              <a:ext cx="19081623" cy="7355293"/>
              <a:chOff x="0" y="0"/>
              <a:chExt cx="9464596" cy="3648268"/>
            </a:xfrm>
          </p:grpSpPr>
          <p:sp>
            <p:nvSpPr>
              <p:cNvPr id="26" name="Freeform 4">
                <a:extLst>
                  <a:ext uri="{FF2B5EF4-FFF2-40B4-BE49-F238E27FC236}">
                    <a16:creationId xmlns:a16="http://schemas.microsoft.com/office/drawing/2014/main" xmlns="" id="{B3A2D502-4C20-8E27-1FDF-36AA11BFCE40}"/>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AutoShape 5">
              <a:extLst>
                <a:ext uri="{FF2B5EF4-FFF2-40B4-BE49-F238E27FC236}">
                  <a16:creationId xmlns:a16="http://schemas.microsoft.com/office/drawing/2014/main" xmlns="" id="{B83EC7D2-93AD-F1A8-B2C8-D15C4E060E39}"/>
                </a:ext>
              </a:extLst>
            </p:cNvPr>
            <p:cNvSpPr/>
            <p:nvPr/>
          </p:nvSpPr>
          <p:spPr>
            <a:xfrm>
              <a:off x="1017755" y="1957871"/>
              <a:ext cx="19431930" cy="7183607"/>
            </a:xfrm>
            <a:prstGeom prst="rect">
              <a:avLst/>
            </a:prstGeom>
            <a:solidFill>
              <a:srgbClr val="DFD4BA"/>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Freeform 6">
              <a:extLst>
                <a:ext uri="{FF2B5EF4-FFF2-40B4-BE49-F238E27FC236}">
                  <a16:creationId xmlns:a16="http://schemas.microsoft.com/office/drawing/2014/main" xmlns="" id="{838582BF-28F9-8866-8804-07218FADA6C6}"/>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Freeform 7">
              <a:extLst>
                <a:ext uri="{FF2B5EF4-FFF2-40B4-BE49-F238E27FC236}">
                  <a16:creationId xmlns:a16="http://schemas.microsoft.com/office/drawing/2014/main" xmlns="" id="{FB378BB7-69BC-612E-A3AB-3D1C208C77E7}"/>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7" name="TextBox 26">
            <a:extLst>
              <a:ext uri="{FF2B5EF4-FFF2-40B4-BE49-F238E27FC236}">
                <a16:creationId xmlns:a16="http://schemas.microsoft.com/office/drawing/2014/main" xmlns="" id="{7961788D-3E66-DB85-F458-512CBCE369EB}"/>
              </a:ext>
            </a:extLst>
          </p:cNvPr>
          <p:cNvSpPr txBox="1"/>
          <p:nvPr/>
        </p:nvSpPr>
        <p:spPr>
          <a:xfrm>
            <a:off x="1240404" y="1178560"/>
            <a:ext cx="6663194" cy="2246769"/>
          </a:xfrm>
          <a:prstGeom prst="rect">
            <a:avLst/>
          </a:prstGeom>
          <a:noFill/>
        </p:spPr>
        <p:txBody>
          <a:bodyPr wrap="square" rtlCol="0">
            <a:spAutoFit/>
          </a:bodyPr>
          <a:lstStyle/>
          <a:p>
            <a:pPr lvl="0" algn="ctr"/>
            <a:r>
              <a:rPr lang="en-US" sz="2800" b="1" dirty="0">
                <a:solidFill>
                  <a:srgbClr val="002060"/>
                </a:solidFill>
                <a:latin typeface="Cambria" panose="02040503050406030204" pitchFamily="18" charset="0"/>
                <a:ea typeface="Cambria" panose="02040503050406030204" pitchFamily="18" charset="0"/>
              </a:rPr>
              <a:t>S</a:t>
            </a:r>
            <a:r>
              <a:rPr lang="vi-VN" sz="2800" b="1" dirty="0">
                <a:solidFill>
                  <a:srgbClr val="002060"/>
                </a:solidFill>
                <a:latin typeface="Cambria" panose="02040503050406030204" pitchFamily="18" charset="0"/>
                <a:ea typeface="Cambria" panose="02040503050406030204" pitchFamily="18" charset="0"/>
              </a:rPr>
              <a:t>inh thời, Chu Văn An luôn luôn được dân chúng ca ngợi về phẩm chất thanh cao tuyệt vời của ông. Ông được tôn là Vạn thế sư biểu, nghĩa là người thầy chuẩn mực của Việt Nam muôn đời.</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96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fltVal val="0.5"/>
                                          </p:val>
                                        </p:tav>
                                        <p:tav tm="100000">
                                          <p:val>
                                            <p:strVal val="#ppt_x"/>
                                          </p:val>
                                        </p:tav>
                                      </p:tavLst>
                                    </p:anim>
                                    <p:anim calcmode="lin" valueType="num">
                                      <p:cBhvr>
                                        <p:cTn id="18"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F81A3E0-5A16-21CC-A013-9354B479D9D6}"/>
              </a:ext>
            </a:extLst>
          </p:cNvPr>
          <p:cNvPicPr>
            <a:picLocks noChangeAspect="1"/>
          </p:cNvPicPr>
          <p:nvPr/>
        </p:nvPicPr>
        <p:blipFill>
          <a:blip r:embed="rId2"/>
          <a:stretch>
            <a:fillRect/>
          </a:stretch>
        </p:blipFill>
        <p:spPr>
          <a:xfrm>
            <a:off x="1424533" y="67733"/>
            <a:ext cx="6261067" cy="5143500"/>
          </a:xfrm>
          <a:prstGeom prst="rect">
            <a:avLst/>
          </a:prstGeom>
        </p:spPr>
      </p:pic>
    </p:spTree>
    <p:extLst>
      <p:ext uri="{BB962C8B-B14F-4D97-AF65-F5344CB8AC3E}">
        <p14:creationId xmlns:p14="http://schemas.microsoft.com/office/powerpoint/2010/main" val="177412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0" name="Picture 2">
            <a:extLst>
              <a:ext uri="{FF2B5EF4-FFF2-40B4-BE49-F238E27FC236}">
                <a16:creationId xmlns:a16="http://schemas.microsoft.com/office/drawing/2014/main" xmlns=""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608773" y="1107953"/>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E42E3C3-1E25-9087-1B35-6FFE3536615D}"/>
              </a:ext>
            </a:extLst>
          </p:cNvPr>
          <p:cNvSpPr txBox="1"/>
          <p:nvPr/>
        </p:nvSpPr>
        <p:spPr>
          <a:xfrm>
            <a:off x="3910919" y="308258"/>
            <a:ext cx="4795296" cy="4401205"/>
          </a:xfrm>
          <a:prstGeom prst="rect">
            <a:avLst/>
          </a:prstGeom>
          <a:noFill/>
        </p:spPr>
        <p:txBody>
          <a:bodyPr wrap="square" rtlCol="0">
            <a:spAutoFit/>
          </a:bodyPr>
          <a:lstStyle/>
          <a:p>
            <a:r>
              <a:rPr lang="vi-VN" sz="14000" dirty="0">
                <a:ln w="50800">
                  <a:solidFill>
                    <a:schemeClr val="tx2"/>
                  </a:solidFill>
                </a:ln>
                <a:solidFill>
                  <a:srgbClr val="B65440"/>
                </a:solidFill>
                <a:latin typeface="SVN-Androgyne" panose="02040603050506020204" pitchFamily="18" charset="0"/>
              </a:rPr>
              <a:t>Vận dụng</a:t>
            </a:r>
            <a:endParaRPr lang="en-SG" sz="14000" dirty="0">
              <a:ln w="50800">
                <a:solidFill>
                  <a:schemeClr val="tx2"/>
                </a:solidFill>
              </a:ln>
              <a:solidFill>
                <a:srgbClr val="B65440"/>
              </a:solidFill>
              <a:latin typeface="SVN-Androgyne" panose="02040603050506020204" pitchFamily="18" charset="0"/>
            </a:endParaRPr>
          </a:p>
        </p:txBody>
      </p:sp>
    </p:spTree>
    <p:extLst>
      <p:ext uri="{BB962C8B-B14F-4D97-AF65-F5344CB8AC3E}">
        <p14:creationId xmlns:p14="http://schemas.microsoft.com/office/powerpoint/2010/main" val="35947721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xmlns="" id="{C3FA693E-64DD-68CC-67A2-29DC4B1B5773}"/>
              </a:ext>
            </a:extLst>
          </p:cNvPr>
          <p:cNvSpPr/>
          <p:nvPr/>
        </p:nvSpPr>
        <p:spPr>
          <a:xfrm>
            <a:off x="3570136" y="660400"/>
            <a:ext cx="5472264" cy="2647012"/>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xmlns="" id="{FED6C29E-DC46-BF02-660B-401B565C74E0}"/>
              </a:ext>
            </a:extLst>
          </p:cNvPr>
          <p:cNvSpPr txBox="1"/>
          <p:nvPr/>
        </p:nvSpPr>
        <p:spPr>
          <a:xfrm>
            <a:off x="3658411" y="808567"/>
            <a:ext cx="53077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Nêu</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tên</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công</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trình</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nhân</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vật</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mà</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em</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biết</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xuất</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hiện</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các</a:t>
            </a:r>
            <a:r>
              <a:rPr kumimoji="0" lang="en-US"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2D575C"/>
                </a:solidFill>
                <a:effectLst/>
                <a:uLnTx/>
                <a:uFillTx/>
                <a:latin typeface="Cambria" panose="02040503050406030204" pitchFamily="18" charset="0"/>
                <a:ea typeface="Cambria" panose="02040503050406030204" pitchFamily="18" charset="0"/>
                <a:cs typeface="Arial"/>
                <a:sym typeface="Arial"/>
              </a:rPr>
              <a:t>tranh</a:t>
            </a:r>
            <a:r>
              <a:rPr lang="en-US" sz="3600" b="1" dirty="0">
                <a:solidFill>
                  <a:srgbClr val="2D575C"/>
                </a:solidFill>
                <a:latin typeface="Cambria" panose="02040503050406030204" pitchFamily="18" charset="0"/>
                <a:ea typeface="Cambria" panose="02040503050406030204" pitchFamily="18" charset="0"/>
              </a:rPr>
              <a:t> </a:t>
            </a:r>
            <a:r>
              <a:rPr lang="en-US" sz="3600" b="1" dirty="0" err="1">
                <a:solidFill>
                  <a:srgbClr val="2D575C"/>
                </a:solidFill>
                <a:latin typeface="Cambria" panose="02040503050406030204" pitchFamily="18" charset="0"/>
                <a:ea typeface="Cambria" panose="02040503050406030204" pitchFamily="18" charset="0"/>
              </a:rPr>
              <a:t>sau</a:t>
            </a:r>
            <a:r>
              <a:rPr lang="en-US" sz="3600" b="1" dirty="0">
                <a:solidFill>
                  <a:srgbClr val="2D575C"/>
                </a:solidFill>
                <a:latin typeface="Cambria" panose="02040503050406030204" pitchFamily="18" charset="0"/>
                <a:ea typeface="Cambria" panose="02040503050406030204" pitchFamily="18" charset="0"/>
              </a:rPr>
              <a:t> </a:t>
            </a:r>
            <a:r>
              <a:rPr lang="en-US" sz="3600" b="1" dirty="0" err="1">
                <a:solidFill>
                  <a:srgbClr val="2D575C"/>
                </a:solidFill>
                <a:latin typeface="Cambria" panose="02040503050406030204" pitchFamily="18" charset="0"/>
                <a:ea typeface="Cambria" panose="02040503050406030204" pitchFamily="18" charset="0"/>
              </a:rPr>
              <a:t>đây</a:t>
            </a:r>
            <a:r>
              <a:rPr lang="en-US" sz="3600" b="1" dirty="0">
                <a:solidFill>
                  <a:srgbClr val="2D575C"/>
                </a:solidFill>
                <a:latin typeface="Cambria" panose="02040503050406030204" pitchFamily="18" charset="0"/>
                <a:ea typeface="Cambria" panose="02040503050406030204" pitchFamily="18" charset="0"/>
              </a:rPr>
              <a:t>.</a:t>
            </a:r>
            <a:endParaRPr kumimoji="0" lang="en-GB" sz="36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xmlns="" id="{1DCB5E0F-10F3-4A3C-11BB-9D01C21049DB}"/>
              </a:ext>
            </a:extLst>
          </p:cNvPr>
          <p:cNvPicPr>
            <a:picLocks noChangeAspect="1"/>
          </p:cNvPicPr>
          <p:nvPr/>
        </p:nvPicPr>
        <p:blipFill>
          <a:blip r:embed="rId2"/>
          <a:stretch>
            <a:fillRect/>
          </a:stretch>
        </p:blipFill>
        <p:spPr>
          <a:xfrm>
            <a:off x="195684" y="296333"/>
            <a:ext cx="4366897" cy="51435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xmlns=""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xmlns=""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xmlns=""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xmlns=""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xmlns=""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xmlns=""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xmlns=""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549400" y="1016000"/>
            <a:ext cx="7010400" cy="984885"/>
          </a:xfrm>
          <a:prstGeom prst="rect">
            <a:avLst/>
          </a:prstGeom>
          <a:noFill/>
        </p:spPr>
        <p:txBody>
          <a:bodyPr wrap="square" lIns="0" tIns="0" rIns="0" bIns="0" rtlCol="0">
            <a:spAutoFit/>
          </a:bodyPr>
          <a:lstStyle/>
          <a:p>
            <a:pPr algn="ctr" defTabSz="685800">
              <a:buClrTx/>
            </a:pPr>
            <a:r>
              <a:rPr lang="en-US" sz="3200" kern="1200" dirty="0" err="1">
                <a:solidFill>
                  <a:srgbClr val="15F4FD"/>
                </a:solidFill>
                <a:latin typeface="Cambria" panose="02040503050406030204" pitchFamily="18" charset="0"/>
                <a:ea typeface="Cambria" panose="02040503050406030204" pitchFamily="18" charset="0"/>
                <a:cs typeface="+mn-cs"/>
              </a:rPr>
              <a:t>Triều</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đình</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thời</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trần</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tổ</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chức</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kì</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thi</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gì</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để</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tìm</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kiếm</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nhân</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tài</a:t>
            </a:r>
            <a:r>
              <a:rPr lang="en-US" sz="32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330366" y="2289941"/>
            <a:ext cx="3028950" cy="1026055"/>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2" y="3506303"/>
              <a:ext cx="3256539" cy="615554"/>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A. Thái </a:t>
              </a:r>
              <a:r>
                <a:rPr lang="en-US" sz="2400" kern="1200" dirty="0" err="1">
                  <a:solidFill>
                    <a:prstClr val="white"/>
                  </a:solidFill>
                  <a:latin typeface="Cambria" panose="02040503050406030204" pitchFamily="18" charset="0"/>
                  <a:ea typeface="Cambria" panose="02040503050406030204" pitchFamily="18" charset="0"/>
                  <a:cs typeface="+mn-cs"/>
                </a:rPr>
                <a:t>học</a:t>
              </a:r>
              <a:r>
                <a:rPr lang="en-US" sz="2400" kern="1200" dirty="0">
                  <a:solidFill>
                    <a:prstClr val="white"/>
                  </a:solidFill>
                  <a:latin typeface="Cambria" panose="02040503050406030204" pitchFamily="18" charset="0"/>
                  <a:ea typeface="Cambria" panose="02040503050406030204" pitchFamily="18" charset="0"/>
                  <a:cs typeface="+mn-cs"/>
                </a:rPr>
                <a:t> </a:t>
              </a:r>
              <a:r>
                <a:rPr lang="en-US" sz="2400" kern="1200" dirty="0" err="1">
                  <a:solidFill>
                    <a:prstClr val="white"/>
                  </a:solidFill>
                  <a:latin typeface="Cambria" panose="02040503050406030204" pitchFamily="18" charset="0"/>
                  <a:ea typeface="Cambria" panose="02040503050406030204" pitchFamily="18" charset="0"/>
                  <a:cs typeface="+mn-cs"/>
                </a:rPr>
                <a:t>sinh</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31813" y="3612412"/>
            <a:ext cx="3028950" cy="1026056"/>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4"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B. Thái </a:t>
              </a:r>
              <a:r>
                <a:rPr lang="en-US" sz="2400" kern="1200" dirty="0" err="1">
                  <a:solidFill>
                    <a:prstClr val="white"/>
                  </a:solidFill>
                  <a:latin typeface="Cambria" panose="02040503050406030204" pitchFamily="18" charset="0"/>
                  <a:ea typeface="Cambria" panose="02040503050406030204" pitchFamily="18" charset="0"/>
                  <a:cs typeface="+mn-cs"/>
                </a:rPr>
                <a:t>cử</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4674725" y="3612412"/>
            <a:ext cx="3028950" cy="1026056"/>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C. Tam </a:t>
              </a:r>
              <a:r>
                <a:rPr lang="en-US" sz="2400" kern="1200" dirty="0" err="1">
                  <a:solidFill>
                    <a:prstClr val="white"/>
                  </a:solidFill>
                  <a:latin typeface="Cambria" panose="02040503050406030204" pitchFamily="18" charset="0"/>
                  <a:ea typeface="Cambria" panose="02040503050406030204" pitchFamily="18" charset="0"/>
                  <a:cs typeface="+mn-cs"/>
                </a:rPr>
                <a:t>khôi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7" name="Media1">
            <a:hlinkClick r:id="" action="ppaction://media"/>
            <a:extLst>
              <a:ext uri="{FF2B5EF4-FFF2-40B4-BE49-F238E27FC236}">
                <a16:creationId xmlns:a16="http://schemas.microsoft.com/office/drawing/2014/main" xmlns=""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11" name="y2mate.com - nhạc chơi rung chuông vàng">
            <a:hlinkClick r:id="" action="ppaction://media"/>
            <a:extLst>
              <a:ext uri="{FF2B5EF4-FFF2-40B4-BE49-F238E27FC236}">
                <a16:creationId xmlns:a16="http://schemas.microsoft.com/office/drawing/2014/main" xmlns=""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p:cTn id="9" dur="500" fill="hold"/>
                                        <p:tgtEl>
                                          <p:spTgt spid="39"/>
                                        </p:tgtEl>
                                        <p:attrNameLst>
                                          <p:attrName>ppt_w</p:attrName>
                                        </p:attrNameLst>
                                      </p:cBhvr>
                                      <p:tavLst>
                                        <p:tav tm="0">
                                          <p:val>
                                            <p:fltVal val="0"/>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animEffect transition="in" filter="fade">
                                      <p:cBhvr>
                                        <p:cTn id="11" dur="500"/>
                                        <p:tgtEl>
                                          <p:spTgt spid="39"/>
                                        </p:tgtEl>
                                      </p:cBhvr>
                                    </p:animEffect>
                                  </p:childTnLst>
                                </p:cTn>
                              </p:par>
                              <p:par>
                                <p:cTn id="12" presetID="53" presetClass="entr" presetSubtype="16"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par>
                                <p:cTn id="22" presetID="1" presetClass="mediacall" presetSubtype="0" fill="hold" nodeType="withEffect">
                                  <p:stCondLst>
                                    <p:cond delay="0"/>
                                  </p:stCondLst>
                                  <p:childTnLst>
                                    <p:cmd type="call" cmd="playFrom(0.0)">
                                      <p:cBhvr>
                                        <p:cTn id="23" dur="16000" fill="hold"/>
                                        <p:tgtEl>
                                          <p:spTgt spid="7"/>
                                        </p:tgtEl>
                                      </p:cBhvr>
                                    </p:cmd>
                                  </p:childTnLst>
                                </p:cTn>
                              </p:par>
                              <p:par>
                                <p:cTn id="24" presetID="1" presetClass="mediacall" presetSubtype="0" fill="hold" nodeType="withEffect">
                                  <p:stCondLst>
                                    <p:cond delay="0"/>
                                  </p:stCondLst>
                                  <p:childTnLst>
                                    <p:cmd type="call" cmd="playFrom(0.0)">
                                      <p:cBhvr>
                                        <p:cTn id="25"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4"/>
                </p:tgtEl>
              </p:cMediaNode>
            </p:audio>
            <p:audio>
              <p:cMediaNode vol="80000">
                <p:cTn id="27" fill="hold" display="0">
                  <p:stCondLst>
                    <p:cond delay="indefinite"/>
                  </p:stCondLst>
                  <p:endCondLst>
                    <p:cond evt="onStopAudio" delay="0">
                      <p:tgtEl>
                        <p:sldTgt/>
                      </p:tgtEl>
                    </p:cond>
                  </p:endCondLst>
                </p:cTn>
                <p:tgtEl>
                  <p:spTgt spid="55"/>
                </p:tgtEl>
              </p:cMediaNode>
            </p:audio>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withEffect">
                                  <p:stCondLst>
                                    <p:cond delay="250"/>
                                  </p:stCondLst>
                                  <p:childTnLst>
                                    <p:animRot by="120000">
                                      <p:cBhvr>
                                        <p:cTn id="32" dur="100" fill="hold">
                                          <p:stCondLst>
                                            <p:cond delay="0"/>
                                          </p:stCondLst>
                                        </p:cTn>
                                        <p:tgtEl>
                                          <p:spTgt spid="39"/>
                                        </p:tgtEl>
                                        <p:attrNameLst>
                                          <p:attrName>r</p:attrName>
                                        </p:attrNameLst>
                                      </p:cBhvr>
                                    </p:animRot>
                                    <p:animRot by="-240000">
                                      <p:cBhvr>
                                        <p:cTn id="33" dur="200" fill="hold">
                                          <p:stCondLst>
                                            <p:cond delay="200"/>
                                          </p:stCondLst>
                                        </p:cTn>
                                        <p:tgtEl>
                                          <p:spTgt spid="39"/>
                                        </p:tgtEl>
                                        <p:attrNameLst>
                                          <p:attrName>r</p:attrName>
                                        </p:attrNameLst>
                                      </p:cBhvr>
                                    </p:animRot>
                                    <p:animRot by="240000">
                                      <p:cBhvr>
                                        <p:cTn id="34" dur="200" fill="hold">
                                          <p:stCondLst>
                                            <p:cond delay="400"/>
                                          </p:stCondLst>
                                        </p:cTn>
                                        <p:tgtEl>
                                          <p:spTgt spid="39"/>
                                        </p:tgtEl>
                                        <p:attrNameLst>
                                          <p:attrName>r</p:attrName>
                                        </p:attrNameLst>
                                      </p:cBhvr>
                                    </p:animRot>
                                    <p:animRot by="-240000">
                                      <p:cBhvr>
                                        <p:cTn id="35" dur="200" fill="hold">
                                          <p:stCondLst>
                                            <p:cond delay="600"/>
                                          </p:stCondLst>
                                        </p:cTn>
                                        <p:tgtEl>
                                          <p:spTgt spid="39"/>
                                        </p:tgtEl>
                                        <p:attrNameLst>
                                          <p:attrName>r</p:attrName>
                                        </p:attrNameLst>
                                      </p:cBhvr>
                                    </p:animRot>
                                    <p:animRot by="120000">
                                      <p:cBhvr>
                                        <p:cTn id="36" dur="200" fill="hold">
                                          <p:stCondLst>
                                            <p:cond delay="800"/>
                                          </p:stCondLst>
                                        </p:cTn>
                                        <p:tgtEl>
                                          <p:spTgt spid="39"/>
                                        </p:tgtEl>
                                        <p:attrNameLst>
                                          <p:attrName>r</p:attrName>
                                        </p:attrNameLst>
                                      </p:cBhvr>
                                    </p:animRot>
                                  </p:childTnLst>
                                </p:cTn>
                              </p:par>
                              <p:par>
                                <p:cTn id="37" presetID="1" presetClass="mediacall" presetSubtype="0" fill="hold" nodeType="withEffect">
                                  <p:stCondLst>
                                    <p:cond delay="250"/>
                                  </p:stCondLst>
                                  <p:childTnLst>
                                    <p:cmd type="call" cmd="playFrom(0.0)">
                                      <p:cBhvr>
                                        <p:cTn id="38" dur="4214" fill="hold"/>
                                        <p:tgtEl>
                                          <p:spTgt spid="54"/>
                                        </p:tgtEl>
                                      </p:cBhvr>
                                    </p:cmd>
                                  </p:childTnLst>
                                </p:cTn>
                              </p:par>
                              <p:par>
                                <p:cTn id="39" presetID="1" presetClass="exit" presetSubtype="0" fill="hold" nodeType="withEffect">
                                  <p:stCondLst>
                                    <p:cond delay="250"/>
                                  </p:stCondLst>
                                  <p:childTnLst>
                                    <p:set>
                                      <p:cBhvr>
                                        <p:cTn id="40" dur="1" fill="hold">
                                          <p:stCondLst>
                                            <p:cond delay="0"/>
                                          </p:stCondLst>
                                        </p:cTn>
                                        <p:tgtEl>
                                          <p:spTgt spid="41"/>
                                        </p:tgtEl>
                                        <p:attrNameLst>
                                          <p:attrName>style.visibility</p:attrName>
                                        </p:attrNameLst>
                                      </p:cBhvr>
                                      <p:to>
                                        <p:strVal val="hidden"/>
                                      </p:to>
                                    </p:set>
                                  </p:childTnLst>
                                </p:cTn>
                              </p:par>
                              <p:par>
                                <p:cTn id="41" presetID="1" presetClass="exit" presetSubtype="0" fill="hold" nodeType="withEffect">
                                  <p:stCondLst>
                                    <p:cond delay="25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41"/>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41"/>
                                        </p:tgtEl>
                                      </p:cBhvr>
                                    </p:animEffect>
                                    <p:anim calcmode="lin" valueType="num">
                                      <p:cBhvr>
                                        <p:cTn id="48" dur="1000"/>
                                        <p:tgtEl>
                                          <p:spTgt spid="41"/>
                                        </p:tgtEl>
                                        <p:attrNameLst>
                                          <p:attrName>ppt_x</p:attrName>
                                        </p:attrNameLst>
                                      </p:cBhvr>
                                      <p:tavLst>
                                        <p:tav tm="0">
                                          <p:val>
                                            <p:strVal val="ppt_x"/>
                                          </p:val>
                                        </p:tav>
                                        <p:tav tm="100000">
                                          <p:val>
                                            <p:strVal val="ppt_x"/>
                                          </p:val>
                                        </p:tav>
                                      </p:tavLst>
                                    </p:anim>
                                    <p:anim calcmode="lin" valueType="num">
                                      <p:cBhvr>
                                        <p:cTn id="49" dur="1000"/>
                                        <p:tgtEl>
                                          <p:spTgt spid="41"/>
                                        </p:tgtEl>
                                        <p:attrNameLst>
                                          <p:attrName>ppt_y</p:attrName>
                                        </p:attrNameLst>
                                      </p:cBhvr>
                                      <p:tavLst>
                                        <p:tav tm="0">
                                          <p:val>
                                            <p:strVal val="ppt_y"/>
                                          </p:val>
                                        </p:tav>
                                        <p:tav tm="100000">
                                          <p:val>
                                            <p:strVal val="ppt_y-.1"/>
                                          </p:val>
                                        </p:tav>
                                      </p:tavLst>
                                    </p:anim>
                                    <p:set>
                                      <p:cBhvr>
                                        <p:cTn id="50" dur="1" fill="hold">
                                          <p:stCondLst>
                                            <p:cond delay="999"/>
                                          </p:stCondLst>
                                        </p:cTn>
                                        <p:tgtEl>
                                          <p:spTgt spid="41"/>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44" fill="hold"/>
                                        <p:tgtEl>
                                          <p:spTgt spid="55"/>
                                        </p:tgtEl>
                                      </p:cBhvr>
                                    </p:cmd>
                                  </p:childTnLst>
                                </p:cTn>
                              </p:par>
                            </p:childTnLst>
                          </p:cTn>
                        </p:par>
                      </p:childTnLst>
                    </p:cTn>
                  </p:par>
                </p:childTnLst>
              </p:cTn>
              <p:nextCondLst>
                <p:cond evt="onClick" delay="0">
                  <p:tgtEl>
                    <p:spTgt spid="41"/>
                  </p:tgtEl>
                </p:cond>
              </p:nextCondLst>
            </p:seq>
            <p:seq concurrent="1" nextAc="seek">
              <p:cTn id="53" restart="whenNotActive" fill="hold" evtFilter="cancelBubble" nodeType="interactiveSeq">
                <p:stCondLst>
                  <p:cond evt="onClick" delay="0">
                    <p:tgtEl>
                      <p:spTgt spid="40"/>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40"/>
                                        </p:tgtEl>
                                      </p:cBhvr>
                                    </p:animEffect>
                                    <p:anim calcmode="lin" valueType="num">
                                      <p:cBhvr>
                                        <p:cTn id="58" dur="1000"/>
                                        <p:tgtEl>
                                          <p:spTgt spid="40"/>
                                        </p:tgtEl>
                                        <p:attrNameLst>
                                          <p:attrName>ppt_x</p:attrName>
                                        </p:attrNameLst>
                                      </p:cBhvr>
                                      <p:tavLst>
                                        <p:tav tm="0">
                                          <p:val>
                                            <p:strVal val="ppt_x"/>
                                          </p:val>
                                        </p:tav>
                                        <p:tav tm="100000">
                                          <p:val>
                                            <p:strVal val="ppt_x"/>
                                          </p:val>
                                        </p:tav>
                                      </p:tavLst>
                                    </p:anim>
                                    <p:anim calcmode="lin" valueType="num">
                                      <p:cBhvr>
                                        <p:cTn id="59" dur="1000"/>
                                        <p:tgtEl>
                                          <p:spTgt spid="40"/>
                                        </p:tgtEl>
                                        <p:attrNameLst>
                                          <p:attrName>ppt_y</p:attrName>
                                        </p:attrNameLst>
                                      </p:cBhvr>
                                      <p:tavLst>
                                        <p:tav tm="0">
                                          <p:val>
                                            <p:strVal val="ppt_y"/>
                                          </p:val>
                                        </p:tav>
                                        <p:tav tm="100000">
                                          <p:val>
                                            <p:strVal val="ppt_y-.1"/>
                                          </p:val>
                                        </p:tav>
                                      </p:tavLst>
                                    </p:anim>
                                    <p:set>
                                      <p:cBhvr>
                                        <p:cTn id="60" dur="1" fill="hold">
                                          <p:stCondLst>
                                            <p:cond delay="999"/>
                                          </p:stCondLst>
                                        </p:cTn>
                                        <p:tgtEl>
                                          <p:spTgt spid="40"/>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044" fill="hold"/>
                                        <p:tgtEl>
                                          <p:spTgt spid="55"/>
                                        </p:tgtEl>
                                      </p:cBhvr>
                                    </p:cmd>
                                  </p:childTnLst>
                                </p:cTn>
                              </p:par>
                            </p:childTnLst>
                          </p:cTn>
                        </p:par>
                      </p:childTnLst>
                    </p:cTn>
                  </p:par>
                </p:childTnLst>
              </p:cTn>
              <p:nextCondLst>
                <p:cond evt="onClick" delay="0">
                  <p:tgtEl>
                    <p:spTgt spid="40"/>
                  </p:tgtEl>
                </p:cond>
              </p:nextCondLst>
            </p:seq>
            <p:video>
              <p:cMediaNode vol="80000">
                <p:cTn id="63" fill="hold" display="0">
                  <p:stCondLst>
                    <p:cond delay="indefinite"/>
                  </p:stCondLst>
                </p:cTn>
                <p:tgtEl>
                  <p:spTgt spid="7"/>
                </p:tgtEl>
              </p:cMediaNode>
            </p:video>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7"/>
                                        </p:tgtEl>
                                      </p:cBhvr>
                                    </p:cmd>
                                  </p:childTnLst>
                                </p:cTn>
                              </p:par>
                            </p:childTnLst>
                          </p:cTn>
                        </p:par>
                      </p:childTnLst>
                    </p:cTn>
                  </p:par>
                </p:childTnLst>
              </p:cTn>
              <p:nextCondLst>
                <p:cond evt="onClick" delay="0">
                  <p:tgtEl>
                    <p:spTgt spid="7"/>
                  </p:tgtEl>
                </p:cond>
              </p:nextCondLst>
            </p:seq>
            <p:audio>
              <p:cMediaNode vol="80000">
                <p:cTn id="69" fill="hold" display="0">
                  <p:stCondLst>
                    <p:cond delay="indefinite"/>
                  </p:stCondLst>
                  <p:endCondLst>
                    <p:cond evt="onStopAudio" delay="0">
                      <p:tgtEl>
                        <p:sldTgt/>
                      </p:tgtEl>
                    </p:cond>
                  </p:endCondLst>
                </p:cTn>
                <p:tgtEl>
                  <p:spTgt spid="11"/>
                </p:tgtEl>
              </p:cMediaNode>
            </p:audio>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312334" y="829732"/>
            <a:ext cx="7315200" cy="1231106"/>
          </a:xfrm>
          <a:prstGeom prst="rect">
            <a:avLst/>
          </a:prstGeom>
          <a:noFill/>
        </p:spPr>
        <p:txBody>
          <a:bodyPr wrap="square" lIns="0" tIns="0" rIns="0" bIns="0" rtlCol="0">
            <a:spAutoFit/>
          </a:bodyPr>
          <a:lstStyle/>
          <a:p>
            <a:pPr algn="ctr" defTabSz="685800">
              <a:buClrTx/>
            </a:pPr>
            <a:r>
              <a:rPr lang="en-US" sz="4000" kern="1200" dirty="0" err="1">
                <a:solidFill>
                  <a:srgbClr val="15F4FD"/>
                </a:solidFill>
                <a:latin typeface="Cambria" panose="02040503050406030204" pitchFamily="18" charset="0"/>
                <a:ea typeface="Cambria" panose="02040503050406030204" pitchFamily="18" charset="0"/>
                <a:cs typeface="+mn-cs"/>
              </a:rPr>
              <a:t>Nguyễn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Hiền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đỗ</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trạng</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nguyên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năm</a:t>
            </a:r>
            <a:r>
              <a:rPr lang="en-US" sz="4000" kern="1200" dirty="0">
                <a:solidFill>
                  <a:srgbClr val="15F4FD"/>
                </a:solidFill>
                <a:latin typeface="Cambria" panose="02040503050406030204" pitchFamily="18" charset="0"/>
                <a:ea typeface="Cambria" panose="02040503050406030204" pitchFamily="18" charset="0"/>
                <a:cs typeface="+mn-cs"/>
              </a:rPr>
              <a:t> bao </a:t>
            </a:r>
            <a:r>
              <a:rPr lang="en-US" sz="4000" kern="1200" dirty="0" err="1">
                <a:solidFill>
                  <a:srgbClr val="15F4FD"/>
                </a:solidFill>
                <a:latin typeface="Cambria" panose="02040503050406030204" pitchFamily="18" charset="0"/>
                <a:ea typeface="Cambria" panose="02040503050406030204" pitchFamily="18" charset="0"/>
                <a:cs typeface="+mn-cs"/>
              </a:rPr>
              <a:t>nhiêu</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tuổi</a:t>
            </a:r>
            <a:r>
              <a:rPr lang="en-US" sz="40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4783238" y="3612412"/>
            <a:ext cx="3028950" cy="1026056"/>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2"/>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C. 13 </a:t>
              </a:r>
              <a:r>
                <a:rPr lang="en-US" sz="2400" kern="1200" dirty="0" err="1">
                  <a:solidFill>
                    <a:prstClr val="white"/>
                  </a:solidFill>
                  <a:latin typeface="Cambria" panose="02040503050406030204" pitchFamily="18" charset="0"/>
                  <a:ea typeface="Cambria" panose="02040503050406030204" pitchFamily="18" charset="0"/>
                  <a:cs typeface="+mn-cs"/>
                </a:rPr>
                <a:t>tuổi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31813" y="3612412"/>
            <a:ext cx="3028950" cy="1026056"/>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4"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B. 14 </a:t>
              </a:r>
              <a:r>
                <a:rPr lang="en-US" sz="2400" kern="1200" dirty="0" err="1">
                  <a:solidFill>
                    <a:prstClr val="white"/>
                  </a:solidFill>
                  <a:latin typeface="Cambria" panose="02040503050406030204" pitchFamily="18" charset="0"/>
                  <a:ea typeface="Cambria" panose="02040503050406030204" pitchFamily="18" charset="0"/>
                  <a:cs typeface="+mn-cs"/>
                </a:rPr>
                <a:t>tuổi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1331813" y="2243220"/>
            <a:ext cx="3028950" cy="1026056"/>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A. 12 </a:t>
              </a:r>
              <a:r>
                <a:rPr lang="en-US" sz="2400" kern="1200" dirty="0" err="1">
                  <a:solidFill>
                    <a:prstClr val="white"/>
                  </a:solidFill>
                  <a:latin typeface="Cambria" panose="02040503050406030204" pitchFamily="18" charset="0"/>
                  <a:ea typeface="Cambria" panose="02040503050406030204" pitchFamily="18" charset="0"/>
                  <a:cs typeface="+mn-cs"/>
                </a:rPr>
                <a:t>tuổi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2" name="Media1">
            <a:hlinkClick r:id="" action="ppaction://media"/>
            <a:extLst>
              <a:ext uri="{FF2B5EF4-FFF2-40B4-BE49-F238E27FC236}">
                <a16:creationId xmlns:a16="http://schemas.microsoft.com/office/drawing/2014/main" xmlns=""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202267" y="863600"/>
            <a:ext cx="7103533" cy="615553"/>
          </a:xfrm>
          <a:prstGeom prst="rect">
            <a:avLst/>
          </a:prstGeom>
          <a:noFill/>
        </p:spPr>
        <p:txBody>
          <a:bodyPr wrap="square" lIns="0" tIns="0" rIns="0" bIns="0" rtlCol="0">
            <a:spAutoFit/>
          </a:bodyPr>
          <a:lstStyle/>
          <a:p>
            <a:pPr defTabSz="685800">
              <a:buClrTx/>
            </a:pPr>
            <a:r>
              <a:rPr lang="en-US" sz="4000" kern="1200" dirty="0">
                <a:solidFill>
                  <a:srgbClr val="15F4FD"/>
                </a:solidFill>
                <a:latin typeface="Cambria" panose="02040503050406030204" pitchFamily="18" charset="0"/>
                <a:ea typeface="Cambria" panose="02040503050406030204" pitchFamily="18" charset="0"/>
                <a:cs typeface="+mn-cs"/>
              </a:rPr>
              <a:t>Chu Văn An </a:t>
            </a:r>
            <a:r>
              <a:rPr lang="en-US" sz="4000" kern="1200" dirty="0" err="1">
                <a:solidFill>
                  <a:srgbClr val="15F4FD"/>
                </a:solidFill>
                <a:latin typeface="Cambria" panose="02040503050406030204" pitchFamily="18" charset="0"/>
                <a:ea typeface="Cambria" panose="02040503050406030204" pitchFamily="18" charset="0"/>
                <a:cs typeface="+mn-cs"/>
              </a:rPr>
              <a:t>được</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mệnh</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danh</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là</a:t>
            </a:r>
            <a:r>
              <a:rPr lang="en-US" sz="40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375534" y="3528664"/>
            <a:ext cx="3028950" cy="1026056"/>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320172" y="3325680"/>
              <a:ext cx="3433380" cy="861775"/>
            </a:xfrm>
            <a:prstGeom prst="rect">
              <a:avLst/>
            </a:prstGeom>
            <a:noFill/>
          </p:spPr>
          <p:txBody>
            <a:bodyPr wrap="square">
              <a:spAutoFit/>
            </a:bodyPr>
            <a:lstStyle/>
            <a:p>
              <a:pPr defTabSz="685800">
                <a:buClrTx/>
              </a:pPr>
              <a:r>
                <a:rPr lang="en-US" sz="1800" kern="1200" dirty="0">
                  <a:solidFill>
                    <a:prstClr val="white"/>
                  </a:solidFill>
                  <a:latin typeface="Cambria" panose="02040503050406030204" pitchFamily="18" charset="0"/>
                  <a:ea typeface="Cambria" panose="02040503050406030204" pitchFamily="18" charset="0"/>
                  <a:cs typeface="+mn-cs"/>
                </a:rPr>
                <a:t>B. </a:t>
              </a:r>
              <a:r>
                <a:rPr lang="en-US" sz="1800" kern="1200" dirty="0" err="1">
                  <a:solidFill>
                    <a:prstClr val="white"/>
                  </a:solidFill>
                  <a:latin typeface="Cambria" panose="02040503050406030204" pitchFamily="18" charset="0"/>
                  <a:ea typeface="Cambria" panose="02040503050406030204" pitchFamily="18" charset="0"/>
                  <a:cs typeface="+mn-cs"/>
                </a:rPr>
                <a:t>Người</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thầy</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lưu</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danh</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muôn</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đời</a:t>
              </a:r>
              <a:r>
                <a:rPr lang="en-US" sz="1800" kern="1200" dirty="0">
                  <a:solidFill>
                    <a:prstClr val="white"/>
                  </a:solidFill>
                  <a:latin typeface="Cambria" panose="02040503050406030204" pitchFamily="18" charset="0"/>
                  <a:ea typeface="Cambria" panose="02040503050406030204" pitchFamily="18" charset="0"/>
                  <a:cs typeface="+mn-cs"/>
                </a:rPr>
                <a:t> </a:t>
              </a: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75534" y="2133168"/>
            <a:ext cx="3028950" cy="1026056"/>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275019" y="5049984"/>
              <a:ext cx="3153088" cy="861775"/>
            </a:xfrm>
            <a:prstGeom prst="rect">
              <a:avLst/>
            </a:prstGeom>
            <a:noFill/>
          </p:spPr>
          <p:txBody>
            <a:bodyPr wrap="square">
              <a:spAutoFit/>
            </a:bodyPr>
            <a:lstStyle/>
            <a:p>
              <a:pPr defTabSz="685800">
                <a:buClrTx/>
              </a:pPr>
              <a:r>
                <a:rPr lang="en-US" sz="1800" kern="1200" dirty="0">
                  <a:solidFill>
                    <a:prstClr val="white"/>
                  </a:solidFill>
                  <a:latin typeface="Cambria" panose="02040503050406030204" pitchFamily="18" charset="0"/>
                  <a:ea typeface="Cambria" panose="02040503050406030204" pitchFamily="18" charset="0"/>
                  <a:cs typeface="+mn-cs"/>
                </a:rPr>
                <a:t>A. </a:t>
              </a:r>
              <a:r>
                <a:rPr lang="en-US" sz="1800" kern="1200" dirty="0" err="1">
                  <a:solidFill>
                    <a:prstClr val="white"/>
                  </a:solidFill>
                  <a:latin typeface="Cambria" panose="02040503050406030204" pitchFamily="18" charset="0"/>
                  <a:ea typeface="Cambria" panose="02040503050406030204" pitchFamily="18" charset="0"/>
                  <a:cs typeface="+mn-cs"/>
                </a:rPr>
                <a:t>Người</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thầy</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đáng</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kính</a:t>
              </a:r>
              <a:endParaRPr lang="en-US" sz="18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4674726" y="3528664"/>
            <a:ext cx="3072275" cy="1026056"/>
            <a:chOff x="6232967" y="4816549"/>
            <a:chExt cx="4096366"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3263925" cy="492443"/>
            </a:xfrm>
            <a:prstGeom prst="rect">
              <a:avLst/>
            </a:prstGeom>
            <a:noFill/>
          </p:spPr>
          <p:txBody>
            <a:bodyPr wrap="square">
              <a:spAutoFit/>
            </a:bodyPr>
            <a:lstStyle/>
            <a:p>
              <a:pPr defTabSz="685800">
                <a:buClrTx/>
              </a:pPr>
              <a:r>
                <a:rPr lang="en-US" sz="1800" kern="1200" dirty="0">
                  <a:solidFill>
                    <a:prstClr val="white"/>
                  </a:solidFill>
                  <a:latin typeface="Cambria" panose="02040503050406030204" pitchFamily="18" charset="0"/>
                  <a:ea typeface="Cambria" panose="02040503050406030204" pitchFamily="18" charset="0"/>
                  <a:cs typeface="+mn-cs"/>
                </a:rPr>
                <a:t>C. </a:t>
              </a:r>
              <a:r>
                <a:rPr lang="en-US" sz="1800" kern="1200" dirty="0" err="1">
                  <a:solidFill>
                    <a:prstClr val="white"/>
                  </a:solidFill>
                  <a:latin typeface="Cambria" panose="02040503050406030204" pitchFamily="18" charset="0"/>
                  <a:ea typeface="Cambria" panose="02040503050406030204" pitchFamily="18" charset="0"/>
                  <a:cs typeface="+mn-cs"/>
                </a:rPr>
                <a:t>Người</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thầy</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đắc</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đạo</a:t>
              </a:r>
              <a:endParaRPr lang="en-US" sz="18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2" name="Media1">
            <a:hlinkClick r:id="" action="ppaction://media"/>
            <a:extLst>
              <a:ext uri="{FF2B5EF4-FFF2-40B4-BE49-F238E27FC236}">
                <a16:creationId xmlns:a16="http://schemas.microsoft.com/office/drawing/2014/main" xmlns=""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xmlns=""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xmlns=""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2CD239B9-CDA7-2169-B049-8C3661FCA37F}"/>
              </a:ext>
            </a:extLst>
          </p:cNvPr>
          <p:cNvSpPr txBox="1"/>
          <p:nvPr/>
        </p:nvSpPr>
        <p:spPr>
          <a:xfrm>
            <a:off x="1744133" y="787400"/>
            <a:ext cx="6426200" cy="1231106"/>
          </a:xfrm>
          <a:prstGeom prst="rect">
            <a:avLst/>
          </a:prstGeom>
          <a:noFill/>
        </p:spPr>
        <p:txBody>
          <a:bodyPr wrap="square" lIns="0" tIns="0" rIns="0" bIns="0" rtlCol="0">
            <a:spAutoFit/>
          </a:bodyPr>
          <a:lstStyle/>
          <a:p>
            <a:pPr defTabSz="685800">
              <a:buClrTx/>
            </a:pPr>
            <a:r>
              <a:rPr lang="en-US" sz="4000" kern="1200" dirty="0" err="1">
                <a:solidFill>
                  <a:srgbClr val="15F4FD"/>
                </a:solidFill>
                <a:latin typeface="Cambria" panose="02040503050406030204" pitchFamily="18" charset="0"/>
                <a:ea typeface="Cambria" panose="02040503050406030204" pitchFamily="18" charset="0"/>
                <a:cs typeface="+mn-cs"/>
              </a:rPr>
              <a:t>Dưới</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thời</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vua</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Trần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Dụ</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Tông</a:t>
            </a:r>
            <a:r>
              <a:rPr lang="en-US" sz="4000" kern="1200" dirty="0">
                <a:solidFill>
                  <a:srgbClr val="15F4FD"/>
                </a:solidFill>
                <a:latin typeface="Cambria" panose="02040503050406030204" pitchFamily="18" charset="0"/>
                <a:ea typeface="Cambria" panose="02040503050406030204" pitchFamily="18" charset="0"/>
                <a:cs typeface="+mn-cs"/>
              </a:rPr>
              <a:t>, Chu Văn An </a:t>
            </a:r>
            <a:r>
              <a:rPr lang="en-US" sz="4000" kern="1200" dirty="0" err="1">
                <a:solidFill>
                  <a:srgbClr val="15F4FD"/>
                </a:solidFill>
                <a:latin typeface="Cambria" panose="02040503050406030204" pitchFamily="18" charset="0"/>
                <a:ea typeface="Cambria" panose="02040503050406030204" pitchFamily="18" charset="0"/>
                <a:cs typeface="+mn-cs"/>
              </a:rPr>
              <a:t>dâng</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sớ</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gì</a:t>
            </a:r>
            <a:r>
              <a:rPr lang="en-US" sz="40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xmlns=""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xmlns="" id="{829DAACA-6AD0-7C84-EADD-3297DD23514C}"/>
              </a:ext>
            </a:extLst>
          </p:cNvPr>
          <p:cNvGrpSpPr/>
          <p:nvPr/>
        </p:nvGrpSpPr>
        <p:grpSpPr>
          <a:xfrm>
            <a:off x="1330366" y="2289943"/>
            <a:ext cx="3028950" cy="1026056"/>
            <a:chOff x="1773821" y="3053257"/>
            <a:chExt cx="4038600" cy="1368075"/>
          </a:xfrm>
        </p:grpSpPr>
        <p:sp>
          <p:nvSpPr>
            <p:cNvPr id="27" name="Freeform 3">
              <a:extLst>
                <a:ext uri="{FF2B5EF4-FFF2-40B4-BE49-F238E27FC236}">
                  <a16:creationId xmlns:a16="http://schemas.microsoft.com/office/drawing/2014/main" xmlns=""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xmlns="" id="{377C0241-FA9B-E9B8-2986-A715324AFE99}"/>
                </a:ext>
              </a:extLst>
            </p:cNvPr>
            <p:cNvSpPr txBox="1"/>
            <p:nvPr/>
          </p:nvSpPr>
          <p:spPr>
            <a:xfrm>
              <a:off x="2523373" y="3506303"/>
              <a:ext cx="2996893" cy="533480"/>
            </a:xfrm>
            <a:prstGeom prst="rect">
              <a:avLst/>
            </a:prstGeom>
            <a:noFill/>
          </p:spPr>
          <p:txBody>
            <a:bodyPr wrap="square">
              <a:spAutoFit/>
            </a:bodyPr>
            <a:lstStyle/>
            <a:p>
              <a:pPr defTabSz="685800">
                <a:buClrTx/>
              </a:pPr>
              <a:r>
                <a:rPr lang="en-US" sz="2000" kern="1200" dirty="0">
                  <a:solidFill>
                    <a:prstClr val="white"/>
                  </a:solidFill>
                  <a:latin typeface="Cambria" panose="02040503050406030204" pitchFamily="18" charset="0"/>
                  <a:ea typeface="Cambria" panose="02040503050406030204" pitchFamily="18" charset="0"/>
                  <a:cs typeface="+mn-cs"/>
                </a:rPr>
                <a:t>A. </a:t>
              </a:r>
              <a:r>
                <a:rPr lang="en-US" sz="2000" kern="1200" dirty="0" err="1">
                  <a:solidFill>
                    <a:prstClr val="white"/>
                  </a:solidFill>
                  <a:latin typeface="Cambria" panose="02040503050406030204" pitchFamily="18" charset="0"/>
                  <a:ea typeface="Cambria" panose="02040503050406030204" pitchFamily="18" charset="0"/>
                  <a:cs typeface="+mn-cs"/>
                </a:rPr>
                <a:t>Thất</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trảm</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sớ</a:t>
              </a:r>
              <a:endParaRPr lang="en-US" sz="20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xmlns="" id="{F1ED5488-B9D2-6028-B760-54164F7FDEFC}"/>
              </a:ext>
            </a:extLst>
          </p:cNvPr>
          <p:cNvGrpSpPr/>
          <p:nvPr/>
        </p:nvGrpSpPr>
        <p:grpSpPr>
          <a:xfrm>
            <a:off x="1331813" y="3570079"/>
            <a:ext cx="3028950" cy="1026056"/>
            <a:chOff x="1775751" y="4816549"/>
            <a:chExt cx="4038600" cy="1368075"/>
          </a:xfrm>
        </p:grpSpPr>
        <p:sp>
          <p:nvSpPr>
            <p:cNvPr id="28" name="Freeform 3">
              <a:extLst>
                <a:ext uri="{FF2B5EF4-FFF2-40B4-BE49-F238E27FC236}">
                  <a16:creationId xmlns:a16="http://schemas.microsoft.com/office/drawing/2014/main" xmlns=""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xmlns="" id="{33113F8B-6B4B-C1D7-BF53-A94D06093D57}"/>
                </a:ext>
              </a:extLst>
            </p:cNvPr>
            <p:cNvSpPr txBox="1"/>
            <p:nvPr/>
          </p:nvSpPr>
          <p:spPr>
            <a:xfrm>
              <a:off x="2523372" y="5253184"/>
              <a:ext cx="2974316" cy="533480"/>
            </a:xfrm>
            <a:prstGeom prst="rect">
              <a:avLst/>
            </a:prstGeom>
            <a:noFill/>
          </p:spPr>
          <p:txBody>
            <a:bodyPr wrap="square">
              <a:spAutoFit/>
            </a:bodyPr>
            <a:lstStyle/>
            <a:p>
              <a:pPr defTabSz="685800">
                <a:buClrTx/>
              </a:pPr>
              <a:r>
                <a:rPr lang="en-US" sz="2000" kern="1200" dirty="0">
                  <a:solidFill>
                    <a:prstClr val="white"/>
                  </a:solidFill>
                  <a:latin typeface="Cambria" panose="02040503050406030204" pitchFamily="18" charset="0"/>
                  <a:ea typeface="Cambria" panose="02040503050406030204" pitchFamily="18" charset="0"/>
                  <a:cs typeface="+mn-cs"/>
                </a:rPr>
                <a:t>B. </a:t>
              </a:r>
              <a:r>
                <a:rPr lang="en-US" sz="2000" kern="1200" dirty="0" err="1">
                  <a:solidFill>
                    <a:prstClr val="white"/>
                  </a:solidFill>
                  <a:latin typeface="Cambria" panose="02040503050406030204" pitchFamily="18" charset="0"/>
                  <a:ea typeface="Cambria" panose="02040503050406030204" pitchFamily="18" charset="0"/>
                  <a:cs typeface="+mn-cs"/>
                </a:rPr>
                <a:t>Thất</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sách</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sớ</a:t>
              </a:r>
              <a:endParaRPr lang="en-US" sz="20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xmlns="" id="{56F5BCFA-6071-7EFB-6891-F24E77DDA63B}"/>
              </a:ext>
            </a:extLst>
          </p:cNvPr>
          <p:cNvGrpSpPr/>
          <p:nvPr/>
        </p:nvGrpSpPr>
        <p:grpSpPr>
          <a:xfrm>
            <a:off x="4674725" y="3570079"/>
            <a:ext cx="3028950" cy="1026056"/>
            <a:chOff x="6232967" y="4816549"/>
            <a:chExt cx="4038600" cy="1368075"/>
          </a:xfrm>
        </p:grpSpPr>
        <p:sp>
          <p:nvSpPr>
            <p:cNvPr id="29" name="Freeform 3">
              <a:extLst>
                <a:ext uri="{FF2B5EF4-FFF2-40B4-BE49-F238E27FC236}">
                  <a16:creationId xmlns:a16="http://schemas.microsoft.com/office/drawing/2014/main" xmlns=""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xmlns="" id="{709759C5-6BC7-3261-417E-BDC568C140E4}"/>
                </a:ext>
              </a:extLst>
            </p:cNvPr>
            <p:cNvSpPr txBox="1"/>
            <p:nvPr/>
          </p:nvSpPr>
          <p:spPr>
            <a:xfrm>
              <a:off x="7065408" y="5253184"/>
              <a:ext cx="2372747" cy="533480"/>
            </a:xfrm>
            <a:prstGeom prst="rect">
              <a:avLst/>
            </a:prstGeom>
            <a:noFill/>
          </p:spPr>
          <p:txBody>
            <a:bodyPr wrap="square">
              <a:spAutoFit/>
            </a:bodyPr>
            <a:lstStyle/>
            <a:p>
              <a:pPr defTabSz="685800">
                <a:buClrTx/>
              </a:pPr>
              <a:r>
                <a:rPr lang="en-US" sz="2000" kern="1200" dirty="0">
                  <a:solidFill>
                    <a:prstClr val="white"/>
                  </a:solidFill>
                  <a:latin typeface="Cambria" panose="02040503050406030204" pitchFamily="18" charset="0"/>
                  <a:ea typeface="Cambria" panose="02040503050406030204" pitchFamily="18" charset="0"/>
                  <a:cs typeface="+mn-cs"/>
                </a:rPr>
                <a:t>C. </a:t>
              </a:r>
              <a:r>
                <a:rPr lang="en-US" sz="2000" kern="1200" dirty="0" err="1">
                  <a:solidFill>
                    <a:prstClr val="white"/>
                  </a:solidFill>
                  <a:latin typeface="Cambria" panose="02040503050406030204" pitchFamily="18" charset="0"/>
                  <a:ea typeface="Cambria" panose="02040503050406030204" pitchFamily="18" charset="0"/>
                  <a:cs typeface="+mn-cs"/>
                </a:rPr>
                <a:t>Lục</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trảm</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sớ</a:t>
              </a:r>
              <a:endParaRPr lang="en-US" sz="20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xmlns=""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xmlns=""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2" name="Media1">
            <a:hlinkClick r:id="" action="ppaction://media"/>
            <a:extLst>
              <a:ext uri="{FF2B5EF4-FFF2-40B4-BE49-F238E27FC236}">
                <a16:creationId xmlns:a16="http://schemas.microsoft.com/office/drawing/2014/main" xmlns=""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3" name="y2mate.com - nhạc chơi rung chuông vàng">
            <a:hlinkClick r:id="" action="ppaction://media"/>
            <a:extLst>
              <a:ext uri="{FF2B5EF4-FFF2-40B4-BE49-F238E27FC236}">
                <a16:creationId xmlns:a16="http://schemas.microsoft.com/office/drawing/2014/main" xmlns=""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F53EC6E9-73E5-E527-4DED-BFA5C5E4AE29}"/>
              </a:ext>
            </a:extLst>
          </p:cNvPr>
          <p:cNvSpPr/>
          <p:nvPr/>
        </p:nvSpPr>
        <p:spPr>
          <a:xfrm>
            <a:off x="0" y="0"/>
            <a:ext cx="9144000" cy="51435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defTabSz="685800">
              <a:buClrTx/>
            </a:pPr>
            <a:endParaRPr lang="en-US" sz="1350" kern="1200">
              <a:solidFill>
                <a:prstClr val="black"/>
              </a:solidFill>
              <a:latin typeface="#9Slide02 Noi dung dai"/>
              <a:ea typeface="+mn-ea"/>
              <a:cs typeface="+mn-cs"/>
            </a:endParaRPr>
          </a:p>
        </p:txBody>
      </p:sp>
      <p:sp>
        <p:nvSpPr>
          <p:cNvPr id="4" name="Freeform 2">
            <a:extLst>
              <a:ext uri="{FF2B5EF4-FFF2-40B4-BE49-F238E27FC236}">
                <a16:creationId xmlns:a16="http://schemas.microsoft.com/office/drawing/2014/main" xmlns="" id="{D8300592-A463-2592-B0A0-7230F0C54F4C}"/>
              </a:ext>
            </a:extLst>
          </p:cNvPr>
          <p:cNvSpPr/>
          <p:nvPr/>
        </p:nvSpPr>
        <p:spPr>
          <a:xfrm>
            <a:off x="4312605" y="406319"/>
            <a:ext cx="4006049" cy="4330863"/>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85800">
              <a:buClrTx/>
            </a:pPr>
            <a:endParaRPr lang="en-US" sz="1350" kern="1200">
              <a:solidFill>
                <a:prstClr val="black"/>
              </a:solidFill>
              <a:latin typeface="#9Slide02 Noi dung dai"/>
              <a:ea typeface="+mn-ea"/>
              <a:cs typeface="+mn-cs"/>
            </a:endParaRPr>
          </a:p>
        </p:txBody>
      </p:sp>
      <p:pic>
        <p:nvPicPr>
          <p:cNvPr id="7" name="Picture 2">
            <a:extLst>
              <a:ext uri="{FF2B5EF4-FFF2-40B4-BE49-F238E27FC236}">
                <a16:creationId xmlns:a16="http://schemas.microsoft.com/office/drawing/2014/main" xmlns="" id="{8E273D24-6AFF-4C6E-7BCD-24359B7F8200}"/>
              </a:ext>
            </a:extLst>
          </p:cNvPr>
          <p:cNvPicPr>
            <a:picLocks noChangeAspect="1"/>
          </p:cNvPicPr>
          <p:nvPr/>
        </p:nvPicPr>
        <p:blipFill>
          <a:blip r:embed="rId7"/>
          <a:srcRect/>
          <a:stretch>
            <a:fillRect/>
          </a:stretch>
        </p:blipFill>
        <p:spPr>
          <a:xfrm>
            <a:off x="-805765" y="-194278"/>
            <a:ext cx="5956173" cy="6172200"/>
          </a:xfrm>
          <a:prstGeom prst="rect">
            <a:avLst/>
          </a:prstGeom>
        </p:spPr>
      </p:pic>
      <p:sp>
        <p:nvSpPr>
          <p:cNvPr id="8" name="TextBox 7">
            <a:extLst>
              <a:ext uri="{FF2B5EF4-FFF2-40B4-BE49-F238E27FC236}">
                <a16:creationId xmlns:a16="http://schemas.microsoft.com/office/drawing/2014/main" xmlns="" id="{9A86D44C-DD34-1A98-8F59-119B2E0FF9CF}"/>
              </a:ext>
            </a:extLst>
          </p:cNvPr>
          <p:cNvSpPr txBox="1"/>
          <p:nvPr/>
        </p:nvSpPr>
        <p:spPr>
          <a:xfrm>
            <a:off x="521142" y="1564536"/>
            <a:ext cx="3814323" cy="2654573"/>
          </a:xfrm>
          <a:prstGeom prst="rect">
            <a:avLst/>
          </a:prstGeom>
          <a:noFill/>
        </p:spPr>
        <p:txBody>
          <a:bodyPr wrap="square" lIns="0" tIns="0" rIns="0" bIns="0" rtlCol="0">
            <a:spAutoFit/>
          </a:bodyPr>
          <a:lstStyle/>
          <a:p>
            <a:pPr defTabSz="685800">
              <a:buClrTx/>
            </a:pPr>
            <a:r>
              <a:rPr lang="en-US" sz="8625" kern="1200">
                <a:solidFill>
                  <a:srgbClr val="FFBE1D"/>
                </a:solidFill>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xmlns="" id="{643D4A05-96BF-A0DB-46EE-9D9721588743}"/>
              </a:ext>
            </a:extLst>
          </p:cNvPr>
          <p:cNvSpPr/>
          <p:nvPr/>
        </p:nvSpPr>
        <p:spPr>
          <a:xfrm rot="21448933">
            <a:off x="1013924" y="341757"/>
            <a:ext cx="1732217" cy="1212704"/>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defTabSz="685800">
              <a:buClrTx/>
            </a:pPr>
            <a:endParaRPr lang="en-US" sz="1350" kern="1200">
              <a:solidFill>
                <a:prstClr val="black"/>
              </a:solidFill>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xmlns=""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88644" y="-1056360"/>
            <a:ext cx="621388" cy="621388"/>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5" name="Google Shape;1595;p57"/>
          <p:cNvGrpSpPr/>
          <p:nvPr/>
        </p:nvGrpSpPr>
        <p:grpSpPr>
          <a:xfrm>
            <a:off x="7793311" y="272129"/>
            <a:ext cx="1092721" cy="835824"/>
            <a:chOff x="2939750" y="4553425"/>
            <a:chExt cx="759150" cy="580675"/>
          </a:xfrm>
        </p:grpSpPr>
        <p:sp>
          <p:nvSpPr>
            <p:cNvPr id="1596" name="Google Shape;1596;p57"/>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0" name="Google Shape;1600;p57"/>
          <p:cNvSpPr/>
          <p:nvPr/>
        </p:nvSpPr>
        <p:spPr>
          <a:xfrm>
            <a:off x="4510934" y="4041066"/>
            <a:ext cx="45216" cy="309537"/>
          </a:xfrm>
          <a:custGeom>
            <a:avLst/>
            <a:gdLst/>
            <a:ahLst/>
            <a:cxnLst/>
            <a:rect l="l" t="t" r="r" b="b"/>
            <a:pathLst>
              <a:path w="1044" h="7147" extrusionOk="0">
                <a:moveTo>
                  <a:pt x="0" y="1"/>
                </a:moveTo>
                <a:lnTo>
                  <a:pt x="20" y="1160"/>
                </a:lnTo>
                <a:lnTo>
                  <a:pt x="20" y="1584"/>
                </a:lnTo>
                <a:lnTo>
                  <a:pt x="39" y="1990"/>
                </a:lnTo>
                <a:lnTo>
                  <a:pt x="116" y="2840"/>
                </a:lnTo>
                <a:lnTo>
                  <a:pt x="290" y="4520"/>
                </a:lnTo>
                <a:lnTo>
                  <a:pt x="367" y="5196"/>
                </a:lnTo>
                <a:lnTo>
                  <a:pt x="387" y="5524"/>
                </a:lnTo>
                <a:lnTo>
                  <a:pt x="445" y="5872"/>
                </a:lnTo>
                <a:lnTo>
                  <a:pt x="503" y="6220"/>
                </a:lnTo>
                <a:lnTo>
                  <a:pt x="580" y="6548"/>
                </a:lnTo>
                <a:lnTo>
                  <a:pt x="696" y="6857"/>
                </a:lnTo>
                <a:lnTo>
                  <a:pt x="773" y="7012"/>
                </a:lnTo>
                <a:lnTo>
                  <a:pt x="850" y="7147"/>
                </a:lnTo>
                <a:lnTo>
                  <a:pt x="908" y="7108"/>
                </a:lnTo>
                <a:lnTo>
                  <a:pt x="947" y="7031"/>
                </a:lnTo>
                <a:lnTo>
                  <a:pt x="1005" y="6876"/>
                </a:lnTo>
                <a:lnTo>
                  <a:pt x="1024" y="6683"/>
                </a:lnTo>
                <a:lnTo>
                  <a:pt x="1043" y="6471"/>
                </a:lnTo>
                <a:lnTo>
                  <a:pt x="1043" y="6065"/>
                </a:lnTo>
                <a:lnTo>
                  <a:pt x="1043" y="5718"/>
                </a:lnTo>
                <a:lnTo>
                  <a:pt x="1024" y="1971"/>
                </a:lnTo>
                <a:lnTo>
                  <a:pt x="1005" y="1488"/>
                </a:lnTo>
                <a:lnTo>
                  <a:pt x="966" y="1005"/>
                </a:lnTo>
                <a:lnTo>
                  <a:pt x="850" y="59"/>
                </a:lnTo>
                <a:lnTo>
                  <a:pt x="425" y="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phic 3">
            <a:extLst>
              <a:ext uri="{FF2B5EF4-FFF2-40B4-BE49-F238E27FC236}">
                <a16:creationId xmlns:a16="http://schemas.microsoft.com/office/drawing/2014/main" xmlns="" id="{E8B847BA-6CB9-CB9C-9B40-142E75A753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395458" y="2766386"/>
            <a:ext cx="3490574" cy="2275337"/>
          </a:xfrm>
          <a:prstGeom prst="rect">
            <a:avLst/>
          </a:prstGeom>
        </p:spPr>
      </p:pic>
      <p:pic>
        <p:nvPicPr>
          <p:cNvPr id="7" name="Picture 6">
            <a:extLst>
              <a:ext uri="{FF2B5EF4-FFF2-40B4-BE49-F238E27FC236}">
                <a16:creationId xmlns:a16="http://schemas.microsoft.com/office/drawing/2014/main" xmlns="" id="{DEDADD4C-6728-9A6B-D170-B0EC698FF418}"/>
              </a:ext>
            </a:extLst>
          </p:cNvPr>
          <p:cNvPicPr>
            <a:picLocks noChangeAspect="1"/>
          </p:cNvPicPr>
          <p:nvPr/>
        </p:nvPicPr>
        <p:blipFill>
          <a:blip r:embed="rId5"/>
          <a:srcRect l="21824" t="1" r="20932" b="-7732"/>
          <a:stretch/>
        </p:blipFill>
        <p:spPr>
          <a:xfrm>
            <a:off x="257968" y="101777"/>
            <a:ext cx="7315518" cy="331270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xmlns=""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xmlns="" id="{7DE7ACEB-9AAC-DF7F-138D-8A6FC373894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4014" r="47621"/>
          <a:stretch/>
        </p:blipFill>
        <p:spPr>
          <a:xfrm>
            <a:off x="6917683" y="2538761"/>
            <a:ext cx="2348277" cy="2779200"/>
          </a:xfrm>
          <a:prstGeom prst="rect">
            <a:avLst/>
          </a:prstGeom>
        </p:spPr>
      </p:pic>
      <p:pic>
        <p:nvPicPr>
          <p:cNvPr id="3" name="Picture 2" descr="Lễ hội đền Trần Nam Định 2023: Thời gian, địa điểm và lưu ý | Vietjet Air">
            <a:extLst>
              <a:ext uri="{FF2B5EF4-FFF2-40B4-BE49-F238E27FC236}">
                <a16:creationId xmlns:a16="http://schemas.microsoft.com/office/drawing/2014/main" xmlns="" id="{DA5C7C97-0D11-25D7-DEE0-5AEA01C8E0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9850" y="101598"/>
            <a:ext cx="5049415" cy="3642321"/>
          </a:xfrm>
          <a:prstGeom prst="rect">
            <a:avLst/>
          </a:prstGeom>
          <a:noFill/>
          <a:ln>
            <a:noFill/>
          </a:ln>
        </p:spPr>
      </p:pic>
      <p:grpSp>
        <p:nvGrpSpPr>
          <p:cNvPr id="4" name="Group 3">
            <a:extLst>
              <a:ext uri="{FF2B5EF4-FFF2-40B4-BE49-F238E27FC236}">
                <a16:creationId xmlns:a16="http://schemas.microsoft.com/office/drawing/2014/main" xmlns="" id="{14DEFB2A-DEB4-762A-CC47-0A84072D1AC8}"/>
              </a:ext>
            </a:extLst>
          </p:cNvPr>
          <p:cNvGrpSpPr/>
          <p:nvPr/>
        </p:nvGrpSpPr>
        <p:grpSpPr>
          <a:xfrm>
            <a:off x="1913466" y="3908853"/>
            <a:ext cx="4032799" cy="1234647"/>
            <a:chOff x="2021825" y="2605115"/>
            <a:chExt cx="9701371" cy="2827511"/>
          </a:xfrm>
        </p:grpSpPr>
        <p:grpSp>
          <p:nvGrpSpPr>
            <p:cNvPr id="6" name="Group 3">
              <a:extLst>
                <a:ext uri="{FF2B5EF4-FFF2-40B4-BE49-F238E27FC236}">
                  <a16:creationId xmlns:a16="http://schemas.microsoft.com/office/drawing/2014/main" xmlns="" id="{03D33C7A-DC6E-AD69-7B34-474B51DA4ADD}"/>
                </a:ext>
              </a:extLst>
            </p:cNvPr>
            <p:cNvGrpSpPr/>
            <p:nvPr/>
          </p:nvGrpSpPr>
          <p:grpSpPr>
            <a:xfrm>
              <a:off x="2021825" y="2605115"/>
              <a:ext cx="9701371" cy="2827511"/>
              <a:chOff x="0" y="0"/>
              <a:chExt cx="2386185" cy="695465"/>
            </a:xfrm>
            <a:solidFill>
              <a:srgbClr val="97C1FB"/>
            </a:solidFill>
          </p:grpSpPr>
          <p:sp>
            <p:nvSpPr>
              <p:cNvPr id="9" name="Freeform 4">
                <a:extLst>
                  <a:ext uri="{FF2B5EF4-FFF2-40B4-BE49-F238E27FC236}">
                    <a16:creationId xmlns:a16="http://schemas.microsoft.com/office/drawing/2014/main" xmlns="" id="{A1058925-8449-35FD-5902-30EC25CFE1F7}"/>
                  </a:ext>
                </a:extLst>
              </p:cNvPr>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xmlns="" id="{92A9092E-35A0-04A7-13D2-78E8E8149DB0}"/>
                  </a:ext>
                </a:extLst>
              </p:cNvPr>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xmlns="" id="{C4636D00-90A9-5AFB-F3F9-475868642060}"/>
                  </a:ext>
                </a:extLst>
              </p:cNvPr>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20">
              <a:extLst>
                <a:ext uri="{FF2B5EF4-FFF2-40B4-BE49-F238E27FC236}">
                  <a16:creationId xmlns:a16="http://schemas.microsoft.com/office/drawing/2014/main" xmlns="" id="{D4F5456C-6343-AEBD-9917-A189AAB947C6}"/>
                </a:ext>
              </a:extLst>
            </p:cNvPr>
            <p:cNvSpPr txBox="1"/>
            <p:nvPr/>
          </p:nvSpPr>
          <p:spPr>
            <a:xfrm>
              <a:off x="2102875" y="3025209"/>
              <a:ext cx="9328317" cy="1949251"/>
            </a:xfrm>
            <a:prstGeom prst="rect">
              <a:avLst/>
            </a:prstGeom>
          </p:spPr>
          <p:txBody>
            <a:bodyPr lIns="0" tIns="0" rIns="0" bIns="0" rtlCol="0" anchor="t">
              <a:spAutoFit/>
            </a:bodyPr>
            <a:lstStyle/>
            <a:p>
              <a:pPr marL="0" marR="0" lvl="0" indent="0" algn="ctr" defTabSz="457200" rtl="0" eaLnBrk="1" fontAlgn="auto" latinLnBrk="0" hangingPunct="1">
                <a:lnSpc>
                  <a:spcPts val="7629"/>
                </a:lnSpc>
                <a:spcBef>
                  <a:spcPts val="0"/>
                </a:spcBef>
                <a:spcAft>
                  <a:spcPts val="0"/>
                </a:spcAft>
                <a:buClrTx/>
                <a:buSzTx/>
                <a:buFont typeface="Arial"/>
                <a:buNone/>
                <a:tabLst/>
                <a:defRPr/>
              </a:pPr>
              <a:r>
                <a:rPr lang="en-US" sz="6357" kern="1200" spc="-229" dirty="0" err="1">
                  <a:solidFill>
                    <a:prstClr val="black"/>
                  </a:solidFill>
                  <a:latin typeface="Arimo"/>
                  <a:ea typeface="+mn-ea"/>
                </a:rPr>
                <a:t>Đền</a:t>
              </a:r>
              <a:r>
                <a:rPr lang="en-US" sz="6357" kern="1200" spc="-229" dirty="0">
                  <a:solidFill>
                    <a:prstClr val="black"/>
                  </a:solidFill>
                  <a:latin typeface="Arimo"/>
                  <a:ea typeface="+mn-ea"/>
                </a:rPr>
                <a:t> </a:t>
              </a:r>
              <a:r>
                <a:rPr lang="en-US" sz="6357" kern="1200" spc="-229" dirty="0" err="1">
                  <a:solidFill>
                    <a:prstClr val="black"/>
                  </a:solidFill>
                  <a:latin typeface="Arimo"/>
                  <a:ea typeface="+mn-ea"/>
                </a:rPr>
                <a:t>Trần</a:t>
              </a:r>
              <a:endParaRPr kumimoji="0" lang="en-US" sz="6357" b="0" i="0" u="none" strike="noStrike" kern="1200" cap="none" spc="-229" normalizeH="0" baseline="0" noProof="0" dirty="0">
                <a:ln>
                  <a:noFill/>
                </a:ln>
                <a:solidFill>
                  <a:prstClr val="black"/>
                </a:solidFill>
                <a:effectLst/>
                <a:uLnTx/>
                <a:uFillTx/>
                <a:latin typeface="Arimo"/>
                <a:ea typeface="+mn-ea"/>
                <a:cs typeface="Arial"/>
                <a:sym typeface="Arial"/>
              </a:endParaRPr>
            </a:p>
          </p:txBody>
        </p:sp>
      </p:grpSp>
    </p:spTree>
    <p:extLst>
      <p:ext uri="{BB962C8B-B14F-4D97-AF65-F5344CB8AC3E}">
        <p14:creationId xmlns:p14="http://schemas.microsoft.com/office/powerpoint/2010/main" val="2522993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xmlns=""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xmlns="" id="{7DE7ACEB-9AAC-DF7F-138D-8A6FC373894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4014" r="47621"/>
          <a:stretch/>
        </p:blipFill>
        <p:spPr>
          <a:xfrm>
            <a:off x="6917683" y="2538761"/>
            <a:ext cx="2348277" cy="2779200"/>
          </a:xfrm>
          <a:prstGeom prst="rect">
            <a:avLst/>
          </a:prstGeom>
        </p:spPr>
      </p:pic>
      <p:grpSp>
        <p:nvGrpSpPr>
          <p:cNvPr id="4" name="Group 3">
            <a:extLst>
              <a:ext uri="{FF2B5EF4-FFF2-40B4-BE49-F238E27FC236}">
                <a16:creationId xmlns:a16="http://schemas.microsoft.com/office/drawing/2014/main" xmlns="" id="{14DEFB2A-DEB4-762A-CC47-0A84072D1AC8}"/>
              </a:ext>
            </a:extLst>
          </p:cNvPr>
          <p:cNvGrpSpPr/>
          <p:nvPr/>
        </p:nvGrpSpPr>
        <p:grpSpPr>
          <a:xfrm>
            <a:off x="863600" y="3773386"/>
            <a:ext cx="5621867" cy="1347710"/>
            <a:chOff x="2021825" y="2605115"/>
            <a:chExt cx="9701371" cy="4193622"/>
          </a:xfrm>
        </p:grpSpPr>
        <p:grpSp>
          <p:nvGrpSpPr>
            <p:cNvPr id="6" name="Group 3">
              <a:extLst>
                <a:ext uri="{FF2B5EF4-FFF2-40B4-BE49-F238E27FC236}">
                  <a16:creationId xmlns:a16="http://schemas.microsoft.com/office/drawing/2014/main" xmlns="" id="{03D33C7A-DC6E-AD69-7B34-474B51DA4ADD}"/>
                </a:ext>
              </a:extLst>
            </p:cNvPr>
            <p:cNvGrpSpPr/>
            <p:nvPr/>
          </p:nvGrpSpPr>
          <p:grpSpPr>
            <a:xfrm>
              <a:off x="2021825" y="2605115"/>
              <a:ext cx="9701371" cy="2827511"/>
              <a:chOff x="0" y="0"/>
              <a:chExt cx="2386185" cy="695465"/>
            </a:xfrm>
            <a:solidFill>
              <a:srgbClr val="97C1FB"/>
            </a:solidFill>
          </p:grpSpPr>
          <p:sp>
            <p:nvSpPr>
              <p:cNvPr id="9" name="Freeform 4">
                <a:extLst>
                  <a:ext uri="{FF2B5EF4-FFF2-40B4-BE49-F238E27FC236}">
                    <a16:creationId xmlns:a16="http://schemas.microsoft.com/office/drawing/2014/main" xmlns="" id="{A1058925-8449-35FD-5902-30EC25CFE1F7}"/>
                  </a:ext>
                </a:extLst>
              </p:cNvPr>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xmlns="" id="{92A9092E-35A0-04A7-13D2-78E8E8149DB0}"/>
                  </a:ext>
                </a:extLst>
              </p:cNvPr>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xmlns="" id="{C4636D00-90A9-5AFB-F3F9-475868642060}"/>
                  </a:ext>
                </a:extLst>
              </p:cNvPr>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20">
              <a:extLst>
                <a:ext uri="{FF2B5EF4-FFF2-40B4-BE49-F238E27FC236}">
                  <a16:creationId xmlns:a16="http://schemas.microsoft.com/office/drawing/2014/main" xmlns="" id="{D4F5456C-6343-AEBD-9917-A189AAB947C6}"/>
                </a:ext>
              </a:extLst>
            </p:cNvPr>
            <p:cNvSpPr txBox="1"/>
            <p:nvPr/>
          </p:nvSpPr>
          <p:spPr>
            <a:xfrm>
              <a:off x="2102876" y="3025208"/>
              <a:ext cx="9328317" cy="3773529"/>
            </a:xfrm>
            <a:prstGeom prst="rect">
              <a:avLst/>
            </a:prstGeom>
          </p:spPr>
          <p:txBody>
            <a:bodyPr lIns="0" tIns="0" rIns="0" bIns="0" rtlCol="0" anchor="t">
              <a:spAutoFit/>
            </a:bodyPr>
            <a:lstStyle/>
            <a:p>
              <a:pPr marL="0" marR="0" algn="ctr">
                <a:lnSpc>
                  <a:spcPct val="150000"/>
                </a:lnSpc>
                <a:spcBef>
                  <a:spcPts val="0"/>
                </a:spcBef>
                <a:spcAft>
                  <a:spcPts val="1000"/>
                </a:spcAft>
              </a:pPr>
              <a:r>
                <a:rPr lang="en-SG" sz="28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Trần</a:t>
              </a:r>
              <a:r>
                <a:rPr lang="en-SG"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8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Quốc</a:t>
              </a:r>
              <a:r>
                <a:rPr lang="en-SG"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8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Toản</a:t>
              </a:r>
              <a:r>
                <a:rPr lang="en-SG"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8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bóp</a:t>
              </a:r>
              <a:r>
                <a:rPr lang="en-SG"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8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nát</a:t>
              </a:r>
              <a:r>
                <a:rPr lang="en-SG"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8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quả</a:t>
              </a:r>
              <a:r>
                <a:rPr lang="en-SG"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cam.</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xmlns="" id="{49A54658-3FB5-D2D9-B894-E3CBAB2E4B78}"/>
              </a:ext>
            </a:extLst>
          </p:cNvPr>
          <p:cNvPicPr>
            <a:picLocks noChangeAspect="1"/>
          </p:cNvPicPr>
          <p:nvPr/>
        </p:nvPicPr>
        <p:blipFill>
          <a:blip r:embed="rId5"/>
          <a:stretch>
            <a:fillRect/>
          </a:stretch>
        </p:blipFill>
        <p:spPr>
          <a:xfrm>
            <a:off x="1816206" y="0"/>
            <a:ext cx="4245928" cy="3598597"/>
          </a:xfrm>
          <a:prstGeom prst="rect">
            <a:avLst/>
          </a:prstGeom>
        </p:spPr>
      </p:pic>
    </p:spTree>
    <p:extLst>
      <p:ext uri="{BB962C8B-B14F-4D97-AF65-F5344CB8AC3E}">
        <p14:creationId xmlns:p14="http://schemas.microsoft.com/office/powerpoint/2010/main" val="2944906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xmlns=""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xmlns="" id="{7DE7ACEB-9AAC-DF7F-138D-8A6FC373894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4014" r="47621"/>
          <a:stretch/>
        </p:blipFill>
        <p:spPr>
          <a:xfrm>
            <a:off x="6917683" y="2538761"/>
            <a:ext cx="2348277" cy="2779200"/>
          </a:xfrm>
          <a:prstGeom prst="rect">
            <a:avLst/>
          </a:prstGeom>
        </p:spPr>
      </p:pic>
      <p:grpSp>
        <p:nvGrpSpPr>
          <p:cNvPr id="4" name="Group 3">
            <a:extLst>
              <a:ext uri="{FF2B5EF4-FFF2-40B4-BE49-F238E27FC236}">
                <a16:creationId xmlns:a16="http://schemas.microsoft.com/office/drawing/2014/main" xmlns="" id="{14DEFB2A-DEB4-762A-CC47-0A84072D1AC8}"/>
              </a:ext>
            </a:extLst>
          </p:cNvPr>
          <p:cNvGrpSpPr/>
          <p:nvPr/>
        </p:nvGrpSpPr>
        <p:grpSpPr>
          <a:xfrm>
            <a:off x="863600" y="3739059"/>
            <a:ext cx="5621867" cy="943008"/>
            <a:chOff x="2021825" y="2498301"/>
            <a:chExt cx="9701371" cy="2934325"/>
          </a:xfrm>
        </p:grpSpPr>
        <p:grpSp>
          <p:nvGrpSpPr>
            <p:cNvPr id="6" name="Group 3">
              <a:extLst>
                <a:ext uri="{FF2B5EF4-FFF2-40B4-BE49-F238E27FC236}">
                  <a16:creationId xmlns:a16="http://schemas.microsoft.com/office/drawing/2014/main" xmlns="" id="{03D33C7A-DC6E-AD69-7B34-474B51DA4ADD}"/>
                </a:ext>
              </a:extLst>
            </p:cNvPr>
            <p:cNvGrpSpPr/>
            <p:nvPr/>
          </p:nvGrpSpPr>
          <p:grpSpPr>
            <a:xfrm>
              <a:off x="2021825" y="2605115"/>
              <a:ext cx="9701371" cy="2827511"/>
              <a:chOff x="0" y="0"/>
              <a:chExt cx="2386185" cy="695465"/>
            </a:xfrm>
            <a:solidFill>
              <a:srgbClr val="97C1FB"/>
            </a:solidFill>
          </p:grpSpPr>
          <p:sp>
            <p:nvSpPr>
              <p:cNvPr id="9" name="Freeform 4">
                <a:extLst>
                  <a:ext uri="{FF2B5EF4-FFF2-40B4-BE49-F238E27FC236}">
                    <a16:creationId xmlns:a16="http://schemas.microsoft.com/office/drawing/2014/main" xmlns="" id="{A1058925-8449-35FD-5902-30EC25CFE1F7}"/>
                  </a:ext>
                </a:extLst>
              </p:cNvPr>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xmlns="" id="{92A9092E-35A0-04A7-13D2-78E8E8149DB0}"/>
                  </a:ext>
                </a:extLst>
              </p:cNvPr>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xmlns="" id="{C4636D00-90A9-5AFB-F3F9-475868642060}"/>
                  </a:ext>
                </a:extLst>
              </p:cNvPr>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20">
              <a:extLst>
                <a:ext uri="{FF2B5EF4-FFF2-40B4-BE49-F238E27FC236}">
                  <a16:creationId xmlns:a16="http://schemas.microsoft.com/office/drawing/2014/main" xmlns="" id="{D4F5456C-6343-AEBD-9917-A189AAB947C6}"/>
                </a:ext>
              </a:extLst>
            </p:cNvPr>
            <p:cNvSpPr txBox="1"/>
            <p:nvPr/>
          </p:nvSpPr>
          <p:spPr>
            <a:xfrm>
              <a:off x="2117486" y="2498301"/>
              <a:ext cx="9328317" cy="2266151"/>
            </a:xfrm>
            <a:prstGeom prst="rect">
              <a:avLst/>
            </a:prstGeom>
          </p:spPr>
          <p:txBody>
            <a:bodyPr lIns="0" tIns="0" rIns="0" bIns="0" rtlCol="0" anchor="t">
              <a:spAutoFit/>
            </a:bodyPr>
            <a:lstStyle/>
            <a:p>
              <a:pPr marL="0" marR="0" algn="ctr">
                <a:lnSpc>
                  <a:spcPct val="150000"/>
                </a:lnSpc>
                <a:spcBef>
                  <a:spcPts val="0"/>
                </a:spcBef>
                <a:spcAft>
                  <a:spcPts val="1000"/>
                </a:spcAft>
              </a:pPr>
              <a:r>
                <a:rPr lang="en-SG" sz="36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Thầy</a:t>
              </a:r>
              <a:r>
                <a:rPr lang="en-SG"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6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a:t>
              </a:r>
              <a:r>
                <a:rPr lang="en-SG"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Chu Văn An.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AB113186-B382-74B2-AFE4-EFBC31DE6E34}"/>
              </a:ext>
            </a:extLst>
          </p:cNvPr>
          <p:cNvPicPr>
            <a:picLocks noChangeAspect="1"/>
          </p:cNvPicPr>
          <p:nvPr/>
        </p:nvPicPr>
        <p:blipFill>
          <a:blip r:embed="rId5"/>
          <a:stretch>
            <a:fillRect/>
          </a:stretch>
        </p:blipFill>
        <p:spPr>
          <a:xfrm>
            <a:off x="1910186" y="157162"/>
            <a:ext cx="3660881" cy="3381912"/>
          </a:xfrm>
          <a:prstGeom prst="rect">
            <a:avLst/>
          </a:prstGeom>
        </p:spPr>
      </p:pic>
    </p:spTree>
    <p:extLst>
      <p:ext uri="{BB962C8B-B14F-4D97-AF65-F5344CB8AC3E}">
        <p14:creationId xmlns:p14="http://schemas.microsoft.com/office/powerpoint/2010/main" val="3740059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xmlns=""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xmlns="" id="{7DE7ACEB-9AAC-DF7F-138D-8A6FC3738941}"/>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24014" r="47621"/>
          <a:stretch/>
        </p:blipFill>
        <p:spPr>
          <a:xfrm>
            <a:off x="6917683" y="2538761"/>
            <a:ext cx="2348277" cy="2779200"/>
          </a:xfrm>
          <a:prstGeom prst="rect">
            <a:avLst/>
          </a:prstGeom>
        </p:spPr>
      </p:pic>
      <p:grpSp>
        <p:nvGrpSpPr>
          <p:cNvPr id="4" name="Group 3">
            <a:extLst>
              <a:ext uri="{FF2B5EF4-FFF2-40B4-BE49-F238E27FC236}">
                <a16:creationId xmlns:a16="http://schemas.microsoft.com/office/drawing/2014/main" xmlns="" id="{14DEFB2A-DEB4-762A-CC47-0A84072D1AC8}"/>
              </a:ext>
            </a:extLst>
          </p:cNvPr>
          <p:cNvGrpSpPr/>
          <p:nvPr/>
        </p:nvGrpSpPr>
        <p:grpSpPr>
          <a:xfrm>
            <a:off x="863600" y="3739059"/>
            <a:ext cx="5621867" cy="1178538"/>
            <a:chOff x="2021825" y="2498301"/>
            <a:chExt cx="9701371" cy="2934325"/>
          </a:xfrm>
        </p:grpSpPr>
        <p:grpSp>
          <p:nvGrpSpPr>
            <p:cNvPr id="6" name="Group 3">
              <a:extLst>
                <a:ext uri="{FF2B5EF4-FFF2-40B4-BE49-F238E27FC236}">
                  <a16:creationId xmlns:a16="http://schemas.microsoft.com/office/drawing/2014/main" xmlns="" id="{03D33C7A-DC6E-AD69-7B34-474B51DA4ADD}"/>
                </a:ext>
              </a:extLst>
            </p:cNvPr>
            <p:cNvGrpSpPr/>
            <p:nvPr/>
          </p:nvGrpSpPr>
          <p:grpSpPr>
            <a:xfrm>
              <a:off x="2021825" y="2605115"/>
              <a:ext cx="9701371" cy="2827511"/>
              <a:chOff x="0" y="0"/>
              <a:chExt cx="2386185" cy="695465"/>
            </a:xfrm>
            <a:solidFill>
              <a:srgbClr val="97C1FB"/>
            </a:solidFill>
          </p:grpSpPr>
          <p:sp>
            <p:nvSpPr>
              <p:cNvPr id="9" name="Freeform 4">
                <a:extLst>
                  <a:ext uri="{FF2B5EF4-FFF2-40B4-BE49-F238E27FC236}">
                    <a16:creationId xmlns:a16="http://schemas.microsoft.com/office/drawing/2014/main" xmlns="" id="{A1058925-8449-35FD-5902-30EC25CFE1F7}"/>
                  </a:ext>
                </a:extLst>
              </p:cNvPr>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5">
                <a:extLst>
                  <a:ext uri="{FF2B5EF4-FFF2-40B4-BE49-F238E27FC236}">
                    <a16:creationId xmlns:a16="http://schemas.microsoft.com/office/drawing/2014/main" xmlns="" id="{92A9092E-35A0-04A7-13D2-78E8E8149DB0}"/>
                  </a:ext>
                </a:extLst>
              </p:cNvPr>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6">
                <a:extLst>
                  <a:ext uri="{FF2B5EF4-FFF2-40B4-BE49-F238E27FC236}">
                    <a16:creationId xmlns:a16="http://schemas.microsoft.com/office/drawing/2014/main" xmlns="" id="{C4636D00-90A9-5AFB-F3F9-475868642060}"/>
                  </a:ext>
                </a:extLst>
              </p:cNvPr>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20">
              <a:extLst>
                <a:ext uri="{FF2B5EF4-FFF2-40B4-BE49-F238E27FC236}">
                  <a16:creationId xmlns:a16="http://schemas.microsoft.com/office/drawing/2014/main" xmlns="" id="{D4F5456C-6343-AEBD-9917-A189AAB947C6}"/>
                </a:ext>
              </a:extLst>
            </p:cNvPr>
            <p:cNvSpPr txBox="1"/>
            <p:nvPr/>
          </p:nvSpPr>
          <p:spPr>
            <a:xfrm>
              <a:off x="2117486" y="2498301"/>
              <a:ext cx="9328317" cy="2452168"/>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1000"/>
                </a:spcAft>
                <a:buClr>
                  <a:srgbClr val="000000"/>
                </a:buClr>
                <a:buSzTx/>
                <a:buFont typeface="Arial"/>
                <a:buNone/>
                <a:tabLst/>
                <a:defRPr/>
              </a:pPr>
              <a:r>
                <a:rPr lang="en-SG" sz="3200" b="1" i="1" dirty="0" err="1">
                  <a:solidFill>
                    <a:srgbClr val="000000"/>
                  </a:solidFill>
                  <a:effectLst/>
                  <a:latin typeface="Cambria" panose="02040503050406030204" pitchFamily="18" charset="0"/>
                  <a:ea typeface="Cambria" panose="02040503050406030204" pitchFamily="18" charset="0"/>
                </a:rPr>
                <a:t>Khu</a:t>
              </a:r>
              <a:r>
                <a:rPr lang="en-SG" sz="3200" b="1" i="1" dirty="0">
                  <a:solidFill>
                    <a:srgbClr val="000000"/>
                  </a:solidFill>
                  <a:effectLst/>
                  <a:latin typeface="Cambria" panose="02040503050406030204" pitchFamily="18" charset="0"/>
                  <a:ea typeface="Cambria" panose="02040503050406030204" pitchFamily="18" charset="0"/>
                </a:rPr>
                <a:t> di </a:t>
              </a:r>
              <a:r>
                <a:rPr lang="en-SG" sz="3200" b="1" i="1" dirty="0" err="1">
                  <a:solidFill>
                    <a:srgbClr val="000000"/>
                  </a:solidFill>
                  <a:effectLst/>
                  <a:latin typeface="Cambria" panose="02040503050406030204" pitchFamily="18" charset="0"/>
                  <a:ea typeface="Cambria" panose="02040503050406030204" pitchFamily="18" charset="0"/>
                </a:rPr>
                <a:t>tích</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Bạch</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Đằng</a:t>
              </a:r>
              <a:r>
                <a:rPr lang="en-SG" sz="3200" b="1" i="1" dirty="0">
                  <a:solidFill>
                    <a:srgbClr val="000000"/>
                  </a:solidFill>
                  <a:effectLst/>
                  <a:latin typeface="Cambria" panose="02040503050406030204" pitchFamily="18" charset="0"/>
                  <a:ea typeface="Cambria" panose="02040503050406030204" pitchFamily="18" charset="0"/>
                </a:rPr>
                <a:t> Giang (</a:t>
              </a:r>
              <a:r>
                <a:rPr lang="en-SG" sz="3200" b="1" i="1" dirty="0" err="1">
                  <a:solidFill>
                    <a:srgbClr val="000000"/>
                  </a:solidFill>
                  <a:effectLst/>
                  <a:latin typeface="Cambria" panose="02040503050406030204" pitchFamily="18" charset="0"/>
                  <a:ea typeface="Cambria" panose="02040503050406030204" pitchFamily="18" charset="0"/>
                </a:rPr>
                <a:t>Hải</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Phòng</a:t>
              </a:r>
              <a:r>
                <a:rPr lang="en-SG" sz="3200" b="1" i="1" dirty="0">
                  <a:solidFill>
                    <a:srgbClr val="000000"/>
                  </a:solidFill>
                  <a:effectLst/>
                  <a:latin typeface="Cambria" panose="02040503050406030204" pitchFamily="18" charset="0"/>
                  <a:ea typeface="Cambria" panose="02040503050406030204" pitchFamily="18" charset="0"/>
                </a:rPr>
                <a:t>) </a:t>
              </a:r>
              <a:endParaRPr kumimoji="0" lang="en-US" sz="5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pic>
        <p:nvPicPr>
          <p:cNvPr id="7" name="Picture 6">
            <a:extLst>
              <a:ext uri="{FF2B5EF4-FFF2-40B4-BE49-F238E27FC236}">
                <a16:creationId xmlns:a16="http://schemas.microsoft.com/office/drawing/2014/main" xmlns="" id="{9E223BDE-2C96-4E0A-7356-28033F107DAF}"/>
              </a:ext>
            </a:extLst>
          </p:cNvPr>
          <p:cNvPicPr>
            <a:picLocks noChangeAspect="1"/>
          </p:cNvPicPr>
          <p:nvPr/>
        </p:nvPicPr>
        <p:blipFill>
          <a:blip r:embed="rId5"/>
          <a:stretch>
            <a:fillRect/>
          </a:stretch>
        </p:blipFill>
        <p:spPr>
          <a:xfrm>
            <a:off x="1909338" y="160866"/>
            <a:ext cx="3839528" cy="3331982"/>
          </a:xfrm>
          <a:prstGeom prst="rect">
            <a:avLst/>
          </a:prstGeom>
        </p:spPr>
      </p:pic>
    </p:spTree>
    <p:extLst>
      <p:ext uri="{BB962C8B-B14F-4D97-AF65-F5344CB8AC3E}">
        <p14:creationId xmlns:p14="http://schemas.microsoft.com/office/powerpoint/2010/main" val="27325021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xmlns="" id="{900F9476-4187-2AF3-57F9-DE6818C6EC6A}"/>
              </a:ext>
            </a:extLst>
          </p:cNvPr>
          <p:cNvPicPr>
            <a:picLocks noChangeAspect="1"/>
          </p:cNvPicPr>
          <p:nvPr/>
        </p:nvPicPr>
        <p:blipFill>
          <a:blip r:embed="rId3"/>
          <a:stretch>
            <a:fillRect/>
          </a:stretch>
        </p:blipFill>
        <p:spPr>
          <a:xfrm>
            <a:off x="0" y="0"/>
            <a:ext cx="9144000" cy="5143500"/>
          </a:xfrm>
          <a:prstGeom prst="rect">
            <a:avLst/>
          </a:prstGeom>
        </p:spPr>
      </p:pic>
      <p:grpSp>
        <p:nvGrpSpPr>
          <p:cNvPr id="5" name="Google Shape;1297;p52">
            <a:extLst>
              <a:ext uri="{FF2B5EF4-FFF2-40B4-BE49-F238E27FC236}">
                <a16:creationId xmlns:a16="http://schemas.microsoft.com/office/drawing/2014/main" xmlns="" id="{8EC12889-52F6-CF5A-A9D2-5F11A8454950}"/>
              </a:ext>
            </a:extLst>
          </p:cNvPr>
          <p:cNvGrpSpPr/>
          <p:nvPr/>
        </p:nvGrpSpPr>
        <p:grpSpPr>
          <a:xfrm rot="-197789">
            <a:off x="2805734" y="520549"/>
            <a:ext cx="6387976" cy="4246563"/>
            <a:chOff x="1188149" y="606827"/>
            <a:chExt cx="6643836" cy="4592124"/>
          </a:xfrm>
        </p:grpSpPr>
        <p:sp>
          <p:nvSpPr>
            <p:cNvPr id="7" name="Google Shape;1298;p52">
              <a:extLst>
                <a:ext uri="{FF2B5EF4-FFF2-40B4-BE49-F238E27FC236}">
                  <a16:creationId xmlns:a16="http://schemas.microsoft.com/office/drawing/2014/main" xmlns=""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299;p52">
              <a:extLst>
                <a:ext uri="{FF2B5EF4-FFF2-40B4-BE49-F238E27FC236}">
                  <a16:creationId xmlns:a16="http://schemas.microsoft.com/office/drawing/2014/main" xmlns=""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xmlns=""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4" y="-152400"/>
            <a:ext cx="1109534" cy="1109534"/>
          </a:xfrm>
          <a:prstGeom prst="rect">
            <a:avLst/>
          </a:prstGeom>
        </p:spPr>
      </p:pic>
      <p:pic>
        <p:nvPicPr>
          <p:cNvPr id="14" name="Picture 13">
            <a:extLst>
              <a:ext uri="{FF2B5EF4-FFF2-40B4-BE49-F238E27FC236}">
                <a16:creationId xmlns:a16="http://schemas.microsoft.com/office/drawing/2014/main" xmlns="" id="{8CE664BE-6780-D3F4-EE04-BAFCF5C6E3CD}"/>
              </a:ext>
            </a:extLst>
          </p:cNvPr>
          <p:cNvPicPr>
            <a:picLocks noChangeAspect="1"/>
          </p:cNvPicPr>
          <p:nvPr/>
        </p:nvPicPr>
        <p:blipFill>
          <a:blip r:embed="rId5"/>
          <a:srcRect l="13837" t="15372" r="52860" b="74305"/>
          <a:stretch/>
        </p:blipFill>
        <p:spPr>
          <a:xfrm>
            <a:off x="5238421" y="172176"/>
            <a:ext cx="2644949" cy="415237"/>
          </a:xfrm>
          <a:prstGeom prst="rect">
            <a:avLst/>
          </a:prstGeom>
        </p:spPr>
      </p:pic>
      <p:pic>
        <p:nvPicPr>
          <p:cNvPr id="16" name="Picture 15">
            <a:extLst>
              <a:ext uri="{FF2B5EF4-FFF2-40B4-BE49-F238E27FC236}">
                <a16:creationId xmlns:a16="http://schemas.microsoft.com/office/drawing/2014/main" xmlns="" id="{2F65DF54-6006-529F-6057-925541C50EC5}"/>
              </a:ext>
            </a:extLst>
          </p:cNvPr>
          <p:cNvPicPr>
            <a:picLocks noChangeAspect="1"/>
          </p:cNvPicPr>
          <p:nvPr/>
        </p:nvPicPr>
        <p:blipFill>
          <a:blip r:embed="rId6"/>
          <a:stretch>
            <a:fillRect/>
          </a:stretch>
        </p:blipFill>
        <p:spPr>
          <a:xfrm>
            <a:off x="3265777" y="1208021"/>
            <a:ext cx="6090432" cy="1731414"/>
          </a:xfrm>
          <a:prstGeom prst="rect">
            <a:avLst/>
          </a:prstGeom>
        </p:spPr>
      </p:pic>
      <p:pic>
        <p:nvPicPr>
          <p:cNvPr id="4" name="Picture 3">
            <a:extLst>
              <a:ext uri="{FF2B5EF4-FFF2-40B4-BE49-F238E27FC236}">
                <a16:creationId xmlns:a16="http://schemas.microsoft.com/office/drawing/2014/main" xmlns="" id="{4641117D-2B2E-125F-6B2A-C4995FBF0E51}"/>
              </a:ext>
            </a:extLst>
          </p:cNvPr>
          <p:cNvPicPr>
            <a:picLocks noChangeAspect="1"/>
          </p:cNvPicPr>
          <p:nvPr/>
        </p:nvPicPr>
        <p:blipFill>
          <a:blip r:embed="rId7"/>
          <a:stretch>
            <a:fillRect/>
          </a:stretch>
        </p:blipFill>
        <p:spPr>
          <a:xfrm>
            <a:off x="5373428" y="2691786"/>
            <a:ext cx="2005758" cy="75597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xmlns=""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52206" y="1081850"/>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4442951-A1EC-35DA-3AAF-3785CB90E3B1}"/>
              </a:ext>
            </a:extLst>
          </p:cNvPr>
          <p:cNvPicPr>
            <a:picLocks noChangeAspect="1"/>
          </p:cNvPicPr>
          <p:nvPr/>
        </p:nvPicPr>
        <p:blipFill>
          <a:blip r:embed="rId5"/>
          <a:stretch>
            <a:fillRect/>
          </a:stretch>
        </p:blipFill>
        <p:spPr>
          <a:xfrm>
            <a:off x="1769614" y="1637969"/>
            <a:ext cx="7974773" cy="2665295"/>
          </a:xfrm>
          <a:prstGeom prst="rect">
            <a:avLst/>
          </a:prstGeom>
        </p:spPr>
      </p:pic>
    </p:spTree>
    <p:extLst>
      <p:ext uri="{BB962C8B-B14F-4D97-AF65-F5344CB8AC3E}">
        <p14:creationId xmlns:p14="http://schemas.microsoft.com/office/powerpoint/2010/main" val="2408814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xmlns="" id="{628E720D-985F-84A0-702E-38B4A0DC659E}"/>
              </a:ext>
            </a:extLst>
          </p:cNvPr>
          <p:cNvSpPr/>
          <p:nvPr/>
        </p:nvSpPr>
        <p:spPr>
          <a:xfrm>
            <a:off x="259883" y="135467"/>
            <a:ext cx="8884117" cy="4869670"/>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026" name="Picture 2" descr="Chương VII: Họ Đoàn Việt Nam dưới triều Trần (1225 – 1400) - Họ Đoàn Hà Nội">
            <a:extLst>
              <a:ext uri="{FF2B5EF4-FFF2-40B4-BE49-F238E27FC236}">
                <a16:creationId xmlns:a16="http://schemas.microsoft.com/office/drawing/2014/main" xmlns="" id="{54805108-5906-5BDD-FD7F-D1936E418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78"/>
            <a:ext cx="9113434" cy="5005221"/>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17">
            <a:extLst>
              <a:ext uri="{FF2B5EF4-FFF2-40B4-BE49-F238E27FC236}">
                <a16:creationId xmlns:a16="http://schemas.microsoft.com/office/drawing/2014/main" xmlns="" id="{179C29C0-44E6-247A-2D08-CF559E7785B7}"/>
              </a:ext>
            </a:extLst>
          </p:cNvPr>
          <p:cNvSpPr/>
          <p:nvPr/>
        </p:nvSpPr>
        <p:spPr>
          <a:xfrm>
            <a:off x="4158532" y="316770"/>
            <a:ext cx="4688104" cy="270472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vi-VN"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Hoạt động 1. Tìm hiểu về Triều Trần và công cuộc xây dựng đất nước.</a:t>
            </a:r>
          </a:p>
        </p:txBody>
      </p:sp>
    </p:spTree>
    <p:extLst>
      <p:ext uri="{BB962C8B-B14F-4D97-AF65-F5344CB8AC3E}">
        <p14:creationId xmlns:p14="http://schemas.microsoft.com/office/powerpoint/2010/main" val="16757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TotalTime>
  <Words>566</Words>
  <Application>Microsoft Office PowerPoint</Application>
  <PresentationFormat>On-screen Show (16:9)</PresentationFormat>
  <Paragraphs>41</Paragraphs>
  <Slides>26</Slides>
  <Notes>10</Notes>
  <HiddenSlides>0</HiddenSlides>
  <MMClips>18</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#9Slide02 Noi dung dai</vt:lpstr>
      <vt:lpstr>#9Slide02 Tieu de dai</vt:lpstr>
      <vt:lpstr>#9Slide03 IcielNovecento sans E</vt:lpstr>
      <vt:lpstr>Arial</vt:lpstr>
      <vt:lpstr>Arimo</vt:lpstr>
      <vt:lpstr>Assistant</vt:lpstr>
      <vt:lpstr>Assistant Medium</vt:lpstr>
      <vt:lpstr>Calibri</vt:lpstr>
      <vt:lpstr>Cambria</vt:lpstr>
      <vt:lpstr>Nunito</vt:lpstr>
      <vt:lpstr>Rajdhani</vt:lpstr>
      <vt:lpstr>SVN-Androgyne</vt:lpstr>
      <vt:lpstr>Times New Roman</vt:lpstr>
      <vt:lpstr>World War II D-Day Invasion XL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59</cp:revision>
  <dcterms:modified xsi:type="dcterms:W3CDTF">2024-11-30T14:15:04Z</dcterms:modified>
</cp:coreProperties>
</file>