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4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903" r:id="rId3"/>
    <p:sldMasterId id="2147483973" r:id="rId4"/>
  </p:sldMasterIdLst>
  <p:notesMasterIdLst>
    <p:notesMasterId r:id="rId24"/>
  </p:notesMasterIdLst>
  <p:sldIdLst>
    <p:sldId id="359" r:id="rId5"/>
    <p:sldId id="1403" r:id="rId6"/>
    <p:sldId id="1460" r:id="rId7"/>
    <p:sldId id="1440" r:id="rId8"/>
    <p:sldId id="1397" r:id="rId9"/>
    <p:sldId id="1342" r:id="rId10"/>
    <p:sldId id="1400" r:id="rId11"/>
    <p:sldId id="1207" r:id="rId12"/>
    <p:sldId id="1462" r:id="rId13"/>
    <p:sldId id="1447" r:id="rId14"/>
    <p:sldId id="1463" r:id="rId15"/>
    <p:sldId id="1448" r:id="rId16"/>
    <p:sldId id="1464" r:id="rId17"/>
    <p:sldId id="1465" r:id="rId18"/>
    <p:sldId id="1466" r:id="rId19"/>
    <p:sldId id="1242" r:id="rId20"/>
    <p:sldId id="1458" r:id="rId21"/>
    <p:sldId id="1461" r:id="rId22"/>
    <p:sldId id="1454" r:id="rId23"/>
  </p:sldIdLst>
  <p:sldSz cx="9144000" cy="5143500" type="screen16x9"/>
  <p:notesSz cx="6858000" cy="9144000"/>
  <p:custDataLst>
    <p:tags r:id="rId25"/>
  </p:custDataLst>
  <p:defaultTextStyle>
    <a:defPPr>
      <a:defRPr lang="zh-CN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359"/>
            <p14:sldId id="1403"/>
            <p14:sldId id="1460"/>
            <p14:sldId id="1440"/>
            <p14:sldId id="1397"/>
            <p14:sldId id="1342"/>
            <p14:sldId id="1400"/>
            <p14:sldId id="1207"/>
            <p14:sldId id="1462"/>
            <p14:sldId id="1447"/>
            <p14:sldId id="1463"/>
            <p14:sldId id="1448"/>
            <p14:sldId id="1464"/>
            <p14:sldId id="1465"/>
            <p14:sldId id="1466"/>
            <p14:sldId id="1242"/>
            <p14:sldId id="1458"/>
            <p14:sldId id="1461"/>
          </p14:sldIdLst>
        </p14:section>
        <p14:section name="Untitled Section" id="{684F6D74-326A-40AB-B802-30D745D1CEE6}">
          <p14:sldIdLst>
            <p14:sldId id="14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DDBA"/>
    <a:srgbClr val="FFC9C9"/>
    <a:srgbClr val="FFE5FB"/>
    <a:srgbClr val="FF0000"/>
    <a:srgbClr val="FF9900"/>
    <a:srgbClr val="C6E6A2"/>
    <a:srgbClr val="DFF1CB"/>
    <a:srgbClr val="FCFFFD"/>
    <a:srgbClr val="000000"/>
    <a:srgbClr val="F2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7919" autoAdjust="0"/>
  </p:normalViewPr>
  <p:slideViewPr>
    <p:cSldViewPr>
      <p:cViewPr varScale="1">
        <p:scale>
          <a:sx n="109" d="100"/>
          <a:sy n="109" d="100"/>
        </p:scale>
        <p:origin x="734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745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522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04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184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602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6581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170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910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mời HS nêu nội dung tranh minh hoạ bài đọc.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468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859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851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308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177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324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666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2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30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42" indent="0" algn="ctr">
              <a:buNone/>
              <a:defRPr/>
            </a:lvl2pPr>
            <a:lvl3pPr marL="914288" indent="0" algn="ctr">
              <a:buNone/>
              <a:defRPr/>
            </a:lvl3pPr>
            <a:lvl4pPr marL="1371430" indent="0" algn="ctr">
              <a:buNone/>
              <a:defRPr/>
            </a:lvl4pPr>
            <a:lvl5pPr marL="1828574" indent="0" algn="ctr">
              <a:buNone/>
              <a:defRPr/>
            </a:lvl5pPr>
            <a:lvl6pPr marL="2285715" indent="0" algn="ctr">
              <a:buNone/>
              <a:defRPr/>
            </a:lvl6pPr>
            <a:lvl7pPr marL="2742857" indent="0" algn="ctr">
              <a:buNone/>
              <a:defRPr/>
            </a:lvl7pPr>
            <a:lvl8pPr marL="3200000" indent="0" algn="ctr">
              <a:buNone/>
              <a:defRPr/>
            </a:lvl8pPr>
            <a:lvl9pPr marL="365714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23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069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2" indent="0">
              <a:buNone/>
              <a:defRPr sz="1800"/>
            </a:lvl2pPr>
            <a:lvl3pPr marL="914288" indent="0">
              <a:buNone/>
              <a:defRPr sz="1600"/>
            </a:lvl3pPr>
            <a:lvl4pPr marL="1371430" indent="0">
              <a:buNone/>
              <a:defRPr sz="1400"/>
            </a:lvl4pPr>
            <a:lvl5pPr marL="1828574" indent="0">
              <a:buNone/>
              <a:defRPr sz="1400"/>
            </a:lvl5pPr>
            <a:lvl6pPr marL="2285715" indent="0">
              <a:buNone/>
              <a:defRPr sz="1400"/>
            </a:lvl6pPr>
            <a:lvl7pPr marL="2742857" indent="0">
              <a:buNone/>
              <a:defRPr sz="1400"/>
            </a:lvl7pPr>
            <a:lvl8pPr marL="3200000" indent="0">
              <a:buNone/>
              <a:defRPr sz="1400"/>
            </a:lvl8pPr>
            <a:lvl9pPr marL="365714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085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36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03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30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024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04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29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417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736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873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47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6253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9855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461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7057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5024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0146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211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84105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815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15" y="231340"/>
            <a:ext cx="1077176" cy="107717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04" y="-208456"/>
            <a:ext cx="1516972" cy="151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1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72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7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972" r:id="rId12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7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1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2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4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5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857" indent="-342857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58" indent="-22857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00" indent="-22857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44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28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30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573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1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273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94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audio" Target="../media/audio2.wav"/><Relationship Id="rId7" Type="http://schemas.openxmlformats.org/officeDocument/2006/relationships/image" Target="../media/image13.emf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.emf"/><Relationship Id="rId11" Type="http://schemas.openxmlformats.org/officeDocument/2006/relationships/image" Target="../media/image16.png"/><Relationship Id="rId5" Type="http://schemas.openxmlformats.org/officeDocument/2006/relationships/image" Target="../media/image11.emf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1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1" descr="E:\0000000我图PPT\03.20\亲子乐园\亲子乐园副本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1814" y="-20538"/>
            <a:ext cx="9191294" cy="5145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" descr="E:\0000000我图PPT\03.20\亲子乐园\r6t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96122" y="-510945"/>
            <a:ext cx="9649072" cy="5549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" descr="E:\0000000我图PPT\03.20\亲子乐园\3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" y="2950782"/>
            <a:ext cx="9145588" cy="219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" descr="E:\0000000我图PPT\03.20\亲子乐园\56y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31810" y="3140349"/>
            <a:ext cx="5602021" cy="194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" descr="E:\0000000我图PPT\03.20\亲子乐园\ty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94930" y="2394206"/>
            <a:ext cx="3201194" cy="302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" descr="E:\0000000我图PPT\03.20\亲子乐园\568io.png"/>
          <p:cNvPicPr preferRelativeResize="0"/>
          <p:nvPr/>
        </p:nvPicPr>
        <p:blipFill rotWithShape="1">
          <a:blip r:embed="rId9">
            <a:alphaModFix/>
          </a:blip>
          <a:srcRect l="67532" t="19027" r="11037" b="19634"/>
          <a:stretch/>
        </p:blipFill>
        <p:spPr>
          <a:xfrm>
            <a:off x="7679668" y="-121673"/>
            <a:ext cx="1604839" cy="1637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" descr="E:\0000000我图PPT\03.20\亲子乐园\568io.png"/>
          <p:cNvPicPr preferRelativeResize="0"/>
          <p:nvPr/>
        </p:nvPicPr>
        <p:blipFill rotWithShape="1">
          <a:blip r:embed="rId9">
            <a:alphaModFix/>
          </a:blip>
          <a:srcRect l="3846" t="10300" r="70716" b="10732"/>
          <a:stretch/>
        </p:blipFill>
        <p:spPr>
          <a:xfrm>
            <a:off x="-232895" y="-320217"/>
            <a:ext cx="1905000" cy="21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"/>
          <p:cNvSpPr/>
          <p:nvPr/>
        </p:nvSpPr>
        <p:spPr>
          <a:xfrm>
            <a:off x="1582134" y="2185878"/>
            <a:ext cx="6164463" cy="1091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21675" tIns="60825" rIns="121675" bIns="60825" anchor="ctr" anchorCtr="0">
            <a:no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 VIỆT LỚP 4</a:t>
            </a:r>
          </a:p>
          <a:p>
            <a:pPr algn="ctr" defTabSz="914378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GV: VŨ THỊ HỒNG HÀ</a:t>
            </a:r>
            <a:endParaRPr sz="2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3" name="Google Shape;373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908578" y="1004732"/>
            <a:ext cx="1326844" cy="10688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A6E258-8A44-A97A-1D06-54DCCF8FC6B0}"/>
              </a:ext>
            </a:extLst>
          </p:cNvPr>
          <p:cNvSpPr/>
          <p:nvPr/>
        </p:nvSpPr>
        <p:spPr>
          <a:xfrm>
            <a:off x="876536" y="728465"/>
            <a:ext cx="7390929" cy="3779489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>
                <a:gd name="adj" fmla="val 10229978"/>
              </a:avLst>
            </a:prstTxWarp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n-US" sz="3200" b="1" kern="0" dirty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 MỪNG CÁC THẦY CÔ VỀ DỰ GIỜ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AF99FF-7B99-636B-177B-10FBDBD1B1A7}"/>
              </a:ext>
            </a:extLst>
          </p:cNvPr>
          <p:cNvSpPr/>
          <p:nvPr/>
        </p:nvSpPr>
        <p:spPr>
          <a:xfrm>
            <a:off x="4479635" y="2110086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endParaRPr lang="en-US" sz="5400" kern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an nan đường đến trường của trẻ vùng cao | BÁO QUẢNG NA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4252"/>
            <a:ext cx="3672408" cy="226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4253"/>
            <a:ext cx="3960440" cy="2266339"/>
          </a:xfrm>
          <a:prstGeom prst="rect">
            <a:avLst/>
          </a:prstGeom>
        </p:spPr>
      </p:pic>
      <p:pic>
        <p:nvPicPr>
          <p:cNvPr id="6" name="Picture 5" descr="A group of children standing on a dirt road with umbrellas&#10;&#10;Description automatically generated">
            <a:extLst>
              <a:ext uri="{FF2B5EF4-FFF2-40B4-BE49-F238E27FC236}">
                <a16:creationId xmlns:a16="http://schemas.microsoft.com/office/drawing/2014/main" id="{558D2D83-CF7D-778D-CD8F-BF6F3E2818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t="-312" r="2606" b="312"/>
          <a:stretch/>
        </p:blipFill>
        <p:spPr>
          <a:xfrm>
            <a:off x="449857" y="2559874"/>
            <a:ext cx="3960440" cy="2473039"/>
          </a:xfrm>
          <a:prstGeom prst="rect">
            <a:avLst/>
          </a:prstGeom>
        </p:spPr>
      </p:pic>
      <p:pic>
        <p:nvPicPr>
          <p:cNvPr id="8" name="Picture 7" descr="A group of children walking on a path&#10;&#10;Description automatically generated">
            <a:extLst>
              <a:ext uri="{FF2B5EF4-FFF2-40B4-BE49-F238E27FC236}">
                <a16:creationId xmlns:a16="http://schemas.microsoft.com/office/drawing/2014/main" id="{D729EDB5-58AC-9E48-C50A-16CCE27B60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559873"/>
            <a:ext cx="3672408" cy="24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03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2139" y="1419622"/>
            <a:ext cx="8642389" cy="1152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7" name="Picture 16" descr="A green field with a tree and a road&#10;&#10;Description automatically generated">
            <a:extLst>
              <a:ext uri="{FF2B5EF4-FFF2-40B4-BE49-F238E27FC236}">
                <a16:creationId xmlns:a16="http://schemas.microsoft.com/office/drawing/2014/main" id="{8D3A0AB5-4E4E-B3C5-61BC-8F2D118E0A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40"/>
          <a:stretch/>
        </p:blipFill>
        <p:spPr>
          <a:xfrm>
            <a:off x="0" y="0"/>
            <a:ext cx="9173616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A6E95A-CD94-E042-D045-B3E88E7F136D}"/>
              </a:ext>
            </a:extLst>
          </p:cNvPr>
          <p:cNvSpPr/>
          <p:nvPr/>
        </p:nvSpPr>
        <p:spPr>
          <a:xfrm>
            <a:off x="302332" y="1707654"/>
            <a:ext cx="8568952" cy="2008679"/>
          </a:xfrm>
          <a:prstGeom prst="roundRect">
            <a:avLst/>
          </a:prstGeom>
          <a:solidFill>
            <a:srgbClr val="FFC9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899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08"/>
            <a:ext cx="4427984" cy="26575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5535"/>
            <a:ext cx="4427984" cy="2497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-13808"/>
            <a:ext cx="4716016" cy="2657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43758"/>
            <a:ext cx="4716016" cy="249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15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2139" y="1419622"/>
            <a:ext cx="8642389" cy="1152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7" name="Picture 16" descr="A green field with a tree and a road&#10;&#10;Description automatically generated">
            <a:extLst>
              <a:ext uri="{FF2B5EF4-FFF2-40B4-BE49-F238E27FC236}">
                <a16:creationId xmlns:a16="http://schemas.microsoft.com/office/drawing/2014/main" id="{8D3A0AB5-4E4E-B3C5-61BC-8F2D118E0A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40"/>
          <a:stretch/>
        </p:blipFill>
        <p:spPr>
          <a:xfrm>
            <a:off x="0" y="0"/>
            <a:ext cx="9173616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A6E95A-CD94-E042-D045-B3E88E7F136D}"/>
              </a:ext>
            </a:extLst>
          </p:cNvPr>
          <p:cNvSpPr/>
          <p:nvPr/>
        </p:nvSpPr>
        <p:spPr>
          <a:xfrm>
            <a:off x="302332" y="1707654"/>
            <a:ext cx="8568952" cy="2008679"/>
          </a:xfrm>
          <a:prstGeom prst="roundRect">
            <a:avLst/>
          </a:prstGeom>
          <a:solidFill>
            <a:srgbClr val="FFC9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880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2139" y="1419622"/>
            <a:ext cx="8642389" cy="1152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7" name="Picture 16" descr="A green field with a tree and a road&#10;&#10;Description automatically generated">
            <a:extLst>
              <a:ext uri="{FF2B5EF4-FFF2-40B4-BE49-F238E27FC236}">
                <a16:creationId xmlns:a16="http://schemas.microsoft.com/office/drawing/2014/main" id="{8D3A0AB5-4E4E-B3C5-61BC-8F2D118E0A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40"/>
          <a:stretch/>
        </p:blipFill>
        <p:spPr>
          <a:xfrm>
            <a:off x="0" y="0"/>
            <a:ext cx="9173616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A6E95A-CD94-E042-D045-B3E88E7F136D}"/>
              </a:ext>
            </a:extLst>
          </p:cNvPr>
          <p:cNvSpPr/>
          <p:nvPr/>
        </p:nvSpPr>
        <p:spPr>
          <a:xfrm>
            <a:off x="302332" y="1707654"/>
            <a:ext cx="8568952" cy="2008679"/>
          </a:xfrm>
          <a:prstGeom prst="roundRect">
            <a:avLst/>
          </a:prstGeom>
          <a:solidFill>
            <a:srgbClr val="FFC9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Theo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gùi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681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2139" y="1419622"/>
            <a:ext cx="8642389" cy="1152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7" name="Picture 16" descr="A green field with a tree and a road&#10;&#10;Description automatically generated">
            <a:extLst>
              <a:ext uri="{FF2B5EF4-FFF2-40B4-BE49-F238E27FC236}">
                <a16:creationId xmlns:a16="http://schemas.microsoft.com/office/drawing/2014/main" id="{8D3A0AB5-4E4E-B3C5-61BC-8F2D118E0A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40"/>
          <a:stretch/>
        </p:blipFill>
        <p:spPr>
          <a:xfrm>
            <a:off x="0" y="0"/>
            <a:ext cx="9173616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A6E95A-CD94-E042-D045-B3E88E7F136D}"/>
              </a:ext>
            </a:extLst>
          </p:cNvPr>
          <p:cNvSpPr/>
          <p:nvPr/>
        </p:nvSpPr>
        <p:spPr>
          <a:xfrm>
            <a:off x="302332" y="1707654"/>
            <a:ext cx="8568952" cy="2008679"/>
          </a:xfrm>
          <a:prstGeom prst="roundRect">
            <a:avLst/>
          </a:prstGeom>
          <a:solidFill>
            <a:srgbClr val="FFC9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5: Em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708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323528" y="195486"/>
            <a:ext cx="3528392" cy="923908"/>
            <a:chOff x="506624" y="2139702"/>
            <a:chExt cx="4660184" cy="923908"/>
          </a:xfrm>
          <a:solidFill>
            <a:srgbClr val="FFFF00"/>
          </a:solidFill>
        </p:grpSpPr>
        <p:sp>
          <p:nvSpPr>
            <p:cNvPr id="31" name="Rounded Rectangle 30"/>
            <p:cNvSpPr/>
            <p:nvPr/>
          </p:nvSpPr>
          <p:spPr>
            <a:xfrm>
              <a:off x="506624" y="2139702"/>
              <a:ext cx="4660184" cy="92390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77259" y="2247714"/>
              <a:ext cx="3618885" cy="707884"/>
            </a:xfrm>
            <a:prstGeom prst="rect">
              <a:avLst/>
            </a:prstGeom>
            <a:grp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dung: </a:t>
              </a:r>
            </a:p>
          </p:txBody>
        </p:sp>
      </p:grpSp>
      <p:sp>
        <p:nvSpPr>
          <p:cNvPr id="35" name="Rounded Rectangular Callout 34"/>
          <p:cNvSpPr/>
          <p:nvPr/>
        </p:nvSpPr>
        <p:spPr>
          <a:xfrm>
            <a:off x="629562" y="2316964"/>
            <a:ext cx="7884876" cy="2520280"/>
          </a:xfrm>
          <a:prstGeom prst="wedgeRoundRectCallout">
            <a:avLst>
              <a:gd name="adj1" fmla="val -37568"/>
              <a:gd name="adj2" fmla="val -96322"/>
              <a:gd name="adj3" fmla="val 16667"/>
            </a:avLst>
          </a:prstGeom>
          <a:solidFill>
            <a:srgbClr val="FEDD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 núi phải trải qua rất nhiều khó khăn để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lớp; được đi học là niềm vui, niềm mong ước của các bạn.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935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een field with a tree and a road&#10;&#10;Description automatically generated">
            <a:extLst>
              <a:ext uri="{FF2B5EF4-FFF2-40B4-BE49-F238E27FC236}">
                <a16:creationId xmlns:a16="http://schemas.microsoft.com/office/drawing/2014/main" id="{8D3A0AB5-4E4E-B3C5-61BC-8F2D118E0A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40"/>
          <a:stretch/>
        </p:blipFill>
        <p:spPr>
          <a:xfrm>
            <a:off x="20" y="1282"/>
            <a:ext cx="9143980" cy="51422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611560" y="1983128"/>
            <a:ext cx="8208912" cy="117724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just" defTabSz="685783">
              <a:defRPr/>
            </a:pPr>
            <a:r>
              <a:rPr lang="en-US" sz="7200" b="1" dirty="0" err="1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cảm</a:t>
            </a:r>
            <a:endParaRPr lang="en-US" sz="7200" b="1" dirty="0"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090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2139" y="1419622"/>
            <a:ext cx="8642389" cy="1152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7" name="Picture 16" descr="A green field with a tree and a road&#10;&#10;Description automatically generated">
            <a:extLst>
              <a:ext uri="{FF2B5EF4-FFF2-40B4-BE49-F238E27FC236}">
                <a16:creationId xmlns:a16="http://schemas.microsoft.com/office/drawing/2014/main" id="{8D3A0AB5-4E4E-B3C5-61BC-8F2D118E0A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40"/>
          <a:stretch/>
        </p:blipFill>
        <p:spPr>
          <a:xfrm>
            <a:off x="0" y="0"/>
            <a:ext cx="9173616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A6E95A-CD94-E042-D045-B3E88E7F136D}"/>
              </a:ext>
            </a:extLst>
          </p:cNvPr>
          <p:cNvSpPr/>
          <p:nvPr/>
        </p:nvSpPr>
        <p:spPr>
          <a:xfrm>
            <a:off x="323528" y="1275606"/>
            <a:ext cx="8568952" cy="2232249"/>
          </a:xfrm>
          <a:prstGeom prst="roundRect">
            <a:avLst/>
          </a:prstGeom>
          <a:solidFill>
            <a:srgbClr val="FFE5F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55F3C4-4A43-6056-FE3C-58C0E513C983}"/>
              </a:ext>
            </a:extLst>
          </p:cNvPr>
          <p:cNvSpPr txBox="1"/>
          <p:nvPr/>
        </p:nvSpPr>
        <p:spPr>
          <a:xfrm>
            <a:off x="467545" y="1560914"/>
            <a:ext cx="828091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ọng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hứng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</a:t>
            </a:r>
          </a:p>
          <a:p>
            <a:pPr marL="0" marR="0" lvl="0" indent="0" algn="l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9357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0"/>
            <a:ext cx="2284571" cy="17573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6547259" y="0"/>
            <a:ext cx="2596742" cy="175736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6" t="75070" r="33883"/>
          <a:stretch>
            <a:fillRect/>
          </a:stretch>
        </p:blipFill>
        <p:spPr>
          <a:xfrm>
            <a:off x="6027574" y="3999071"/>
            <a:ext cx="2888882" cy="11915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5" t="6159" r="21724" b="25893"/>
          <a:stretch>
            <a:fillRect/>
          </a:stretch>
        </p:blipFill>
        <p:spPr>
          <a:xfrm>
            <a:off x="918753" y="-185738"/>
            <a:ext cx="7282272" cy="564356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9591">
            <a:off x="338228" y="3206055"/>
            <a:ext cx="2718332" cy="19636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5894" y="2010417"/>
            <a:ext cx="3863675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17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2639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866" y="227842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1819" y="314751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2138" y="3363839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91386" y="2202714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154134" y="1764169"/>
            <a:ext cx="4793886" cy="128285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892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1" name="Picture 11" descr="C:\Users\ADMIN\Desktop\Tai nguyen thiet ke tro choi\Angry birds epic birds\1505573783630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3942448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99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>
        <p:sndAc>
          <p:stSnd>
            <p:snd r:embed="rId3" name="Nhac ne ma mi.wav"/>
          </p:stSnd>
        </p:sndAc>
      </p:transition>
    </mc:Choice>
    <mc:Fallback xmlns="">
      <p:transition advClick="0" advTm="0">
        <p:sndAc>
          <p:stSnd>
            <p:snd r:embed="rId12" name="Nhac ne ma m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ài Hát Đi Học Remix - Nhạc thiếu nhi vui nhộn 2023 [Vbox Kids] (1) - Trim">
            <a:hlinkClick r:id="" action="ppaction://media"/>
            <a:extLst>
              <a:ext uri="{FF2B5EF4-FFF2-40B4-BE49-F238E27FC236}">
                <a16:creationId xmlns:a16="http://schemas.microsoft.com/office/drawing/2014/main" id="{58B03A9E-58A8-1A90-222D-7C75C66F27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956" y="482600"/>
            <a:ext cx="7428087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6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4" name="当我们同在一起.wav"/>
          </p:stSnd>
        </p:sndAc>
      </p:transition>
    </mc:Choice>
    <mc:Fallback xmlns="">
      <p:transition spd="slow" advTm="3000">
        <p:sndAc>
          <p:stSnd>
            <p:snd r:embed="rId6" name="当我们同在一起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children walking on a dirt road&#10;&#10;Description automatically generated">
            <a:extLst>
              <a:ext uri="{FF2B5EF4-FFF2-40B4-BE49-F238E27FC236}">
                <a16:creationId xmlns:a16="http://schemas.microsoft.com/office/drawing/2014/main" id="{23D9C645-21A5-1AEE-A855-2ED64C844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7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723366" y="519768"/>
            <a:ext cx="468052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39725" algn="just"/>
            <a:endParaRPr lang="vi-VN" sz="2000">
              <a:latin typeface="UTM Avo" panose="02040603050506020204" pitchFamily="18" charset="0"/>
            </a:endParaRPr>
          </a:p>
          <a:p>
            <a:pPr indent="339725" algn="just"/>
            <a:r>
              <a:rPr lang="vi-VN" sz="2000">
                <a:latin typeface="UTM Avo" panose="02040603050506020204" pitchFamily="18" charset="0"/>
              </a:rPr>
              <a:t>Cái chữ rơi xuống nương </a:t>
            </a:r>
          </a:p>
          <a:p>
            <a:pPr indent="339725" algn="just"/>
            <a:r>
              <a:rPr lang="vi-VN" sz="2000">
                <a:latin typeface="UTM Avo" panose="02040603050506020204" pitchFamily="18" charset="0"/>
              </a:rPr>
              <a:t>Mùa cho bông trĩu hạt </a:t>
            </a:r>
          </a:p>
          <a:p>
            <a:pPr indent="339725" algn="just"/>
            <a:r>
              <a:rPr lang="vi-VN" sz="2000">
                <a:latin typeface="UTM Avo" panose="02040603050506020204" pitchFamily="18" charset="0"/>
              </a:rPr>
              <a:t>Cái chữ bay lên ngàn </a:t>
            </a:r>
          </a:p>
          <a:p>
            <a:pPr indent="339725" algn="just"/>
            <a:r>
              <a:rPr lang="vi-VN" sz="2000">
                <a:latin typeface="UTM Avo" panose="02040603050506020204" pitchFamily="18" charset="0"/>
              </a:rPr>
              <a:t>Rừng ríu ran chim hát.</a:t>
            </a:r>
          </a:p>
          <a:p>
            <a:pPr indent="339725" algn="just"/>
            <a:endParaRPr lang="vi-VN" sz="2000">
              <a:latin typeface="UTM Avo" panose="02040603050506020204" pitchFamily="18" charset="0"/>
            </a:endParaRPr>
          </a:p>
          <a:p>
            <a:pPr indent="339725" algn="just"/>
            <a:r>
              <a:rPr lang="vi-VN" sz="2000">
                <a:latin typeface="UTM Avo" panose="02040603050506020204" pitchFamily="18" charset="0"/>
              </a:rPr>
              <a:t>Càng đi chân càng vững</a:t>
            </a:r>
          </a:p>
          <a:p>
            <a:pPr indent="339725" algn="just"/>
            <a:r>
              <a:rPr lang="vi-VN" sz="2000">
                <a:latin typeface="UTM Avo" panose="02040603050506020204" pitchFamily="18" charset="0"/>
              </a:rPr>
              <a:t>Lớp học ngang lưng đồi </a:t>
            </a:r>
          </a:p>
          <a:p>
            <a:pPr indent="339725" algn="just"/>
            <a:r>
              <a:rPr lang="vi-VN" sz="2000">
                <a:latin typeface="UTM Avo" panose="02040603050506020204" pitchFamily="18" charset="0"/>
              </a:rPr>
              <a:t>Mắt em như sao sáng</a:t>
            </a:r>
          </a:p>
          <a:p>
            <a:pPr indent="339725" algn="just"/>
            <a:r>
              <a:rPr lang="vi-VN" sz="2000">
                <a:latin typeface="UTM Avo" panose="02040603050506020204" pitchFamily="18" charset="0"/>
              </a:rPr>
              <a:t>Gặt chữ trên đỉnh trời!</a:t>
            </a:r>
          </a:p>
          <a:p>
            <a:pPr indent="339725" algn="just"/>
            <a:r>
              <a:rPr lang="en-US" sz="2000">
                <a:latin typeface="UTM Avo" panose="02040603050506020204" pitchFamily="18" charset="0"/>
              </a:rPr>
              <a:t>                        </a:t>
            </a:r>
            <a:r>
              <a:rPr lang="vi-VN" sz="1600">
                <a:latin typeface="UTM Avo" panose="02040603050506020204" pitchFamily="18" charset="0"/>
              </a:rPr>
              <a:t>(Bích Ngọc)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1424" y="376657"/>
            <a:ext cx="468052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39725" algn="just"/>
            <a:r>
              <a:rPr lang="vi-VN" sz="2000">
                <a:latin typeface="UTM Avo" panose="02040603050506020204" pitchFamily="18" charset="0"/>
              </a:rPr>
              <a:t>Bình minh vừa tỉnh giấc </a:t>
            </a:r>
          </a:p>
          <a:p>
            <a:pPr indent="339725" algn="just"/>
            <a:r>
              <a:rPr lang="vi-VN" sz="2000">
                <a:latin typeface="UTM Avo" panose="02040603050506020204" pitchFamily="18" charset="0"/>
              </a:rPr>
              <a:t>Nắng nhuộm hồng núi xanh </a:t>
            </a:r>
          </a:p>
          <a:p>
            <a:pPr indent="339725" algn="just"/>
            <a:r>
              <a:rPr lang="vi-VN" sz="2000">
                <a:latin typeface="UTM Avo" panose="02040603050506020204" pitchFamily="18" charset="0"/>
              </a:rPr>
              <a:t>Tiếng trống rung vách đá </a:t>
            </a:r>
          </a:p>
          <a:p>
            <a:pPr indent="339725" algn="just"/>
            <a:r>
              <a:rPr lang="vi-VN" sz="2000">
                <a:latin typeface="UTM Avo" panose="02040603050506020204" pitchFamily="18" charset="0"/>
              </a:rPr>
              <a:t>Giục đôi chân bước nhanh.</a:t>
            </a:r>
          </a:p>
          <a:p>
            <a:pPr indent="339725" algn="just"/>
            <a:endParaRPr lang="vi-VN">
              <a:latin typeface="UTM Avo" panose="02040603050506020204" pitchFamily="18" charset="0"/>
            </a:endParaRPr>
          </a:p>
          <a:p>
            <a:pPr indent="339725" algn="just"/>
            <a:r>
              <a:rPr lang="vi-VN" sz="2000">
                <a:latin typeface="UTM Avo" panose="02040603050506020204" pitchFamily="18" charset="0"/>
              </a:rPr>
              <a:t>Bóng em nhòa bóng núi</a:t>
            </a:r>
          </a:p>
          <a:p>
            <a:pPr indent="339725" algn="just"/>
            <a:r>
              <a:rPr lang="vi-VN" sz="2000">
                <a:latin typeface="UTM Avo" panose="02040603050506020204" pitchFamily="18" charset="0"/>
              </a:rPr>
              <a:t>Hun hút mấy thung sâu </a:t>
            </a:r>
          </a:p>
          <a:p>
            <a:pPr indent="339725" algn="just"/>
            <a:r>
              <a:rPr lang="vi-VN" sz="2000">
                <a:latin typeface="UTM Avo" panose="02040603050506020204" pitchFamily="18" charset="0"/>
              </a:rPr>
              <a:t>Gió đưa theo tiếng sáo </a:t>
            </a:r>
          </a:p>
          <a:p>
            <a:pPr indent="339725" algn="just"/>
            <a:r>
              <a:rPr lang="vi-VN" sz="2000">
                <a:latin typeface="UTM Avo" panose="02040603050506020204" pitchFamily="18" charset="0"/>
              </a:rPr>
              <a:t>La đà trên tán lau.</a:t>
            </a:r>
          </a:p>
          <a:p>
            <a:pPr indent="339725" algn="just"/>
            <a:endParaRPr lang="vi-VN">
              <a:latin typeface="UTM Avo" panose="02040603050506020204" pitchFamily="18" charset="0"/>
            </a:endParaRPr>
          </a:p>
          <a:p>
            <a:pPr indent="339725" algn="just"/>
            <a:r>
              <a:rPr lang="vi-VN" sz="2000">
                <a:latin typeface="UTM Avo" panose="02040603050506020204" pitchFamily="18" charset="0"/>
              </a:rPr>
              <a:t>Em đi tìm cái chữ</a:t>
            </a:r>
          </a:p>
          <a:p>
            <a:pPr indent="339725" algn="just"/>
            <a:r>
              <a:rPr lang="vi-VN" sz="2000">
                <a:latin typeface="UTM Avo" panose="02040603050506020204" pitchFamily="18" charset="0"/>
              </a:rPr>
              <a:t>Vượt suối lại băng rừng </a:t>
            </a:r>
          </a:p>
          <a:p>
            <a:pPr indent="339725" algn="just"/>
            <a:r>
              <a:rPr lang="vi-VN" sz="2000">
                <a:latin typeface="UTM Avo" panose="02040603050506020204" pitchFamily="18" charset="0"/>
              </a:rPr>
              <a:t>Đường xa chân có mỏi</a:t>
            </a:r>
          </a:p>
          <a:p>
            <a:pPr indent="339725" algn="just"/>
            <a:r>
              <a:rPr lang="vi-VN" sz="2000">
                <a:latin typeface="UTM Avo" panose="02040603050506020204" pitchFamily="18" charset="0"/>
              </a:rPr>
              <a:t>Chữ vẫn gùi trên lưng.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11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805658"/>
              <a:ext cx="9180513" cy="409850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8"/>
            <a:ext cx="8168425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</a:rPr>
              <a:t>BÀI 15. GẶT CHỮ TRÊN NON</a:t>
            </a:r>
            <a:endParaRPr lang="vi-VN" sz="2000" b="1">
              <a:solidFill>
                <a:srgbClr val="FFFF00"/>
              </a:solidFill>
            </a:endParaRPr>
          </a:p>
        </p:txBody>
      </p:sp>
      <p:pic>
        <p:nvPicPr>
          <p:cNvPr id="21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2" y="-33436"/>
            <a:ext cx="635837" cy="54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624353" y="447403"/>
            <a:ext cx="3756651" cy="4171880"/>
          </a:xfrm>
          <a:prstGeom prst="roundRect">
            <a:avLst>
              <a:gd name="adj" fmla="val 8553"/>
            </a:avLst>
          </a:prstGeom>
          <a:solidFill>
            <a:srgbClr val="FF0000">
              <a:alpha val="2117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vi-VN" sz="2000">
              <a:solidFill>
                <a:prstClr val="black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97590" y="627534"/>
            <a:ext cx="406910" cy="405630"/>
          </a:xfrm>
          <a:prstGeom prst="ellipse">
            <a:avLst/>
          </a:prstGeom>
          <a:solidFill>
            <a:srgbClr val="FF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727117" y="813877"/>
            <a:ext cx="3756651" cy="2831447"/>
          </a:xfrm>
          <a:prstGeom prst="roundRect">
            <a:avLst>
              <a:gd name="adj" fmla="val 8553"/>
            </a:avLst>
          </a:prstGeom>
          <a:solidFill>
            <a:srgbClr val="FFFF00">
              <a:alpha val="2117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vi-VN" sz="2000">
              <a:solidFill>
                <a:prstClr val="black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64220" y="447402"/>
            <a:ext cx="8403530" cy="4239722"/>
          </a:xfrm>
          <a:prstGeom prst="roundRect">
            <a:avLst>
              <a:gd name="adj" fmla="val 10377"/>
            </a:avLst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624104" y="869976"/>
            <a:ext cx="406910" cy="405630"/>
          </a:xfrm>
          <a:prstGeom prst="ellipse">
            <a:avLst/>
          </a:prstGeom>
          <a:solidFill>
            <a:srgbClr val="FF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ysClr val="window" lastClr="FFFFFF"/>
                </a:solidFill>
              </a:rPr>
              <a:t>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4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5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745940" y="397227"/>
            <a:ext cx="5652119" cy="584775"/>
            <a:chOff x="-2028162" y="5975375"/>
            <a:chExt cx="4829804" cy="779697"/>
          </a:xfrm>
        </p:grpSpPr>
        <p:sp>
          <p:nvSpPr>
            <p:cNvPr id="17" name="TextBox 19"/>
            <p:cNvSpPr txBox="1"/>
            <p:nvPr/>
          </p:nvSpPr>
          <p:spPr>
            <a:xfrm>
              <a:off x="-1905120" y="6020199"/>
              <a:ext cx="4706762" cy="692396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 defTabSz="685749"/>
              <a:endParaRPr lang="en-US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18" name="TextBox 20"/>
            <p:cNvSpPr txBox="1"/>
            <p:nvPr/>
          </p:nvSpPr>
          <p:spPr>
            <a:xfrm>
              <a:off x="-2028162" y="5975375"/>
              <a:ext cx="4829804" cy="7796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749"/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Thảo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luận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nhóm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4 (3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phút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) </a:t>
              </a:r>
            </a:p>
          </p:txBody>
        </p:sp>
      </p:grpSp>
      <p:sp>
        <p:nvSpPr>
          <p:cNvPr id="19" name="Rounded Rectangular Callout 18"/>
          <p:cNvSpPr/>
          <p:nvPr/>
        </p:nvSpPr>
        <p:spPr>
          <a:xfrm>
            <a:off x="3995936" y="1352594"/>
            <a:ext cx="5003280" cy="733029"/>
          </a:xfrm>
          <a:prstGeom prst="wedgeRoundRectCallout">
            <a:avLst>
              <a:gd name="adj1" fmla="val -61718"/>
              <a:gd name="adj2" fmla="val 10759"/>
              <a:gd name="adj3" fmla="val 16667"/>
            </a:avLst>
          </a:prstGeom>
          <a:solidFill>
            <a:srgbClr val="D2EEFC">
              <a:alpha val="8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54"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2400" dirty="0">
              <a:solidFill>
                <a:srgbClr val="F79646">
                  <a:lumMod val="50000"/>
                </a:srgbClr>
              </a:solidFill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3992704" y="2375436"/>
            <a:ext cx="4944944" cy="704548"/>
          </a:xfrm>
          <a:prstGeom prst="wedgeRoundRectCallout">
            <a:avLst>
              <a:gd name="adj1" fmla="val -63354"/>
              <a:gd name="adj2" fmla="val -17003"/>
              <a:gd name="adj3" fmla="val 16667"/>
            </a:avLst>
          </a:prstGeom>
          <a:solidFill>
            <a:srgbClr val="FDFDBE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025104" y="3369797"/>
            <a:ext cx="4944944" cy="869376"/>
          </a:xfrm>
          <a:prstGeom prst="wedgeRoundRectCallout">
            <a:avLst>
              <a:gd name="adj1" fmla="val -63354"/>
              <a:gd name="adj2" fmla="val -17003"/>
              <a:gd name="adj3" fmla="val 16667"/>
            </a:avLst>
          </a:prstGeom>
          <a:solidFill>
            <a:srgbClr val="FFD1E4">
              <a:alpha val="8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vi-VN" sz="2400" dirty="0">
              <a:solidFill>
                <a:schemeClr val="tx1"/>
              </a:solidFill>
            </a:endParaRPr>
          </a:p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en-3 Alpha Turbo 2603399268, 4 bạn nhỏ thảo luận , Cropped - Ảnh chụp">
            <a:hlinkClick r:id="" action="ppaction://media"/>
            <a:extLst>
              <a:ext uri="{FF2B5EF4-FFF2-40B4-BE49-F238E27FC236}">
                <a16:creationId xmlns:a16="http://schemas.microsoft.com/office/drawing/2014/main" id="{4E7D8C50-B971-C91F-55CB-6B0F93A927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352" y="1773703"/>
            <a:ext cx="3168352" cy="293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4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9" grpId="0" animBg="1"/>
      <p:bldP spid="21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32"/>
          <p:cNvSpPr>
            <a:spLocks noChangeArrowheads="1"/>
          </p:cNvSpPr>
          <p:nvPr/>
        </p:nvSpPr>
        <p:spPr bwMode="auto">
          <a:xfrm>
            <a:off x="2136896" y="1018859"/>
            <a:ext cx="6755584" cy="3373229"/>
          </a:xfrm>
          <a:prstGeom prst="roundRect">
            <a:avLst>
              <a:gd name="adj" fmla="val 11876"/>
            </a:avLst>
          </a:prstGeom>
          <a:solidFill>
            <a:srgbClr val="FCFDCF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755576" y="141079"/>
            <a:ext cx="2634428" cy="1060651"/>
            <a:chOff x="971600" y="483518"/>
            <a:chExt cx="4248472" cy="684801"/>
          </a:xfrm>
        </p:grpSpPr>
        <p:sp>
          <p:nvSpPr>
            <p:cNvPr id="24" name="Rounded Rectangle 23"/>
            <p:cNvSpPr/>
            <p:nvPr/>
          </p:nvSpPr>
          <p:spPr>
            <a:xfrm>
              <a:off x="971600" y="483518"/>
              <a:ext cx="3600400" cy="461041"/>
            </a:xfrm>
            <a:prstGeom prst="roundRect">
              <a:avLst/>
            </a:prstGeom>
            <a:solidFill>
              <a:srgbClr val="FF66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F4B6D55-9414-4DD7-8435-0D9B28C98F2C}"/>
                </a:ext>
              </a:extLst>
            </p:cNvPr>
            <p:cNvSpPr txBox="1"/>
            <p:nvPr/>
          </p:nvSpPr>
          <p:spPr>
            <a:xfrm>
              <a:off x="1313940" y="483518"/>
              <a:ext cx="3906132" cy="684801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algn="just" defTabSz="685783">
                <a:defRPr/>
              </a:pPr>
              <a:r>
                <a:rPr lang="en-US" sz="4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4000" b="1" dirty="0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ngữ</a:t>
              </a:r>
              <a:endParaRPr lang="en-US" sz="4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5"/>
          <a:stretch/>
        </p:blipFill>
        <p:spPr bwMode="auto">
          <a:xfrm>
            <a:off x="179512" y="1659732"/>
            <a:ext cx="2399950" cy="33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2339752" y="2363729"/>
            <a:ext cx="2808312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gùi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97764" y="1497617"/>
            <a:ext cx="3287743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Thung 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636" y="1344338"/>
            <a:ext cx="4087397" cy="2722270"/>
          </a:xfrm>
          <a:prstGeom prst="rect">
            <a:avLst/>
          </a:prstGeom>
        </p:spPr>
      </p:pic>
      <p:pic>
        <p:nvPicPr>
          <p:cNvPr id="19" name="Picture 2" descr="Người Mông Yên Bái lưu giữ bản sắc dân tộc trên vai qua chiếc gùi">
            <a:extLst>
              <a:ext uri="{FF2B5EF4-FFF2-40B4-BE49-F238E27FC236}">
                <a16:creationId xmlns:a16="http://schemas.microsoft.com/office/drawing/2014/main" id="{BEF68B1D-2D2F-4450-5490-FE10EB7B6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6" y="1344338"/>
            <a:ext cx="4087397" cy="280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09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6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2139" y="1419622"/>
            <a:ext cx="8642389" cy="1152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 descr="A green field with a tree and a road&#10;&#10;Description automatically generated">
            <a:extLst>
              <a:ext uri="{FF2B5EF4-FFF2-40B4-BE49-F238E27FC236}">
                <a16:creationId xmlns:a16="http://schemas.microsoft.com/office/drawing/2014/main" id="{8D3A0AB5-4E4E-B3C5-61BC-8F2D118E0A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40"/>
          <a:stretch/>
        </p:blipFill>
        <p:spPr>
          <a:xfrm>
            <a:off x="0" y="0"/>
            <a:ext cx="9173616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A6E95A-CD94-E042-D045-B3E88E7F136D}"/>
              </a:ext>
            </a:extLst>
          </p:cNvPr>
          <p:cNvSpPr/>
          <p:nvPr/>
        </p:nvSpPr>
        <p:spPr>
          <a:xfrm>
            <a:off x="323529" y="779095"/>
            <a:ext cx="8568952" cy="3585310"/>
          </a:xfrm>
          <a:prstGeom prst="roundRect">
            <a:avLst/>
          </a:prstGeom>
          <a:solidFill>
            <a:srgbClr val="FFE5F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55F3C4-4A43-6056-FE3C-58C0E513C983}"/>
              </a:ext>
            </a:extLst>
          </p:cNvPr>
          <p:cNvSpPr txBox="1"/>
          <p:nvPr/>
        </p:nvSpPr>
        <p:spPr>
          <a:xfrm>
            <a:off x="467545" y="1560914"/>
            <a:ext cx="828091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l/n,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</a:t>
            </a:r>
          </a:p>
          <a:p>
            <a:pPr marL="0" marR="0" lvl="0" indent="0" algn="l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2627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2139" y="1419622"/>
            <a:ext cx="8642389" cy="1152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7" name="Picture 16" descr="A green field with a tree and a road&#10;&#10;Description automatically generated">
            <a:extLst>
              <a:ext uri="{FF2B5EF4-FFF2-40B4-BE49-F238E27FC236}">
                <a16:creationId xmlns:a16="http://schemas.microsoft.com/office/drawing/2014/main" id="{8D3A0AB5-4E4E-B3C5-61BC-8F2D118E0A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40"/>
          <a:stretch/>
        </p:blipFill>
        <p:spPr>
          <a:xfrm>
            <a:off x="0" y="0"/>
            <a:ext cx="9173616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A6E95A-CD94-E042-D045-B3E88E7F136D}"/>
              </a:ext>
            </a:extLst>
          </p:cNvPr>
          <p:cNvSpPr/>
          <p:nvPr/>
        </p:nvSpPr>
        <p:spPr>
          <a:xfrm>
            <a:off x="445972" y="1691759"/>
            <a:ext cx="8568952" cy="2008679"/>
          </a:xfrm>
          <a:prstGeom prst="roundRect">
            <a:avLst/>
          </a:prstGeom>
          <a:solidFill>
            <a:srgbClr val="FFC9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55F3C4-4A43-6056-FE3C-58C0E513C983}"/>
              </a:ext>
            </a:extLst>
          </p:cNvPr>
          <p:cNvSpPr txBox="1"/>
          <p:nvPr/>
        </p:nvSpPr>
        <p:spPr>
          <a:xfrm>
            <a:off x="589988" y="2058876"/>
            <a:ext cx="8280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l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9125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B6E736-F0E5-49FB-81B8-4E44AEB1E536}:359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74656</TotalTime>
  <Words>410</Words>
  <Application>Microsoft Office PowerPoint</Application>
  <PresentationFormat>On-screen Show (16:9)</PresentationFormat>
  <Paragraphs>71</Paragraphs>
  <Slides>19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等线</vt:lpstr>
      <vt:lpstr>Arial</vt:lpstr>
      <vt:lpstr>Arial-Rounded</vt:lpstr>
      <vt:lpstr>Calibri</vt:lpstr>
      <vt:lpstr>Calibri Light</vt:lpstr>
      <vt:lpstr>Times New Roman</vt:lpstr>
      <vt:lpstr>UTM Avo</vt:lpstr>
      <vt:lpstr>自定义设计方案</vt:lpstr>
      <vt:lpstr>1_自定义设计方案</vt:lpstr>
      <vt:lpstr>1_Default Design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Tư liệu tiểu học</dc:title>
  <dc:creator>http://tieuhocvn, Tư liệu tiểu học</dc:creator>
  <cp:keywords>Tiếng Việt 3, Tập 1, Tieuhocvn, Bài giảng Tiếng Việt 3, Kết nối tri thức</cp:keywords>
  <dc:description>http://tieuhocvn.info</dc:description>
  <cp:lastModifiedBy>2001hongha2001@gmail.com</cp:lastModifiedBy>
  <cp:revision>1687</cp:revision>
  <dcterms:created xsi:type="dcterms:W3CDTF">2015-04-15T03:07:00Z</dcterms:created>
  <dcterms:modified xsi:type="dcterms:W3CDTF">2024-10-28T01:08:30Z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