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332" r:id="rId4"/>
    <p:sldId id="264" r:id="rId5"/>
    <p:sldId id="256" r:id="rId6"/>
    <p:sldId id="337" r:id="rId7"/>
    <p:sldId id="282" r:id="rId8"/>
    <p:sldId id="350" r:id="rId9"/>
    <p:sldId id="351" r:id="rId10"/>
    <p:sldId id="352" r:id="rId11"/>
    <p:sldId id="353" r:id="rId12"/>
    <p:sldId id="356" r:id="rId13"/>
    <p:sldId id="357" r:id="rId14"/>
    <p:sldId id="358" r:id="rId15"/>
    <p:sldId id="360" r:id="rId16"/>
    <p:sldId id="359" r:id="rId17"/>
    <p:sldId id="361" r:id="rId18"/>
    <p:sldId id="34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A85"/>
    <a:srgbClr val="CFC7F1"/>
    <a:srgbClr val="CFE5E9"/>
    <a:srgbClr val="C7D8F1"/>
    <a:srgbClr val="BED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4660"/>
  </p:normalViewPr>
  <p:slideViewPr>
    <p:cSldViewPr snapToGrid="0">
      <p:cViewPr varScale="1">
        <p:scale>
          <a:sx n="77" d="100"/>
          <a:sy n="77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DAF4D-3D06-40F8-8506-FF6443676B12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7929-3314-4612-94B9-23DB0F198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3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3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7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9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9088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53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53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89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34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23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6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5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37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34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2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88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83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xmlns="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xmlns="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xmlns="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2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xmlns="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95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960000" y="2470600"/>
            <a:ext cx="50104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1192951" y="1237151"/>
            <a:ext cx="115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960000" y="4379433"/>
            <a:ext cx="5010400" cy="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6791034" y="5551688"/>
            <a:ext cx="5484853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3211580" y="4944491"/>
            <a:ext cx="4725517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8" name="Google Shape;48;p3"/>
          <p:cNvGrpSpPr/>
          <p:nvPr/>
        </p:nvGrpSpPr>
        <p:grpSpPr>
          <a:xfrm>
            <a:off x="-45866" y="3893733"/>
            <a:ext cx="9998671" cy="3371664"/>
            <a:chOff x="-34400" y="2920300"/>
            <a:chExt cx="7499003" cy="2528748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3047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6147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"/>
          <p:cNvGrpSpPr/>
          <p:nvPr/>
        </p:nvGrpSpPr>
        <p:grpSpPr>
          <a:xfrm>
            <a:off x="0" y="5993836"/>
            <a:ext cx="12192000" cy="768387"/>
            <a:chOff x="0" y="4571577"/>
            <a:chExt cx="9144000" cy="576290"/>
          </a:xfrm>
        </p:grpSpPr>
        <p:sp>
          <p:nvSpPr>
            <p:cNvPr id="89" name="Google Shape;89;p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0" y="6087100"/>
            <a:ext cx="12192000" cy="1183117"/>
            <a:chOff x="0" y="4412925"/>
            <a:chExt cx="9144000" cy="887338"/>
          </a:xfrm>
        </p:grpSpPr>
        <p:sp>
          <p:nvSpPr>
            <p:cNvPr id="102" name="Google Shape;102;p4"/>
            <p:cNvSpPr/>
            <p:nvPr/>
          </p:nvSpPr>
          <p:spPr>
            <a:xfrm>
              <a:off x="0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1148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 flipH="1">
              <a:off x="183811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85105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730274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8215662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727794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35131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5404324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 flipH="1">
              <a:off x="4459155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79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4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4E6ED8A9-067F-0D5C-60DC-EE5AE2136FE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287" y="0"/>
            <a:ext cx="1685726" cy="168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5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2749FF92-DFF8-4E1C-5560-571E6EE695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287" y="0"/>
            <a:ext cx="1685726" cy="168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0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3038A-4CBB-491F-B853-DE94AEF2DC9B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2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93D4C3-2C27-514A-89E8-2045D2BF5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D79E84D-7265-6149-B5CE-5A8662D4F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447967"/>
            <a:ext cx="57277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FFD9A5-458D-3C2A-270C-1DC520F3C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06" y="1357301"/>
            <a:ext cx="5730737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5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xmlns="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415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CA0618F-B715-6AA3-FD6D-395F9ABAA06F}"/>
              </a:ext>
            </a:extLst>
          </p:cNvPr>
          <p:cNvSpPr/>
          <p:nvPr/>
        </p:nvSpPr>
        <p:spPr>
          <a:xfrm>
            <a:off x="1104901" y="1628775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7,5 x 3,4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6C67C5A-9A32-60BF-8435-89F86C481721}"/>
              </a:ext>
            </a:extLst>
          </p:cNvPr>
          <p:cNvSpPr/>
          <p:nvPr/>
        </p:nvSpPr>
        <p:spPr>
          <a:xfrm>
            <a:off x="3571875" y="1609725"/>
            <a:ext cx="2200275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21,9 x 5,1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E2ACCCB-EF7B-DBE7-D702-FE6D844E539E}"/>
              </a:ext>
            </a:extLst>
          </p:cNvPr>
          <p:cNvSpPr/>
          <p:nvPr/>
        </p:nvSpPr>
        <p:spPr>
          <a:xfrm>
            <a:off x="6305550" y="1619250"/>
            <a:ext cx="2247899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8,41 x 2,5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2303844-ED5D-5C70-568A-C5A5FBEA3219}"/>
              </a:ext>
            </a:extLst>
          </p:cNvPr>
          <p:cNvSpPr/>
          <p:nvPr/>
        </p:nvSpPr>
        <p:spPr>
          <a:xfrm>
            <a:off x="9020176" y="1619250"/>
            <a:ext cx="2486024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3,08 x 0,73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1AC7CCC-E473-8933-C6F6-96A3C39EAD6E}"/>
              </a:ext>
            </a:extLst>
          </p:cNvPr>
          <p:cNvSpPr txBox="1"/>
          <p:nvPr/>
        </p:nvSpPr>
        <p:spPr>
          <a:xfrm>
            <a:off x="1590674" y="2686050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7,5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3,4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F75932E-4CA2-76AA-39A2-60EB53725052}"/>
              </a:ext>
            </a:extLst>
          </p:cNvPr>
          <p:cNvCxnSpPr>
            <a:cxnSpLocks/>
          </p:cNvCxnSpPr>
          <p:nvPr/>
        </p:nvCxnSpPr>
        <p:spPr>
          <a:xfrm>
            <a:off x="1352550" y="3895725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FA0DD2F-5515-852C-92DC-F45C259FB164}"/>
              </a:ext>
            </a:extLst>
          </p:cNvPr>
          <p:cNvSpPr txBox="1"/>
          <p:nvPr/>
        </p:nvSpPr>
        <p:spPr>
          <a:xfrm>
            <a:off x="1285876" y="28860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A5AB7BA-9274-200E-0D41-6324AFC3A54F}"/>
              </a:ext>
            </a:extLst>
          </p:cNvPr>
          <p:cNvSpPr txBox="1"/>
          <p:nvPr/>
        </p:nvSpPr>
        <p:spPr>
          <a:xfrm>
            <a:off x="4238624" y="2695575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21,9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 5,1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10D120B5-1FFB-EC1C-67D8-7CD1A4318FD5}"/>
              </a:ext>
            </a:extLst>
          </p:cNvPr>
          <p:cNvCxnSpPr>
            <a:cxnSpLocks/>
          </p:cNvCxnSpPr>
          <p:nvPr/>
        </p:nvCxnSpPr>
        <p:spPr>
          <a:xfrm>
            <a:off x="4086225" y="39052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06DE348-2326-2730-5222-45DF8B1CE7FE}"/>
              </a:ext>
            </a:extLst>
          </p:cNvPr>
          <p:cNvSpPr txBox="1"/>
          <p:nvPr/>
        </p:nvSpPr>
        <p:spPr>
          <a:xfrm>
            <a:off x="3933826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213D650-FD08-4E80-F964-B98278963B32}"/>
              </a:ext>
            </a:extLst>
          </p:cNvPr>
          <p:cNvSpPr txBox="1"/>
          <p:nvPr/>
        </p:nvSpPr>
        <p:spPr>
          <a:xfrm>
            <a:off x="7200899" y="2695575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8,41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2,5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A74F04E9-0EF2-E53E-5F2E-FE272C801415}"/>
              </a:ext>
            </a:extLst>
          </p:cNvPr>
          <p:cNvCxnSpPr>
            <a:cxnSpLocks/>
          </p:cNvCxnSpPr>
          <p:nvPr/>
        </p:nvCxnSpPr>
        <p:spPr>
          <a:xfrm>
            <a:off x="6962775" y="39052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03EBE86-329E-8E46-5528-B490AA513EB5}"/>
              </a:ext>
            </a:extLst>
          </p:cNvPr>
          <p:cNvSpPr txBox="1"/>
          <p:nvPr/>
        </p:nvSpPr>
        <p:spPr>
          <a:xfrm>
            <a:off x="6896101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33173B3-1D0B-F26D-5609-8D1F3E7CC0EC}"/>
              </a:ext>
            </a:extLst>
          </p:cNvPr>
          <p:cNvSpPr txBox="1"/>
          <p:nvPr/>
        </p:nvSpPr>
        <p:spPr>
          <a:xfrm>
            <a:off x="9848849" y="2705100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3,08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0,73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75D9A881-991E-C9CF-1A9B-1C063BCEBC18}"/>
              </a:ext>
            </a:extLst>
          </p:cNvPr>
          <p:cNvCxnSpPr>
            <a:cxnSpLocks/>
          </p:cNvCxnSpPr>
          <p:nvPr/>
        </p:nvCxnSpPr>
        <p:spPr>
          <a:xfrm>
            <a:off x="9696450" y="3914775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17B34D3-1304-FA26-4134-0C7C9A58B50F}"/>
              </a:ext>
            </a:extLst>
          </p:cNvPr>
          <p:cNvSpPr txBox="1"/>
          <p:nvPr/>
        </p:nvSpPr>
        <p:spPr>
          <a:xfrm>
            <a:off x="9544051" y="29051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9E0574F-B1F1-F218-E4E7-E3BA2993E907}"/>
              </a:ext>
            </a:extLst>
          </p:cNvPr>
          <p:cNvSpPr txBox="1"/>
          <p:nvPr/>
        </p:nvSpPr>
        <p:spPr>
          <a:xfrm>
            <a:off x="1466849" y="3867150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E6364E1-8139-5CAB-C022-F3B484CC3C1C}"/>
              </a:ext>
            </a:extLst>
          </p:cNvPr>
          <p:cNvSpPr txBox="1"/>
          <p:nvPr/>
        </p:nvSpPr>
        <p:spPr>
          <a:xfrm>
            <a:off x="1171574" y="437197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225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B9C0AC7A-097E-46D3-9239-2EEB877FA3E2}"/>
              </a:ext>
            </a:extLst>
          </p:cNvPr>
          <p:cNvCxnSpPr>
            <a:cxnSpLocks/>
          </p:cNvCxnSpPr>
          <p:nvPr/>
        </p:nvCxnSpPr>
        <p:spPr>
          <a:xfrm>
            <a:off x="1143000" y="50101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E83DA31-D4AE-4F00-2161-EDDD52A91A64}"/>
              </a:ext>
            </a:extLst>
          </p:cNvPr>
          <p:cNvSpPr txBox="1"/>
          <p:nvPr/>
        </p:nvSpPr>
        <p:spPr>
          <a:xfrm>
            <a:off x="1123951" y="4981575"/>
            <a:ext cx="1552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25,50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A94555C-6590-D97C-E05C-E4C5C0A2E43D}"/>
              </a:ext>
            </a:extLst>
          </p:cNvPr>
          <p:cNvSpPr txBox="1"/>
          <p:nvPr/>
        </p:nvSpPr>
        <p:spPr>
          <a:xfrm>
            <a:off x="4343399" y="389572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1ACBCFB-313E-0639-6162-8A099084A2C2}"/>
              </a:ext>
            </a:extLst>
          </p:cNvPr>
          <p:cNvSpPr txBox="1"/>
          <p:nvPr/>
        </p:nvSpPr>
        <p:spPr>
          <a:xfrm>
            <a:off x="4067174" y="437197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1095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72268B3E-9BAF-F317-0552-A20EE5E25304}"/>
              </a:ext>
            </a:extLst>
          </p:cNvPr>
          <p:cNvCxnSpPr>
            <a:cxnSpLocks/>
          </p:cNvCxnSpPr>
          <p:nvPr/>
        </p:nvCxnSpPr>
        <p:spPr>
          <a:xfrm>
            <a:off x="4038600" y="50101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C8404FB-79CF-3E49-91E6-E31C705ABCB7}"/>
              </a:ext>
            </a:extLst>
          </p:cNvPr>
          <p:cNvSpPr txBox="1"/>
          <p:nvPr/>
        </p:nvSpPr>
        <p:spPr>
          <a:xfrm>
            <a:off x="3781425" y="4981575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111,69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C3358D0-E97E-D11E-DB27-332522835A05}"/>
              </a:ext>
            </a:extLst>
          </p:cNvPr>
          <p:cNvSpPr txBox="1"/>
          <p:nvPr/>
        </p:nvSpPr>
        <p:spPr>
          <a:xfrm>
            <a:off x="7019926" y="3819525"/>
            <a:ext cx="164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4205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C9AF1EC4-75D1-C723-A980-6BDC5A6BB58A}"/>
              </a:ext>
            </a:extLst>
          </p:cNvPr>
          <p:cNvSpPr txBox="1"/>
          <p:nvPr/>
        </p:nvSpPr>
        <p:spPr>
          <a:xfrm>
            <a:off x="6791325" y="4295775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1682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0A7897D9-1DC1-7A3F-22FC-DF61776A5B4C}"/>
              </a:ext>
            </a:extLst>
          </p:cNvPr>
          <p:cNvCxnSpPr>
            <a:cxnSpLocks/>
          </p:cNvCxnSpPr>
          <p:nvPr/>
        </p:nvCxnSpPr>
        <p:spPr>
          <a:xfrm>
            <a:off x="6838950" y="4933950"/>
            <a:ext cx="14573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AD17396-8B57-EE85-9EF6-013C07508548}"/>
              </a:ext>
            </a:extLst>
          </p:cNvPr>
          <p:cNvSpPr txBox="1"/>
          <p:nvPr/>
        </p:nvSpPr>
        <p:spPr>
          <a:xfrm>
            <a:off x="6648450" y="49149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21,025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837DADE-F5A5-11C9-AF69-FFEAAB95DA73}"/>
              </a:ext>
            </a:extLst>
          </p:cNvPr>
          <p:cNvSpPr txBox="1"/>
          <p:nvPr/>
        </p:nvSpPr>
        <p:spPr>
          <a:xfrm>
            <a:off x="9963149" y="3895725"/>
            <a:ext cx="136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924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AC41451-0935-E782-2EC1-6ECF4CF12CF3}"/>
              </a:ext>
            </a:extLst>
          </p:cNvPr>
          <p:cNvSpPr txBox="1"/>
          <p:nvPr/>
        </p:nvSpPr>
        <p:spPr>
          <a:xfrm>
            <a:off x="9467850" y="4371975"/>
            <a:ext cx="158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2156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CAF6542B-2E70-1594-6A97-C0C0C9461F71}"/>
              </a:ext>
            </a:extLst>
          </p:cNvPr>
          <p:cNvCxnSpPr>
            <a:cxnSpLocks/>
          </p:cNvCxnSpPr>
          <p:nvPr/>
        </p:nvCxnSpPr>
        <p:spPr>
          <a:xfrm>
            <a:off x="9496425" y="5010150"/>
            <a:ext cx="14573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1342E51-A468-405C-A380-179F6BF6B999}"/>
              </a:ext>
            </a:extLst>
          </p:cNvPr>
          <p:cNvSpPr txBox="1"/>
          <p:nvPr/>
        </p:nvSpPr>
        <p:spPr>
          <a:xfrm>
            <a:off x="9315450" y="49911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2,2484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3151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12" grpId="0"/>
      <p:bldP spid="14" grpId="0"/>
      <p:bldP spid="22" grpId="0"/>
      <p:bldP spid="27" grpId="0"/>
      <p:bldP spid="28" grpId="0"/>
      <p:bldP spid="32" grpId="0"/>
      <p:bldP spid="33" grpId="0"/>
      <p:bldP spid="36" grpId="0"/>
      <p:bldP spid="37" grpId="0"/>
      <p:bldP spid="38" grpId="0"/>
      <p:bldP spid="40" grpId="0"/>
      <p:bldP spid="48" grpId="0"/>
      <p:bldP spid="49" grpId="0"/>
      <p:bldP spid="51" grpId="0"/>
      <p:bldP spid="52" grpId="0"/>
      <p:bldP spid="53" grpId="0"/>
      <p:bldP spid="55" grpId="0"/>
      <p:bldP spid="58" grpId="0"/>
      <p:bldP spid="59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xmlns="" id="{DE54C2AE-4DFF-FB45-B4E6-0EBCB2BC7AEA}"/>
              </a:ext>
            </a:extLst>
          </p:cNvPr>
          <p:cNvSpPr/>
          <p:nvPr/>
        </p:nvSpPr>
        <p:spPr>
          <a:xfrm>
            <a:off x="420547" y="142875"/>
            <a:ext cx="11350906" cy="6553200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B4DC419-E036-20D5-39E1-C00D433BB852}"/>
              </a:ext>
            </a:extLst>
          </p:cNvPr>
          <p:cNvSpPr/>
          <p:nvPr/>
        </p:nvSpPr>
        <p:spPr>
          <a:xfrm>
            <a:off x="602273" y="56291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6729EAC-03FD-2574-3F08-F22761165406}"/>
              </a:ext>
            </a:extLst>
          </p:cNvPr>
          <p:cNvSpPr txBox="1"/>
          <p:nvPr/>
        </p:nvSpPr>
        <p:spPr>
          <a:xfrm>
            <a:off x="1173118" y="443490"/>
            <a:ext cx="10466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64 × 57 = 3 648.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A3BCB9BD-0970-0B3B-C25F-4E1F8C22D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568267"/>
              </p:ext>
            </p:extLst>
          </p:nvPr>
        </p:nvGraphicFramePr>
        <p:xfrm>
          <a:off x="1628776" y="1559083"/>
          <a:ext cx="9477375" cy="907891"/>
        </p:xfrm>
        <a:graphic>
          <a:graphicData uri="http://schemas.openxmlformats.org/drawingml/2006/table">
            <a:tbl>
              <a:tblPr/>
              <a:tblGrid>
                <a:gridCol w="3159125">
                  <a:extLst>
                    <a:ext uri="{9D8B030D-6E8A-4147-A177-3AD203B41FA5}">
                      <a16:colId xmlns:a16="http://schemas.microsoft.com/office/drawing/2014/main" xmlns="" val="2806340262"/>
                    </a:ext>
                  </a:extLst>
                </a:gridCol>
                <a:gridCol w="3159125">
                  <a:extLst>
                    <a:ext uri="{9D8B030D-6E8A-4147-A177-3AD203B41FA5}">
                      <a16:colId xmlns:a16="http://schemas.microsoft.com/office/drawing/2014/main" xmlns="" val="4278104137"/>
                    </a:ext>
                  </a:extLst>
                </a:gridCol>
                <a:gridCol w="3159125">
                  <a:extLst>
                    <a:ext uri="{9D8B030D-6E8A-4147-A177-3AD203B41FA5}">
                      <a16:colId xmlns:a16="http://schemas.microsoft.com/office/drawing/2014/main" xmlns="" val="3272418497"/>
                    </a:ext>
                  </a:extLst>
                </a:gridCol>
              </a:tblGrid>
              <a:tr h="907891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6,4 × 0,57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 6,4 × 5,7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0,64 × 0,57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750577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351CC38-06C9-E6EA-5611-DEE8DB7B1C81}"/>
              </a:ext>
            </a:extLst>
          </p:cNvPr>
          <p:cNvSpPr txBox="1"/>
          <p:nvPr/>
        </p:nvSpPr>
        <p:spPr>
          <a:xfrm>
            <a:off x="590550" y="2133600"/>
            <a:ext cx="1108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a nhỏ hơn kết quả của phép nhân đã cho 1 000 lần, ta dùng dấu phẩy tách ra ở tích của phép nhân đã cho 3 chữ số kể từ phải sang trái: 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80DB8FE-F8FD-540D-DAA7-968B54F68296}"/>
              </a:ext>
            </a:extLst>
          </p:cNvPr>
          <p:cNvSpPr txBox="1"/>
          <p:nvPr/>
        </p:nvSpPr>
        <p:spPr>
          <a:xfrm>
            <a:off x="533400" y="303847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6,4 × 0,57 = 3,648.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E7E6040-A638-7636-DD2A-3FA86774FFB8}"/>
              </a:ext>
            </a:extLst>
          </p:cNvPr>
          <p:cNvSpPr txBox="1"/>
          <p:nvPr/>
        </p:nvSpPr>
        <p:spPr>
          <a:xfrm>
            <a:off x="533400" y="3524250"/>
            <a:ext cx="1108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b nhỏ hơn kết quả của phép nhân đã cho 100 lần, ta dùng dấu phẩy tách ra ở tích của phép nhân đã cho 2 chữ số kể từ phải sang trái: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58F095E-0323-1AFD-B11F-C1B38A144194}"/>
              </a:ext>
            </a:extLst>
          </p:cNvPr>
          <p:cNvSpPr txBox="1"/>
          <p:nvPr/>
        </p:nvSpPr>
        <p:spPr>
          <a:xfrm>
            <a:off x="476250" y="442912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6,4 ×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= 36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ABB380B-54A8-47D0-C997-B1420F8D6F95}"/>
              </a:ext>
            </a:extLst>
          </p:cNvPr>
          <p:cNvSpPr txBox="1"/>
          <p:nvPr/>
        </p:nvSpPr>
        <p:spPr>
          <a:xfrm>
            <a:off x="561975" y="4829175"/>
            <a:ext cx="1108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c nhỏ hơn kết quả của phép nhân đã cho 10 000 lần, ta dùng dấu phẩy tách ra ở tích của phép nhân đã cho 4 chữ số kể từ phải sang trái và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 chữ số 0 vào phần nguyên: 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70554BD-0332-6E7C-4B0C-AB8FA0E105A1}"/>
              </a:ext>
            </a:extLst>
          </p:cNvPr>
          <p:cNvSpPr txBox="1"/>
          <p:nvPr/>
        </p:nvSpPr>
        <p:spPr>
          <a:xfrm>
            <a:off x="742950" y="589597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0,64 × 0,57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0,3648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44163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xmlns="" id="{FE937407-A080-46E4-F84A-F050138C6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8" y="1066298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xmlns="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10675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ô tô đi trên đường cao tốc, mỗi giờ đi được 84,5 km. Hỏi trong 1,2 giờ ô tô đó đi được bao nhiêu ki-lô-mét?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F543D2-53D3-4915-D984-387409BB3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809750"/>
            <a:ext cx="5414962" cy="24636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3ACC6D3-2073-539A-C2BA-C7D6B7B28983}"/>
              </a:ext>
            </a:extLst>
          </p:cNvPr>
          <p:cNvSpPr txBox="1"/>
          <p:nvPr/>
        </p:nvSpPr>
        <p:spPr>
          <a:xfrm>
            <a:off x="2886075" y="4343400"/>
            <a:ext cx="7877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1,2 giờ ô tô đó đi được số ki-lô-mét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84,5 × 1,2 = 101,4 (km)</a:t>
            </a:r>
          </a:p>
          <a:p>
            <a:pPr algn="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101,4 km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164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xmlns="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3754988-9265-BF73-B6E3-9C748DEC68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67" b="94792" l="10000" r="90000">
                        <a14:foregroundMark x1="19556" y1="6458" x2="19556" y2="6458"/>
                        <a14:foregroundMark x1="19556" y1="4167" x2="19556" y2="4167"/>
                        <a14:foregroundMark x1="80667" y1="10000" x2="80667" y2="10000"/>
                        <a14:foregroundMark x1="81333" y1="93750" x2="81333" y2="93750"/>
                        <a14:foregroundMark x1="19333" y1="94792" x2="19333" y2="94792"/>
                        <a14:backgroundMark x1="6000" y1="38750" x2="6000" y2="38750"/>
                      </a14:backgroundRemoval>
                    </a14:imgEffect>
                  </a14:imgLayer>
                </a14:imgProps>
              </a:ext>
            </a:extLst>
          </a:blip>
          <a:srcRect l="15403" t="2102" r="14818"/>
          <a:stretch/>
        </p:blipFill>
        <p:spPr>
          <a:xfrm>
            <a:off x="1552575" y="2602560"/>
            <a:ext cx="10220325" cy="3274365"/>
          </a:xfrm>
          <a:prstGeom prst="rect">
            <a:avLst/>
          </a:prstGeom>
        </p:spPr>
      </p:pic>
      <p:sp>
        <p:nvSpPr>
          <p:cNvPr id="5" name="Scroll: Horizontal 4">
            <a:extLst>
              <a:ext uri="{FF2B5EF4-FFF2-40B4-BE49-F238E27FC236}">
                <a16:creationId xmlns:a16="http://schemas.microsoft.com/office/drawing/2014/main" xmlns="" id="{C6375B84-39AF-22D5-EF9D-A3B2DBD0EC89}"/>
              </a:ext>
            </a:extLst>
          </p:cNvPr>
          <p:cNvSpPr/>
          <p:nvPr/>
        </p:nvSpPr>
        <p:spPr>
          <a:xfrm>
            <a:off x="3051294" y="673170"/>
            <a:ext cx="6921381" cy="1674016"/>
          </a:xfrm>
          <a:prstGeom prst="horizontalScroll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C9857C-D1B1-159E-0FFD-33305D18006D}"/>
              </a:ext>
            </a:extLst>
          </p:cNvPr>
          <p:cNvSpPr txBox="1"/>
          <p:nvPr/>
        </p:nvSpPr>
        <p:spPr>
          <a:xfrm>
            <a:off x="2905125" y="951607"/>
            <a:ext cx="7152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E96C5C0-2C58-D2F8-C33E-EEEAAC9EE7BF}"/>
              </a:ext>
            </a:extLst>
          </p:cNvPr>
          <p:cNvSpPr txBox="1"/>
          <p:nvPr/>
        </p:nvSpPr>
        <p:spPr>
          <a:xfrm>
            <a:off x="2466975" y="2602012"/>
            <a:ext cx="8181975" cy="3022189"/>
          </a:xfrm>
          <a:prstGeom prst="horizontalScroll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bấy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00620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xmlns="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xmlns="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xmlns="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967" y="2540114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xmlns="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x-non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B19BF68-DEE1-E24C-B7F6-CA6545C7E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2671102"/>
            <a:ext cx="79756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312" y="5406963"/>
            <a:ext cx="1244685" cy="1416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5544" y="2804542"/>
            <a:ext cx="87318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42238" y="1652745"/>
            <a:ext cx="8509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01802" y="2776415"/>
            <a:ext cx="85095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32243" y="3467971"/>
            <a:ext cx="7866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bấy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4" name="Picture 8" descr="Free Chestnut Cliparts, Download Free Chestnut Cliparts png images, Free  ClipArts on Clip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46">
            <a:off x="1986726" y="2857394"/>
            <a:ext cx="505517" cy="4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Free Chestnut Cliparts, Download Free Chestnut Cliparts png images, Free  ClipArts on Clip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46">
            <a:off x="1986725" y="3552172"/>
            <a:ext cx="505517" cy="4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19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xmlns="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xmlns="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xmlns="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790" y="2574908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xmlns="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x-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851244-6A10-19B0-4ABF-4DFBB7296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8930">
            <a:off x="4182470" y="1918667"/>
            <a:ext cx="3407959" cy="1115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FE4AEE3-C7F0-0EF5-1003-CBEF22574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4292">
            <a:off x="2357281" y="2712978"/>
            <a:ext cx="8010838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457D6D9-C3D0-B4C0-912E-019CCC643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56" y="1385876"/>
            <a:ext cx="5730737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xmlns="" id="{DE54C2AE-4DFF-FB45-B4E6-0EBCB2BC7AEA}"/>
              </a:ext>
            </a:extLst>
          </p:cNvPr>
          <p:cNvSpPr/>
          <p:nvPr/>
        </p:nvSpPr>
        <p:spPr>
          <a:xfrm>
            <a:off x="420547" y="257176"/>
            <a:ext cx="11350906" cy="6161606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2A6AB9-DCBA-F34E-F953-A44E2ED486BA}"/>
              </a:ext>
            </a:extLst>
          </p:cNvPr>
          <p:cNvSpPr txBox="1"/>
          <p:nvPr/>
        </p:nvSpPr>
        <p:spPr>
          <a:xfrm>
            <a:off x="1600200" y="657225"/>
            <a:ext cx="908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NHÂN MỘT SỐ THẬP PHÂN VỚI MỘT SỐ THẬP PHÂN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1CDB58D-EFB7-E612-A5DE-CA9B683A8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925" y="2495550"/>
            <a:ext cx="8549320" cy="3271837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A88EDBE6-7373-DD0F-EE38-B815B3A56B91}"/>
              </a:ext>
            </a:extLst>
          </p:cNvPr>
          <p:cNvSpPr/>
          <p:nvPr/>
        </p:nvSpPr>
        <p:spPr>
          <a:xfrm>
            <a:off x="1762125" y="1390650"/>
            <a:ext cx="2724150" cy="933450"/>
          </a:xfrm>
          <a:prstGeom prst="wedgeRoundRectCallout">
            <a:avLst>
              <a:gd name="adj1" fmla="val 18426"/>
              <a:gd name="adj2" fmla="val 9719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ạ?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xmlns="" id="{A3B7CBB0-4D86-8F16-341B-4DF534C9C554}"/>
              </a:ext>
            </a:extLst>
          </p:cNvPr>
          <p:cNvSpPr/>
          <p:nvPr/>
        </p:nvSpPr>
        <p:spPr>
          <a:xfrm>
            <a:off x="4876800" y="1181100"/>
            <a:ext cx="2886075" cy="933450"/>
          </a:xfrm>
          <a:prstGeom prst="wedgeRoundRectCallout">
            <a:avLst>
              <a:gd name="adj1" fmla="val 18426"/>
              <a:gd name="adj2" fmla="val 9719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Nam?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39C5E1D2-0A95-9B0D-0148-74999A1638C3}"/>
              </a:ext>
            </a:extLst>
          </p:cNvPr>
          <p:cNvSpPr/>
          <p:nvPr/>
        </p:nvSpPr>
        <p:spPr>
          <a:xfrm>
            <a:off x="8505825" y="1247775"/>
            <a:ext cx="2886075" cy="933450"/>
          </a:xfrm>
          <a:prstGeom prst="wedgeRoundRectCallout">
            <a:avLst>
              <a:gd name="adj1" fmla="val -39660"/>
              <a:gd name="adj2" fmla="val 9923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4,3 m,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3,6 m.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CDE18355-8E50-4F71-B248-612ED89D3FFD}"/>
              </a:ext>
            </a:extLst>
          </p:cNvPr>
          <p:cNvSpPr/>
          <p:nvPr/>
        </p:nvSpPr>
        <p:spPr>
          <a:xfrm>
            <a:off x="5057774" y="5791200"/>
            <a:ext cx="3028951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 x 3,6 = ? (m</a:t>
            </a:r>
            <a:r>
              <a:rPr lang="en-US" altLang="vi-VN" sz="2800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5A700A-7B31-3193-37CF-8F3ADC8D2329}"/>
              </a:ext>
            </a:extLst>
          </p:cNvPr>
          <p:cNvSpPr txBox="1"/>
          <p:nvPr/>
        </p:nvSpPr>
        <p:spPr>
          <a:xfrm>
            <a:off x="552450" y="885825"/>
            <a:ext cx="119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4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xmlns="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57F4535C-EA18-57CB-1C32-C0409F91A0C0}"/>
              </a:ext>
            </a:extLst>
          </p:cNvPr>
          <p:cNvSpPr/>
          <p:nvPr/>
        </p:nvSpPr>
        <p:spPr>
          <a:xfrm>
            <a:off x="4171949" y="590550"/>
            <a:ext cx="3028951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 x 3,6 = ? (m</a:t>
            </a:r>
            <a:r>
              <a:rPr lang="en-US" altLang="vi-VN" sz="2800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2F7A31-61D2-E4CE-27FC-997524DBF42C}"/>
              </a:ext>
            </a:extLst>
          </p:cNvPr>
          <p:cNvSpPr txBox="1"/>
          <p:nvPr/>
        </p:nvSpPr>
        <p:spPr>
          <a:xfrm>
            <a:off x="819150" y="1447800"/>
            <a:ext cx="408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4,3 m = 43 dm;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FFD6B88-8297-2613-6C84-F6595D2FFEA7}"/>
              </a:ext>
            </a:extLst>
          </p:cNvPr>
          <p:cNvSpPr txBox="1"/>
          <p:nvPr/>
        </p:nvSpPr>
        <p:spPr>
          <a:xfrm>
            <a:off x="1819275" y="2057400"/>
            <a:ext cx="305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3,6 m = 36 dm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B1CB74A-894A-F58D-C02E-0D76430094C1}"/>
              </a:ext>
            </a:extLst>
          </p:cNvPr>
          <p:cNvSpPr txBox="1"/>
          <p:nvPr/>
        </p:nvSpPr>
        <p:spPr>
          <a:xfrm>
            <a:off x="5286375" y="1457325"/>
            <a:ext cx="80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43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D789B34-FDCC-3EED-D044-CDCEC3A8CFCB}"/>
              </a:ext>
            </a:extLst>
          </p:cNvPr>
          <p:cNvCxnSpPr/>
          <p:nvPr/>
        </p:nvCxnSpPr>
        <p:spPr>
          <a:xfrm>
            <a:off x="5143500" y="2371725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9FA3F39-E32B-FEA9-E453-CBF7B0B2052F}"/>
              </a:ext>
            </a:extLst>
          </p:cNvPr>
          <p:cNvSpPr txBox="1"/>
          <p:nvPr/>
        </p:nvSpPr>
        <p:spPr>
          <a:xfrm>
            <a:off x="4981575" y="1657350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EFF44EB-34B7-E973-94FE-002DEB325060}"/>
              </a:ext>
            </a:extLst>
          </p:cNvPr>
          <p:cNvSpPr txBox="1"/>
          <p:nvPr/>
        </p:nvSpPr>
        <p:spPr>
          <a:xfrm>
            <a:off x="5076825" y="23812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258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89D0DDE-0D68-298C-E71E-FFA4749E31EE}"/>
              </a:ext>
            </a:extLst>
          </p:cNvPr>
          <p:cNvSpPr txBox="1"/>
          <p:nvPr/>
        </p:nvSpPr>
        <p:spPr>
          <a:xfrm>
            <a:off x="4886325" y="28003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129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F1FC2133-3241-35B1-1BCC-2DBDA43D2F49}"/>
              </a:ext>
            </a:extLst>
          </p:cNvPr>
          <p:cNvCxnSpPr>
            <a:cxnSpLocks/>
          </p:cNvCxnSpPr>
          <p:nvPr/>
        </p:nvCxnSpPr>
        <p:spPr>
          <a:xfrm>
            <a:off x="4886325" y="3267075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AD41990-02D6-86A5-1973-8D8F4B47427A}"/>
              </a:ext>
            </a:extLst>
          </p:cNvPr>
          <p:cNvSpPr txBox="1"/>
          <p:nvPr/>
        </p:nvSpPr>
        <p:spPr>
          <a:xfrm>
            <a:off x="4829174" y="3267075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1548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5304B95-82EC-1541-DBC5-D99CA9E2AE63}"/>
              </a:ext>
            </a:extLst>
          </p:cNvPr>
          <p:cNvSpPr txBox="1"/>
          <p:nvPr/>
        </p:nvSpPr>
        <p:spPr>
          <a:xfrm>
            <a:off x="5695949" y="3276600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(dm</a:t>
            </a:r>
            <a:r>
              <a:rPr lang="en-US" altLang="vi-VN" sz="28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2CC8294-1F3D-77B1-EA49-2873E377872C}"/>
              </a:ext>
            </a:extLst>
          </p:cNvPr>
          <p:cNvSpPr txBox="1"/>
          <p:nvPr/>
        </p:nvSpPr>
        <p:spPr>
          <a:xfrm>
            <a:off x="3095625" y="3981450"/>
            <a:ext cx="494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4,3 x 3,6 = 15,48 (m</a:t>
            </a:r>
            <a:r>
              <a:rPr lang="en-US" altLang="vi-VN" sz="28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DF5E635E-A721-ACB5-9C18-3BD131121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019" y="1531092"/>
            <a:ext cx="3493311" cy="3395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3884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6" grpId="0"/>
      <p:bldP spid="17" grpId="0"/>
      <p:bldP spid="20" grpId="0"/>
      <p:bldP spid="21" grpId="0"/>
      <p:bldP spid="24" grpId="0"/>
      <p:bldP spid="26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xmlns="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08EDED-5112-496C-A8A1-93E2DBB60700}"/>
              </a:ext>
            </a:extLst>
          </p:cNvPr>
          <p:cNvSpPr txBox="1"/>
          <p:nvPr/>
        </p:nvSpPr>
        <p:spPr>
          <a:xfrm>
            <a:off x="1219200" y="847725"/>
            <a:ext cx="51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EF0565-48CA-134A-93A9-652AD9D181E2}"/>
              </a:ext>
            </a:extLst>
          </p:cNvPr>
          <p:cNvSpPr txBox="1"/>
          <p:nvPr/>
        </p:nvSpPr>
        <p:spPr>
          <a:xfrm>
            <a:off x="1828800" y="1571625"/>
            <a:ext cx="80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3,6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8B18C2B-CE36-181F-E1EF-305C74C312A7}"/>
              </a:ext>
            </a:extLst>
          </p:cNvPr>
          <p:cNvCxnSpPr/>
          <p:nvPr/>
        </p:nvCxnSpPr>
        <p:spPr>
          <a:xfrm>
            <a:off x="1685925" y="2486025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5510745-CA01-18C7-1EBB-B293DD6BB10F}"/>
              </a:ext>
            </a:extLst>
          </p:cNvPr>
          <p:cNvSpPr txBox="1"/>
          <p:nvPr/>
        </p:nvSpPr>
        <p:spPr>
          <a:xfrm>
            <a:off x="1524000" y="177165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133AA48-8161-04C0-774E-0A7D8F41F446}"/>
              </a:ext>
            </a:extLst>
          </p:cNvPr>
          <p:cNvSpPr txBox="1"/>
          <p:nvPr/>
        </p:nvSpPr>
        <p:spPr>
          <a:xfrm>
            <a:off x="1619250" y="24955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258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FEE2FE6-4581-8811-DE8F-AE3CE0B74A3C}"/>
              </a:ext>
            </a:extLst>
          </p:cNvPr>
          <p:cNvSpPr txBox="1"/>
          <p:nvPr/>
        </p:nvSpPr>
        <p:spPr>
          <a:xfrm>
            <a:off x="1428750" y="29146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129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5BB7BEF-69F6-4F5D-7571-612A756F10E2}"/>
              </a:ext>
            </a:extLst>
          </p:cNvPr>
          <p:cNvCxnSpPr>
            <a:cxnSpLocks/>
          </p:cNvCxnSpPr>
          <p:nvPr/>
        </p:nvCxnSpPr>
        <p:spPr>
          <a:xfrm>
            <a:off x="1428750" y="3381375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2EF8303-62F1-817E-6442-E2F8EF108DEC}"/>
              </a:ext>
            </a:extLst>
          </p:cNvPr>
          <p:cNvSpPr txBox="1"/>
          <p:nvPr/>
        </p:nvSpPr>
        <p:spPr>
          <a:xfrm>
            <a:off x="1400174" y="3381375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15,48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8FBC45A-3FE3-3236-5034-59F7FBD3D0FB}"/>
              </a:ext>
            </a:extLst>
          </p:cNvPr>
          <p:cNvSpPr txBox="1"/>
          <p:nvPr/>
        </p:nvSpPr>
        <p:spPr>
          <a:xfrm>
            <a:off x="3124201" y="1552575"/>
            <a:ext cx="862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A830660-7F8C-321E-13E2-19A7283697D2}"/>
              </a:ext>
            </a:extLst>
          </p:cNvPr>
          <p:cNvSpPr txBox="1"/>
          <p:nvPr/>
        </p:nvSpPr>
        <p:spPr>
          <a:xfrm>
            <a:off x="3143251" y="2133600"/>
            <a:ext cx="8620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4943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9" grpId="0"/>
      <p:bldP spid="22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xmlns="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4D903B0-0FBB-5AC7-B6B9-BCA73B008800}"/>
              </a:ext>
            </a:extLst>
          </p:cNvPr>
          <p:cNvSpPr txBox="1"/>
          <p:nvPr/>
        </p:nvSpPr>
        <p:spPr>
          <a:xfrm>
            <a:off x="857250" y="895350"/>
            <a:ext cx="603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b) 6,8 x 0,52 = 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526F22-E255-AF37-7127-91377370CA73}"/>
              </a:ext>
            </a:extLst>
          </p:cNvPr>
          <p:cNvSpPr txBox="1"/>
          <p:nvPr/>
        </p:nvSpPr>
        <p:spPr>
          <a:xfrm>
            <a:off x="904875" y="1552575"/>
            <a:ext cx="51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A3B291F-8A49-1C76-E67F-C29F181CE489}"/>
              </a:ext>
            </a:extLst>
          </p:cNvPr>
          <p:cNvSpPr txBox="1"/>
          <p:nvPr/>
        </p:nvSpPr>
        <p:spPr>
          <a:xfrm>
            <a:off x="1762125" y="2095500"/>
            <a:ext cx="962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6,8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0,52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3B3850C-1961-D8F5-B24B-6AB458A598D0}"/>
              </a:ext>
            </a:extLst>
          </p:cNvPr>
          <p:cNvCxnSpPr/>
          <p:nvPr/>
        </p:nvCxnSpPr>
        <p:spPr>
          <a:xfrm>
            <a:off x="1781175" y="3009900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37E40D1-4D07-7530-EEA7-E2DD1884942D}"/>
              </a:ext>
            </a:extLst>
          </p:cNvPr>
          <p:cNvSpPr txBox="1"/>
          <p:nvPr/>
        </p:nvSpPr>
        <p:spPr>
          <a:xfrm>
            <a:off x="1400175" y="228600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EDA9B2-3897-D31D-0335-CDA52CAC2376}"/>
              </a:ext>
            </a:extLst>
          </p:cNvPr>
          <p:cNvSpPr txBox="1"/>
          <p:nvPr/>
        </p:nvSpPr>
        <p:spPr>
          <a:xfrm>
            <a:off x="1809750" y="300990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136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581C445-3EFC-128A-372A-6BAF83E6A60A}"/>
              </a:ext>
            </a:extLst>
          </p:cNvPr>
          <p:cNvSpPr txBox="1"/>
          <p:nvPr/>
        </p:nvSpPr>
        <p:spPr>
          <a:xfrm>
            <a:off x="1524000" y="3438525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340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1FA876B-F61E-5083-1268-4C9A18C0EAB1}"/>
              </a:ext>
            </a:extLst>
          </p:cNvPr>
          <p:cNvCxnSpPr>
            <a:cxnSpLocks/>
          </p:cNvCxnSpPr>
          <p:nvPr/>
        </p:nvCxnSpPr>
        <p:spPr>
          <a:xfrm>
            <a:off x="1524000" y="3905250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FEF4164-3A26-3449-B57A-C892BC839D09}"/>
              </a:ext>
            </a:extLst>
          </p:cNvPr>
          <p:cNvSpPr txBox="1"/>
          <p:nvPr/>
        </p:nvSpPr>
        <p:spPr>
          <a:xfrm>
            <a:off x="1495424" y="3905250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3,536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6B32596-F504-44D3-B1B0-24EBE83F3EC5}"/>
              </a:ext>
            </a:extLst>
          </p:cNvPr>
          <p:cNvSpPr txBox="1"/>
          <p:nvPr/>
        </p:nvSpPr>
        <p:spPr>
          <a:xfrm>
            <a:off x="3238500" y="2133600"/>
            <a:ext cx="8296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Muốn nhân một số thập phân với một số thập phân ta làm như sau: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Đếm được tất cả ba chữ số ở phần thập phân của hai thừa số, ta dùng dấu phẩy tách ở tích ra ba chữ số kể từ phải sang trái.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4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7" grpId="0"/>
      <p:bldP spid="18" grpId="0"/>
      <p:bldP spid="20" grpId="0"/>
      <p:bldP spid="2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xmlns="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EC81A6A9-08B1-77B8-9BE6-F0A1CCBC0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048" y="2989055"/>
            <a:ext cx="514350" cy="30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5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xmlns="" id="{8D24ADD2-7E08-4A85-2ABA-4AC64324A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880650"/>
            <a:ext cx="8755557" cy="117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xmlns="" id="{C0F02821-632B-CE2A-E7A0-A09F36F17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2276001"/>
            <a:ext cx="7099085" cy="327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</a:t>
            </a: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hai số tự nhiên.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trong phần thập phân của cả hai thừa số có bao nhiêu chữ số thì dùng dấu phẩy </a:t>
            </a: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tích ra bấy nhiêu chữ số kể từ phải sang trái.</a:t>
            </a:r>
          </a:p>
        </p:txBody>
      </p:sp>
      <p:pic>
        <p:nvPicPr>
          <p:cNvPr id="12" name="Picture 11" descr="Les petits explorateurs | Safari kids, Cartoon illustration, Boy cartoon  characters">
            <a:extLst>
              <a:ext uri="{FF2B5EF4-FFF2-40B4-BE49-F238E27FC236}">
                <a16:creationId xmlns:a16="http://schemas.microsoft.com/office/drawing/2014/main" xmlns="" id="{7AEDCF65-9054-2DCC-6E1D-395750654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65" b="92647" l="6452" r="93728">
                        <a14:foregroundMark x1="17204" y1="7059" x2="25269" y2="85000"/>
                        <a14:foregroundMark x1="6452" y1="24706" x2="6452" y2="24706"/>
                        <a14:foregroundMark x1="28136" y1="45294" x2="30108" y2="52059"/>
                        <a14:foregroundMark x1="74552" y1="16765" x2="75269" y2="26765"/>
                        <a14:foregroundMark x1="71326" y1="17059" x2="70609" y2="25588"/>
                        <a14:foregroundMark x1="75806" y1="7059" x2="81183" y2="6765"/>
                        <a14:foregroundMark x1="88172" y1="34118" x2="90860" y2="45882"/>
                        <a14:foregroundMark x1="77419" y1="87353" x2="77419" y2="92941"/>
                        <a14:foregroundMark x1="93728" y1="43235" x2="93728" y2="43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93"/>
          <a:stretch/>
        </p:blipFill>
        <p:spPr bwMode="auto">
          <a:xfrm>
            <a:off x="8505892" y="3676522"/>
            <a:ext cx="1909670" cy="2428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5253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3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99CCFF"/>
      </a:lt2>
      <a:accent1>
        <a:srgbClr val="00B050"/>
      </a:accent1>
      <a:accent2>
        <a:srgbClr val="79FFB6"/>
      </a:accent2>
      <a:accent3>
        <a:srgbClr val="79FFB6"/>
      </a:accent3>
      <a:accent4>
        <a:srgbClr val="79FFB6"/>
      </a:accent4>
      <a:accent5>
        <a:srgbClr val="79FFB6"/>
      </a:accent5>
      <a:accent6>
        <a:srgbClr val="00B05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762</Words>
  <Application>Microsoft Office PowerPoint</Application>
  <PresentationFormat>Widescreen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Roboto Condensed Light</vt:lpstr>
      <vt:lpstr>Times New Roman</vt:lpstr>
      <vt:lpstr>等线 Light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Admin</cp:lastModifiedBy>
  <cp:revision>51</cp:revision>
  <dcterms:created xsi:type="dcterms:W3CDTF">2023-08-30T07:36:48Z</dcterms:created>
  <dcterms:modified xsi:type="dcterms:W3CDTF">2024-11-05T09:48:03Z</dcterms:modified>
</cp:coreProperties>
</file>