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0"/>
  </p:notesMasterIdLst>
  <p:sldIdLst>
    <p:sldId id="323" r:id="rId4"/>
    <p:sldId id="307" r:id="rId5"/>
    <p:sldId id="308" r:id="rId6"/>
    <p:sldId id="309" r:id="rId7"/>
    <p:sldId id="310" r:id="rId8"/>
    <p:sldId id="312" r:id="rId9"/>
    <p:sldId id="313" r:id="rId10"/>
    <p:sldId id="314" r:id="rId11"/>
    <p:sldId id="324" r:id="rId12"/>
    <p:sldId id="315" r:id="rId13"/>
    <p:sldId id="327" r:id="rId14"/>
    <p:sldId id="317" r:id="rId15"/>
    <p:sldId id="318" r:id="rId16"/>
    <p:sldId id="328" r:id="rId17"/>
    <p:sldId id="329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87CC6"/>
    <a:srgbClr val="0099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0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DE3A2-57AF-32B6-82B2-601D80C17CBE}"/>
              </a:ext>
            </a:extLst>
          </p:cNvPr>
          <p:cNvSpPr txBox="1"/>
          <p:nvPr/>
        </p:nvSpPr>
        <p:spPr>
          <a:xfrm>
            <a:off x="3023419" y="206477"/>
            <a:ext cx="6017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AFE48-D22C-EBBA-7EA8-B60D2DC62046}"/>
              </a:ext>
            </a:extLst>
          </p:cNvPr>
          <p:cNvSpPr txBox="1"/>
          <p:nvPr/>
        </p:nvSpPr>
        <p:spPr>
          <a:xfrm>
            <a:off x="3259394" y="855406"/>
            <a:ext cx="5329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B5CCA8-61FC-824B-DE8E-3ADD826BF817}"/>
              </a:ext>
            </a:extLst>
          </p:cNvPr>
          <p:cNvSpPr txBox="1"/>
          <p:nvPr/>
        </p:nvSpPr>
        <p:spPr>
          <a:xfrm>
            <a:off x="2374490" y="1548581"/>
            <a:ext cx="666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LỚP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E0166-4855-A039-2606-0730CE36DA9A}"/>
              </a:ext>
            </a:extLst>
          </p:cNvPr>
          <p:cNvSpPr txBox="1"/>
          <p:nvPr/>
        </p:nvSpPr>
        <p:spPr>
          <a:xfrm>
            <a:off x="6592529" y="628899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GIÁO VIÊN :PHẠM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1375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" y="955126"/>
            <a:ext cx="832513" cy="847248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008025" y="1147918"/>
            <a:ext cx="354841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3407" y="1573996"/>
            <a:ext cx="4872251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Hoàn thành bảng theo mẫu sau: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0" y="2035167"/>
            <a:ext cx="10815076" cy="3021743"/>
          </a:xfrm>
          <a:prstGeom prst="rect">
            <a:avLst/>
          </a:prstGeom>
          <a:ln>
            <a:noFill/>
          </a:ln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3984087" y="3205323"/>
            <a:ext cx="1961571" cy="375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060700" y="3135584"/>
            <a:ext cx="2747251" cy="56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459" y="3167619"/>
            <a:ext cx="540456" cy="540456"/>
          </a:xfrm>
          <a:prstGeom prst="rect">
            <a:avLst/>
          </a:prstGeom>
        </p:spPr>
      </p:pic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3849009" y="3788182"/>
            <a:ext cx="2351535" cy="375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000797" y="3745007"/>
            <a:ext cx="2842785" cy="5855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922" y="3791635"/>
            <a:ext cx="635529" cy="524258"/>
          </a:xfrm>
          <a:prstGeom prst="rect">
            <a:avLst/>
          </a:prstGeom>
        </p:spPr>
      </p:pic>
      <p:sp>
        <p:nvSpPr>
          <p:cNvPr id="28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3928949" y="4360122"/>
            <a:ext cx="2071848" cy="5971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00544" y="4481010"/>
            <a:ext cx="2405431" cy="4763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xanh biển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4459" y="4374155"/>
            <a:ext cx="487186" cy="597196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182785" y="57167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4597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74514" y="0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3804" y="1357168"/>
            <a:ext cx="2031174" cy="49244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Kết luận</a:t>
            </a:r>
            <a:endParaRPr lang="en-US" sz="26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52" y="1972443"/>
            <a:ext cx="8774907" cy="250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1756" y="1237384"/>
            <a:ext cx="10750844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Quan sát đường đi bộ tới trường hằng ngày của Hoa theo sơ đồ và thực hiện các yêu cầu sau: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222" y="866833"/>
            <a:ext cx="3396596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9" y="608261"/>
            <a:ext cx="776563" cy="877416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02" y="2064853"/>
            <a:ext cx="6698498" cy="4793147"/>
          </a:xfrm>
          <a:prstGeom prst="rect">
            <a:avLst/>
          </a:prstGeom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860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35" y="-72827"/>
            <a:ext cx="9841998" cy="69308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655530" y="1776657"/>
            <a:ext cx="959555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36732" y="698315"/>
            <a:ext cx="2417903" cy="2331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1. Hoa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8501948" y="2149821"/>
            <a:ext cx="692137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32" y="3392586"/>
            <a:ext cx="241790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cần chú ý biển báo dành cho người đi bộ và đèn tín hiệu giao thông.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7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35" y="-72827"/>
            <a:ext cx="9841998" cy="69308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655530" y="1776657"/>
            <a:ext cx="959555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0" y="766009"/>
            <a:ext cx="2519085" cy="18458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2. Hãy hướng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đi đến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 toàn.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8501948" y="2149821"/>
            <a:ext cx="692137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5838092" y="4879208"/>
            <a:ext cx="6353907" cy="19787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Hoa ra khỏi nhà, cần đi bộ trên vỉa hè phía tay phải mình. K</a:t>
            </a:r>
            <a:r>
              <a:rPr lang="vi-VN" sz="2200"/>
              <a:t>hi đến ngã tư chú ý biển báo phần đường dành cho người đi bộ và đèn giao thông, chờ đèn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đỏ để các phương tiện dừng lại trước vạch cho người đi bộ</a:t>
            </a:r>
            <a:r>
              <a:rPr lang="vi-VN" sz="2200"/>
              <a:t> rồi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200"/>
              <a:t>sang đường là đến trường.</a:t>
            </a:r>
            <a:r>
              <a:rPr lang="en-US" sz="2200"/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121834" y="3285716"/>
            <a:ext cx="7315200" cy="1877127"/>
          </a:xfrm>
          <a:custGeom>
            <a:avLst/>
            <a:gdLst>
              <a:gd name="connsiteX0" fmla="*/ 7315200 w 7315200"/>
              <a:gd name="connsiteY0" fmla="*/ 1272216 h 1877127"/>
              <a:gd name="connsiteX1" fmla="*/ 7019778 w 7315200"/>
              <a:gd name="connsiteY1" fmla="*/ 1455096 h 1877127"/>
              <a:gd name="connsiteX2" fmla="*/ 6907237 w 7315200"/>
              <a:gd name="connsiteY2" fmla="*/ 1398826 h 1877127"/>
              <a:gd name="connsiteX3" fmla="*/ 4712677 w 7315200"/>
              <a:gd name="connsiteY3" fmla="*/ 62395 h 1877127"/>
              <a:gd name="connsiteX4" fmla="*/ 3938954 w 7315200"/>
              <a:gd name="connsiteY4" fmla="*/ 245275 h 1877127"/>
              <a:gd name="connsiteX5" fmla="*/ 3376246 w 7315200"/>
              <a:gd name="connsiteY5" fmla="*/ 470358 h 1877127"/>
              <a:gd name="connsiteX6" fmla="*/ 2686929 w 7315200"/>
              <a:gd name="connsiteY6" fmla="*/ 751712 h 1877127"/>
              <a:gd name="connsiteX7" fmla="*/ 2335237 w 7315200"/>
              <a:gd name="connsiteY7" fmla="*/ 737644 h 1877127"/>
              <a:gd name="connsiteX8" fmla="*/ 1434904 w 7315200"/>
              <a:gd name="connsiteY8" fmla="*/ 1103404 h 1877127"/>
              <a:gd name="connsiteX9" fmla="*/ 506437 w 7315200"/>
              <a:gd name="connsiteY9" fmla="*/ 1666112 h 1877127"/>
              <a:gd name="connsiteX10" fmla="*/ 154744 w 7315200"/>
              <a:gd name="connsiteY10" fmla="*/ 1806789 h 1877127"/>
              <a:gd name="connsiteX11" fmla="*/ 28135 w 7315200"/>
              <a:gd name="connsiteY11" fmla="*/ 1834924 h 1877127"/>
              <a:gd name="connsiteX12" fmla="*/ 0 w 7315200"/>
              <a:gd name="connsiteY12" fmla="*/ 1877127 h 187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15200" h="1877127">
                <a:moveTo>
                  <a:pt x="7315200" y="1272216"/>
                </a:moveTo>
                <a:cubicBezTo>
                  <a:pt x="7201486" y="1353105"/>
                  <a:pt x="7087772" y="1433994"/>
                  <a:pt x="7019778" y="1455096"/>
                </a:cubicBezTo>
                <a:cubicBezTo>
                  <a:pt x="6951784" y="1476198"/>
                  <a:pt x="6907237" y="1398826"/>
                  <a:pt x="6907237" y="1398826"/>
                </a:cubicBezTo>
                <a:cubicBezTo>
                  <a:pt x="6522720" y="1166709"/>
                  <a:pt x="5207391" y="254653"/>
                  <a:pt x="4712677" y="62395"/>
                </a:cubicBezTo>
                <a:cubicBezTo>
                  <a:pt x="4217963" y="-129864"/>
                  <a:pt x="4161692" y="177281"/>
                  <a:pt x="3938954" y="245275"/>
                </a:cubicBezTo>
                <a:cubicBezTo>
                  <a:pt x="3716215" y="313269"/>
                  <a:pt x="3376246" y="470358"/>
                  <a:pt x="3376246" y="470358"/>
                </a:cubicBezTo>
                <a:cubicBezTo>
                  <a:pt x="3167575" y="554764"/>
                  <a:pt x="2860431" y="707164"/>
                  <a:pt x="2686929" y="751712"/>
                </a:cubicBezTo>
                <a:cubicBezTo>
                  <a:pt x="2513427" y="796260"/>
                  <a:pt x="2543908" y="679029"/>
                  <a:pt x="2335237" y="737644"/>
                </a:cubicBezTo>
                <a:cubicBezTo>
                  <a:pt x="2126566" y="796259"/>
                  <a:pt x="1739704" y="948659"/>
                  <a:pt x="1434904" y="1103404"/>
                </a:cubicBezTo>
                <a:cubicBezTo>
                  <a:pt x="1130104" y="1258149"/>
                  <a:pt x="719797" y="1548881"/>
                  <a:pt x="506437" y="1666112"/>
                </a:cubicBezTo>
                <a:cubicBezTo>
                  <a:pt x="293077" y="1783343"/>
                  <a:pt x="234461" y="1778654"/>
                  <a:pt x="154744" y="1806789"/>
                </a:cubicBezTo>
                <a:cubicBezTo>
                  <a:pt x="75027" y="1834924"/>
                  <a:pt x="53926" y="1823201"/>
                  <a:pt x="28135" y="1834924"/>
                </a:cubicBezTo>
                <a:cubicBezTo>
                  <a:pt x="2344" y="1846647"/>
                  <a:pt x="1172" y="1861887"/>
                  <a:pt x="0" y="1877127"/>
                </a:cubicBezTo>
              </a:path>
            </a:pathLst>
          </a:cu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35" y="-72827"/>
            <a:ext cx="9841998" cy="69308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655530" y="1776657"/>
            <a:ext cx="959555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0" y="605148"/>
            <a:ext cx="2519085" cy="23545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3. Vì sao Hoa phải tuân thủ quy định của các biển báo giao thông đó?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8501948" y="2149821"/>
            <a:ext cx="692137" cy="1253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1309" y="5069492"/>
            <a:ext cx="594594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phải tuân thủ những biển báo giao thông đó để đảm bảo an toàn tính mạng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 và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người tham gia giao thông. 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0" y="1276047"/>
            <a:ext cx="10351758" cy="5581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620" y="1029825"/>
            <a:ext cx="2517097" cy="49244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TỔNG KẾT</a:t>
            </a:r>
            <a:endParaRPr lang="en-US" sz="26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35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21722" y="936539"/>
            <a:ext cx="343638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0" y="770519"/>
            <a:ext cx="605671" cy="77433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12" y="1780284"/>
            <a:ext cx="7823828" cy="5077716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074331" y="1410435"/>
            <a:ext cx="757131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Nói tên và ý nghĩa của các biển báo giao thông.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10" y="1971841"/>
            <a:ext cx="29600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cấm xe đạp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 xe đạp đi vào làn đường đó.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7307" y="1971841"/>
            <a:ext cx="363743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cấm xe ô tô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không được phép chạy vào làn đường đó.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56" y="3073295"/>
            <a:ext cx="294264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công trường đang thi công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cho người đi đường biết đây là phần đường đang được xây dựng, sửa chữa.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8947" y="3569410"/>
            <a:ext cx="376579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giao nhau với đường sắt có rào chắn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cho người tham gia giao thông biết dừng lại khi tàu hỏa chạy qua.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56" y="5118571"/>
            <a:ext cx="3443819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cầu vượt qua đường dành cho người đi bộ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 người đi bộ biết làn đường của mình, không đi xuống lòng đường.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8945" y="5574496"/>
            <a:ext cx="383305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nơi đỗ xe dành cho người tàn tật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chỗ đỗ xe dành riêng cho người khuyết tật.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" grpId="0" animBg="1"/>
      <p:bldP spid="5" grpId="0" animBg="1"/>
      <p:bldP spid="6" grpId="0" animBg="1"/>
      <p:bldP spid="7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2801" y="1344697"/>
            <a:ext cx="888719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Chỉ những biển báo giống nhau về hình dạng và màu sắc.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0" y="770519"/>
            <a:ext cx="605671" cy="77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722" y="936539"/>
            <a:ext cx="343638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57" y="1806362"/>
            <a:ext cx="7823828" cy="5077716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5473" y="2159395"/>
            <a:ext cx="1486137" cy="830997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và 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73" y="3870639"/>
            <a:ext cx="1486136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và 4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473" y="5528427"/>
            <a:ext cx="1486137" cy="83099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và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53182" y="1866901"/>
            <a:ext cx="2923478" cy="1200329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-Hình tròn, có dấu gạch chéo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-Viền đỏ, nền trắng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73784" y="3685972"/>
            <a:ext cx="2218215" cy="12003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-Hình tam giác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-Viền đỏ, nền vàng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39999" y="5624968"/>
            <a:ext cx="2452001" cy="83099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-Hình vuông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-Nền xanh</a:t>
            </a:r>
          </a:p>
        </p:txBody>
      </p:sp>
    </p:spTree>
    <p:extLst>
      <p:ext uri="{BB962C8B-B14F-4D97-AF65-F5344CB8AC3E}">
        <p14:creationId xmlns:p14="http://schemas.microsoft.com/office/powerpoint/2010/main" val="27436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2801" y="1365860"/>
            <a:ext cx="964519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Phân loại các biển báo giao thông dưới đây vào nhóm :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0" y="770519"/>
            <a:ext cx="605671" cy="7743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722" y="936539"/>
            <a:ext cx="343638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69" y="1795181"/>
            <a:ext cx="7823828" cy="5077716"/>
          </a:xfrm>
          <a:prstGeom prst="rect">
            <a:avLst/>
          </a:prstGeom>
          <a:ln>
            <a:noFill/>
          </a:ln>
        </p:spPr>
      </p:pic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416858" y="2793882"/>
            <a:ext cx="1672915" cy="849108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</p:cNvCxnSpPr>
          <p:nvPr/>
        </p:nvCxnSpPr>
        <p:spPr>
          <a:xfrm flipV="1">
            <a:off x="2089773" y="2793882"/>
            <a:ext cx="926382" cy="430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</p:cNvCxnSpPr>
          <p:nvPr/>
        </p:nvCxnSpPr>
        <p:spPr>
          <a:xfrm flipV="1">
            <a:off x="2089773" y="3076549"/>
            <a:ext cx="5061654" cy="166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286699" y="4473592"/>
            <a:ext cx="1853537" cy="959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>
            <a:stCxn id="20" idx="3"/>
          </p:cNvCxnSpPr>
          <p:nvPr/>
        </p:nvCxnSpPr>
        <p:spPr>
          <a:xfrm flipV="1">
            <a:off x="2140236" y="4326938"/>
            <a:ext cx="1052497" cy="6264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140236" y="4826277"/>
            <a:ext cx="4791134" cy="1270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356699" y="5890856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</p:cNvCxnSpPr>
          <p:nvPr/>
        </p:nvCxnSpPr>
        <p:spPr>
          <a:xfrm flipV="1">
            <a:off x="2210236" y="6261632"/>
            <a:ext cx="805919" cy="23141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</p:cNvCxnSpPr>
          <p:nvPr/>
        </p:nvCxnSpPr>
        <p:spPr>
          <a:xfrm>
            <a:off x="2180083" y="6518618"/>
            <a:ext cx="4682731" cy="550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6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55342" y="1534549"/>
            <a:ext cx="4872251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Hoàn thành bảng theo mẫu sau: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5342" y="962396"/>
            <a:ext cx="354841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780931"/>
            <a:ext cx="832513" cy="84724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9" y="2160133"/>
            <a:ext cx="10535148" cy="2943531"/>
          </a:xfrm>
          <a:prstGeom prst="rect">
            <a:avLst/>
          </a:prstGeom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55490" y="95036"/>
            <a:ext cx="7551761" cy="83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13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429" y="5607855"/>
            <a:ext cx="108862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Hãy cùng tìm hiểu các loại biển báo ở phần tiếp theo để hoàn thành bảng trên</a:t>
            </a:r>
          </a:p>
        </p:txBody>
      </p:sp>
    </p:spTree>
    <p:extLst>
      <p:ext uri="{BB962C8B-B14F-4D97-AF65-F5344CB8AC3E}">
        <p14:creationId xmlns:p14="http://schemas.microsoft.com/office/powerpoint/2010/main" val="10331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0" y="78347"/>
            <a:ext cx="12192000" cy="6277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đỏ, nền trắng?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b="4104"/>
          <a:stretch/>
        </p:blipFill>
        <p:spPr>
          <a:xfrm>
            <a:off x="1722187" y="798883"/>
            <a:ext cx="8747625" cy="60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0" y="122829"/>
            <a:ext cx="12192000" cy="690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tam giác, nền vàng,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đỏ?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>
          <a:xfrm>
            <a:off x="874419" y="955343"/>
            <a:ext cx="10443161" cy="59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0" y="122829"/>
            <a:ext cx="12192000" cy="690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vuông hoặc hình chữ nhật, nền xanh?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6" b="4445"/>
          <a:stretch/>
        </p:blipFill>
        <p:spPr>
          <a:xfrm>
            <a:off x="2324240" y="813566"/>
            <a:ext cx="7652273" cy="60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679</Words>
  <Application>Microsoft Office PowerPoint</Application>
  <PresentationFormat>Widescreen</PresentationFormat>
  <Paragraphs>65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Administrator</cp:lastModifiedBy>
  <cp:revision>135</cp:revision>
  <dcterms:created xsi:type="dcterms:W3CDTF">2021-06-05T02:13:24Z</dcterms:created>
  <dcterms:modified xsi:type="dcterms:W3CDTF">2024-12-14T08:33:16Z</dcterms:modified>
</cp:coreProperties>
</file>