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75" r:id="rId2"/>
    <p:sldId id="261" r:id="rId3"/>
    <p:sldId id="276" r:id="rId4"/>
    <p:sldId id="262" r:id="rId5"/>
    <p:sldId id="264" r:id="rId6"/>
    <p:sldId id="267" r:id="rId7"/>
    <p:sldId id="277" r:id="rId8"/>
    <p:sldId id="278" r:id="rId9"/>
    <p:sldId id="270" r:id="rId10"/>
    <p:sldId id="271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microsoft.com/office/2007/relationships/hdphoto" Target="../media/hdphoto9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13.wdp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microsoft.com/office/2007/relationships/hdphoto" Target="../media/hdphoto14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6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8C99A1-5BA6-4729-86DA-9D58242C1800}"/>
              </a:ext>
            </a:extLst>
          </p:cNvPr>
          <p:cNvSpPr txBox="1"/>
          <p:nvPr/>
        </p:nvSpPr>
        <p:spPr>
          <a:xfrm>
            <a:off x="217714" y="0"/>
            <a:ext cx="281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ĐẠO ĐỨC –LỚP 2</a:t>
            </a:r>
            <a:endParaRPr lang="vi-VN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84E68-EC12-4781-9498-C9F25AC4681F}"/>
              </a:ext>
            </a:extLst>
          </p:cNvPr>
          <p:cNvSpPr txBox="1"/>
          <p:nvPr/>
        </p:nvSpPr>
        <p:spPr>
          <a:xfrm>
            <a:off x="354842" y="1842448"/>
            <a:ext cx="8666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+mj-lt"/>
              </a:rPr>
              <a:t>BÀI 7:</a:t>
            </a:r>
            <a:r>
              <a:rPr lang="vi-VN" sz="5400" dirty="0">
                <a:solidFill>
                  <a:srgbClr val="002060"/>
                </a:solidFill>
                <a:latin typeface="+mj-lt"/>
              </a:rPr>
              <a:t>BẢO QUẢN </a:t>
            </a:r>
          </a:p>
          <a:p>
            <a:pPr algn="ctr"/>
            <a:r>
              <a:rPr lang="vi-VN" sz="5400" dirty="0">
                <a:solidFill>
                  <a:srgbClr val="002060"/>
                </a:solidFill>
                <a:latin typeface="+mj-lt"/>
              </a:rPr>
              <a:t>ĐỒ DÙNG CÁ NHÂN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B9E4ED-BAB8-9ABE-5471-412BECA53EFF}"/>
              </a:ext>
            </a:extLst>
          </p:cNvPr>
          <p:cNvSpPr/>
          <p:nvPr/>
        </p:nvSpPr>
        <p:spPr>
          <a:xfrm>
            <a:off x="3166281" y="218364"/>
            <a:ext cx="5377218" cy="54591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PHÒNG GIÁO DỤC &amp; ĐÀO TẠO HUYỆN AN LÃO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56587-2CE8-8090-C7A4-C776FB63A208}"/>
              </a:ext>
            </a:extLst>
          </p:cNvPr>
          <p:cNvSpPr/>
          <p:nvPr/>
        </p:nvSpPr>
        <p:spPr>
          <a:xfrm>
            <a:off x="3684896" y="923330"/>
            <a:ext cx="4585647" cy="64616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 TIỂU HỌC QUỐC TUẤN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A0FE3-7494-EFFE-5E7B-4C9E14B6FA9C}"/>
              </a:ext>
            </a:extLst>
          </p:cNvPr>
          <p:cNvSpPr/>
          <p:nvPr/>
        </p:nvSpPr>
        <p:spPr>
          <a:xfrm>
            <a:off x="464024" y="4012442"/>
            <a:ext cx="3425588" cy="66250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GIÁO VIÊN: PHẠM THỊ BÌNH</a:t>
            </a:r>
          </a:p>
        </p:txBody>
      </p:sp>
    </p:spTree>
    <p:extLst>
      <p:ext uri="{BB962C8B-B14F-4D97-AF65-F5344CB8AC3E}">
        <p14:creationId xmlns:p14="http://schemas.microsoft.com/office/powerpoint/2010/main" val="36885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F6B2C-43A7-43F3-BA02-951F261D9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467" y="2567245"/>
            <a:ext cx="9226679" cy="324348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72BCB20-476C-4531-85DE-D3100836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5" y="907416"/>
            <a:ext cx="5188584" cy="51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3612998" y="639505"/>
            <a:ext cx="708572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cùng các bạn chơi trò “Ai nhanh hơn”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CCE693-3A8C-4450-B3EE-4BE4F67DB06C}"/>
              </a:ext>
            </a:extLst>
          </p:cNvPr>
          <p:cNvGrpSpPr/>
          <p:nvPr/>
        </p:nvGrpSpPr>
        <p:grpSpPr>
          <a:xfrm>
            <a:off x="3612998" y="1356993"/>
            <a:ext cx="7085721" cy="4861502"/>
            <a:chOff x="2553139" y="1356993"/>
            <a:chExt cx="7085721" cy="48615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33B28B1-5834-492E-8E5E-ECBAFB8E2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3139" y="1669729"/>
              <a:ext cx="7085721" cy="4548766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8C9D8917-51B1-4272-AB8C-F2191DD616B4}"/>
                </a:ext>
              </a:extLst>
            </p:cNvPr>
            <p:cNvSpPr/>
            <p:nvPr/>
          </p:nvSpPr>
          <p:spPr>
            <a:xfrm>
              <a:off x="6095999" y="1356993"/>
              <a:ext cx="3392558" cy="1068374"/>
            </a:xfrm>
            <a:custGeom>
              <a:avLst/>
              <a:gdLst>
                <a:gd name="connsiteX0" fmla="*/ 1122021 w 3392558"/>
                <a:gd name="connsiteY0" fmla="*/ 1482967 h 1068374"/>
                <a:gd name="connsiteX1" fmla="*/ 1066569 w 3392558"/>
                <a:gd name="connsiteY1" fmla="*/ 1030201 h 1068374"/>
                <a:gd name="connsiteX2" fmla="*/ 1075036 w 3392558"/>
                <a:gd name="connsiteY2" fmla="*/ 37114 h 1068374"/>
                <a:gd name="connsiteX3" fmla="*/ 1948860 w 3392558"/>
                <a:gd name="connsiteY3" fmla="*/ 5954 h 1068374"/>
                <a:gd name="connsiteX4" fmla="*/ 3085349 w 3392558"/>
                <a:gd name="connsiteY4" fmla="*/ 840780 h 1068374"/>
                <a:gd name="connsiteX5" fmla="*/ 1702451 w 3392558"/>
                <a:gd name="connsiteY5" fmla="*/ 1068369 h 1068374"/>
                <a:gd name="connsiteX6" fmla="*/ 1400627 w 3392558"/>
                <a:gd name="connsiteY6" fmla="*/ 1283960 h 1068374"/>
                <a:gd name="connsiteX7" fmla="*/ 1122021 w 3392558"/>
                <a:gd name="connsiteY7" fmla="*/ 1482967 h 10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2558" h="1068374" fill="none" extrusionOk="0">
                  <a:moveTo>
                    <a:pt x="1122021" y="1482967"/>
                  </a:moveTo>
                  <a:cubicBezTo>
                    <a:pt x="1086961" y="1275063"/>
                    <a:pt x="1098969" y="1177091"/>
                    <a:pt x="1066569" y="1030201"/>
                  </a:cubicBezTo>
                  <a:cubicBezTo>
                    <a:pt x="-469518" y="957602"/>
                    <a:pt x="-319160" y="214292"/>
                    <a:pt x="1075036" y="37114"/>
                  </a:cubicBezTo>
                  <a:cubicBezTo>
                    <a:pt x="1360884" y="21402"/>
                    <a:pt x="1662139" y="-13851"/>
                    <a:pt x="1948860" y="5954"/>
                  </a:cubicBezTo>
                  <a:cubicBezTo>
                    <a:pt x="3120876" y="-37732"/>
                    <a:pt x="3877045" y="477208"/>
                    <a:pt x="3085349" y="840780"/>
                  </a:cubicBezTo>
                  <a:cubicBezTo>
                    <a:pt x="2796966" y="909373"/>
                    <a:pt x="2249183" y="1052383"/>
                    <a:pt x="1702451" y="1068369"/>
                  </a:cubicBezTo>
                  <a:cubicBezTo>
                    <a:pt x="1613409" y="1131955"/>
                    <a:pt x="1463215" y="1241254"/>
                    <a:pt x="1400627" y="1283960"/>
                  </a:cubicBezTo>
                  <a:cubicBezTo>
                    <a:pt x="1338039" y="1326666"/>
                    <a:pt x="1188342" y="1438903"/>
                    <a:pt x="1122021" y="1482967"/>
                  </a:cubicBezTo>
                  <a:close/>
                </a:path>
                <a:path w="3392558" h="1068374" stroke="0" extrusionOk="0">
                  <a:moveTo>
                    <a:pt x="1122021" y="1482967"/>
                  </a:moveTo>
                  <a:cubicBezTo>
                    <a:pt x="1129465" y="1384369"/>
                    <a:pt x="1091466" y="1248309"/>
                    <a:pt x="1066569" y="1030201"/>
                  </a:cubicBezTo>
                  <a:cubicBezTo>
                    <a:pt x="-216195" y="868678"/>
                    <a:pt x="-348881" y="271089"/>
                    <a:pt x="1075036" y="37114"/>
                  </a:cubicBezTo>
                  <a:cubicBezTo>
                    <a:pt x="1351931" y="26404"/>
                    <a:pt x="1675283" y="-20775"/>
                    <a:pt x="1948860" y="5954"/>
                  </a:cubicBezTo>
                  <a:cubicBezTo>
                    <a:pt x="3158257" y="-61239"/>
                    <a:pt x="3808246" y="546999"/>
                    <a:pt x="3085349" y="840780"/>
                  </a:cubicBezTo>
                  <a:cubicBezTo>
                    <a:pt x="2802783" y="974950"/>
                    <a:pt x="2216024" y="1049859"/>
                    <a:pt x="1702451" y="1068369"/>
                  </a:cubicBezTo>
                  <a:cubicBezTo>
                    <a:pt x="1612470" y="1144357"/>
                    <a:pt x="1497762" y="1217429"/>
                    <a:pt x="1412236" y="1275668"/>
                  </a:cubicBezTo>
                  <a:cubicBezTo>
                    <a:pt x="1326710" y="1333907"/>
                    <a:pt x="1228716" y="1426747"/>
                    <a:pt x="1122021" y="1482967"/>
                  </a:cubicBezTo>
                  <a:close/>
                </a:path>
              </a:pathLst>
            </a:custGeom>
            <a:solidFill>
              <a:srgbClr val="FEEAEA"/>
            </a:solidFill>
            <a:ln>
              <a:solidFill>
                <a:srgbClr val="F9B1BC"/>
              </a:solidFill>
              <a:extLst>
                <a:ext uri="{C807C97D-BFC1-408E-A445-0C87EB9F89A2}">
                  <ask:lineSketchStyleProps xmlns:ask="http://schemas.microsoft.com/office/drawing/2018/sketchyshapes" sd="601708552">
                    <a:prstGeom prst="wedgeEllipseCallout">
                      <a:avLst>
                        <a:gd name="adj1" fmla="val -16927"/>
                        <a:gd name="adj2" fmla="val 8880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ED7C52-D2C3-45BB-B481-0A3D38EA6A20}"/>
                </a:ext>
              </a:extLst>
            </p:cNvPr>
            <p:cNvSpPr/>
            <p:nvPr/>
          </p:nvSpPr>
          <p:spPr>
            <a:xfrm>
              <a:off x="6300747" y="1414126"/>
              <a:ext cx="31878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i="1" dirty="0">
                  <a:solidFill>
                    <a:sysClr val="windowText" lastClr="000000"/>
                  </a:solidFill>
                </a:rPr>
                <a:t>Kể tên các đồ dùng cá nhân.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EFE5A4-EDD0-4A55-8C07-66D5AE77DA33}"/>
              </a:ext>
            </a:extLst>
          </p:cNvPr>
          <p:cNvGrpSpPr/>
          <p:nvPr/>
        </p:nvGrpSpPr>
        <p:grpSpPr>
          <a:xfrm rot="20281538">
            <a:off x="419959" y="1478532"/>
            <a:ext cx="5128280" cy="2853926"/>
            <a:chOff x="1429994" y="2675586"/>
            <a:chExt cx="4098663" cy="2274853"/>
          </a:xfrm>
        </p:grpSpPr>
        <p:sp>
          <p:nvSpPr>
            <p:cNvPr id="17" name="Explosion: 8 Points 16">
              <a:extLst>
                <a:ext uri="{FF2B5EF4-FFF2-40B4-BE49-F238E27FC236}">
                  <a16:creationId xmlns:a16="http://schemas.microsoft.com/office/drawing/2014/main" id="{0E26E031-F0D3-4F64-99F8-5BD57226706D}"/>
                </a:ext>
              </a:extLst>
            </p:cNvPr>
            <p:cNvSpPr/>
            <p:nvPr/>
          </p:nvSpPr>
          <p:spPr>
            <a:xfrm>
              <a:off x="1429994" y="2675586"/>
              <a:ext cx="4098663" cy="2274853"/>
            </a:xfrm>
            <a:prstGeom prst="irregularSeal1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7C1151-854F-4D56-A051-92789DDC466D}"/>
                </a:ext>
              </a:extLst>
            </p:cNvPr>
            <p:cNvSpPr txBox="1"/>
            <p:nvPr/>
          </p:nvSpPr>
          <p:spPr>
            <a:xfrm>
              <a:off x="2065075" y="3280432"/>
              <a:ext cx="2937620" cy="1153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HOẠT ĐỘNG NHÓM</a:t>
              </a:r>
              <a:endParaRPr lang="en-US" sz="4400" dirty="0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569825" y="401248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544355" y="96567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4008180" y="965675"/>
            <a:ext cx="63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Quan sát tranh và trả lời câu hỏi: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8CA7A6-7CD2-4CAF-8633-EC3E75786256}"/>
              </a:ext>
            </a:extLst>
          </p:cNvPr>
          <p:cNvGrpSpPr/>
          <p:nvPr/>
        </p:nvGrpSpPr>
        <p:grpSpPr>
          <a:xfrm>
            <a:off x="569825" y="2311907"/>
            <a:ext cx="10918097" cy="2160000"/>
            <a:chOff x="545034" y="1837794"/>
            <a:chExt cx="10918097" cy="216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02CC7FE-5B14-46A1-860B-657297372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5034" y="1837794"/>
              <a:ext cx="6692092" cy="2160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D22239-ACEA-4312-BD68-465B94769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71519" y="1880634"/>
              <a:ext cx="4191612" cy="2117160"/>
            </a:xfrm>
            <a:prstGeom prst="rect">
              <a:avLst/>
            </a:prstGeom>
          </p:spPr>
        </p:pic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2BF5BBD3-FF6B-43A9-B4AE-31A7FF0DA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827878" y="1594498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198B382-A300-4D82-870A-3B147D473278}"/>
              </a:ext>
            </a:extLst>
          </p:cNvPr>
          <p:cNvSpPr txBox="1"/>
          <p:nvPr/>
        </p:nvSpPr>
        <p:spPr>
          <a:xfrm flipH="1">
            <a:off x="1688277" y="1769760"/>
            <a:ext cx="955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Các bạn trong tranh đã làm gì để bảo quản đồ dùng cá nhân?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D4EE0A-071F-4AB5-947B-281E2625F332}"/>
              </a:ext>
            </a:extLst>
          </p:cNvPr>
          <p:cNvSpPr txBox="1"/>
          <p:nvPr/>
        </p:nvSpPr>
        <p:spPr>
          <a:xfrm>
            <a:off x="756121" y="4600043"/>
            <a:ext cx="3090047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cất gọn sách vở vào cặp sách.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AC8DAE-6252-41C3-BC82-78DF7635E37E}"/>
              </a:ext>
            </a:extLst>
          </p:cNvPr>
          <p:cNvSpPr txBox="1"/>
          <p:nvPr/>
        </p:nvSpPr>
        <p:spPr>
          <a:xfrm>
            <a:off x="4090025" y="4589698"/>
            <a:ext cx="3090047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cất gọn đồ chơi vào ngăn tủ.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EDDA80-4218-4294-BCAA-A6E6A8D2449E}"/>
              </a:ext>
            </a:extLst>
          </p:cNvPr>
          <p:cNvSpPr txBox="1"/>
          <p:nvPr/>
        </p:nvSpPr>
        <p:spPr>
          <a:xfrm>
            <a:off x="7423929" y="4589698"/>
            <a:ext cx="4011950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lau sạch giày dép rồi cất vào kệ để giày dép.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E938E8-8CC5-4F35-BFDE-4A9B5D43AB7A}"/>
              </a:ext>
            </a:extLst>
          </p:cNvPr>
          <p:cNvSpPr txBox="1"/>
          <p:nvPr/>
        </p:nvSpPr>
        <p:spPr>
          <a:xfrm flipH="1">
            <a:off x="756120" y="5554114"/>
            <a:ext cx="1017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Em hãy kể thêm những việc cần làm để bảo quản đồ dùng cá nhân.</a:t>
            </a:r>
          </a:p>
        </p:txBody>
      </p:sp>
    </p:spTree>
    <p:extLst>
      <p:ext uri="{BB962C8B-B14F-4D97-AF65-F5344CB8AC3E}">
        <p14:creationId xmlns:p14="http://schemas.microsoft.com/office/powerpoint/2010/main" val="14454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1" grpId="0" animBg="1"/>
      <p:bldP spid="22" grpId="0" animBg="1"/>
      <p:bldP spid="25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8E2525-D3A5-4DC1-9C62-E7D4EFA7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7049" y="987044"/>
            <a:ext cx="5139175" cy="256958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7B4DE-16BA-471D-BD83-73B91AE9279B}"/>
              </a:ext>
            </a:extLst>
          </p:cNvPr>
          <p:cNvGrpSpPr/>
          <p:nvPr/>
        </p:nvGrpSpPr>
        <p:grpSpPr>
          <a:xfrm>
            <a:off x="569825" y="420298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420EDD3-8286-47CF-98A7-DF70DDEA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043584-068E-4448-AD9A-87AF15DFF335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CF056738-9254-4CB5-B1E0-8CBD3F90BA44}"/>
              </a:ext>
            </a:extLst>
          </p:cNvPr>
          <p:cNvSpPr/>
          <p:nvPr/>
        </p:nvSpPr>
        <p:spPr>
          <a:xfrm>
            <a:off x="3386775" y="67474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9E9535-CC1E-44C5-89EC-43182BC2D8D3}"/>
              </a:ext>
            </a:extLst>
          </p:cNvPr>
          <p:cNvSpPr txBox="1"/>
          <p:nvPr/>
        </p:nvSpPr>
        <p:spPr>
          <a:xfrm>
            <a:off x="3888186" y="674745"/>
            <a:ext cx="759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Đọc tình huống và trả lời câu hỏi: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1A021F-A556-4A5F-AC23-64E8E27EDFB1}"/>
              </a:ext>
            </a:extLst>
          </p:cNvPr>
          <p:cNvSpPr txBox="1"/>
          <p:nvPr/>
        </p:nvSpPr>
        <p:spPr>
          <a:xfrm>
            <a:off x="850874" y="1851328"/>
            <a:ext cx="5245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chemeClr val="bg2"/>
                </a:solidFill>
              </a:rPr>
              <a:t>Mỗi lần viết bài xong, Linh đều đóng nắp bút cẩn thận và để vào hộp. Mai thường không làm thế nên mỗi khi bút rơi, ngòi hay bị hỏng.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90B6FF36-1153-45F8-9B94-89535984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69825" y="3374375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6258362-DD25-44AC-A04A-FB366B001878}"/>
              </a:ext>
            </a:extLst>
          </p:cNvPr>
          <p:cNvSpPr txBox="1"/>
          <p:nvPr/>
        </p:nvSpPr>
        <p:spPr>
          <a:xfrm flipH="1">
            <a:off x="1430223" y="3549637"/>
            <a:ext cx="838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Điều gì đã xảy ra khi Mai không biết bảo quản bút?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4C9B7D-268D-4889-B166-F6FC73CE42F8}"/>
              </a:ext>
            </a:extLst>
          </p:cNvPr>
          <p:cNvSpPr txBox="1"/>
          <p:nvPr/>
        </p:nvSpPr>
        <p:spPr>
          <a:xfrm flipH="1">
            <a:off x="1398202" y="3965134"/>
            <a:ext cx="879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Mỗi khi Mai làm rơi bút thì ngòi hay bị hỏng.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886718-252A-40C3-8390-56575B357A5B}"/>
              </a:ext>
            </a:extLst>
          </p:cNvPr>
          <p:cNvSpPr txBox="1"/>
          <p:nvPr/>
        </p:nvSpPr>
        <p:spPr>
          <a:xfrm flipH="1">
            <a:off x="1442494" y="4380633"/>
            <a:ext cx="862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Theo em, việc bảo quản đồ dùng cá nhân có ích lợi gì?</a:t>
            </a:r>
          </a:p>
        </p:txBody>
      </p:sp>
      <p:sp>
        <p:nvSpPr>
          <p:cNvPr id="58" name="Scroll: Horizontal 57">
            <a:extLst>
              <a:ext uri="{FF2B5EF4-FFF2-40B4-BE49-F238E27FC236}">
                <a16:creationId xmlns:a16="http://schemas.microsoft.com/office/drawing/2014/main" id="{4FE7C2A7-585B-47FF-91AF-CFF608F04A0A}"/>
              </a:ext>
            </a:extLst>
          </p:cNvPr>
          <p:cNvSpPr/>
          <p:nvPr/>
        </p:nvSpPr>
        <p:spPr>
          <a:xfrm>
            <a:off x="284912" y="4678770"/>
            <a:ext cx="11622175" cy="1898973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Bảo quản đồ dùng cá nhân giúp đồ dùng cá nhân luôn sạch sẽ, bền đẹp, sử dụng bền lâu; tiết kiệm công sức cho bố mẹ, người thân; rèn luyện tính ngăn nắp, gọn gàng và ý thức trách nhiệm trong việc bảo quản và sử dụng đồ dùng cá nhân.</a:t>
            </a:r>
          </a:p>
        </p:txBody>
      </p:sp>
    </p:spTree>
    <p:extLst>
      <p:ext uri="{BB962C8B-B14F-4D97-AF65-F5344CB8AC3E}">
        <p14:creationId xmlns:p14="http://schemas.microsoft.com/office/powerpoint/2010/main" val="19650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53" grpId="0"/>
      <p:bldP spid="55" grpId="0"/>
      <p:bldP spid="56" grpId="0"/>
      <p:bldP spid="57" grpId="0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hoặc không đồng tình với việc làm của bạn nào? Vì sao?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3794183" y="4725888"/>
            <a:ext cx="4058495" cy="1815882"/>
            <a:chOff x="5909505" y="1960436"/>
            <a:chExt cx="3939739" cy="1815882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1" y="1960436"/>
              <a:ext cx="347591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Để kịp đá bóng cùng bạn, Bình vội quẳng ngay cặp sách dưới sân trường.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528617" y="4687594"/>
            <a:ext cx="2969746" cy="1128837"/>
            <a:chOff x="517095" y="4755128"/>
            <a:chExt cx="2969746" cy="954107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1" y="4755128"/>
              <a:ext cx="25059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Lan bọc sách, vở cẩn thận.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E407F5B-022A-47CE-9CFF-4344278F4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73" y="1865816"/>
            <a:ext cx="3449091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E5E42E-0CD8-4813-9507-FABB9DA23D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3830" y="1865816"/>
            <a:ext cx="3778848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E9D926-E85C-4ACC-BAD4-59298246EC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9544" y="1865816"/>
            <a:ext cx="3759203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AEB133B-C2F2-4ABF-A4D8-BFED1A777AB4}"/>
              </a:ext>
            </a:extLst>
          </p:cNvPr>
          <p:cNvGrpSpPr/>
          <p:nvPr/>
        </p:nvGrpSpPr>
        <p:grpSpPr>
          <a:xfrm>
            <a:off x="8330485" y="4694164"/>
            <a:ext cx="2963499" cy="954107"/>
            <a:chOff x="5909505" y="1960436"/>
            <a:chExt cx="2876784" cy="954107"/>
          </a:xfrm>
        </p:grpSpPr>
        <p:sp>
          <p:nvSpPr>
            <p:cNvPr id="22" name="Diamond 21">
              <a:extLst>
                <a:ext uri="{FF2B5EF4-FFF2-40B4-BE49-F238E27FC236}">
                  <a16:creationId xmlns:a16="http://schemas.microsoft.com/office/drawing/2014/main" id="{966A65F4-E6E2-47FF-BA67-0BAACE246EF6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19BF58-FA0B-41BE-A870-D08EB918632C}"/>
                </a:ext>
              </a:extLst>
            </p:cNvPr>
            <p:cNvSpPr txBox="1"/>
            <p:nvPr/>
          </p:nvSpPr>
          <p:spPr>
            <a:xfrm>
              <a:off x="6373331" y="1960436"/>
              <a:ext cx="24129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Hoa hay làm hỏng đồ chơi.</a:t>
              </a:r>
            </a:p>
          </p:txBody>
        </p:sp>
      </p:grp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40944" y="1714510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5353060" y="102889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ick and cross cartoon Royalty Free Vector Image">
            <a:extLst>
              <a:ext uri="{FF2B5EF4-FFF2-40B4-BE49-F238E27FC236}">
                <a16:creationId xmlns:a16="http://schemas.microsoft.com/office/drawing/2014/main" id="{961D12FF-647D-4AFA-9DC8-C22BD9A7F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0706121" y="1256847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468634"/>
            <a:ext cx="603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Lan thường vo tròn khăn mỗi khi rửa mặt xong.</a:t>
            </a:r>
          </a:p>
        </p:txBody>
      </p:sp>
      <p:pic>
        <p:nvPicPr>
          <p:cNvPr id="2050" name="Picture 2" descr="Happy cute boy study with smile Premium Vector">
            <a:extLst>
              <a:ext uri="{FF2B5EF4-FFF2-40B4-BE49-F238E27FC236}">
                <a16:creationId xmlns:a16="http://schemas.microsoft.com/office/drawing/2014/main" id="{E048FE43-7F65-4A96-A28F-C9E031BD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3" y="4161435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F67889-6196-413B-9CD8-D155EDA3F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421" y="1042633"/>
            <a:ext cx="6053745" cy="442600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50197"/>
            <a:chOff x="7074021" y="1743552"/>
            <a:chExt cx="4443256" cy="2650197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15638" y="2085425"/>
              <a:ext cx="372419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giặt sạch khăn, vắt khô và phơi ngay ngắn trên móc phơi để khăn mặt luôn sạch sẽ, thơm tho và không bị ẩm mốc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Tuấn xé vở để gấp máy bay.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15638" y="1988150"/>
              <a:ext cx="372419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dirty="0">
                  <a:solidFill>
                    <a:srgbClr val="FF0000"/>
                  </a:solidFill>
                </a:rPr>
                <a:t>Sách vở cần được giữ gìn sạch, đẹp, cậy không nên xé sách, vở nhé vì sẽ làm hỏng sách, vở đấy!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86D8FC7-8AD8-4C04-AB4F-87DE764A9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5368" y="1140561"/>
            <a:ext cx="5896322" cy="437702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CC9B223-740C-4002-88B0-5F8346C1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6" y="4211333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Mạnh hay làm rơi bút và thước.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988181"/>
            <a:ext cx="4443256" cy="2287726"/>
            <a:chOff x="7074021" y="1886473"/>
            <a:chExt cx="4443256" cy="2287726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886473"/>
              <a:ext cx="4443256" cy="2287726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33550" y="2227070"/>
              <a:ext cx="372419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để đồ dùng học tập ngay ngắn, đúng vị trí sau mỗi lần sử dụng sẽ tránh bị rơi đồ và thất lạc đồ Mạnh nhé!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E5E15B2-0B67-4B38-848F-7F9AA3BF5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387" y="1216388"/>
            <a:ext cx="5415165" cy="4266148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CCD3C5E-5D41-4D2A-BA3E-77BBCDB1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8" y="3996220"/>
            <a:ext cx="2573648" cy="25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097294" y="508931"/>
            <a:ext cx="8706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Kể về những đồ dùng cá nhân của em và cách em bảo quản chúng.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Em cùng các bạn thực hiện việc bảo quản đồ dùng cá nhân.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Nhắc nhở bạn bè, người thân bảo quản đồ dùng cá nhân.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35554D-488C-4E61-A676-1EBE7052A6DC}"/>
              </a:ext>
            </a:extLst>
          </p:cNvPr>
          <p:cNvGrpSpPr/>
          <p:nvPr/>
        </p:nvGrpSpPr>
        <p:grpSpPr>
          <a:xfrm>
            <a:off x="1178823" y="2184614"/>
            <a:ext cx="10310812" cy="4164455"/>
            <a:chOff x="1178823" y="2184614"/>
            <a:chExt cx="10310812" cy="41644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64572A-D231-4575-9D81-228A2E44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8823" y="2184614"/>
              <a:ext cx="9834353" cy="2977687"/>
            </a:xfrm>
            <a:prstGeom prst="rect">
              <a:avLst/>
            </a:prstGeom>
          </p:spPr>
        </p:pic>
        <p:pic>
          <p:nvPicPr>
            <p:cNvPr id="2050" name="Picture 2" descr="Teacher with student isolated Premium Vector">
              <a:extLst>
                <a:ext uri="{FF2B5EF4-FFF2-40B4-BE49-F238E27FC236}">
                  <a16:creationId xmlns:a16="http://schemas.microsoft.com/office/drawing/2014/main" id="{04B7E3B1-B788-4605-901B-8A63CD49EC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55" b="14845"/>
            <a:stretch/>
          </p:blipFill>
          <p:spPr bwMode="auto">
            <a:xfrm>
              <a:off x="6408701" y="3796956"/>
              <a:ext cx="5080934" cy="255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528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54</cp:revision>
  <dcterms:created xsi:type="dcterms:W3CDTF">2021-06-11T02:39:36Z</dcterms:created>
  <dcterms:modified xsi:type="dcterms:W3CDTF">2024-12-07T09:34:13Z</dcterms:modified>
</cp:coreProperties>
</file>